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customXml/itemProps1.xml" ContentType="application/vnd.openxmlformats-officedocument.customXmlProperties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docProps/custom.xml" ContentType="application/vnd.openxmlformats-officedocument.custom-properties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Default Extension="fntdata" ContentType="application/x-fontdata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customXml/itemProps3.xml" ContentType="application/vnd.openxmlformats-officedocument.customXmlProperties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Default Extension="tiff" ContentType="image/tiff"/>
  <Override PartName="/ppt/notesSlides/notesSlide17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customXml/itemProps2.xml" ContentType="application/vnd.openxmlformats-officedocument.customXmlProperties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8" r:id="rId4"/>
  </p:sldMasterIdLst>
  <p:notesMasterIdLst>
    <p:notesMasterId r:id="rId57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75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2" r:id="rId22"/>
    <p:sldId id="273" r:id="rId23"/>
    <p:sldId id="281" r:id="rId24"/>
    <p:sldId id="277" r:id="rId25"/>
    <p:sldId id="278" r:id="rId26"/>
    <p:sldId id="279" r:id="rId27"/>
    <p:sldId id="280" r:id="rId28"/>
    <p:sldId id="283" r:id="rId29"/>
    <p:sldId id="288" r:id="rId30"/>
    <p:sldId id="289" r:id="rId31"/>
    <p:sldId id="290" r:id="rId32"/>
    <p:sldId id="284" r:id="rId33"/>
    <p:sldId id="291" r:id="rId34"/>
    <p:sldId id="293" r:id="rId35"/>
    <p:sldId id="294" r:id="rId36"/>
    <p:sldId id="295" r:id="rId37"/>
    <p:sldId id="292" r:id="rId38"/>
    <p:sldId id="282" r:id="rId39"/>
    <p:sldId id="296" r:id="rId40"/>
    <p:sldId id="297" r:id="rId41"/>
    <p:sldId id="298" r:id="rId42"/>
    <p:sldId id="299" r:id="rId43"/>
    <p:sldId id="300" r:id="rId44"/>
    <p:sldId id="287" r:id="rId45"/>
    <p:sldId id="303" r:id="rId46"/>
    <p:sldId id="304" r:id="rId47"/>
    <p:sldId id="305" r:id="rId48"/>
    <p:sldId id="306" r:id="rId49"/>
    <p:sldId id="307" r:id="rId50"/>
    <p:sldId id="309" r:id="rId51"/>
    <p:sldId id="308" r:id="rId52"/>
    <p:sldId id="313" r:id="rId53"/>
    <p:sldId id="310" r:id="rId54"/>
    <p:sldId id="311" r:id="rId55"/>
    <p:sldId id="312" r:id="rId56"/>
  </p:sldIdLst>
  <p:sldSz cx="9144000" cy="6858000" type="screen4x3"/>
  <p:notesSz cx="6858000" cy="9144000"/>
  <p:embeddedFontLst>
    <p:embeddedFont>
      <p:font typeface="Helvetica"/>
      <p:regular r:id="rId58"/>
      <p:bold r:id="rId59"/>
      <p:italic r:id="rId60"/>
      <p:boldItalic r:id="rId61"/>
    </p:embeddedFont>
    <p:embeddedFont>
      <p:font typeface="Merriweather"/>
      <p:regular r:id="rId62"/>
      <p:bold r:id="rId63"/>
    </p:embeddedFont>
    <p:embeddedFont>
      <p:font typeface="Wingdings 3" charset="2"/>
      <p:regular r:id="rId64"/>
    </p:embeddedFont>
    <p:embeddedFont>
      <p:font typeface="Calibri"/>
      <p:regular r:id="rId65"/>
      <p:bold r:id="rId66"/>
      <p:italic r:id="rId67"/>
      <p:boldItalic r:id="rId68"/>
    </p:embeddedFont>
    <p:embeddedFont>
      <p:font typeface="Georgia"/>
      <p:regular r:id="rId69"/>
      <p:bold r:id="rId70"/>
      <p:italic r:id="rId71"/>
      <p:boldItalic r:id="rId72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BDFA"/>
    <a:srgbClr val="CCCCCC"/>
  </p:clrMru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outlineView" showComments="0">
  <p:normalViewPr showOutlineIcons="0">
    <p:restoredLeft sz="34555" autoAdjust="0"/>
    <p:restoredTop sz="86443" autoAdjust="0"/>
  </p:normalViewPr>
  <p:slideViewPr>
    <p:cSldViewPr>
      <p:cViewPr>
        <p:scale>
          <a:sx n="100" d="100"/>
          <a:sy n="100" d="100"/>
        </p:scale>
        <p:origin x="-200" y="72"/>
      </p:cViewPr>
      <p:guideLst>
        <p:guide orient="horz" pos="2840"/>
        <p:guide pos="3107"/>
      </p:guideLst>
    </p:cSldViewPr>
  </p:slideViewPr>
  <p:outlineViewPr>
    <p:cViewPr>
      <p:scale>
        <a:sx n="33" d="100"/>
        <a:sy n="33" d="100"/>
      </p:scale>
      <p:origin x="0" y="566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1544" y="77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font" Target="fonts/font6.fntdata"/><Relationship Id="rId64" Type="http://schemas.openxmlformats.org/officeDocument/2006/relationships/font" Target="fonts/font7.fntdata"/><Relationship Id="rId65" Type="http://schemas.openxmlformats.org/officeDocument/2006/relationships/font" Target="fonts/font8.fntdata"/><Relationship Id="rId66" Type="http://schemas.openxmlformats.org/officeDocument/2006/relationships/font" Target="fonts/font9.fntdata"/><Relationship Id="rId67" Type="http://schemas.openxmlformats.org/officeDocument/2006/relationships/font" Target="fonts/font10.fntdata"/><Relationship Id="rId68" Type="http://schemas.openxmlformats.org/officeDocument/2006/relationships/font" Target="fonts/font11.fntdata"/><Relationship Id="rId69" Type="http://schemas.openxmlformats.org/officeDocument/2006/relationships/font" Target="fonts/font12.fntdata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notesMaster" Target="notesMasters/notesMaster1.xml"/><Relationship Id="rId58" Type="http://schemas.openxmlformats.org/officeDocument/2006/relationships/font" Target="fonts/font1.fntdata"/><Relationship Id="rId59" Type="http://schemas.openxmlformats.org/officeDocument/2006/relationships/font" Target="fonts/font2.fntdata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font" Target="fonts/font13.fntdata"/><Relationship Id="rId71" Type="http://schemas.openxmlformats.org/officeDocument/2006/relationships/font" Target="fonts/font14.fntdata"/><Relationship Id="rId72" Type="http://schemas.openxmlformats.org/officeDocument/2006/relationships/font" Target="fonts/font15.fntdata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font" Target="fonts/font3.fntdata"/><Relationship Id="rId61" Type="http://schemas.openxmlformats.org/officeDocument/2006/relationships/font" Target="fonts/font4.fntdata"/><Relationship Id="rId62" Type="http://schemas.openxmlformats.org/officeDocument/2006/relationships/font" Target="fonts/font5.fntdata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B2EA9-46A3-4969-8810-05F29FFD2064}" type="datetimeFigureOut">
              <a:rPr lang="en-GB" smtClean="0"/>
              <a:pPr/>
              <a:t>6/27/12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4E929-CE68-42C4-83B6-5D0F0A77E38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intellij</a:t>
            </a:r>
            <a:r>
              <a:rPr lang="en-US" dirty="0" smtClean="0"/>
              <a:t> community edition. Install maven.</a:t>
            </a:r>
          </a:p>
          <a:p>
            <a:endParaRPr lang="en-US" dirty="0" smtClean="0"/>
          </a:p>
          <a:p>
            <a:r>
              <a:rPr lang="en-US" dirty="0" smtClean="0"/>
              <a:t>Then :</a:t>
            </a:r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 smtClean="0"/>
              <a:t>://</a:t>
            </a:r>
            <a:r>
              <a:rPr lang="en-US" dirty="0" err="1" smtClean="0"/>
              <a:t>github.com/philbarton/fremantleSimpleVaadin.git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Intellij</a:t>
            </a:r>
          </a:p>
          <a:p>
            <a:endParaRPr lang="en-GB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github.com/philbarton/fremantleGuice.git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building or computation in Inject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focusing on post May 2011. Pre May 2011 is Seam code already understood by support.</a:t>
            </a:r>
          </a:p>
          <a:p>
            <a:endParaRPr lang="en-US" dirty="0" smtClean="0"/>
          </a:p>
          <a:p>
            <a:r>
              <a:rPr lang="en-US" dirty="0" smtClean="0"/>
              <a:t>Areas covered.</a:t>
            </a:r>
          </a:p>
          <a:p>
            <a:r>
              <a:rPr lang="en-US" dirty="0" smtClean="0"/>
              <a:t>Small piece on security.</a:t>
            </a:r>
          </a:p>
          <a:p>
            <a:endParaRPr lang="en-US" dirty="0" smtClean="0"/>
          </a:p>
          <a:p>
            <a:r>
              <a:rPr lang="en-US" dirty="0" smtClean="0"/>
              <a:t>At 3 or so points in the next two half days we’ll be looking at code samples.</a:t>
            </a:r>
          </a:p>
          <a:p>
            <a:r>
              <a:rPr lang="en-US" dirty="0" smtClean="0"/>
              <a:t>I have 3 working apps to play with. </a:t>
            </a:r>
          </a:p>
          <a:p>
            <a:r>
              <a:rPr lang="en-US" dirty="0" smtClean="0"/>
              <a:t>The final one combines all of the new technologies and techniques.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Only presenters should run business logic.</a:t>
            </a:r>
          </a:p>
          <a:p>
            <a:r>
              <a:rPr lang="en-GB" dirty="0" smtClean="0"/>
              <a:t>Views are</a:t>
            </a:r>
            <a:r>
              <a:rPr lang="en-GB" baseline="0" dirty="0" smtClean="0"/>
              <a:t> for UI viewing and event generation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Some views store state changes </a:t>
            </a:r>
            <a:r>
              <a:rPr lang="en-GB" baseline="0" dirty="0" err="1" smtClean="0"/>
              <a:t>e,g</a:t>
            </a:r>
            <a:r>
              <a:rPr lang="en-GB" baseline="0" dirty="0" smtClean="0"/>
              <a:t>, the item selected in a table, rather than sending it in the event.</a:t>
            </a:r>
          </a:p>
          <a:p>
            <a:r>
              <a:rPr lang="en-GB" baseline="0" dirty="0" smtClean="0"/>
              <a:t>Early code passed id’s or items around. Worked but slightly more fragile then storing in context.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Now that we have a knowledge of the under</a:t>
            </a:r>
            <a:r>
              <a:rPr lang="en-GB" baseline="0" smtClean="0"/>
              <a:t> lying technologies. We can pull them all together.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terms of maturity, it is in a sweet spot.</a:t>
            </a:r>
          </a:p>
          <a:p>
            <a:r>
              <a:rPr lang="en-US" dirty="0" smtClean="0"/>
              <a:t>Good pedigree but still actively developed.</a:t>
            </a:r>
          </a:p>
          <a:p>
            <a:endParaRPr lang="en-US" dirty="0" smtClean="0"/>
          </a:p>
          <a:p>
            <a:r>
              <a:rPr lang="en-US" dirty="0" smtClean="0"/>
              <a:t>Stress importance of java type safety for increasing productivity.</a:t>
            </a:r>
          </a:p>
          <a:p>
            <a:r>
              <a:rPr lang="en-US" dirty="0" smtClean="0"/>
              <a:t>Fast bug finding</a:t>
            </a:r>
          </a:p>
          <a:p>
            <a:r>
              <a:rPr lang="en-US" dirty="0" smtClean="0"/>
              <a:t>Fast navigation</a:t>
            </a:r>
          </a:p>
          <a:p>
            <a:r>
              <a:rPr lang="en-US" dirty="0" smtClean="0"/>
              <a:t>Merge issues found quickly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9600"/>
            <a:ext cx="5486400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4E929-CE68-42C4-83B6-5D0F0A77E38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 descr="Picture to be inserted"/>
          <p:cNvSpPr>
            <a:spLocks noGrp="1"/>
          </p:cNvSpPr>
          <p:nvPr>
            <p:ph type="pic" sz="quarter" idx="11"/>
          </p:nvPr>
        </p:nvSpPr>
        <p:spPr>
          <a:xfrm>
            <a:off x="0" y="-2"/>
            <a:ext cx="9112250" cy="685800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34035" y="4810125"/>
            <a:ext cx="5117306" cy="952499"/>
          </a:xfrm>
          <a:custGeom>
            <a:avLst/>
            <a:gdLst>
              <a:gd name="connsiteX0" fmla="*/ 0 w 5117306"/>
              <a:gd name="connsiteY0" fmla="*/ 58096 h 947738"/>
              <a:gd name="connsiteX1" fmla="*/ 58096 w 5117306"/>
              <a:gd name="connsiteY1" fmla="*/ 0 h 947738"/>
              <a:gd name="connsiteX2" fmla="*/ 5059210 w 5117306"/>
              <a:gd name="connsiteY2" fmla="*/ 0 h 947738"/>
              <a:gd name="connsiteX3" fmla="*/ 5117306 w 5117306"/>
              <a:gd name="connsiteY3" fmla="*/ 58096 h 947738"/>
              <a:gd name="connsiteX4" fmla="*/ 5117306 w 5117306"/>
              <a:gd name="connsiteY4" fmla="*/ 889642 h 947738"/>
              <a:gd name="connsiteX5" fmla="*/ 5059210 w 5117306"/>
              <a:gd name="connsiteY5" fmla="*/ 947738 h 947738"/>
              <a:gd name="connsiteX6" fmla="*/ 58096 w 5117306"/>
              <a:gd name="connsiteY6" fmla="*/ 947738 h 947738"/>
              <a:gd name="connsiteX7" fmla="*/ 0 w 5117306"/>
              <a:gd name="connsiteY7" fmla="*/ 889642 h 947738"/>
              <a:gd name="connsiteX8" fmla="*/ 0 w 5117306"/>
              <a:gd name="connsiteY8" fmla="*/ 58096 h 947738"/>
              <a:gd name="connsiteX0" fmla="*/ 0 w 5125924"/>
              <a:gd name="connsiteY0" fmla="*/ 60477 h 950119"/>
              <a:gd name="connsiteX1" fmla="*/ 58096 w 5125924"/>
              <a:gd name="connsiteY1" fmla="*/ 2381 h 950119"/>
              <a:gd name="connsiteX2" fmla="*/ 5109216 w 5125924"/>
              <a:gd name="connsiteY2" fmla="*/ 0 h 950119"/>
              <a:gd name="connsiteX3" fmla="*/ 5117306 w 5125924"/>
              <a:gd name="connsiteY3" fmla="*/ 60477 h 950119"/>
              <a:gd name="connsiteX4" fmla="*/ 5117306 w 5125924"/>
              <a:gd name="connsiteY4" fmla="*/ 892023 h 950119"/>
              <a:gd name="connsiteX5" fmla="*/ 5059210 w 5125924"/>
              <a:gd name="connsiteY5" fmla="*/ 950119 h 950119"/>
              <a:gd name="connsiteX6" fmla="*/ 58096 w 5125924"/>
              <a:gd name="connsiteY6" fmla="*/ 950119 h 950119"/>
              <a:gd name="connsiteX7" fmla="*/ 0 w 5125924"/>
              <a:gd name="connsiteY7" fmla="*/ 892023 h 950119"/>
              <a:gd name="connsiteX8" fmla="*/ 0 w 5125924"/>
              <a:gd name="connsiteY8" fmla="*/ 60477 h 950119"/>
              <a:gd name="connsiteX0" fmla="*/ 0 w 5117306"/>
              <a:gd name="connsiteY0" fmla="*/ 60477 h 950119"/>
              <a:gd name="connsiteX1" fmla="*/ 58096 w 5117306"/>
              <a:gd name="connsiteY1" fmla="*/ 2381 h 950119"/>
              <a:gd name="connsiteX2" fmla="*/ 5109216 w 5117306"/>
              <a:gd name="connsiteY2" fmla="*/ 0 h 950119"/>
              <a:gd name="connsiteX3" fmla="*/ 5117306 w 5117306"/>
              <a:gd name="connsiteY3" fmla="*/ 60477 h 950119"/>
              <a:gd name="connsiteX4" fmla="*/ 5117306 w 5117306"/>
              <a:gd name="connsiteY4" fmla="*/ 892023 h 950119"/>
              <a:gd name="connsiteX5" fmla="*/ 5059210 w 5117306"/>
              <a:gd name="connsiteY5" fmla="*/ 950119 h 950119"/>
              <a:gd name="connsiteX6" fmla="*/ 58096 w 5117306"/>
              <a:gd name="connsiteY6" fmla="*/ 950119 h 950119"/>
              <a:gd name="connsiteX7" fmla="*/ 0 w 5117306"/>
              <a:gd name="connsiteY7" fmla="*/ 892023 h 950119"/>
              <a:gd name="connsiteX8" fmla="*/ 0 w 5117306"/>
              <a:gd name="connsiteY8" fmla="*/ 60477 h 950119"/>
              <a:gd name="connsiteX0" fmla="*/ 0 w 5117306"/>
              <a:gd name="connsiteY0" fmla="*/ 75809 h 965451"/>
              <a:gd name="connsiteX1" fmla="*/ 58096 w 5117306"/>
              <a:gd name="connsiteY1" fmla="*/ 17713 h 965451"/>
              <a:gd name="connsiteX2" fmla="*/ 5109216 w 5117306"/>
              <a:gd name="connsiteY2" fmla="*/ 15332 h 965451"/>
              <a:gd name="connsiteX3" fmla="*/ 5117306 w 5117306"/>
              <a:gd name="connsiteY3" fmla="*/ 13897 h 965451"/>
              <a:gd name="connsiteX4" fmla="*/ 5117306 w 5117306"/>
              <a:gd name="connsiteY4" fmla="*/ 907355 h 965451"/>
              <a:gd name="connsiteX5" fmla="*/ 5059210 w 5117306"/>
              <a:gd name="connsiteY5" fmla="*/ 965451 h 965451"/>
              <a:gd name="connsiteX6" fmla="*/ 58096 w 5117306"/>
              <a:gd name="connsiteY6" fmla="*/ 965451 h 965451"/>
              <a:gd name="connsiteX7" fmla="*/ 0 w 5117306"/>
              <a:gd name="connsiteY7" fmla="*/ 907355 h 965451"/>
              <a:gd name="connsiteX8" fmla="*/ 0 w 5117306"/>
              <a:gd name="connsiteY8" fmla="*/ 75809 h 965451"/>
              <a:gd name="connsiteX0" fmla="*/ 0 w 5117306"/>
              <a:gd name="connsiteY0" fmla="*/ 61912 h 951554"/>
              <a:gd name="connsiteX1" fmla="*/ 58096 w 5117306"/>
              <a:gd name="connsiteY1" fmla="*/ 3816 h 951554"/>
              <a:gd name="connsiteX2" fmla="*/ 5109216 w 5117306"/>
              <a:gd name="connsiteY2" fmla="*/ 1435 h 951554"/>
              <a:gd name="connsiteX3" fmla="*/ 5117306 w 5117306"/>
              <a:gd name="connsiteY3" fmla="*/ 0 h 951554"/>
              <a:gd name="connsiteX4" fmla="*/ 5117306 w 5117306"/>
              <a:gd name="connsiteY4" fmla="*/ 893458 h 951554"/>
              <a:gd name="connsiteX5" fmla="*/ 5059210 w 5117306"/>
              <a:gd name="connsiteY5" fmla="*/ 951554 h 951554"/>
              <a:gd name="connsiteX6" fmla="*/ 58096 w 5117306"/>
              <a:gd name="connsiteY6" fmla="*/ 951554 h 951554"/>
              <a:gd name="connsiteX7" fmla="*/ 0 w 5117306"/>
              <a:gd name="connsiteY7" fmla="*/ 893458 h 951554"/>
              <a:gd name="connsiteX8" fmla="*/ 0 w 5117306"/>
              <a:gd name="connsiteY8" fmla="*/ 61912 h 95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7306" h="951554">
                <a:moveTo>
                  <a:pt x="0" y="61912"/>
                </a:moveTo>
                <a:cubicBezTo>
                  <a:pt x="0" y="29826"/>
                  <a:pt x="26010" y="3816"/>
                  <a:pt x="58096" y="3816"/>
                </a:cubicBezTo>
                <a:lnTo>
                  <a:pt x="5109216" y="1435"/>
                </a:lnTo>
                <a:cubicBezTo>
                  <a:pt x="5112727" y="1435"/>
                  <a:pt x="5117306" y="1252"/>
                  <a:pt x="5117306" y="0"/>
                </a:cubicBezTo>
                <a:lnTo>
                  <a:pt x="5117306" y="893458"/>
                </a:lnTo>
                <a:cubicBezTo>
                  <a:pt x="5117306" y="925544"/>
                  <a:pt x="5091296" y="951554"/>
                  <a:pt x="5059210" y="951554"/>
                </a:cubicBezTo>
                <a:lnTo>
                  <a:pt x="58096" y="951554"/>
                </a:lnTo>
                <a:cubicBezTo>
                  <a:pt x="26010" y="951554"/>
                  <a:pt x="0" y="925544"/>
                  <a:pt x="0" y="893458"/>
                </a:cubicBezTo>
                <a:lnTo>
                  <a:pt x="0" y="61912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effectLst/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68144" y="5652131"/>
            <a:ext cx="3278699" cy="563856"/>
          </a:xfrm>
          <a:custGeom>
            <a:avLst/>
            <a:gdLst>
              <a:gd name="connsiteX0" fmla="*/ 0 w 3275856"/>
              <a:gd name="connsiteY0" fmla="*/ 42401 h 548945"/>
              <a:gd name="connsiteX1" fmla="*/ 42401 w 3275856"/>
              <a:gd name="connsiteY1" fmla="*/ 0 h 548945"/>
              <a:gd name="connsiteX2" fmla="*/ 3233455 w 3275856"/>
              <a:gd name="connsiteY2" fmla="*/ 0 h 548945"/>
              <a:gd name="connsiteX3" fmla="*/ 3275856 w 3275856"/>
              <a:gd name="connsiteY3" fmla="*/ 42401 h 548945"/>
              <a:gd name="connsiteX4" fmla="*/ 3275856 w 3275856"/>
              <a:gd name="connsiteY4" fmla="*/ 506544 h 548945"/>
              <a:gd name="connsiteX5" fmla="*/ 3233455 w 3275856"/>
              <a:gd name="connsiteY5" fmla="*/ 548945 h 548945"/>
              <a:gd name="connsiteX6" fmla="*/ 42401 w 3275856"/>
              <a:gd name="connsiteY6" fmla="*/ 548945 h 548945"/>
              <a:gd name="connsiteX7" fmla="*/ 0 w 3275856"/>
              <a:gd name="connsiteY7" fmla="*/ 506544 h 548945"/>
              <a:gd name="connsiteX8" fmla="*/ 0 w 3275856"/>
              <a:gd name="connsiteY8" fmla="*/ 42401 h 548945"/>
              <a:gd name="connsiteX0" fmla="*/ 0 w 3278237"/>
              <a:gd name="connsiteY0" fmla="*/ 53151 h 559695"/>
              <a:gd name="connsiteX1" fmla="*/ 42401 w 3278237"/>
              <a:gd name="connsiteY1" fmla="*/ 10750 h 559695"/>
              <a:gd name="connsiteX2" fmla="*/ 3233455 w 3278237"/>
              <a:gd name="connsiteY2" fmla="*/ 10750 h 559695"/>
              <a:gd name="connsiteX3" fmla="*/ 3278237 w 3278237"/>
              <a:gd name="connsiteY3" fmla="*/ 10289 h 559695"/>
              <a:gd name="connsiteX4" fmla="*/ 3275856 w 3278237"/>
              <a:gd name="connsiteY4" fmla="*/ 517294 h 559695"/>
              <a:gd name="connsiteX5" fmla="*/ 3233455 w 3278237"/>
              <a:gd name="connsiteY5" fmla="*/ 559695 h 559695"/>
              <a:gd name="connsiteX6" fmla="*/ 42401 w 3278237"/>
              <a:gd name="connsiteY6" fmla="*/ 559695 h 559695"/>
              <a:gd name="connsiteX7" fmla="*/ 0 w 3278237"/>
              <a:gd name="connsiteY7" fmla="*/ 517294 h 559695"/>
              <a:gd name="connsiteX8" fmla="*/ 0 w 3278237"/>
              <a:gd name="connsiteY8" fmla="*/ 53151 h 559695"/>
              <a:gd name="connsiteX0" fmla="*/ 0 w 3288988"/>
              <a:gd name="connsiteY0" fmla="*/ 53791 h 560335"/>
              <a:gd name="connsiteX1" fmla="*/ 42401 w 3288988"/>
              <a:gd name="connsiteY1" fmla="*/ 11390 h 560335"/>
              <a:gd name="connsiteX2" fmla="*/ 3278699 w 3288988"/>
              <a:gd name="connsiteY2" fmla="*/ 9009 h 560335"/>
              <a:gd name="connsiteX3" fmla="*/ 3278237 w 3288988"/>
              <a:gd name="connsiteY3" fmla="*/ 10929 h 560335"/>
              <a:gd name="connsiteX4" fmla="*/ 3275856 w 3288988"/>
              <a:gd name="connsiteY4" fmla="*/ 517934 h 560335"/>
              <a:gd name="connsiteX5" fmla="*/ 3233455 w 3288988"/>
              <a:gd name="connsiteY5" fmla="*/ 560335 h 560335"/>
              <a:gd name="connsiteX6" fmla="*/ 42401 w 3288988"/>
              <a:gd name="connsiteY6" fmla="*/ 560335 h 560335"/>
              <a:gd name="connsiteX7" fmla="*/ 0 w 3288988"/>
              <a:gd name="connsiteY7" fmla="*/ 517934 h 560335"/>
              <a:gd name="connsiteX8" fmla="*/ 0 w 3288988"/>
              <a:gd name="connsiteY8" fmla="*/ 53791 h 560335"/>
              <a:gd name="connsiteX0" fmla="*/ 0 w 3278699"/>
              <a:gd name="connsiteY0" fmla="*/ 53239 h 559783"/>
              <a:gd name="connsiteX1" fmla="*/ 42401 w 3278699"/>
              <a:gd name="connsiteY1" fmla="*/ 10838 h 559783"/>
              <a:gd name="connsiteX2" fmla="*/ 3278699 w 3278699"/>
              <a:gd name="connsiteY2" fmla="*/ 8457 h 559783"/>
              <a:gd name="connsiteX3" fmla="*/ 3278237 w 3278699"/>
              <a:gd name="connsiteY3" fmla="*/ 10377 h 559783"/>
              <a:gd name="connsiteX4" fmla="*/ 3275856 w 3278699"/>
              <a:gd name="connsiteY4" fmla="*/ 517382 h 559783"/>
              <a:gd name="connsiteX5" fmla="*/ 3233455 w 3278699"/>
              <a:gd name="connsiteY5" fmla="*/ 559783 h 559783"/>
              <a:gd name="connsiteX6" fmla="*/ 42401 w 3278699"/>
              <a:gd name="connsiteY6" fmla="*/ 559783 h 559783"/>
              <a:gd name="connsiteX7" fmla="*/ 0 w 3278699"/>
              <a:gd name="connsiteY7" fmla="*/ 517382 h 559783"/>
              <a:gd name="connsiteX8" fmla="*/ 0 w 3278699"/>
              <a:gd name="connsiteY8" fmla="*/ 53239 h 559783"/>
              <a:gd name="connsiteX0" fmla="*/ 0 w 3278699"/>
              <a:gd name="connsiteY0" fmla="*/ 53239 h 565576"/>
              <a:gd name="connsiteX1" fmla="*/ 42401 w 3278699"/>
              <a:gd name="connsiteY1" fmla="*/ 10838 h 565576"/>
              <a:gd name="connsiteX2" fmla="*/ 3278699 w 3278699"/>
              <a:gd name="connsiteY2" fmla="*/ 8457 h 565576"/>
              <a:gd name="connsiteX3" fmla="*/ 3278237 w 3278699"/>
              <a:gd name="connsiteY3" fmla="*/ 10377 h 565576"/>
              <a:gd name="connsiteX4" fmla="*/ 3275856 w 3278699"/>
              <a:gd name="connsiteY4" fmla="*/ 553101 h 565576"/>
              <a:gd name="connsiteX5" fmla="*/ 3233455 w 3278699"/>
              <a:gd name="connsiteY5" fmla="*/ 559783 h 565576"/>
              <a:gd name="connsiteX6" fmla="*/ 42401 w 3278699"/>
              <a:gd name="connsiteY6" fmla="*/ 559783 h 565576"/>
              <a:gd name="connsiteX7" fmla="*/ 0 w 3278699"/>
              <a:gd name="connsiteY7" fmla="*/ 517382 h 565576"/>
              <a:gd name="connsiteX8" fmla="*/ 0 w 3278699"/>
              <a:gd name="connsiteY8" fmla="*/ 53239 h 565576"/>
              <a:gd name="connsiteX0" fmla="*/ 0 w 3281649"/>
              <a:gd name="connsiteY0" fmla="*/ 53239 h 565576"/>
              <a:gd name="connsiteX1" fmla="*/ 42401 w 3281649"/>
              <a:gd name="connsiteY1" fmla="*/ 10838 h 565576"/>
              <a:gd name="connsiteX2" fmla="*/ 3278699 w 3281649"/>
              <a:gd name="connsiteY2" fmla="*/ 8457 h 565576"/>
              <a:gd name="connsiteX3" fmla="*/ 3278237 w 3281649"/>
              <a:gd name="connsiteY3" fmla="*/ 10377 h 565576"/>
              <a:gd name="connsiteX4" fmla="*/ 3275856 w 3281649"/>
              <a:gd name="connsiteY4" fmla="*/ 553101 h 565576"/>
              <a:gd name="connsiteX5" fmla="*/ 3269174 w 3281649"/>
              <a:gd name="connsiteY5" fmla="*/ 559783 h 565576"/>
              <a:gd name="connsiteX6" fmla="*/ 42401 w 3281649"/>
              <a:gd name="connsiteY6" fmla="*/ 559783 h 565576"/>
              <a:gd name="connsiteX7" fmla="*/ 0 w 3281649"/>
              <a:gd name="connsiteY7" fmla="*/ 517382 h 565576"/>
              <a:gd name="connsiteX8" fmla="*/ 0 w 3281649"/>
              <a:gd name="connsiteY8" fmla="*/ 53239 h 565576"/>
              <a:gd name="connsiteX0" fmla="*/ 0 w 3278699"/>
              <a:gd name="connsiteY0" fmla="*/ 53239 h 565576"/>
              <a:gd name="connsiteX1" fmla="*/ 42401 w 3278699"/>
              <a:gd name="connsiteY1" fmla="*/ 10838 h 565576"/>
              <a:gd name="connsiteX2" fmla="*/ 3278699 w 3278699"/>
              <a:gd name="connsiteY2" fmla="*/ 8457 h 565576"/>
              <a:gd name="connsiteX3" fmla="*/ 3278237 w 3278699"/>
              <a:gd name="connsiteY3" fmla="*/ 10377 h 565576"/>
              <a:gd name="connsiteX4" fmla="*/ 3275856 w 3278699"/>
              <a:gd name="connsiteY4" fmla="*/ 553101 h 565576"/>
              <a:gd name="connsiteX5" fmla="*/ 3269174 w 3278699"/>
              <a:gd name="connsiteY5" fmla="*/ 559783 h 565576"/>
              <a:gd name="connsiteX6" fmla="*/ 42401 w 3278699"/>
              <a:gd name="connsiteY6" fmla="*/ 559783 h 565576"/>
              <a:gd name="connsiteX7" fmla="*/ 0 w 3278699"/>
              <a:gd name="connsiteY7" fmla="*/ 517382 h 565576"/>
              <a:gd name="connsiteX8" fmla="*/ 0 w 3278699"/>
              <a:gd name="connsiteY8" fmla="*/ 53239 h 565576"/>
              <a:gd name="connsiteX0" fmla="*/ 0 w 3283000"/>
              <a:gd name="connsiteY0" fmla="*/ 51519 h 563856"/>
              <a:gd name="connsiteX1" fmla="*/ 42401 w 3283000"/>
              <a:gd name="connsiteY1" fmla="*/ 9118 h 563856"/>
              <a:gd name="connsiteX2" fmla="*/ 3278699 w 3283000"/>
              <a:gd name="connsiteY2" fmla="*/ 6737 h 563856"/>
              <a:gd name="connsiteX3" fmla="*/ 3283000 w 3283000"/>
              <a:gd name="connsiteY3" fmla="*/ 11038 h 563856"/>
              <a:gd name="connsiteX4" fmla="*/ 3275856 w 3283000"/>
              <a:gd name="connsiteY4" fmla="*/ 551381 h 563856"/>
              <a:gd name="connsiteX5" fmla="*/ 3269174 w 3283000"/>
              <a:gd name="connsiteY5" fmla="*/ 558063 h 563856"/>
              <a:gd name="connsiteX6" fmla="*/ 42401 w 3283000"/>
              <a:gd name="connsiteY6" fmla="*/ 558063 h 563856"/>
              <a:gd name="connsiteX7" fmla="*/ 0 w 3283000"/>
              <a:gd name="connsiteY7" fmla="*/ 515662 h 563856"/>
              <a:gd name="connsiteX8" fmla="*/ 0 w 3283000"/>
              <a:gd name="connsiteY8" fmla="*/ 51519 h 563856"/>
              <a:gd name="connsiteX0" fmla="*/ 0 w 3278699"/>
              <a:gd name="connsiteY0" fmla="*/ 51519 h 563856"/>
              <a:gd name="connsiteX1" fmla="*/ 42401 w 3278699"/>
              <a:gd name="connsiteY1" fmla="*/ 9118 h 563856"/>
              <a:gd name="connsiteX2" fmla="*/ 3278699 w 3278699"/>
              <a:gd name="connsiteY2" fmla="*/ 6737 h 563856"/>
              <a:gd name="connsiteX3" fmla="*/ 3278238 w 3278699"/>
              <a:gd name="connsiteY3" fmla="*/ 11038 h 563856"/>
              <a:gd name="connsiteX4" fmla="*/ 3275856 w 3278699"/>
              <a:gd name="connsiteY4" fmla="*/ 551381 h 563856"/>
              <a:gd name="connsiteX5" fmla="*/ 3269174 w 3278699"/>
              <a:gd name="connsiteY5" fmla="*/ 558063 h 563856"/>
              <a:gd name="connsiteX6" fmla="*/ 42401 w 3278699"/>
              <a:gd name="connsiteY6" fmla="*/ 558063 h 563856"/>
              <a:gd name="connsiteX7" fmla="*/ 0 w 3278699"/>
              <a:gd name="connsiteY7" fmla="*/ 515662 h 563856"/>
              <a:gd name="connsiteX8" fmla="*/ 0 w 3278699"/>
              <a:gd name="connsiteY8" fmla="*/ 51519 h 56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8699" h="563856">
                <a:moveTo>
                  <a:pt x="0" y="51519"/>
                </a:moveTo>
                <a:cubicBezTo>
                  <a:pt x="0" y="28102"/>
                  <a:pt x="18984" y="9118"/>
                  <a:pt x="42401" y="9118"/>
                </a:cubicBezTo>
                <a:lnTo>
                  <a:pt x="3278699" y="6737"/>
                </a:lnTo>
                <a:cubicBezTo>
                  <a:pt x="3278303" y="9119"/>
                  <a:pt x="3278238" y="-12379"/>
                  <a:pt x="3278238" y="11038"/>
                </a:cubicBezTo>
                <a:cubicBezTo>
                  <a:pt x="3278238" y="165752"/>
                  <a:pt x="3275856" y="396667"/>
                  <a:pt x="3275856" y="551381"/>
                </a:cubicBezTo>
                <a:cubicBezTo>
                  <a:pt x="3275856" y="574798"/>
                  <a:pt x="3268778" y="558063"/>
                  <a:pt x="3269174" y="558063"/>
                </a:cubicBezTo>
                <a:lnTo>
                  <a:pt x="42401" y="558063"/>
                </a:lnTo>
                <a:cubicBezTo>
                  <a:pt x="18984" y="558063"/>
                  <a:pt x="0" y="539079"/>
                  <a:pt x="0" y="515662"/>
                </a:cubicBezTo>
                <a:lnTo>
                  <a:pt x="0" y="51519"/>
                </a:lnTo>
                <a:close/>
              </a:path>
            </a:pathLst>
          </a:custGeom>
          <a:solidFill>
            <a:schemeClr val="accent1"/>
          </a:solidFill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bIns="108000" anchor="b" anchorCtr="1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84168" y="5733256"/>
            <a:ext cx="2195264" cy="144016"/>
          </a:xfrm>
        </p:spPr>
        <p:txBody>
          <a:bodyPr lIns="0" tIns="0" rIns="0" bIns="0"/>
          <a:lstStyle>
            <a:lvl1pPr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6/27/12</a:t>
            </a:fld>
            <a:endParaRPr lang="fr-FR" dirty="0"/>
          </a:p>
        </p:txBody>
      </p:sp>
      <p:pic>
        <p:nvPicPr>
          <p:cNvPr id="14" name="Image 13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-26345" y="0"/>
            <a:ext cx="816758" cy="817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0795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hart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6/27/12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 userDrawn="1">
            <p:extLst>
              <p:ext uri="{D42A27DB-BD31-4B8C-83A1-F6EECF244321}">
                <p14:mod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822209680"/>
              </p:ext>
            </p:extLst>
          </p:nvPr>
        </p:nvGraphicFramePr>
        <p:xfrm>
          <a:off x="827583" y="1412776"/>
          <a:ext cx="7488834" cy="460851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96278"/>
                <a:gridCol w="2496278"/>
                <a:gridCol w="2496278"/>
              </a:tblGrid>
              <a:tr h="92170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02"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>
                    <a:lnL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4A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Image 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328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6/27/12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4182666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ig Title chart 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black &amp; white image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faded</a:t>
            </a:r>
            <a:r>
              <a:rPr lang="fr-FR" dirty="0" smtClean="0"/>
              <a:t> out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59831" y="549274"/>
            <a:ext cx="5257081" cy="54720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72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BIG TITLE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6/27/12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Image 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52308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6/27/12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101014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jetlinerrieur\Desktop\07.02.2012\Slide_005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rcRect l="9851" t="23248" r="80298" b="66641"/>
          <a:stretch/>
        </p:blipFill>
        <p:spPr bwMode="auto">
          <a:xfrm>
            <a:off x="862585" y="1592316"/>
            <a:ext cx="901103" cy="693683"/>
          </a:xfrm>
          <a:prstGeom prst="rect">
            <a:avLst/>
          </a:prstGeom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>
            <p:ph sz="quarter" idx="12" hasCustomPrompt="1"/>
          </p:nvPr>
        </p:nvSpPr>
        <p:spPr>
          <a:xfrm>
            <a:off x="1763688" y="1844824"/>
            <a:ext cx="6120680" cy="136815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 smtClean="0"/>
              <a:t>Quote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763688" y="3850783"/>
            <a:ext cx="6120680" cy="226289"/>
          </a:xfrm>
        </p:spPr>
        <p:txBody>
          <a:bodyPr lIns="0" anchor="ctr" anchorCtr="0">
            <a:normAutofit/>
          </a:bodyPr>
          <a:lstStyle>
            <a:lvl1pPr marL="0" indent="0">
              <a:buFontTx/>
              <a:buNone/>
              <a:defRPr sz="1050" b="1">
                <a:latin typeface="Arial" pitchFamily="34" charset="0"/>
                <a:cs typeface="Arial" pitchFamily="34" charset="0"/>
              </a:defRPr>
            </a:lvl1pPr>
            <a:lvl2pPr>
              <a:defRPr sz="1100">
                <a:latin typeface="Arial" pitchFamily="34" charset="0"/>
                <a:cs typeface="Arial" pitchFamily="34" charset="0"/>
              </a:defRPr>
            </a:lvl2pPr>
            <a:lvl3pPr>
              <a:defRPr sz="1050">
                <a:latin typeface="Arial" pitchFamily="34" charset="0"/>
                <a:cs typeface="Arial" pitchFamily="34" charset="0"/>
              </a:defRPr>
            </a:lvl3pPr>
            <a:lvl4pPr>
              <a:defRPr sz="1000">
                <a:latin typeface="Arial" pitchFamily="34" charset="0"/>
                <a:cs typeface="Arial" pitchFamily="34" charset="0"/>
              </a:defRPr>
            </a:lvl4pPr>
            <a:lvl5pPr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Source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1763688" y="3861048"/>
            <a:ext cx="5832648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1763688" y="4149080"/>
            <a:ext cx="5832648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C:\Users\Lejetlinerrieur\Desktop\07.02.2012\Slide_005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rcRect l="79842" t="44287" r="15160" b="50428"/>
          <a:stretch/>
        </p:blipFill>
        <p:spPr bwMode="auto">
          <a:xfrm>
            <a:off x="7338848" y="3067719"/>
            <a:ext cx="457200" cy="362608"/>
          </a:xfrm>
          <a:prstGeom prst="rect">
            <a:avLst/>
          </a:prstGeom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Logo Valtech Cartouch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90621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-22760" y="0"/>
            <a:ext cx="916676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195736" y="256490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noProof="0" smtClean="0">
                <a:solidFill>
                  <a:schemeClr val="bg1"/>
                </a:solidFill>
                <a:latin typeface="Georgia" pitchFamily="18" charset="0"/>
              </a:rPr>
              <a:t>Thank you</a:t>
            </a:r>
            <a:endParaRPr lang="en-US" sz="7200" noProof="0">
              <a:solidFill>
                <a:schemeClr val="bg1"/>
              </a:solidFill>
              <a:latin typeface="Georgia" pitchFamily="18" charset="0"/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2195736" y="3765233"/>
            <a:ext cx="450475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98728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ln>
            <a:noFill/>
          </a:ln>
          <a:effectLst/>
        </p:spPr>
        <p:txBody>
          <a:bodyPr>
            <a:normAutofit/>
          </a:bodyPr>
          <a:lstStyle>
            <a:lvl1pPr algn="l">
              <a:defRPr sz="2400"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464496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Wingdings 3" pitchFamily="18" charset="2"/>
              <a:buChar char=""/>
              <a:defRPr sz="2000">
                <a:latin typeface="Merriweather"/>
                <a:cs typeface="Merriweather"/>
              </a:defRPr>
            </a:lvl1pPr>
            <a:lvl2pPr marL="457200" indent="0">
              <a:buClr>
                <a:schemeClr val="accent1"/>
              </a:buClr>
              <a:buFont typeface="Wingdings 3" pitchFamily="18" charset="2"/>
              <a:buNone/>
              <a:defRPr sz="1800">
                <a:latin typeface="Merriweather"/>
                <a:cs typeface="Merriweather"/>
              </a:defRPr>
            </a:lvl2pPr>
            <a:lvl3pPr marL="1143000" indent="-228600">
              <a:buClr>
                <a:schemeClr val="accent1"/>
              </a:buClr>
              <a:buFont typeface="Arial" pitchFamily="34" charset="0"/>
              <a:buChar char="•"/>
              <a:defRPr sz="1600">
                <a:latin typeface="Merriweather"/>
                <a:cs typeface="Merriweather"/>
              </a:defRPr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4pPr>
            <a:lvl5pPr marL="20574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27584" y="6395768"/>
            <a:ext cx="2133600" cy="345600"/>
          </a:xfrm>
        </p:spPr>
        <p:txBody>
          <a:bodyPr/>
          <a:lstStyle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6/27/12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290468" y="6395768"/>
            <a:ext cx="563064" cy="345600"/>
          </a:xfrm>
        </p:spPr>
        <p:txBody>
          <a:bodyPr/>
          <a:lstStyle>
            <a:lvl1pPr algn="ct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46490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, content,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ln>
            <a:noFill/>
          </a:ln>
          <a:effectLst/>
        </p:spPr>
        <p:txBody>
          <a:bodyPr>
            <a:normAutofit/>
          </a:bodyPr>
          <a:lstStyle>
            <a:lvl1pPr algn="l">
              <a:defRPr sz="2400"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556792"/>
            <a:ext cx="4896544" cy="4464496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Wingdings 3" pitchFamily="18" charset="2"/>
              <a:buChar char=""/>
              <a:defRPr sz="2000">
                <a:latin typeface="Merriweather"/>
                <a:cs typeface="Merriweather"/>
              </a:defRPr>
            </a:lvl1pPr>
            <a:lvl2pPr marL="457200" indent="0">
              <a:buClr>
                <a:schemeClr val="accent1"/>
              </a:buClr>
              <a:buFont typeface="Wingdings 3" pitchFamily="18" charset="2"/>
              <a:buNone/>
              <a:defRPr sz="1800">
                <a:latin typeface="Merriweather"/>
                <a:cs typeface="Merriweather"/>
              </a:defRPr>
            </a:lvl2pPr>
            <a:lvl3pPr marL="1143000" indent="-228600">
              <a:buClr>
                <a:schemeClr val="accent1"/>
              </a:buClr>
              <a:buFont typeface="Arial" pitchFamily="34" charset="0"/>
              <a:buChar char="•"/>
              <a:defRPr sz="1600">
                <a:latin typeface="Merriweather"/>
                <a:cs typeface="Merriweather"/>
              </a:defRPr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4pPr>
            <a:lvl5pPr marL="2057400" indent="-228600">
              <a:buClr>
                <a:schemeClr val="accent1"/>
              </a:buClr>
              <a:buFont typeface="Arial" pitchFamily="34" charset="0"/>
              <a:buChar char="•"/>
              <a:defRPr sz="1400">
                <a:latin typeface="Merriweather"/>
                <a:cs typeface="Merriweather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27584" y="6395768"/>
            <a:ext cx="2133600" cy="345600"/>
          </a:xfrm>
        </p:spPr>
        <p:txBody>
          <a:bodyPr/>
          <a:lstStyle>
            <a:lvl1pPr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783FABB4-A628-43D7-9E66-634FEA459987}" type="datetimeFigureOut">
              <a:rPr lang="fr-FR" smtClean="0"/>
              <a:pPr/>
              <a:t>6/27/12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290468" y="6395768"/>
            <a:ext cx="563064" cy="345600"/>
          </a:xfrm>
        </p:spPr>
        <p:txBody>
          <a:bodyPr/>
          <a:lstStyle>
            <a:lvl1pPr algn="ct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pour une image  6"/>
          <p:cNvSpPr>
            <a:spLocks noGrp="1"/>
          </p:cNvSpPr>
          <p:nvPr>
            <p:ph type="pic" sz="quarter" idx="13"/>
          </p:nvPr>
        </p:nvSpPr>
        <p:spPr>
          <a:xfrm>
            <a:off x="6300788" y="1557338"/>
            <a:ext cx="2015628" cy="4463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fr-FR" dirty="0"/>
          </a:p>
        </p:txBody>
      </p:sp>
      <p:pic>
        <p:nvPicPr>
          <p:cNvPr id="13" name="Image 12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84190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, content, illustr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6/27/12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27088" y="1268413"/>
            <a:ext cx="7489825" cy="865187"/>
          </a:xfrm>
        </p:spPr>
        <p:txBody>
          <a:bodyPr>
            <a:normAutofit/>
          </a:bodyPr>
          <a:lstStyle>
            <a:lvl1pPr>
              <a:defRPr sz="1800"/>
            </a:lvl1pPr>
            <a:lvl2pPr marL="4572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3"/>
          </p:nvPr>
        </p:nvSpPr>
        <p:spPr>
          <a:xfrm>
            <a:off x="827088" y="2348880"/>
            <a:ext cx="7489825" cy="36724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fr-FR" dirty="0"/>
          </a:p>
        </p:txBody>
      </p:sp>
      <p:pic>
        <p:nvPicPr>
          <p:cNvPr id="11" name="Image 10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539239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2413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92" y="1267472"/>
            <a:ext cx="4285360" cy="802195"/>
          </a:xfrm>
          <a:custGeom>
            <a:avLst/>
            <a:gdLst>
              <a:gd name="connsiteX0" fmla="*/ 0 w 4283968"/>
              <a:gd name="connsiteY0" fmla="*/ 39193 h 792088"/>
              <a:gd name="connsiteX1" fmla="*/ 39193 w 4283968"/>
              <a:gd name="connsiteY1" fmla="*/ 0 h 792088"/>
              <a:gd name="connsiteX2" fmla="*/ 4244775 w 4283968"/>
              <a:gd name="connsiteY2" fmla="*/ 0 h 792088"/>
              <a:gd name="connsiteX3" fmla="*/ 4283968 w 4283968"/>
              <a:gd name="connsiteY3" fmla="*/ 39193 h 792088"/>
              <a:gd name="connsiteX4" fmla="*/ 4283968 w 4283968"/>
              <a:gd name="connsiteY4" fmla="*/ 752895 h 792088"/>
              <a:gd name="connsiteX5" fmla="*/ 4244775 w 4283968"/>
              <a:gd name="connsiteY5" fmla="*/ 792088 h 792088"/>
              <a:gd name="connsiteX6" fmla="*/ 39193 w 4283968"/>
              <a:gd name="connsiteY6" fmla="*/ 792088 h 792088"/>
              <a:gd name="connsiteX7" fmla="*/ 0 w 4283968"/>
              <a:gd name="connsiteY7" fmla="*/ 752895 h 792088"/>
              <a:gd name="connsiteX8" fmla="*/ 0 w 4283968"/>
              <a:gd name="connsiteY8" fmla="*/ 39193 h 792088"/>
              <a:gd name="connsiteX0" fmla="*/ 8819 w 4292787"/>
              <a:gd name="connsiteY0" fmla="*/ 39193 h 792088"/>
              <a:gd name="connsiteX1" fmla="*/ 9912 w 4292787"/>
              <a:gd name="connsiteY1" fmla="*/ 0 h 792088"/>
              <a:gd name="connsiteX2" fmla="*/ 4253594 w 4292787"/>
              <a:gd name="connsiteY2" fmla="*/ 0 h 792088"/>
              <a:gd name="connsiteX3" fmla="*/ 4292787 w 4292787"/>
              <a:gd name="connsiteY3" fmla="*/ 39193 h 792088"/>
              <a:gd name="connsiteX4" fmla="*/ 4292787 w 4292787"/>
              <a:gd name="connsiteY4" fmla="*/ 752895 h 792088"/>
              <a:gd name="connsiteX5" fmla="*/ 4253594 w 4292787"/>
              <a:gd name="connsiteY5" fmla="*/ 792088 h 792088"/>
              <a:gd name="connsiteX6" fmla="*/ 48012 w 4292787"/>
              <a:gd name="connsiteY6" fmla="*/ 792088 h 792088"/>
              <a:gd name="connsiteX7" fmla="*/ 8819 w 4292787"/>
              <a:gd name="connsiteY7" fmla="*/ 752895 h 792088"/>
              <a:gd name="connsiteX8" fmla="*/ 8819 w 4292787"/>
              <a:gd name="connsiteY8" fmla="*/ 39193 h 792088"/>
              <a:gd name="connsiteX0" fmla="*/ 433 w 4284401"/>
              <a:gd name="connsiteY0" fmla="*/ 39193 h 792088"/>
              <a:gd name="connsiteX1" fmla="*/ 1526 w 4284401"/>
              <a:gd name="connsiteY1" fmla="*/ 0 h 792088"/>
              <a:gd name="connsiteX2" fmla="*/ 4245208 w 4284401"/>
              <a:gd name="connsiteY2" fmla="*/ 0 h 792088"/>
              <a:gd name="connsiteX3" fmla="*/ 4284401 w 4284401"/>
              <a:gd name="connsiteY3" fmla="*/ 39193 h 792088"/>
              <a:gd name="connsiteX4" fmla="*/ 4284401 w 4284401"/>
              <a:gd name="connsiteY4" fmla="*/ 752895 h 792088"/>
              <a:gd name="connsiteX5" fmla="*/ 4245208 w 4284401"/>
              <a:gd name="connsiteY5" fmla="*/ 792088 h 792088"/>
              <a:gd name="connsiteX6" fmla="*/ 39626 w 4284401"/>
              <a:gd name="connsiteY6" fmla="*/ 792088 h 792088"/>
              <a:gd name="connsiteX7" fmla="*/ 433 w 4284401"/>
              <a:gd name="connsiteY7" fmla="*/ 752895 h 792088"/>
              <a:gd name="connsiteX8" fmla="*/ 433 w 4284401"/>
              <a:gd name="connsiteY8" fmla="*/ 39193 h 792088"/>
              <a:gd name="connsiteX0" fmla="*/ 433 w 4284401"/>
              <a:gd name="connsiteY0" fmla="*/ 8818 h 802194"/>
              <a:gd name="connsiteX1" fmla="*/ 1526 w 4284401"/>
              <a:gd name="connsiteY1" fmla="*/ 10106 h 802194"/>
              <a:gd name="connsiteX2" fmla="*/ 4245208 w 4284401"/>
              <a:gd name="connsiteY2" fmla="*/ 10106 h 802194"/>
              <a:gd name="connsiteX3" fmla="*/ 4284401 w 4284401"/>
              <a:gd name="connsiteY3" fmla="*/ 49299 h 802194"/>
              <a:gd name="connsiteX4" fmla="*/ 4284401 w 4284401"/>
              <a:gd name="connsiteY4" fmla="*/ 763001 h 802194"/>
              <a:gd name="connsiteX5" fmla="*/ 4245208 w 4284401"/>
              <a:gd name="connsiteY5" fmla="*/ 802194 h 802194"/>
              <a:gd name="connsiteX6" fmla="*/ 39626 w 4284401"/>
              <a:gd name="connsiteY6" fmla="*/ 802194 h 802194"/>
              <a:gd name="connsiteX7" fmla="*/ 433 w 4284401"/>
              <a:gd name="connsiteY7" fmla="*/ 763001 h 802194"/>
              <a:gd name="connsiteX8" fmla="*/ 433 w 4284401"/>
              <a:gd name="connsiteY8" fmla="*/ 8818 h 802194"/>
              <a:gd name="connsiteX0" fmla="*/ 1391 w 4285359"/>
              <a:gd name="connsiteY0" fmla="*/ 0 h 793376"/>
              <a:gd name="connsiteX1" fmla="*/ 2484 w 4285359"/>
              <a:gd name="connsiteY1" fmla="*/ 1288 h 793376"/>
              <a:gd name="connsiteX2" fmla="*/ 4246166 w 4285359"/>
              <a:gd name="connsiteY2" fmla="*/ 1288 h 793376"/>
              <a:gd name="connsiteX3" fmla="*/ 4285359 w 4285359"/>
              <a:gd name="connsiteY3" fmla="*/ 40481 h 793376"/>
              <a:gd name="connsiteX4" fmla="*/ 4285359 w 4285359"/>
              <a:gd name="connsiteY4" fmla="*/ 754183 h 793376"/>
              <a:gd name="connsiteX5" fmla="*/ 4246166 w 4285359"/>
              <a:gd name="connsiteY5" fmla="*/ 793376 h 793376"/>
              <a:gd name="connsiteX6" fmla="*/ 40584 w 4285359"/>
              <a:gd name="connsiteY6" fmla="*/ 793376 h 793376"/>
              <a:gd name="connsiteX7" fmla="*/ 1391 w 4285359"/>
              <a:gd name="connsiteY7" fmla="*/ 754183 h 793376"/>
              <a:gd name="connsiteX8" fmla="*/ 1391 w 4285359"/>
              <a:gd name="connsiteY8" fmla="*/ 0 h 793376"/>
              <a:gd name="connsiteX0" fmla="*/ 8819 w 4292787"/>
              <a:gd name="connsiteY0" fmla="*/ 0 h 793376"/>
              <a:gd name="connsiteX1" fmla="*/ 9912 w 4292787"/>
              <a:gd name="connsiteY1" fmla="*/ 1288 h 793376"/>
              <a:gd name="connsiteX2" fmla="*/ 4253594 w 4292787"/>
              <a:gd name="connsiteY2" fmla="*/ 1288 h 793376"/>
              <a:gd name="connsiteX3" fmla="*/ 4292787 w 4292787"/>
              <a:gd name="connsiteY3" fmla="*/ 40481 h 793376"/>
              <a:gd name="connsiteX4" fmla="*/ 4292787 w 4292787"/>
              <a:gd name="connsiteY4" fmla="*/ 754183 h 793376"/>
              <a:gd name="connsiteX5" fmla="*/ 4253594 w 4292787"/>
              <a:gd name="connsiteY5" fmla="*/ 793376 h 793376"/>
              <a:gd name="connsiteX6" fmla="*/ 9912 w 4292787"/>
              <a:gd name="connsiteY6" fmla="*/ 793376 h 793376"/>
              <a:gd name="connsiteX7" fmla="*/ 8819 w 4292787"/>
              <a:gd name="connsiteY7" fmla="*/ 754183 h 793376"/>
              <a:gd name="connsiteX8" fmla="*/ 8819 w 4292787"/>
              <a:gd name="connsiteY8" fmla="*/ 0 h 793376"/>
              <a:gd name="connsiteX0" fmla="*/ 1392 w 4285360"/>
              <a:gd name="connsiteY0" fmla="*/ 0 h 793376"/>
              <a:gd name="connsiteX1" fmla="*/ 2485 w 4285360"/>
              <a:gd name="connsiteY1" fmla="*/ 1288 h 793376"/>
              <a:gd name="connsiteX2" fmla="*/ 4246167 w 4285360"/>
              <a:gd name="connsiteY2" fmla="*/ 1288 h 793376"/>
              <a:gd name="connsiteX3" fmla="*/ 4285360 w 4285360"/>
              <a:gd name="connsiteY3" fmla="*/ 40481 h 793376"/>
              <a:gd name="connsiteX4" fmla="*/ 4285360 w 4285360"/>
              <a:gd name="connsiteY4" fmla="*/ 754183 h 793376"/>
              <a:gd name="connsiteX5" fmla="*/ 4246167 w 4285360"/>
              <a:gd name="connsiteY5" fmla="*/ 793376 h 793376"/>
              <a:gd name="connsiteX6" fmla="*/ 2485 w 4285360"/>
              <a:gd name="connsiteY6" fmla="*/ 793376 h 793376"/>
              <a:gd name="connsiteX7" fmla="*/ 1392 w 4285360"/>
              <a:gd name="connsiteY7" fmla="*/ 754183 h 793376"/>
              <a:gd name="connsiteX8" fmla="*/ 1392 w 4285360"/>
              <a:gd name="connsiteY8" fmla="*/ 0 h 793376"/>
              <a:gd name="connsiteX0" fmla="*/ 1392 w 4285360"/>
              <a:gd name="connsiteY0" fmla="*/ 0 h 802195"/>
              <a:gd name="connsiteX1" fmla="*/ 2485 w 4285360"/>
              <a:gd name="connsiteY1" fmla="*/ 1288 h 802195"/>
              <a:gd name="connsiteX2" fmla="*/ 4246167 w 4285360"/>
              <a:gd name="connsiteY2" fmla="*/ 1288 h 802195"/>
              <a:gd name="connsiteX3" fmla="*/ 4285360 w 4285360"/>
              <a:gd name="connsiteY3" fmla="*/ 40481 h 802195"/>
              <a:gd name="connsiteX4" fmla="*/ 4285360 w 4285360"/>
              <a:gd name="connsiteY4" fmla="*/ 754183 h 802195"/>
              <a:gd name="connsiteX5" fmla="*/ 4246167 w 4285360"/>
              <a:gd name="connsiteY5" fmla="*/ 793376 h 802195"/>
              <a:gd name="connsiteX6" fmla="*/ 2485 w 4285360"/>
              <a:gd name="connsiteY6" fmla="*/ 793376 h 802195"/>
              <a:gd name="connsiteX7" fmla="*/ 3773 w 4285360"/>
              <a:gd name="connsiteY7" fmla="*/ 792283 h 802195"/>
              <a:gd name="connsiteX8" fmla="*/ 1392 w 4285360"/>
              <a:gd name="connsiteY8" fmla="*/ 0 h 80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360" h="802195">
                <a:moveTo>
                  <a:pt x="1392" y="0"/>
                </a:moveTo>
                <a:cubicBezTo>
                  <a:pt x="-989" y="14073"/>
                  <a:pt x="-111" y="3669"/>
                  <a:pt x="2485" y="1288"/>
                </a:cubicBezTo>
                <a:lnTo>
                  <a:pt x="4246167" y="1288"/>
                </a:lnTo>
                <a:cubicBezTo>
                  <a:pt x="4267813" y="1288"/>
                  <a:pt x="4285360" y="18835"/>
                  <a:pt x="4285360" y="40481"/>
                </a:cubicBezTo>
                <a:lnTo>
                  <a:pt x="4285360" y="754183"/>
                </a:lnTo>
                <a:cubicBezTo>
                  <a:pt x="4285360" y="775829"/>
                  <a:pt x="4267813" y="793376"/>
                  <a:pt x="4246167" y="793376"/>
                </a:cubicBezTo>
                <a:lnTo>
                  <a:pt x="2485" y="793376"/>
                </a:lnTo>
                <a:cubicBezTo>
                  <a:pt x="2270" y="793376"/>
                  <a:pt x="3773" y="813929"/>
                  <a:pt x="3773" y="792283"/>
                </a:cubicBezTo>
                <a:cubicBezTo>
                  <a:pt x="2979" y="528189"/>
                  <a:pt x="2186" y="264094"/>
                  <a:pt x="1392" y="0"/>
                </a:cubicBezTo>
                <a:close/>
              </a:path>
            </a:pathLst>
          </a:custGeom>
          <a:solidFill>
            <a:schemeClr val="tx1">
              <a:alpha val="75000"/>
            </a:schemeClr>
          </a:solidFill>
        </p:spPr>
        <p:txBody>
          <a:bodyPr lIns="180000" anchor="ctr" anchorCtr="0">
            <a:normAutofit/>
          </a:bodyPr>
          <a:lstStyle>
            <a:lvl1pPr marL="342900" indent="-342900" algn="l">
              <a:buClr>
                <a:schemeClr val="accent1"/>
              </a:buClr>
              <a:buFont typeface="+mj-lt"/>
              <a:buAutoNum type="arabicPeriod"/>
              <a:defRPr sz="18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Image 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36267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2413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fr-FR" dirty="0"/>
          </a:p>
        </p:txBody>
      </p:sp>
      <p:pic>
        <p:nvPicPr>
          <p:cNvPr id="14" name="Image 13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  <p:sp>
        <p:nvSpPr>
          <p:cNvPr id="19" name="Espace réservé du texte 18"/>
          <p:cNvSpPr>
            <a:spLocks noGrp="1"/>
          </p:cNvSpPr>
          <p:nvPr>
            <p:ph type="body" sz="quarter" idx="16"/>
          </p:nvPr>
        </p:nvSpPr>
        <p:spPr>
          <a:xfrm>
            <a:off x="-4972" y="1268760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7"/>
          </p:nvPr>
        </p:nvSpPr>
        <p:spPr>
          <a:xfrm>
            <a:off x="-4972" y="2204864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8"/>
          </p:nvPr>
        </p:nvSpPr>
        <p:spPr>
          <a:xfrm>
            <a:off x="-4972" y="3140968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Espace réservé du texte 18"/>
          <p:cNvSpPr>
            <a:spLocks noGrp="1"/>
          </p:cNvSpPr>
          <p:nvPr>
            <p:ph type="body" sz="quarter" idx="19"/>
          </p:nvPr>
        </p:nvSpPr>
        <p:spPr>
          <a:xfrm>
            <a:off x="-4972" y="4077072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Espace réservé du texte 18"/>
          <p:cNvSpPr>
            <a:spLocks noGrp="1"/>
          </p:cNvSpPr>
          <p:nvPr>
            <p:ph type="body" sz="quarter" idx="20"/>
          </p:nvPr>
        </p:nvSpPr>
        <p:spPr>
          <a:xfrm>
            <a:off x="-4972" y="5013176"/>
            <a:ext cx="4286046" cy="792088"/>
          </a:xfrm>
          <a:solidFill>
            <a:schemeClr val="tx1">
              <a:alpha val="75000"/>
            </a:schemeClr>
          </a:solidFill>
        </p:spPr>
        <p:txBody>
          <a:bodyPr vert="horz" lIns="180000" tIns="45720" rIns="91440" bIns="45720" rtlCol="0" anchor="ctr" anchorCtr="0">
            <a:normAutofit/>
          </a:bodyPr>
          <a:lstStyle>
            <a:lvl1pPr>
              <a:defRPr lang="fr-FR" sz="1800" b="0" cap="none" baseline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>
              <a:spcBef>
                <a:spcPct val="0"/>
              </a:spcBef>
              <a:buFont typeface="+mj-lt"/>
              <a:buAutoNum type="arabicPeriod"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199226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27584" y="1600201"/>
            <a:ext cx="3668216" cy="44210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668216" cy="44210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6/27/12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 9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01345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340768"/>
            <a:ext cx="3669804" cy="639762"/>
          </a:xfrm>
          <a:prstGeom prst="snip2SameRect">
            <a:avLst>
              <a:gd name="adj1" fmla="val 6010"/>
              <a:gd name="adj2" fmla="val 0"/>
            </a:avLst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7584" y="1980530"/>
            <a:ext cx="3669804" cy="404075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3671391" cy="639762"/>
          </a:xfrm>
          <a:prstGeom prst="snip2SameRect">
            <a:avLst>
              <a:gd name="adj1" fmla="val 6010"/>
              <a:gd name="adj2" fmla="val 0"/>
            </a:avLst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980530"/>
            <a:ext cx="3671391" cy="404075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6/27/12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243845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340768"/>
            <a:ext cx="2736304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7584" y="1980530"/>
            <a:ext cx="2736304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563888" y="1340768"/>
            <a:ext cx="2232248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563888" y="1980530"/>
            <a:ext cx="2232248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BB4-A628-43D7-9E66-634FEA459987}" type="datetimeFigureOut">
              <a:rPr lang="fr-FR" smtClean="0"/>
              <a:pPr/>
              <a:t>6/27/12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27584" y="476672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827584" y="980728"/>
            <a:ext cx="7488832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5796137" y="1340768"/>
            <a:ext cx="2520280" cy="639762"/>
          </a:xfrm>
          <a:prstGeom prst="rect">
            <a:avLst/>
          </a:prstGeom>
          <a:solidFill>
            <a:schemeClr val="tx1"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5796137" y="1980530"/>
            <a:ext cx="2520280" cy="3951288"/>
          </a:xfr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7" name="Image 16" descr="Logo Valtech Cartouch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327242" y="6040800"/>
            <a:ext cx="816758" cy="817200"/>
          </a:xfrm>
          <a:prstGeom prst="rect">
            <a:avLst/>
          </a:prstGeom>
          <a:effectLst>
            <a:glow rad="38100">
              <a:schemeClr val="tx2">
                <a:alpha val="25000"/>
              </a:schemeClr>
            </a:glow>
          </a:effectLst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52516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8883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3" y="1555200"/>
            <a:ext cx="7488000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783FABB4-A628-43D7-9E66-634FEA459987}" type="datetimeFigureOut">
              <a:rPr lang="fr-FR" smtClean="0"/>
              <a:pPr/>
              <a:t>6/27/12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419872" y="63627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1E9D9F19-B595-4283-AECD-0051774D9B9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6483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51" r:id="rId5"/>
    <p:sldLayoutId id="2147483661" r:id="rId6"/>
    <p:sldLayoutId id="2147483652" r:id="rId7"/>
    <p:sldLayoutId id="2147483653" r:id="rId8"/>
    <p:sldLayoutId id="2147483662" r:id="rId9"/>
    <p:sldLayoutId id="2147483678" r:id="rId10"/>
    <p:sldLayoutId id="2147483655" r:id="rId11"/>
    <p:sldLayoutId id="2147483679" r:id="rId12"/>
    <p:sldLayoutId id="2147483657" r:id="rId13"/>
    <p:sldLayoutId id="2147483658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 3" pitchFamily="18" charset="2"/>
        <a:buChar char=""/>
        <a:defRPr sz="2000" kern="1200">
          <a:solidFill>
            <a:schemeClr val="tx2"/>
          </a:solidFill>
          <a:latin typeface="Merriweather"/>
          <a:ea typeface="+mn-ea"/>
          <a:cs typeface="Merriweather"/>
        </a:defRPr>
      </a:lvl1pPr>
      <a:lvl2pPr marL="45720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 3" pitchFamily="18" charset="2"/>
        <a:buNone/>
        <a:defRPr sz="1800" kern="1200">
          <a:solidFill>
            <a:schemeClr val="tx2"/>
          </a:solidFill>
          <a:latin typeface="Merriweather"/>
          <a:ea typeface="+mn-ea"/>
          <a:cs typeface="Merriweather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Merriweather"/>
          <a:ea typeface="+mn-ea"/>
          <a:cs typeface="Merriweather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Merriweather"/>
          <a:ea typeface="+mn-ea"/>
          <a:cs typeface="Merriweather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Merriweather"/>
          <a:ea typeface="+mn-ea"/>
          <a:cs typeface="Merriweather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allinurl:window+java.sun.com&amp;btnI=I'm%20Feeling%20Lucky" TargetMode="External"/><Relationship Id="rId4" Type="http://schemas.openxmlformats.org/officeDocument/2006/relationships/hyperlink" Target="http://www.google.com/search?hl=en&amp;q=allinurl:label+java.sun.com&amp;btnI=I'm%20Feeling%20Lucky" TargetMode="External"/><Relationship Id="rId5" Type="http://schemas.openxmlformats.org/officeDocument/2006/relationships/hyperlink" Target="http://www.google.com/search?hl=en&amp;q=allinurl:string+java.sun.com&amp;btnI=I'm%20Feeling%20Lucky" TargetMode="External"/><Relationship Id="rId6" Type="http://schemas.openxmlformats.org/officeDocument/2006/relationships/hyperlink" Target="http://www.google.com/search?hl=en&amp;q=allinurl:jframe+java.sun.com&amp;btnI=I'm%20Feeling%20Lucky" TargetMode="External"/><Relationship Id="rId7" Type="http://schemas.openxmlformats.org/officeDocument/2006/relationships/hyperlink" Target="http://www.google.com/search?hl=en&amp;q=allinurl:jlabel+java.sun.com&amp;btnI=I'm%20Feeling%20Lucky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emo.vaadin.com/sampl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remantleArchitecture%5CNoDependancyInjection.java" TargetMode="External"/><Relationship Id="rId3" Type="http://schemas.openxmlformats.org/officeDocument/2006/relationships/hyperlink" Target="fremantleArchitecture%5CFactoryDependancyInjection.java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ashReceiptsSearchControlsView.java" TargetMode="External"/><Relationship Id="rId3" Type="http://schemas.openxmlformats.org/officeDocument/2006/relationships/hyperlink" Target="CashReceiptsSearchResultsPresenter.jav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lientCashReceipt.java" TargetMode="External"/><Relationship Id="rId3" Type="http://schemas.openxmlformats.org/officeDocument/2006/relationships/hyperlink" Target="VersionedEntity.java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lientInvoiceAllocation.java" TargetMode="External"/><Relationship Id="rId3" Type="http://schemas.openxmlformats.org/officeDocument/2006/relationships/hyperlink" Target="ClientInvoiceAllocationDAO.java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lientCashReceiptAuditContainerFactory.java" TargetMode="External"/><Relationship Id="rId3" Type="http://schemas.openxmlformats.org/officeDocument/2006/relationships/hyperlink" Target="ContainerFilterExample.java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hilbarton/vaadinMVPGuiceJumpStart.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tif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remantleMedia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91680" y="1556792"/>
            <a:ext cx="4686300" cy="2200275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DPS2 Software Architecture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May 2012 Onwards</a:t>
            </a: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40281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Vaadin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Vaadin is a Java web application framework.</a:t>
            </a:r>
          </a:p>
          <a:p>
            <a:r>
              <a:rPr lang="en-GB" dirty="0" smtClean="0"/>
              <a:t>Designed for creating rich and interactive applications that run in the browser.</a:t>
            </a:r>
          </a:p>
          <a:p>
            <a:r>
              <a:rPr lang="en-GB" dirty="0" smtClean="0"/>
              <a:t>For creating Applications </a:t>
            </a:r>
            <a:r>
              <a:rPr lang="en-GB" dirty="0" smtClean="0">
                <a:solidFill>
                  <a:srgbClr val="FFC000"/>
                </a:solidFill>
              </a:rPr>
              <a:t>not</a:t>
            </a:r>
            <a:r>
              <a:rPr lang="en-GB" dirty="0" smtClean="0"/>
              <a:t> Websites.</a:t>
            </a:r>
          </a:p>
          <a:p>
            <a:r>
              <a:rPr lang="en-GB" dirty="0" smtClean="0"/>
              <a:t>The programming model is much the same as in traditional desktop programming, with events and listeners rather than requests and responses.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No</a:t>
            </a:r>
            <a:r>
              <a:rPr lang="en-GB" dirty="0" smtClean="0"/>
              <a:t> HTML, XML or JavaScript necessary.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Vaadin Architecture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6408712" cy="2016224"/>
          </a:xfrm>
        </p:spPr>
        <p:txBody>
          <a:bodyPr>
            <a:normAutofit/>
          </a:bodyPr>
          <a:lstStyle/>
          <a:p>
            <a:r>
              <a:rPr lang="en-GB" dirty="0" smtClean="0"/>
              <a:t>We don’t really need to know.</a:t>
            </a:r>
          </a:p>
          <a:p>
            <a:r>
              <a:rPr lang="en-GB" dirty="0" smtClean="0"/>
              <a:t>It makes no difference to the developers day job. </a:t>
            </a:r>
          </a:p>
          <a:p>
            <a:r>
              <a:rPr lang="en-GB" dirty="0" smtClean="0"/>
              <a:t>Built on top of GWT.</a:t>
            </a:r>
          </a:p>
          <a:p>
            <a:r>
              <a:rPr lang="en-GB" dirty="0" smtClean="0"/>
              <a:t>Lots of AJAX built in.</a:t>
            </a:r>
          </a:p>
          <a:p>
            <a:r>
              <a:rPr lang="en-GB" dirty="0" smtClean="0"/>
              <a:t>Uses JSON for client server </a:t>
            </a:r>
            <a:r>
              <a:rPr lang="en-GB" dirty="0" err="1" smtClean="0"/>
              <a:t>comms</a:t>
            </a:r>
            <a:r>
              <a:rPr lang="en-GB" dirty="0" smtClean="0"/>
              <a:t>.</a:t>
            </a:r>
          </a:p>
        </p:txBody>
      </p:sp>
      <p:pic>
        <p:nvPicPr>
          <p:cNvPr id="5" name="Picture Placeholder 4" descr="architecture-lo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rcRect t="5370" b="5370"/>
          <a:stretch>
            <a:fillRect/>
          </a:stretch>
        </p:blipFill>
        <p:spPr>
          <a:xfrm>
            <a:off x="971600" y="4005064"/>
            <a:ext cx="6096000" cy="1598379"/>
          </a:xfrm>
        </p:spPr>
      </p:pic>
      <p:sp>
        <p:nvSpPr>
          <p:cNvPr id="6" name="Rectangle 5"/>
          <p:cNvSpPr/>
          <p:nvPr/>
        </p:nvSpPr>
        <p:spPr>
          <a:xfrm>
            <a:off x="755576" y="3789040"/>
            <a:ext cx="3096344" cy="2232248"/>
          </a:xfrm>
          <a:prstGeom prst="rect">
            <a:avLst/>
          </a:prstGeom>
          <a:solidFill>
            <a:schemeClr val="accent1">
              <a:lumMod val="40000"/>
              <a:lumOff val="60000"/>
              <a:alpha val="2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mtClean="0">
                <a:solidFill>
                  <a:srgbClr val="0070C0"/>
                </a:solidFill>
              </a:rPr>
              <a:t>Magic</a:t>
            </a:r>
            <a:endParaRPr lang="en-GB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23928" y="3789040"/>
            <a:ext cx="3312368" cy="2232248"/>
          </a:xfrm>
          <a:prstGeom prst="rect">
            <a:avLst/>
          </a:prstGeom>
          <a:solidFill>
            <a:schemeClr val="accent1">
              <a:lumMod val="40000"/>
              <a:lumOff val="60000"/>
              <a:alpha val="2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mtClean="0">
                <a:solidFill>
                  <a:srgbClr val="0070C0"/>
                </a:solidFill>
              </a:rPr>
              <a:t>Project</a:t>
            </a:r>
            <a:endParaRPr lang="en-GB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776864" cy="504056"/>
          </a:xfrm>
        </p:spPr>
        <p:txBody>
          <a:bodyPr>
            <a:normAutofit/>
          </a:bodyPr>
          <a:lstStyle/>
          <a:p>
            <a:r>
              <a:rPr lang="en-GB" dirty="0" smtClean="0"/>
              <a:t>Vaadin Architecture Part 2 (If you really need to know)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27089" y="1196753"/>
            <a:ext cx="3600896" cy="446449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Vaadin runs as a </a:t>
            </a:r>
            <a:r>
              <a:rPr lang="en-GB" dirty="0" err="1" smtClean="0"/>
              <a:t>servlet</a:t>
            </a:r>
            <a:r>
              <a:rPr lang="en-GB" dirty="0" smtClean="0"/>
              <a:t> in a Java </a:t>
            </a:r>
            <a:r>
              <a:rPr lang="en-GB" dirty="0" err="1" smtClean="0"/>
              <a:t>webserver</a:t>
            </a:r>
            <a:r>
              <a:rPr lang="en-GB" dirty="0" smtClean="0"/>
              <a:t>, serving HTTP requests. </a:t>
            </a:r>
          </a:p>
          <a:p>
            <a:r>
              <a:rPr lang="en-GB" dirty="0" smtClean="0"/>
              <a:t>The terminal adapter receives client requests through the web server's Java </a:t>
            </a:r>
            <a:r>
              <a:rPr lang="en-GB" dirty="0" err="1" smtClean="0"/>
              <a:t>Servlet</a:t>
            </a:r>
            <a:r>
              <a:rPr lang="en-GB" dirty="0" smtClean="0"/>
              <a:t> API, and </a:t>
            </a:r>
            <a:r>
              <a:rPr lang="en-GB" dirty="0" err="1" smtClean="0"/>
              <a:t>inteprets</a:t>
            </a:r>
            <a:r>
              <a:rPr lang="en-GB" dirty="0" smtClean="0"/>
              <a:t> them to user events for a particular session. </a:t>
            </a:r>
          </a:p>
          <a:p>
            <a:r>
              <a:rPr lang="en-GB" dirty="0" smtClean="0"/>
              <a:t>Sessions are tracked using cookies. </a:t>
            </a:r>
          </a:p>
          <a:p>
            <a:r>
              <a:rPr lang="en-GB" dirty="0" smtClean="0"/>
              <a:t>Events are associated with UI components and delivered to the application, which handles them with listeners. </a:t>
            </a:r>
          </a:p>
          <a:p>
            <a:r>
              <a:rPr lang="en-GB" dirty="0" smtClean="0"/>
              <a:t>If the application logic makes changes to the server-side UI components, the terminal adapter renders them in the web browser by generating a response. </a:t>
            </a:r>
          </a:p>
          <a:p>
            <a:r>
              <a:rPr lang="en-GB" dirty="0" smtClean="0"/>
              <a:t>The client-side engine running in the browser receives the responses and uses them to make any necessary changes to the page in the browser.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Picture 4" descr="architecture-detailed-l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96752"/>
            <a:ext cx="3674174" cy="5137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to consider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C000"/>
                </a:solidFill>
              </a:rPr>
              <a:t>Stateful</a:t>
            </a:r>
            <a:r>
              <a:rPr lang="en-GB" dirty="0" smtClean="0">
                <a:solidFill>
                  <a:srgbClr val="FFC000"/>
                </a:solidFill>
              </a:rPr>
              <a:t> architecture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Held in server memory  per user session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Need to profile regularly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Rich components</a:t>
            </a:r>
          </a:p>
          <a:p>
            <a:pPr lvl="1"/>
            <a:r>
              <a:rPr lang="en-GB" dirty="0" smtClean="0">
                <a:solidFill>
                  <a:srgbClr val="92D050"/>
                </a:solidFill>
              </a:rPr>
              <a:t>No </a:t>
            </a:r>
            <a:r>
              <a:rPr lang="en-GB" dirty="0" err="1" smtClean="0">
                <a:solidFill>
                  <a:srgbClr val="92D050"/>
                </a:solidFill>
              </a:rPr>
              <a:t>faffing</a:t>
            </a:r>
            <a:r>
              <a:rPr lang="en-GB" dirty="0" smtClean="0">
                <a:solidFill>
                  <a:srgbClr val="92D050"/>
                </a:solidFill>
              </a:rPr>
              <a:t> with </a:t>
            </a:r>
            <a:r>
              <a:rPr lang="en-GB" dirty="0" err="1" smtClean="0">
                <a:solidFill>
                  <a:srgbClr val="92D050"/>
                </a:solidFill>
              </a:rPr>
              <a:t>javascript</a:t>
            </a:r>
            <a:r>
              <a:rPr lang="en-GB" dirty="0" smtClean="0">
                <a:solidFill>
                  <a:srgbClr val="92D050"/>
                </a:solidFill>
              </a:rPr>
              <a:t> or AJAX</a:t>
            </a:r>
          </a:p>
          <a:p>
            <a:pPr lvl="1"/>
            <a:r>
              <a:rPr lang="en-GB" dirty="0" smtClean="0">
                <a:solidFill>
                  <a:srgbClr val="92D050"/>
                </a:solidFill>
              </a:rPr>
              <a:t>Extendable to create project component set 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Type safe</a:t>
            </a:r>
          </a:p>
          <a:p>
            <a:pPr lvl="1"/>
            <a:r>
              <a:rPr lang="en-GB" dirty="0" smtClean="0">
                <a:solidFill>
                  <a:srgbClr val="92D050"/>
                </a:solidFill>
              </a:rPr>
              <a:t>Pure Java</a:t>
            </a:r>
          </a:p>
          <a:p>
            <a:pPr lvl="1"/>
            <a:r>
              <a:rPr lang="en-GB" dirty="0" smtClean="0">
                <a:solidFill>
                  <a:srgbClr val="92D050"/>
                </a:solidFill>
              </a:rPr>
              <a:t>Easy to test compared to traditional web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Vaadin look like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9592" y="1052737"/>
            <a:ext cx="7056784" cy="2232248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r>
              <a:rPr lang="en-GB" sz="11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Vaadin</a:t>
            </a:r>
          </a:p>
          <a:p>
            <a:endParaRPr lang="en-GB" sz="11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com.vaadin.ui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.*;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com.vaadin.Application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init() { 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  <a:hlinkClick r:id="rId3"/>
              </a:rPr>
              <a:t>Window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main =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  <a:hlinkClick r:id="rId3"/>
              </a:rPr>
              <a:t>Window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("Hello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window"); 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setMainWindow(main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main.addComponent(</a:t>
            </a:r>
            <a:r>
              <a:rPr lang="en-GB" sz="11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  <a:hlinkClick r:id="rId4"/>
              </a:rPr>
              <a:t>Label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("Hello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World!")); 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lvl="1"/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592" y="3501008"/>
            <a:ext cx="7056784" cy="2376264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r>
              <a:rPr lang="en-GB" sz="11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Swing</a:t>
            </a:r>
          </a:p>
          <a:p>
            <a:endParaRPr lang="en-GB" sz="11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javax.swing.JFrame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javax.swing.JLabel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HelloWorldSwing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  <a:hlinkClick r:id="rId5"/>
              </a:rPr>
              <a:t>String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  <a:hlinkClick r:id="rId6"/>
              </a:rPr>
              <a:t>JFrame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frame =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  <a:hlinkClick r:id="rId6"/>
              </a:rPr>
              <a:t>JFrame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("HelloWorldSwing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  <a:hlinkClick r:id="rId7"/>
              </a:rPr>
              <a:t>JLabel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label = </a:t>
            </a:r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  <a:hlinkClick r:id="rId7"/>
              </a:rPr>
              <a:t>JLabel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("Hello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World");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frame.getContentPane().add(label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  }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</a:t>
            </a:r>
            <a:r>
              <a:rPr lang="en-GB" dirty="0" smtClean="0"/>
              <a:t> Vaadin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Maven Archetype</a:t>
            </a:r>
          </a:p>
          <a:p>
            <a:r>
              <a:rPr lang="en-GB" dirty="0" smtClean="0"/>
              <a:t>In Intellij </a:t>
            </a:r>
          </a:p>
          <a:p>
            <a:r>
              <a:rPr lang="en-GB" dirty="0" smtClean="0"/>
              <a:t>New project from archetype</a:t>
            </a:r>
          </a:p>
          <a:p>
            <a:r>
              <a:rPr lang="en-GB" dirty="0" err="1" smtClean="0"/>
              <a:t>Jetty:run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Note :</a:t>
            </a:r>
          </a:p>
          <a:p>
            <a:pPr lvl="1"/>
            <a:r>
              <a:rPr lang="en-GB" dirty="0" smtClean="0"/>
              <a:t>Click Listener</a:t>
            </a:r>
          </a:p>
          <a:p>
            <a:pPr lvl="1"/>
            <a:r>
              <a:rPr lang="en-GB" dirty="0" err="1" smtClean="0"/>
              <a:t>Servlet</a:t>
            </a:r>
            <a:r>
              <a:rPr lang="en-GB" dirty="0" smtClean="0"/>
              <a:t> </a:t>
            </a:r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200" dirty="0" err="1" smtClean="0"/>
              <a:t>groupId</a:t>
            </a:r>
            <a:r>
              <a:rPr lang="en-GB" sz="1200" dirty="0" smtClean="0"/>
              <a:t> </a:t>
            </a:r>
          </a:p>
          <a:p>
            <a:pPr lvl="1"/>
            <a:r>
              <a:rPr lang="en-GB" sz="1200" dirty="0" err="1" smtClean="0"/>
              <a:t>com.vaadin</a:t>
            </a:r>
            <a:endParaRPr lang="en-GB" sz="1200" dirty="0" smtClean="0"/>
          </a:p>
          <a:p>
            <a:r>
              <a:rPr lang="en-GB" sz="1200" dirty="0" err="1" smtClean="0"/>
              <a:t>artifactId</a:t>
            </a:r>
            <a:r>
              <a:rPr lang="en-GB" sz="1200" dirty="0" smtClean="0"/>
              <a:t>  </a:t>
            </a:r>
          </a:p>
          <a:p>
            <a:pPr lvl="1"/>
            <a:r>
              <a:rPr lang="en-GB" sz="1200" dirty="0" err="1" smtClean="0"/>
              <a:t>vaadin</a:t>
            </a:r>
            <a:r>
              <a:rPr lang="en-GB" sz="1200" dirty="0" smtClean="0"/>
              <a:t>-archetype-clean	</a:t>
            </a:r>
          </a:p>
          <a:p>
            <a:r>
              <a:rPr lang="en-GB" sz="1200" dirty="0" smtClean="0"/>
              <a:t>version</a:t>
            </a:r>
          </a:p>
          <a:p>
            <a:pPr lvl="1"/>
            <a:r>
              <a:rPr lang="en-GB" sz="1200" dirty="0" smtClean="0"/>
              <a:t>1.6.1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	- Quick demos.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hlinkClick r:id="rId3"/>
              </a:rPr>
              <a:t>http://demo.vaadin.com/sampler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Forms </a:t>
            </a:r>
          </a:p>
          <a:p>
            <a:pPr lvl="1"/>
            <a:r>
              <a:rPr lang="en-GB" dirty="0" smtClean="0"/>
              <a:t>(Bound to Item)</a:t>
            </a:r>
          </a:p>
          <a:p>
            <a:r>
              <a:rPr lang="en-GB" dirty="0" err="1" smtClean="0"/>
              <a:t>TextFields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(Bound to Property)</a:t>
            </a:r>
          </a:p>
          <a:p>
            <a:r>
              <a:rPr lang="en-GB" dirty="0" smtClean="0"/>
              <a:t>Tables </a:t>
            </a:r>
          </a:p>
          <a:p>
            <a:pPr lvl="1"/>
            <a:r>
              <a:rPr lang="en-GB" dirty="0" smtClean="0"/>
              <a:t>(Bound to Container)</a:t>
            </a:r>
          </a:p>
          <a:p>
            <a:r>
              <a:rPr lang="en-GB" dirty="0" smtClean="0"/>
              <a:t>Combos</a:t>
            </a:r>
          </a:p>
          <a:p>
            <a:pPr lvl="1"/>
            <a:r>
              <a:rPr lang="en-GB" dirty="0" smtClean="0"/>
              <a:t>(Bound to Container)</a:t>
            </a:r>
          </a:p>
          <a:p>
            <a:r>
              <a:rPr lang="en-GB" dirty="0" smtClean="0"/>
              <a:t>Tabbed panels</a:t>
            </a:r>
          </a:p>
          <a:p>
            <a:r>
              <a:rPr lang="en-GB" dirty="0" smtClean="0"/>
              <a:t>Etc</a:t>
            </a:r>
          </a:p>
          <a:p>
            <a:r>
              <a:rPr lang="en-GB" dirty="0" smtClean="0"/>
              <a:t>Add-</a:t>
            </a:r>
            <a:r>
              <a:rPr lang="en-GB" dirty="0" err="1" smtClean="0"/>
              <a:t>Ons</a:t>
            </a:r>
            <a:r>
              <a:rPr lang="en-GB" dirty="0" smtClean="0"/>
              <a:t> – Components and Containers.</a:t>
            </a:r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Reusable Fremantle Custom Components (Examples)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FmTextFields</a:t>
            </a:r>
            <a:r>
              <a:rPr lang="en-GB" dirty="0" smtClean="0"/>
              <a:t> for Numeric Types (with validation masks)</a:t>
            </a:r>
          </a:p>
          <a:p>
            <a:r>
              <a:rPr lang="en-GB" dirty="0" err="1" smtClean="0"/>
              <a:t>FmButton</a:t>
            </a:r>
            <a:r>
              <a:rPr lang="en-GB" dirty="0" smtClean="0"/>
              <a:t> (disables double click)</a:t>
            </a:r>
          </a:p>
          <a:p>
            <a:r>
              <a:rPr lang="en-GB" dirty="0" smtClean="0"/>
              <a:t>Address selector</a:t>
            </a:r>
          </a:p>
          <a:p>
            <a:r>
              <a:rPr lang="en-GB" dirty="0" smtClean="0"/>
              <a:t>Entity specific combos (e.g. </a:t>
            </a:r>
            <a:r>
              <a:rPr lang="en-GB" dirty="0" err="1" smtClean="0"/>
              <a:t>CurrencyCombo</a:t>
            </a:r>
            <a:r>
              <a:rPr lang="en-GB" dirty="0" smtClean="0"/>
              <a:t>)</a:t>
            </a:r>
          </a:p>
          <a:p>
            <a:r>
              <a:rPr lang="en-GB" dirty="0" smtClean="0"/>
              <a:t>Dual Text Search – Like or equals</a:t>
            </a:r>
          </a:p>
          <a:p>
            <a:r>
              <a:rPr lang="en-GB" dirty="0" smtClean="0"/>
              <a:t>Validations</a:t>
            </a:r>
          </a:p>
          <a:p>
            <a:pPr lvl="1"/>
            <a:r>
              <a:rPr lang="en-GB" dirty="0" smtClean="0"/>
              <a:t>Fremantle specific date</a:t>
            </a:r>
          </a:p>
          <a:p>
            <a:pPr lvl="1"/>
            <a:r>
              <a:rPr lang="en-GB" dirty="0" smtClean="0"/>
              <a:t>Decimal Format</a:t>
            </a:r>
          </a:p>
          <a:p>
            <a:pPr lvl="1"/>
            <a:r>
              <a:rPr lang="en-GB" dirty="0" smtClean="0"/>
              <a:t>Required validation</a:t>
            </a:r>
          </a:p>
          <a:p>
            <a:r>
              <a:rPr lang="en-GB" dirty="0" smtClean="0"/>
              <a:t>The DPS2 project has its own theme.</a:t>
            </a:r>
          </a:p>
          <a:p>
            <a:pPr lvl="1"/>
            <a:r>
              <a:rPr lang="en-GB" dirty="0" smtClean="0"/>
              <a:t>Themes are CSS.</a:t>
            </a:r>
          </a:p>
          <a:p>
            <a:pPr lvl="1"/>
            <a:r>
              <a:rPr lang="en-GB" dirty="0" smtClean="0"/>
              <a:t>Extended from an existing theme.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Binding Data to Components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827088" y="1268413"/>
            <a:ext cx="7489825" cy="19445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Data model represented as Containers, Items and Properties</a:t>
            </a:r>
          </a:p>
          <a:p>
            <a:r>
              <a:rPr lang="en-GB" dirty="0" smtClean="0"/>
              <a:t>Defined as interfaces, additional interfaces for sorting and filtering etc.</a:t>
            </a:r>
          </a:p>
          <a:p>
            <a:r>
              <a:rPr lang="en-GB" dirty="0" smtClean="0"/>
              <a:t>Value change listeners directly update UI from data changes (Configurable)</a:t>
            </a:r>
          </a:p>
          <a:p>
            <a:r>
              <a:rPr lang="en-GB" dirty="0" smtClean="0"/>
              <a:t>UI changes </a:t>
            </a:r>
            <a:r>
              <a:rPr lang="en-GB" dirty="0" err="1" smtClean="0"/>
              <a:t>propogated</a:t>
            </a:r>
            <a:r>
              <a:rPr lang="en-GB" dirty="0" smtClean="0"/>
              <a:t> to data model either by commit/discard or auto. (Configurable )</a:t>
            </a:r>
            <a:endParaRPr lang="en-GB" dirty="0"/>
          </a:p>
        </p:txBody>
      </p:sp>
      <p:pic>
        <p:nvPicPr>
          <p:cNvPr id="4" name="Content Placeholder 3" descr="container.png"/>
          <p:cNvPicPr>
            <a:picLocks noGrp="1" noChangeAspect="1"/>
          </p:cNvPicPr>
          <p:nvPr>
            <p:ph type="chart" sz="quarter" idx="13"/>
          </p:nvPr>
        </p:nvPicPr>
        <p:blipFill>
          <a:blip r:embed="rId3" cstate="print"/>
          <a:stretch>
            <a:fillRect/>
          </a:stretch>
        </p:blipFill>
        <p:spPr>
          <a:xfrm>
            <a:off x="1835696" y="3356992"/>
            <a:ext cx="5081905" cy="24533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BeanContainer</a:t>
            </a:r>
            <a:endParaRPr lang="en-GB" dirty="0" smtClean="0"/>
          </a:p>
          <a:p>
            <a:pPr lvl="1"/>
            <a:r>
              <a:rPr lang="en-GB" dirty="0" smtClean="0"/>
              <a:t>Wrap </a:t>
            </a:r>
            <a:r>
              <a:rPr lang="en-GB" dirty="0" err="1" smtClean="0"/>
              <a:t>POJO’s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In memory</a:t>
            </a:r>
          </a:p>
          <a:p>
            <a:r>
              <a:rPr lang="en-GB" dirty="0" smtClean="0"/>
              <a:t>JPA Container (Add-On)</a:t>
            </a:r>
          </a:p>
          <a:p>
            <a:pPr lvl="1"/>
            <a:r>
              <a:rPr lang="en-GB" dirty="0" smtClean="0"/>
              <a:t>Wrap entities</a:t>
            </a:r>
          </a:p>
          <a:p>
            <a:pPr lvl="1"/>
            <a:r>
              <a:rPr lang="en-GB" dirty="0" smtClean="0"/>
              <a:t>Table = Container</a:t>
            </a:r>
          </a:p>
          <a:p>
            <a:pPr lvl="1"/>
            <a:r>
              <a:rPr lang="en-GB" dirty="0" smtClean="0"/>
              <a:t>Row = Item</a:t>
            </a:r>
          </a:p>
          <a:p>
            <a:pPr lvl="1"/>
            <a:r>
              <a:rPr lang="en-GB" dirty="0" smtClean="0"/>
              <a:t>Column = Property</a:t>
            </a:r>
          </a:p>
          <a:p>
            <a:r>
              <a:rPr lang="en-GB" dirty="0" err="1" smtClean="0"/>
              <a:t>LazyQueryContainer</a:t>
            </a:r>
            <a:r>
              <a:rPr lang="en-GB" dirty="0" smtClean="0"/>
              <a:t> (Add-On)</a:t>
            </a:r>
          </a:p>
          <a:p>
            <a:pPr lvl="1"/>
            <a:r>
              <a:rPr lang="en-GB" dirty="0" smtClean="0"/>
              <a:t>Wrapper for custom data source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DPS2 Modernisation Development post May 2011</a:t>
            </a:r>
          </a:p>
          <a:p>
            <a:pPr lvl="1"/>
            <a:r>
              <a:rPr lang="en-GB" dirty="0" smtClean="0"/>
              <a:t>Sales</a:t>
            </a:r>
          </a:p>
          <a:p>
            <a:pPr lvl="1"/>
            <a:r>
              <a:rPr lang="en-GB" dirty="0" smtClean="0"/>
              <a:t>Sales Costing</a:t>
            </a:r>
          </a:p>
          <a:p>
            <a:pPr lvl="1"/>
            <a:r>
              <a:rPr lang="en-GB" dirty="0" smtClean="0"/>
              <a:t>Finance</a:t>
            </a:r>
          </a:p>
          <a:p>
            <a:pPr lvl="1"/>
            <a:r>
              <a:rPr lang="en-GB" dirty="0" smtClean="0"/>
              <a:t>Ref Data Maintenance</a:t>
            </a:r>
          </a:p>
          <a:p>
            <a:r>
              <a:rPr lang="en-GB" dirty="0" smtClean="0"/>
              <a:t>Vaadin</a:t>
            </a:r>
          </a:p>
          <a:p>
            <a:r>
              <a:rPr lang="en-GB" dirty="0" smtClean="0"/>
              <a:t>Google Guice</a:t>
            </a:r>
          </a:p>
          <a:p>
            <a:r>
              <a:rPr lang="en-GB" dirty="0" smtClean="0"/>
              <a:t>GWT Event Bus</a:t>
            </a:r>
          </a:p>
          <a:p>
            <a:r>
              <a:rPr lang="en-GB" dirty="0" smtClean="0"/>
              <a:t>Model View Presenter </a:t>
            </a:r>
          </a:p>
          <a:p>
            <a:r>
              <a:rPr lang="en-GB" dirty="0" smtClean="0"/>
              <a:t>Hibernate</a:t>
            </a:r>
          </a:p>
          <a:p>
            <a:r>
              <a:rPr lang="en-GB" dirty="0" smtClean="0"/>
              <a:t>Security</a:t>
            </a:r>
          </a:p>
          <a:p>
            <a:r>
              <a:rPr lang="en-GB" dirty="0" smtClean="0"/>
              <a:t>Development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uice.pn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11760" y="3068960"/>
            <a:ext cx="3867150" cy="1238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Guice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Guice is a Dependency Injection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Dependency Injection is a pattern providing Inversion of Control</a:t>
            </a:r>
          </a:p>
          <a:p>
            <a:r>
              <a:rPr lang="en-GB" dirty="0" smtClean="0"/>
              <a:t>IOC removes the need for a dependency to be hard wired.</a:t>
            </a:r>
          </a:p>
          <a:p>
            <a:r>
              <a:rPr lang="en-GB" dirty="0" smtClean="0"/>
              <a:t>Examples of IOC are :</a:t>
            </a:r>
          </a:p>
          <a:p>
            <a:pPr lvl="1"/>
            <a:r>
              <a:rPr lang="en-GB" dirty="0" smtClean="0"/>
              <a:t>JNDI</a:t>
            </a:r>
          </a:p>
          <a:p>
            <a:pPr lvl="1"/>
            <a:r>
              <a:rPr lang="en-GB" dirty="0" smtClean="0"/>
              <a:t>Factory Pattern</a:t>
            </a:r>
          </a:p>
          <a:p>
            <a:r>
              <a:rPr lang="en-GB" dirty="0" smtClean="0"/>
              <a:t>Good Example of IOC is a database connection via JNDI.</a:t>
            </a:r>
          </a:p>
          <a:p>
            <a:pPr lvl="1"/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// Look up the JNDI data source only once at init time</a:t>
            </a:r>
            <a:br>
              <a:rPr lang="en-GB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envCtx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= (Context) new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InitialContext().lookup("java:comp/env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GB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envCtx.lookup("jdbc/MyDataSource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GB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example with no DI</a:t>
            </a:r>
          </a:p>
          <a:p>
            <a:pPr lvl="1"/>
            <a:r>
              <a:rPr lang="en-GB" dirty="0" smtClean="0">
                <a:hlinkClick r:id="rId2" action="ppaction://hlinkfile"/>
              </a:rPr>
              <a:t>NoDependancyInjection.java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Code example with DI</a:t>
            </a:r>
          </a:p>
          <a:p>
            <a:pPr lvl="1"/>
            <a:r>
              <a:rPr lang="en-GB" dirty="0" smtClean="0">
                <a:hlinkClick r:id="rId3" action="ppaction://hlinkfile"/>
              </a:rPr>
              <a:t>FactoryDependancyInjection.java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Guice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</a:p>
          <a:p>
            <a:r>
              <a:rPr lang="en-GB" dirty="0" smtClean="0"/>
              <a:t>Shows app with no DI</a:t>
            </a:r>
          </a:p>
          <a:p>
            <a:r>
              <a:rPr lang="en-GB" dirty="0" smtClean="0"/>
              <a:t>Vs Guice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Guice @ Fremantle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Module binds based on user roles</a:t>
            </a:r>
          </a:p>
          <a:p>
            <a:pPr lvl="1"/>
            <a:r>
              <a:rPr lang="en-GB" dirty="0" smtClean="0"/>
              <a:t>Update code injected if role has update</a:t>
            </a:r>
          </a:p>
          <a:p>
            <a:pPr lvl="1"/>
            <a:r>
              <a:rPr lang="en-GB" dirty="0" smtClean="0"/>
              <a:t>Otherwise, default is read-only.</a:t>
            </a:r>
          </a:p>
          <a:p>
            <a:r>
              <a:rPr lang="en-GB" dirty="0" smtClean="0"/>
              <a:t>Care needed not to include processing in @Inject methods</a:t>
            </a:r>
          </a:p>
          <a:p>
            <a:pPr lvl="1"/>
            <a:r>
              <a:rPr lang="en-GB" dirty="0" smtClean="0"/>
              <a:t>Has slipped in in some areas (under going refactoring)</a:t>
            </a:r>
          </a:p>
          <a:p>
            <a:pPr lvl="1"/>
            <a:r>
              <a:rPr lang="en-GB" dirty="0" smtClean="0"/>
              <a:t>Slows down the application </a:t>
            </a:r>
            <a:r>
              <a:rPr lang="en-GB" dirty="0" smtClean="0"/>
              <a:t>start up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Re-use of Seam components using Guice Providers</a:t>
            </a:r>
          </a:p>
          <a:p>
            <a:pPr lvl="1"/>
            <a:r>
              <a:rPr lang="en-GB" dirty="0" smtClean="0"/>
              <a:t>E.g. </a:t>
            </a:r>
            <a:r>
              <a:rPr lang="en-GB" dirty="0" smtClean="0"/>
              <a:t>Entity Manager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wt.pn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03848" y="2996952"/>
            <a:ext cx="2828925" cy="1619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GWT Event Bus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have an Event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Decouple components</a:t>
            </a:r>
          </a:p>
          <a:p>
            <a:pPr lvl="1"/>
            <a:r>
              <a:rPr lang="en-GB" dirty="0" smtClean="0"/>
              <a:t>Consumers of events know nothing about the producers</a:t>
            </a:r>
          </a:p>
          <a:p>
            <a:pPr lvl="1"/>
            <a:r>
              <a:rPr lang="en-GB" dirty="0" smtClean="0"/>
              <a:t>And </a:t>
            </a:r>
            <a:r>
              <a:rPr lang="en-GB" dirty="0" err="1" smtClean="0"/>
              <a:t>vica</a:t>
            </a:r>
            <a:r>
              <a:rPr lang="en-GB" dirty="0" smtClean="0"/>
              <a:t> versa</a:t>
            </a:r>
          </a:p>
          <a:p>
            <a:pPr lvl="1"/>
            <a:r>
              <a:rPr lang="en-GB" dirty="0" smtClean="0"/>
              <a:t>Consumers don’t have to have an association with the producers</a:t>
            </a:r>
          </a:p>
          <a:p>
            <a:r>
              <a:rPr lang="en-GB" dirty="0" smtClean="0"/>
              <a:t>Greater flexibility for change</a:t>
            </a:r>
          </a:p>
          <a:p>
            <a:pPr lvl="1"/>
            <a:r>
              <a:rPr lang="en-GB" dirty="0" smtClean="0"/>
              <a:t>Components can be moved and reused without changing the event handling</a:t>
            </a:r>
          </a:p>
          <a:p>
            <a:r>
              <a:rPr lang="en-GB" dirty="0" smtClean="0"/>
              <a:t>Assist with unit testing</a:t>
            </a:r>
          </a:p>
          <a:p>
            <a:pPr lvl="1"/>
            <a:r>
              <a:rPr lang="en-GB" dirty="0" smtClean="0"/>
              <a:t>Possible to generate events without the UI components</a:t>
            </a:r>
          </a:p>
          <a:p>
            <a:pPr lvl="1"/>
            <a:r>
              <a:rPr lang="en-GB" dirty="0" smtClean="0"/>
              <a:t>Possible to </a:t>
            </a:r>
            <a:r>
              <a:rPr lang="en-GB" dirty="0" err="1" smtClean="0"/>
              <a:t>verfy</a:t>
            </a:r>
            <a:r>
              <a:rPr lang="en-GB" dirty="0" smtClean="0"/>
              <a:t> events are produced by having test listeners</a:t>
            </a:r>
          </a:p>
          <a:p>
            <a:r>
              <a:rPr lang="en-GB" dirty="0" smtClean="0"/>
              <a:t>Without an event bus you have long chains of method calls, making the code brittle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27088" y="1268413"/>
            <a:ext cx="7489825" cy="1800547"/>
          </a:xfrm>
        </p:spPr>
        <p:txBody>
          <a:bodyPr>
            <a:normAutofit/>
          </a:bodyPr>
          <a:lstStyle/>
          <a:p>
            <a:r>
              <a:rPr lang="en-GB" dirty="0" smtClean="0"/>
              <a:t>Publish from Views or Presenters</a:t>
            </a:r>
          </a:p>
          <a:p>
            <a:r>
              <a:rPr lang="en-GB" dirty="0" smtClean="0"/>
              <a:t>Subscribe in Presenters</a:t>
            </a:r>
          </a:p>
          <a:p>
            <a:r>
              <a:rPr lang="en-GB" dirty="0" smtClean="0"/>
              <a:t>Event Bus stored in a </a:t>
            </a:r>
            <a:r>
              <a:rPr lang="en-GB" dirty="0" err="1" smtClean="0"/>
              <a:t>ThreadLocal</a:t>
            </a:r>
            <a:r>
              <a:rPr lang="en-GB" dirty="0" smtClean="0"/>
              <a:t> variable</a:t>
            </a:r>
          </a:p>
          <a:p>
            <a:pPr lvl="1"/>
            <a:r>
              <a:rPr lang="en-GB" dirty="0" smtClean="0"/>
              <a:t>Accessed by static method : </a:t>
            </a:r>
            <a:r>
              <a:rPr lang="en-GB" dirty="0" err="1" smtClean="0"/>
              <a:t>getEventBus</a:t>
            </a:r>
            <a:r>
              <a:rPr lang="en-GB" dirty="0" smtClean="0"/>
              <a:t>()</a:t>
            </a:r>
          </a:p>
          <a:p>
            <a:r>
              <a:rPr lang="en-GB" dirty="0" smtClean="0"/>
              <a:t>Synchronous</a:t>
            </a:r>
            <a:endParaRPr lang="en-GB" dirty="0"/>
          </a:p>
        </p:txBody>
      </p:sp>
      <p:pic>
        <p:nvPicPr>
          <p:cNvPr id="5" name="Picture 4" descr="fremantleMed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276600"/>
            <a:ext cx="4116070" cy="245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Publish</a:t>
            </a:r>
          </a:p>
          <a:p>
            <a:pPr lvl="1"/>
            <a:r>
              <a:rPr lang="en-GB" dirty="0" smtClean="0">
                <a:hlinkClick r:id="rId2" action="ppaction://hlinkfile"/>
              </a:rPr>
              <a:t>CashReceiptsSearchControlsView.java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Subscribe</a:t>
            </a:r>
          </a:p>
          <a:p>
            <a:pPr lvl="1"/>
            <a:r>
              <a:rPr lang="en-GB" dirty="0" smtClean="0">
                <a:hlinkClick r:id="rId3" action="ppaction://hlinkfile"/>
              </a:rPr>
              <a:t>CashReceiptsSearchResultsPresenter.java</a:t>
            </a:r>
            <a:endParaRPr lang="en-GB" dirty="0" smtClean="0"/>
          </a:p>
          <a:p>
            <a:r>
              <a:rPr lang="en-GB" dirty="0" smtClean="0"/>
              <a:t>Note:</a:t>
            </a:r>
          </a:p>
          <a:p>
            <a:pPr lvl="1"/>
            <a:r>
              <a:rPr lang="en-GB" dirty="0" smtClean="0"/>
              <a:t>No guarantee of order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Assume we fire, Event #1 from publisher A</a:t>
            </a:r>
          </a:p>
          <a:p>
            <a:pPr lvl="1"/>
            <a:r>
              <a:rPr lang="en-GB" dirty="0" smtClean="0"/>
              <a:t>If we have consumers B and C with a registered interest in Event #1.</a:t>
            </a:r>
          </a:p>
          <a:p>
            <a:pPr lvl="1"/>
            <a:r>
              <a:rPr lang="en-GB" dirty="0" smtClean="0"/>
              <a:t>We have no guarantee which consumer will get the message first.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hibernate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55776" y="4077072"/>
            <a:ext cx="4067175" cy="11239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Repository</a:t>
            </a:r>
            <a:endParaRPr lang="en-GB" dirty="0"/>
          </a:p>
        </p:txBody>
      </p:sp>
      <p:pic>
        <p:nvPicPr>
          <p:cNvPr id="7" name="Picture 6" descr="jpaContain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2636912"/>
            <a:ext cx="4520193" cy="1167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Vaadin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Vaadin as in Saab</a:t>
            </a:r>
          </a:p>
          <a:p>
            <a:r>
              <a:rPr lang="en-GB" dirty="0" smtClean="0"/>
              <a:t>Not </a:t>
            </a:r>
            <a:r>
              <a:rPr lang="en-GB" dirty="0" err="1" smtClean="0"/>
              <a:t>Vadin</a:t>
            </a:r>
            <a:r>
              <a:rPr lang="en-GB" dirty="0" smtClean="0"/>
              <a:t> as in Darth Vader</a:t>
            </a:r>
          </a:p>
          <a:p>
            <a:r>
              <a:rPr lang="en-GB" dirty="0" smtClean="0"/>
              <a:t>Web application framework for RIA</a:t>
            </a:r>
          </a:p>
          <a:p>
            <a:r>
              <a:rPr lang="en-GB" dirty="0" smtClean="0"/>
              <a:t>Finnish Company (Vaadin is Finnish for female reindeer)</a:t>
            </a:r>
          </a:p>
          <a:p>
            <a:r>
              <a:rPr lang="en-GB" dirty="0" smtClean="0"/>
              <a:t>Commercial product; IT Mill Toolkit started in 2000</a:t>
            </a:r>
          </a:p>
          <a:p>
            <a:r>
              <a:rPr lang="en-GB" dirty="0" err="1" smtClean="0"/>
              <a:t>Opensourced</a:t>
            </a:r>
            <a:r>
              <a:rPr lang="en-GB" dirty="0" smtClean="0"/>
              <a:t> in 2007 </a:t>
            </a:r>
          </a:p>
          <a:p>
            <a:r>
              <a:rPr lang="en-GB" dirty="0" smtClean="0"/>
              <a:t>Renamed to Vaadin in 2009 </a:t>
            </a:r>
          </a:p>
          <a:p>
            <a:r>
              <a:rPr lang="en-GB" dirty="0" smtClean="0"/>
              <a:t>Fremantle development with Vaadin started in May 2011</a:t>
            </a:r>
          </a:p>
          <a:p>
            <a:r>
              <a:rPr lang="en-GB" dirty="0" smtClean="0"/>
              <a:t>Built on top of Google Web Toolkit</a:t>
            </a:r>
          </a:p>
          <a:p>
            <a:r>
              <a:rPr lang="en-GB" dirty="0" smtClean="0"/>
              <a:t>Programming is in Java in the same style as Java Swing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modes of database access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Persistence API JPA Container</a:t>
            </a:r>
          </a:p>
          <a:p>
            <a:pPr lvl="1"/>
            <a:r>
              <a:rPr lang="en-US" dirty="0" smtClean="0"/>
              <a:t>Vaadin Add-On</a:t>
            </a:r>
          </a:p>
          <a:p>
            <a:pPr lvl="1"/>
            <a:r>
              <a:rPr lang="en-US" dirty="0" smtClean="0"/>
              <a:t>Backs all UI tables</a:t>
            </a:r>
          </a:p>
          <a:p>
            <a:pPr lvl="1"/>
            <a:r>
              <a:rPr lang="en-US" dirty="0" smtClean="0"/>
              <a:t>Form editing operates on items taken from the container</a:t>
            </a:r>
          </a:p>
          <a:p>
            <a:r>
              <a:rPr lang="en-US" dirty="0" smtClean="0"/>
              <a:t>Hibernate Entity Manager </a:t>
            </a:r>
          </a:p>
          <a:p>
            <a:pPr lvl="1"/>
            <a:r>
              <a:rPr lang="en-US" dirty="0" smtClean="0"/>
              <a:t>Used for ad hoc queries and updates.</a:t>
            </a:r>
          </a:p>
          <a:p>
            <a:pPr lvl="1"/>
            <a:r>
              <a:rPr lang="en-US" dirty="0" smtClean="0"/>
              <a:t>Wrapped in Data Access Objects DAO’s </a:t>
            </a:r>
          </a:p>
          <a:p>
            <a:pPr lvl="1"/>
            <a:r>
              <a:rPr lang="en-US" dirty="0" smtClean="0"/>
              <a:t>Also used for stored procedure calling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managers are shared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forms of access reuse the Seam Entity Managers</a:t>
            </a:r>
          </a:p>
          <a:p>
            <a:pPr lvl="1"/>
            <a:r>
              <a:rPr lang="en-US" dirty="0" smtClean="0"/>
              <a:t>Accessed through Entity Provider</a:t>
            </a:r>
          </a:p>
          <a:p>
            <a:pPr lvl="1"/>
            <a:r>
              <a:rPr lang="en-US" dirty="0" smtClean="0"/>
              <a:t>Two entity managers used.</a:t>
            </a:r>
          </a:p>
          <a:p>
            <a:pPr lvl="1"/>
            <a:r>
              <a:rPr lang="en-US" dirty="0" smtClean="0"/>
              <a:t>	Normal and Temporary</a:t>
            </a:r>
          </a:p>
          <a:p>
            <a:pPr lvl="1"/>
            <a:r>
              <a:rPr lang="en-US" dirty="0" smtClean="0"/>
              <a:t>	Temporary used for database views.</a:t>
            </a:r>
          </a:p>
          <a:p>
            <a:pPr lvl="1"/>
            <a:r>
              <a:rPr lang="en-US" dirty="0" smtClean="0"/>
              <a:t>		Temporary has clear method to force read from DB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</a:p>
          <a:p>
            <a:r>
              <a:rPr lang="en-US" dirty="0" smtClean="0"/>
              <a:t>Hibernate is an implementation of JPA</a:t>
            </a:r>
          </a:p>
          <a:p>
            <a:pPr lvl="1"/>
            <a:r>
              <a:rPr lang="en-US" dirty="0" smtClean="0"/>
              <a:t>Top link / Eclipse Link is another variant</a:t>
            </a:r>
          </a:p>
          <a:p>
            <a:r>
              <a:rPr lang="en-US" dirty="0" smtClean="0"/>
              <a:t>Mapping to tables and rows done with annotations.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ClientCashReceipt.java</a:t>
            </a:r>
            <a:endParaRPr lang="en-US" dirty="0" smtClean="0"/>
          </a:p>
          <a:p>
            <a:r>
              <a:rPr lang="en-US" dirty="0" smtClean="0"/>
              <a:t>Uses standard optimistic locking </a:t>
            </a:r>
          </a:p>
          <a:p>
            <a:pPr lvl="1"/>
            <a:r>
              <a:rPr lang="en-US" dirty="0" smtClean="0"/>
              <a:t>OPT_VER column.</a:t>
            </a:r>
          </a:p>
          <a:p>
            <a:pPr lvl="1"/>
            <a:r>
              <a:rPr lang="en-US" dirty="0" smtClean="0"/>
              <a:t>Happens automagically </a:t>
            </a:r>
            <a:endParaRPr lang="en-US" dirty="0" smtClean="0">
              <a:hlinkClick r:id="rId3" action="ppaction://hlinkfile"/>
            </a:endParaRPr>
          </a:p>
          <a:p>
            <a:pPr lvl="1"/>
            <a:r>
              <a:rPr lang="en-US" dirty="0" smtClean="0">
                <a:hlinkClick r:id="rId3" action="ppaction://hlinkfile"/>
              </a:rPr>
              <a:t>VersionedEntity.java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Part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Transactions started manually, apart from in JPA Container.</a:t>
            </a:r>
          </a:p>
          <a:p>
            <a:r>
              <a:rPr lang="en-US" dirty="0" smtClean="0"/>
              <a:t>Named Queries used to access database.</a:t>
            </a:r>
          </a:p>
          <a:p>
            <a:r>
              <a:rPr lang="en-US" dirty="0" smtClean="0"/>
              <a:t>Called from DAO’s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ClientInvoiceAllocation.java</a:t>
            </a:r>
            <a:endParaRPr lang="en-US" dirty="0" smtClean="0"/>
          </a:p>
          <a:p>
            <a:pPr lvl="1"/>
            <a:r>
              <a:rPr lang="en-US" dirty="0" smtClean="0">
                <a:hlinkClick r:id="rId3" action="ppaction://hlinkfile"/>
              </a:rPr>
              <a:t>ClientInvoiceAllocationDAO.java</a:t>
            </a:r>
            <a:endParaRPr lang="en-US" dirty="0" smtClean="0"/>
          </a:p>
          <a:p>
            <a:r>
              <a:rPr lang="en-US" dirty="0" smtClean="0"/>
              <a:t>DB Views gotcha</a:t>
            </a:r>
          </a:p>
          <a:p>
            <a:pPr lvl="1"/>
            <a:r>
              <a:rPr lang="en-US" dirty="0" smtClean="0"/>
              <a:t>Hibernate maintains a cache, so we need to clear the persistence context so that data is refreshed from the database.</a:t>
            </a:r>
          </a:p>
          <a:p>
            <a:r>
              <a:rPr lang="en-US" dirty="0" smtClean="0"/>
              <a:t>Standard mechanism to call stored procedures</a:t>
            </a:r>
          </a:p>
          <a:p>
            <a:pPr lvl="1"/>
            <a:r>
              <a:rPr lang="en-US" dirty="0" smtClean="0"/>
              <a:t>Managed transaction</a:t>
            </a:r>
          </a:p>
          <a:p>
            <a:pPr lvl="1"/>
            <a:r>
              <a:rPr lang="en-US" dirty="0" smtClean="0"/>
              <a:t>All have a return code and message.</a:t>
            </a:r>
          </a:p>
          <a:p>
            <a:r>
              <a:rPr lang="en-US" dirty="0" smtClean="0"/>
              <a:t>Rollback gotcha</a:t>
            </a:r>
          </a:p>
          <a:p>
            <a:pPr lvl="1"/>
            <a:r>
              <a:rPr lang="en-US" dirty="0" smtClean="0"/>
              <a:t>A rollback detaches all entities, session needs to be restarted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	I.e. go back to a searcher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</a:p>
          <a:p>
            <a:pPr lvl="1"/>
            <a:r>
              <a:rPr lang="en-US" dirty="0" smtClean="0"/>
              <a:t>Created using factory</a:t>
            </a:r>
          </a:p>
          <a:p>
            <a:pPr lvl="1"/>
            <a:r>
              <a:rPr lang="en-US" dirty="0" smtClean="0"/>
              <a:t>Container has a one to one mapping with a table or view</a:t>
            </a:r>
          </a:p>
          <a:p>
            <a:pPr lvl="1"/>
            <a:r>
              <a:rPr lang="en-US" dirty="0" smtClean="0"/>
              <a:t>Nested properties create joins </a:t>
            </a:r>
          </a:p>
          <a:p>
            <a:pPr lvl="1"/>
            <a:r>
              <a:rPr lang="en-US" dirty="0" smtClean="0"/>
              <a:t>Removing properties stops a join. (Improves performance)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ClientCashReceiptAuditContainerFactory.java</a:t>
            </a:r>
            <a:endParaRPr lang="en-US" dirty="0" smtClean="0"/>
          </a:p>
          <a:p>
            <a:pPr lvl="1"/>
            <a:r>
              <a:rPr lang="en-US" dirty="0" smtClean="0"/>
              <a:t>Filtering provides way of doing queries</a:t>
            </a:r>
          </a:p>
          <a:p>
            <a:pPr lvl="1"/>
            <a:r>
              <a:rPr lang="en-US" dirty="0" smtClean="0">
                <a:hlinkClick r:id="rId3" action="ppaction://hlinkfile"/>
              </a:rPr>
              <a:t>ContainerFilterExample.java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mvc-mvp.pn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2246744" y="2492896"/>
            <a:ext cx="4207686" cy="280074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Fremantle Software Architecture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</a:t>
            </a:r>
            <a:endParaRPr lang="en-US" dirty="0"/>
          </a:p>
        </p:txBody>
      </p:sp>
      <p:pic>
        <p:nvPicPr>
          <p:cNvPr id="7" name="Content Placeholder 6" descr="arch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784" r="-3778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Presenter Part One</a:t>
            </a:r>
            <a:endParaRPr lang="en-US" dirty="0"/>
          </a:p>
        </p:txBody>
      </p:sp>
      <p:pic>
        <p:nvPicPr>
          <p:cNvPr id="4" name="Content Placeholder 3" descr="mvp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47136" r="-4713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Presenter Part Two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In most cases the model is a JPAContainer or EntityItem</a:t>
            </a:r>
          </a:p>
          <a:p>
            <a:pPr lvl="1"/>
            <a:r>
              <a:rPr lang="en-US" dirty="0" smtClean="0"/>
              <a:t>Typically built by the presenter and passed to the view.</a:t>
            </a:r>
          </a:p>
          <a:p>
            <a:pPr lvl="1"/>
            <a:r>
              <a:rPr lang="en-US" dirty="0" smtClean="0"/>
              <a:t>The view interacts with the model to display and edit data.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The view is constructed at the request of a presenter</a:t>
            </a:r>
          </a:p>
          <a:p>
            <a:pPr lvl="1"/>
            <a:r>
              <a:rPr lang="en-US" dirty="0" smtClean="0"/>
              <a:t>The view only contains UI code, </a:t>
            </a:r>
          </a:p>
          <a:p>
            <a:pPr lvl="1"/>
            <a:r>
              <a:rPr lang="en-US" dirty="0" smtClean="0"/>
              <a:t>The view generates events</a:t>
            </a:r>
          </a:p>
          <a:p>
            <a:r>
              <a:rPr lang="en-US" dirty="0" smtClean="0"/>
              <a:t>Presenter</a:t>
            </a:r>
          </a:p>
          <a:p>
            <a:pPr lvl="1"/>
            <a:r>
              <a:rPr lang="en-US" dirty="0" smtClean="0"/>
              <a:t>The presenter constructs' the view</a:t>
            </a:r>
          </a:p>
          <a:p>
            <a:pPr lvl="1"/>
            <a:r>
              <a:rPr lang="en-US" dirty="0" smtClean="0"/>
              <a:t>Listens for events</a:t>
            </a:r>
          </a:p>
          <a:p>
            <a:pPr lvl="1"/>
            <a:r>
              <a:rPr lang="en-US" dirty="0" smtClean="0"/>
              <a:t>Applies business processing, calling services and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decision taken early to create a read and an update version for each area of the UI.</a:t>
            </a:r>
          </a:p>
          <a:p>
            <a:r>
              <a:rPr lang="en-US" dirty="0" smtClean="0"/>
              <a:t>Reduces complexity of the authorization model.</a:t>
            </a:r>
          </a:p>
          <a:p>
            <a:r>
              <a:rPr lang="en-US" dirty="0" smtClean="0"/>
              <a:t>Defaults to read, unless user has a specific role.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Google Guice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Popular </a:t>
            </a:r>
            <a:r>
              <a:rPr lang="en-GB" dirty="0" err="1" smtClean="0"/>
              <a:t>Dependancy</a:t>
            </a:r>
            <a:r>
              <a:rPr lang="en-GB" dirty="0" smtClean="0"/>
              <a:t> Injection (</a:t>
            </a:r>
            <a:r>
              <a:rPr lang="en-GB" dirty="0" err="1" smtClean="0"/>
              <a:t>DI)Framework</a:t>
            </a:r>
            <a:endParaRPr lang="en-GB" dirty="0" smtClean="0"/>
          </a:p>
          <a:p>
            <a:r>
              <a:rPr lang="en-GB" dirty="0" smtClean="0"/>
              <a:t>Used to ‘wire’ code together</a:t>
            </a:r>
          </a:p>
          <a:p>
            <a:r>
              <a:rPr lang="en-GB" dirty="0" smtClean="0"/>
              <a:t>With DI : </a:t>
            </a:r>
          </a:p>
          <a:p>
            <a:pPr lvl="1"/>
            <a:r>
              <a:rPr lang="en-GB" dirty="0" smtClean="0"/>
              <a:t>Code is loosely coupled.</a:t>
            </a:r>
          </a:p>
          <a:p>
            <a:pPr lvl="1"/>
            <a:r>
              <a:rPr lang="en-GB" dirty="0" smtClean="0"/>
              <a:t>Code is more reusable.</a:t>
            </a:r>
          </a:p>
          <a:p>
            <a:pPr lvl="1"/>
            <a:r>
              <a:rPr lang="en-GB" dirty="0" smtClean="0"/>
              <a:t>Code is more readable.</a:t>
            </a:r>
          </a:p>
          <a:p>
            <a:pPr lvl="1"/>
            <a:r>
              <a:rPr lang="en-GB" dirty="0" smtClean="0"/>
              <a:t>Unit testing is easier.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demo that contains all the technologies.</a:t>
            </a:r>
          </a:p>
          <a:p>
            <a:r>
              <a:rPr lang="en-US" dirty="0" smtClean="0"/>
              <a:t>But lets run through the development tools that we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devTools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-11811" b="-11811"/>
          <a:stretch>
            <a:fillRect/>
          </a:stretch>
        </p:blipFill>
        <p:spPr>
          <a:xfrm>
            <a:off x="1295400" y="1143000"/>
            <a:ext cx="6278880" cy="47099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Development Environment</a:t>
            </a:r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manage and build java based projects</a:t>
            </a:r>
          </a:p>
          <a:p>
            <a:r>
              <a:rPr lang="en-US" dirty="0" smtClean="0"/>
              <a:t>Provides a uniform build process</a:t>
            </a:r>
          </a:p>
          <a:p>
            <a:r>
              <a:rPr lang="en-US" dirty="0" smtClean="0"/>
              <a:t>Configured by pom.xml files (project object model)</a:t>
            </a:r>
          </a:p>
          <a:p>
            <a:r>
              <a:rPr lang="en-US" dirty="0" smtClean="0"/>
              <a:t>Extended using plugins (e.g. test coverage report tool)</a:t>
            </a:r>
          </a:p>
          <a:p>
            <a:r>
              <a:rPr lang="en-US" dirty="0" smtClean="0"/>
              <a:t>Manages dependencies</a:t>
            </a:r>
          </a:p>
          <a:p>
            <a:pPr lvl="1"/>
            <a:r>
              <a:rPr lang="en-US" dirty="0" smtClean="0"/>
              <a:t>e.g. versions of supporting libraries </a:t>
            </a:r>
          </a:p>
          <a:p>
            <a:pPr lvl="1"/>
            <a:r>
              <a:rPr lang="en-US" dirty="0" smtClean="0"/>
              <a:t>	Vaadin</a:t>
            </a:r>
          </a:p>
          <a:p>
            <a:pPr lvl="1"/>
            <a:r>
              <a:rPr lang="en-US" dirty="0" smtClean="0"/>
              <a:t>	Seam etc</a:t>
            </a:r>
          </a:p>
          <a:p>
            <a:r>
              <a:rPr lang="en-US" dirty="0" smtClean="0"/>
              <a:t>Typical use</a:t>
            </a:r>
          </a:p>
          <a:p>
            <a:pPr lvl="1"/>
            <a:r>
              <a:rPr lang="en-US" dirty="0" smtClean="0"/>
              <a:t>clean</a:t>
            </a:r>
          </a:p>
          <a:p>
            <a:pPr lvl="1"/>
            <a:r>
              <a:rPr lang="en-US" dirty="0" smtClean="0"/>
              <a:t>install</a:t>
            </a:r>
          </a:p>
          <a:p>
            <a:r>
              <a:rPr lang="en-US" dirty="0" smtClean="0"/>
              <a:t>Runs test suite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</a:t>
            </a:r>
          </a:p>
          <a:p>
            <a:r>
              <a:rPr lang="en-US" dirty="0" smtClean="0"/>
              <a:t>Project created by importing maven build files.</a:t>
            </a:r>
          </a:p>
          <a:p>
            <a:r>
              <a:rPr lang="en-US" dirty="0" smtClean="0"/>
              <a:t>Edit, compile and run code from with IDE.</a:t>
            </a:r>
          </a:p>
          <a:p>
            <a:r>
              <a:rPr lang="en-US" dirty="0" smtClean="0"/>
              <a:t>Runs a full copy of </a:t>
            </a:r>
            <a:r>
              <a:rPr lang="en-US" dirty="0" err="1" smtClean="0"/>
              <a:t>JBoss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Runs selected tests from the test suite</a:t>
            </a:r>
          </a:p>
          <a:p>
            <a:r>
              <a:rPr lang="en-US" dirty="0" smtClean="0"/>
              <a:t>Full debugger support.</a:t>
            </a:r>
          </a:p>
          <a:p>
            <a:r>
              <a:rPr lang="en-US" dirty="0" smtClean="0"/>
              <a:t>Inline warnings help to improve code quality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DPS2 project build can take sometime.</a:t>
            </a:r>
          </a:p>
          <a:p>
            <a:r>
              <a:rPr lang="en-US" dirty="0" smtClean="0"/>
              <a:t>A clean deploy and server restart can take 15mins or more.</a:t>
            </a:r>
          </a:p>
          <a:p>
            <a:r>
              <a:rPr lang="en-US" dirty="0" smtClean="0"/>
              <a:t>Prior to using JRebel changes had to made in batches and some hacks were used to deploy xhtml.</a:t>
            </a:r>
          </a:p>
          <a:p>
            <a:r>
              <a:rPr lang="en-US" dirty="0" smtClean="0"/>
              <a:t>Now, JRebel hot deploys code.</a:t>
            </a:r>
          </a:p>
          <a:p>
            <a:r>
              <a:rPr lang="en-US" dirty="0" smtClean="0"/>
              <a:t>This means we can make a change, hit the make button in the IDE, and the change is deployed immediately so we can test straight away.</a:t>
            </a:r>
          </a:p>
          <a:p>
            <a:r>
              <a:rPr lang="en-US" dirty="0" smtClean="0"/>
              <a:t>Doesn’t work for everything.</a:t>
            </a:r>
          </a:p>
          <a:p>
            <a:pPr lvl="1"/>
            <a:r>
              <a:rPr lang="en-US" dirty="0" smtClean="0"/>
              <a:t>New hibernate entities don’t work</a:t>
            </a:r>
          </a:p>
          <a:p>
            <a:pPr lvl="1"/>
            <a:r>
              <a:rPr lang="en-US" dirty="0" smtClean="0"/>
              <a:t>New events don’t work</a:t>
            </a:r>
          </a:p>
          <a:p>
            <a:pPr lvl="1"/>
            <a:r>
              <a:rPr lang="en-US" dirty="0" smtClean="0"/>
              <a:t>Changing a class hierarchy is hit and miss.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used to run tests</a:t>
            </a:r>
          </a:p>
          <a:p>
            <a:r>
              <a:rPr lang="en-US" dirty="0" smtClean="0"/>
              <a:t>When run within Intellij shows test coverage.</a:t>
            </a:r>
          </a:p>
          <a:p>
            <a:r>
              <a:rPr lang="en-US" dirty="0" smtClean="0"/>
              <a:t>Use mock objects to assist testing</a:t>
            </a:r>
          </a:p>
          <a:p>
            <a:pPr lvl="1"/>
            <a:r>
              <a:rPr lang="en-US" dirty="0" smtClean="0"/>
              <a:t>Allows us to program the behavior of objects, so that our code under test can be exercised.</a:t>
            </a:r>
          </a:p>
          <a:p>
            <a:pPr lvl="1"/>
            <a:r>
              <a:rPr lang="en-US" dirty="0" smtClean="0"/>
              <a:t>e.g. Mock out a DAO, so that service can be exercised.</a:t>
            </a:r>
          </a:p>
          <a:p>
            <a:r>
              <a:rPr lang="en-US" dirty="0" smtClean="0"/>
              <a:t>Mock object framework we use is Mockitio</a:t>
            </a:r>
          </a:p>
          <a:p>
            <a:r>
              <a:rPr lang="en-US" dirty="0" smtClean="0"/>
              <a:t>Used in conjunction with Guice, allows us to use Test Modules to inject mocked objects as dependencies.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log4j</a:t>
            </a:r>
          </a:p>
          <a:p>
            <a:r>
              <a:rPr lang="en-US" dirty="0" smtClean="0"/>
              <a:t>Very simple to use</a:t>
            </a:r>
          </a:p>
          <a:p>
            <a:r>
              <a:rPr lang="en-US" dirty="0" smtClean="0"/>
              <a:t>Makes debugging easier</a:t>
            </a:r>
          </a:p>
          <a:p>
            <a:r>
              <a:rPr lang="en-US" dirty="0" smtClean="0"/>
              <a:t>With hibernate settings, the SQL generated is logged</a:t>
            </a:r>
          </a:p>
          <a:p>
            <a:r>
              <a:rPr lang="en-US" dirty="0" smtClean="0"/>
              <a:t>Log files stored in </a:t>
            </a:r>
            <a:r>
              <a:rPr lang="en-US" dirty="0" err="1" smtClean="0"/>
              <a:t>JBoss</a:t>
            </a:r>
            <a:r>
              <a:rPr lang="en-US" dirty="0" smtClean="0"/>
              <a:t> directory structure</a:t>
            </a:r>
          </a:p>
          <a:p>
            <a:pPr lvl="1"/>
            <a:r>
              <a:rPr lang="en-US" dirty="0" smtClean="0"/>
              <a:t>&lt;jbosshome&gt;\jboss-as\server\production\log</a:t>
            </a:r>
          </a:p>
          <a:p>
            <a:r>
              <a:rPr lang="en-US" dirty="0" smtClean="0"/>
              <a:t>Logging levels controlled by config file :</a:t>
            </a:r>
          </a:p>
          <a:p>
            <a:pPr lvl="1"/>
            <a:r>
              <a:rPr lang="en-US" dirty="0" smtClean="0"/>
              <a:t>&lt;jbosshome&gt;\jboss-as\server\production\conf\jboss-log4j.xml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Policies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informal code reviews ad hoc.</a:t>
            </a:r>
          </a:p>
          <a:p>
            <a:r>
              <a:rPr lang="en-US" dirty="0" smtClean="0"/>
              <a:t>Things we try to watch out for.</a:t>
            </a:r>
          </a:p>
          <a:p>
            <a:pPr lvl="1"/>
            <a:r>
              <a:rPr lang="en-US" dirty="0" smtClean="0"/>
              <a:t>No warnings in code</a:t>
            </a:r>
          </a:p>
          <a:p>
            <a:pPr lvl="1"/>
            <a:r>
              <a:rPr lang="en-US" dirty="0" smtClean="0"/>
              <a:t>	(If can’t be avoided then use suppression annotations) Demo</a:t>
            </a:r>
          </a:p>
          <a:p>
            <a:pPr lvl="1"/>
            <a:r>
              <a:rPr lang="en-US" dirty="0" smtClean="0"/>
              <a:t>No commented out code</a:t>
            </a:r>
          </a:p>
          <a:p>
            <a:pPr lvl="1"/>
            <a:r>
              <a:rPr lang="en-US" dirty="0" smtClean="0"/>
              <a:t>No To-Do’s</a:t>
            </a:r>
          </a:p>
          <a:p>
            <a:r>
              <a:rPr lang="en-US" dirty="0" smtClean="0"/>
              <a:t>Keep the code DRY (Don’t repeat yourself)</a:t>
            </a:r>
          </a:p>
          <a:p>
            <a:pPr lvl="1"/>
            <a:r>
              <a:rPr lang="en-US" dirty="0" smtClean="0"/>
              <a:t>Try to remove/reduce duplication, but don’t make it too complex.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is a mechanism whereby, when code changes in subversion. The code is checked out, complied and tested.</a:t>
            </a:r>
          </a:p>
          <a:p>
            <a:r>
              <a:rPr lang="en-US" dirty="0" smtClean="0"/>
              <a:t>This means we have a very quick feedback cycle.</a:t>
            </a:r>
          </a:p>
          <a:p>
            <a:r>
              <a:rPr lang="en-US" dirty="0" smtClean="0"/>
              <a:t>If anyone breaks tests we know about it.</a:t>
            </a:r>
          </a:p>
          <a:p>
            <a:r>
              <a:rPr lang="en-US" dirty="0" smtClean="0"/>
              <a:t>We run unit and integration tests.</a:t>
            </a:r>
          </a:p>
          <a:p>
            <a:pPr lvl="1"/>
            <a:r>
              <a:rPr lang="en-US" dirty="0" smtClean="0"/>
              <a:t>Unit very quick, with mocking</a:t>
            </a:r>
          </a:p>
          <a:p>
            <a:pPr lvl="1"/>
            <a:r>
              <a:rPr lang="en-US" dirty="0" smtClean="0"/>
              <a:t>Integration access's the database</a:t>
            </a:r>
          </a:p>
          <a:p>
            <a:r>
              <a:rPr lang="en-US" dirty="0" smtClean="0"/>
              <a:t>Encouraged to check in often.</a:t>
            </a:r>
          </a:p>
          <a:p>
            <a:r>
              <a:rPr lang="en-US" dirty="0" smtClean="0"/>
              <a:t>We use a tool called Jenkins.</a:t>
            </a:r>
          </a:p>
          <a:p>
            <a:r>
              <a:rPr lang="en-US" dirty="0" smtClean="0"/>
              <a:t>Web based</a:t>
            </a:r>
          </a:p>
          <a:p>
            <a:pPr lvl="1"/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Covers</a:t>
            </a:r>
          </a:p>
          <a:p>
            <a:pPr lvl="1"/>
            <a:r>
              <a:rPr lang="en-US" dirty="0" smtClean="0"/>
              <a:t>Vaadin</a:t>
            </a:r>
          </a:p>
          <a:p>
            <a:pPr lvl="1"/>
            <a:r>
              <a:rPr lang="en-US" dirty="0" smtClean="0"/>
              <a:t>Guice</a:t>
            </a:r>
          </a:p>
          <a:p>
            <a:pPr lvl="1"/>
            <a:r>
              <a:rPr lang="en-US" dirty="0" smtClean="0"/>
              <a:t>Event Bus</a:t>
            </a:r>
          </a:p>
          <a:p>
            <a:pPr lvl="1"/>
            <a:r>
              <a:rPr lang="en-US" dirty="0" smtClean="0"/>
              <a:t>MVP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https://github.com/philbarton/</a:t>
            </a:r>
            <a:r>
              <a:rPr lang="en-US" dirty="0" smtClean="0">
                <a:hlinkClick r:id="rId2"/>
              </a:rPr>
              <a:t>vaadinMVPGuiceJumpStart.git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We’ll get it up and running now.</a:t>
            </a:r>
          </a:p>
          <a:p>
            <a:pPr lvl="1"/>
            <a:r>
              <a:rPr lang="en-US" dirty="0" smtClean="0"/>
              <a:t>Then, make some enhancements after the next section:</a:t>
            </a:r>
          </a:p>
          <a:p>
            <a:pPr lvl="1"/>
            <a:r>
              <a:rPr lang="en-US" dirty="0" smtClean="0"/>
              <a:t>	Add a create popup.</a:t>
            </a:r>
          </a:p>
          <a:p>
            <a:pPr lvl="1"/>
            <a:r>
              <a:rPr lang="en-US" dirty="0" smtClean="0"/>
              <a:t>	Modify the edit form field factory so that edit can’t change the description.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GWT Event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of the Google Web Toolkit.</a:t>
            </a:r>
          </a:p>
          <a:p>
            <a:r>
              <a:rPr lang="en-GB" dirty="0" smtClean="0"/>
              <a:t>Implements a publish – subscribe pattern</a:t>
            </a:r>
          </a:p>
          <a:p>
            <a:r>
              <a:rPr lang="en-GB" dirty="0" smtClean="0"/>
              <a:t>The event mechanism in a Vanilla Vaadin application (or Swing App) binds the consumer of events to the producer.  </a:t>
            </a:r>
          </a:p>
          <a:p>
            <a:r>
              <a:rPr lang="en-GB" dirty="0" smtClean="0"/>
              <a:t>The event bus is used to decouple event producers and event consumers.</a:t>
            </a:r>
          </a:p>
          <a:p>
            <a:r>
              <a:rPr lang="en-GB" dirty="0" smtClean="0"/>
              <a:t>Creates loose coupling of components.</a:t>
            </a:r>
          </a:p>
          <a:p>
            <a:r>
              <a:rPr lang="en-GB" dirty="0" smtClean="0"/>
              <a:t>Allows greater flexibility in design and reuse.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modules.tiff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-34649" r="-34649"/>
          <a:stretch>
            <a:fillRect/>
          </a:stretch>
        </p:blipFill>
        <p:spPr>
          <a:xfrm>
            <a:off x="1905000" y="2286000"/>
            <a:ext cx="4579680" cy="34353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Application Design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Vaadin with Seam/JSF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Servlets</a:t>
            </a:r>
          </a:p>
          <a:p>
            <a:pPr lvl="1"/>
            <a:r>
              <a:rPr lang="en-US" dirty="0" smtClean="0"/>
              <a:t>Web.xml</a:t>
            </a:r>
          </a:p>
          <a:p>
            <a:r>
              <a:rPr lang="en-US" dirty="0" smtClean="0"/>
              <a:t>iFrame</a:t>
            </a:r>
          </a:p>
          <a:p>
            <a:pPr lvl="1"/>
            <a:r>
              <a:rPr lang="en-US" dirty="0" smtClean="0"/>
              <a:t>financeApplication.xhtml</a:t>
            </a:r>
          </a:p>
          <a:p>
            <a:r>
              <a:rPr lang="en-US" dirty="0" smtClean="0"/>
              <a:t>Menu options - init application.</a:t>
            </a:r>
          </a:p>
          <a:p>
            <a:pPr lvl="1"/>
            <a:r>
              <a:rPr lang="en-US" dirty="0" smtClean="0"/>
              <a:t>FinanceApplication.java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</a:t>
            </a:r>
          </a:p>
          <a:p>
            <a:r>
              <a:rPr lang="en-US" dirty="0" smtClean="0"/>
              <a:t>Sales Costing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Code snippet</a:t>
            </a:r>
          </a:p>
          <a:p>
            <a:r>
              <a:rPr lang="en-US" dirty="0" smtClean="0"/>
              <a:t>Word Merge</a:t>
            </a:r>
          </a:p>
          <a:p>
            <a:pPr lvl="1"/>
            <a:r>
              <a:rPr lang="en-US" dirty="0" smtClean="0"/>
              <a:t>Docx4j</a:t>
            </a:r>
          </a:p>
          <a:p>
            <a:pPr lvl="1"/>
            <a:r>
              <a:rPr lang="en-US" dirty="0" err="1" smtClean="0"/>
              <a:t>Gotchas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View Presenter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Without patterns a UI application very quickly gets out of control.</a:t>
            </a:r>
          </a:p>
          <a:p>
            <a:r>
              <a:rPr lang="en-GB" dirty="0" smtClean="0"/>
              <a:t>MVP introduced to enforce standard patterns :</a:t>
            </a:r>
          </a:p>
          <a:p>
            <a:pPr lvl="1"/>
            <a:r>
              <a:rPr lang="en-GB" dirty="0" smtClean="0"/>
              <a:t>Application structure</a:t>
            </a:r>
          </a:p>
          <a:p>
            <a:pPr lvl="1"/>
            <a:r>
              <a:rPr lang="en-GB" dirty="0" smtClean="0"/>
              <a:t>UI construction</a:t>
            </a:r>
          </a:p>
          <a:p>
            <a:pPr lvl="1"/>
            <a:r>
              <a:rPr lang="en-GB" dirty="0" smtClean="0"/>
              <a:t>Update and Read-Only UI</a:t>
            </a:r>
          </a:p>
          <a:p>
            <a:pPr lvl="1"/>
            <a:r>
              <a:rPr lang="en-GB" dirty="0" smtClean="0"/>
              <a:t>Event handling</a:t>
            </a:r>
          </a:p>
          <a:p>
            <a:r>
              <a:rPr lang="en-GB" dirty="0" smtClean="0"/>
              <a:t>Combined with a typical service tier and data access layer, means everyone knows where ‘things’ should happen.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Hibernate and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Hibernate</a:t>
            </a:r>
          </a:p>
          <a:p>
            <a:pPr lvl="1"/>
            <a:r>
              <a:rPr lang="en-GB" dirty="0" smtClean="0"/>
              <a:t>Usage carried on from Seam/JSF DPS2 code.</a:t>
            </a:r>
          </a:p>
          <a:p>
            <a:pPr lvl="1"/>
            <a:r>
              <a:rPr lang="en-GB" dirty="0" smtClean="0"/>
              <a:t>Existing Entity model reused.</a:t>
            </a:r>
          </a:p>
          <a:p>
            <a:pPr lvl="1"/>
            <a:r>
              <a:rPr lang="en-GB" dirty="0" smtClean="0"/>
              <a:t>Entity Manager reused and injected using Guice.</a:t>
            </a:r>
          </a:p>
          <a:p>
            <a:pPr lvl="1"/>
            <a:r>
              <a:rPr lang="en-GB" dirty="0" smtClean="0"/>
              <a:t>Vaadin Add-on : JPA Container used to bind entities to UI components.</a:t>
            </a:r>
          </a:p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Re-using Seam security model.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Environment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Intellij</a:t>
            </a:r>
          </a:p>
          <a:p>
            <a:pPr lvl="1"/>
            <a:r>
              <a:rPr lang="en-GB" dirty="0" smtClean="0"/>
              <a:t>Not mandated</a:t>
            </a:r>
          </a:p>
          <a:p>
            <a:pPr lvl="1"/>
            <a:r>
              <a:rPr lang="en-GB" dirty="0" smtClean="0"/>
              <a:t>Used for its productivity gains </a:t>
            </a:r>
          </a:p>
          <a:p>
            <a:pPr lvl="1"/>
            <a:r>
              <a:rPr lang="en-GB" dirty="0" smtClean="0"/>
              <a:t>Helps new java developers learn, suggests better ways to code.</a:t>
            </a:r>
          </a:p>
          <a:p>
            <a:r>
              <a:rPr lang="en-GB" dirty="0" smtClean="0"/>
              <a:t>JRebel</a:t>
            </a:r>
          </a:p>
          <a:p>
            <a:pPr lvl="1"/>
            <a:r>
              <a:rPr lang="en-GB" dirty="0" smtClean="0"/>
              <a:t>Hot deployment tool</a:t>
            </a:r>
          </a:p>
          <a:p>
            <a:pPr lvl="1"/>
            <a:r>
              <a:rPr lang="en-GB" dirty="0" smtClean="0"/>
              <a:t>Allows code changes to be tested without a deploy to the server.</a:t>
            </a:r>
          </a:p>
          <a:p>
            <a:r>
              <a:rPr lang="en-GB" dirty="0" smtClean="0"/>
              <a:t>Continuous Integration</a:t>
            </a:r>
          </a:p>
          <a:p>
            <a:pPr lvl="1"/>
            <a:r>
              <a:rPr lang="en-GB" dirty="0" smtClean="0"/>
              <a:t>The code is compiled and tested </a:t>
            </a:r>
            <a:r>
              <a:rPr lang="en-GB" dirty="0" err="1" smtClean="0"/>
              <a:t>everytime</a:t>
            </a:r>
            <a:r>
              <a:rPr lang="en-GB" dirty="0" smtClean="0"/>
              <a:t> code checked in.</a:t>
            </a:r>
          </a:p>
          <a:p>
            <a:pPr lvl="1"/>
            <a:r>
              <a:rPr lang="en-GB" dirty="0" smtClean="0"/>
              <a:t>Reports issues to the team early. 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embedded-example1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1835696" y="3068960"/>
            <a:ext cx="5597461" cy="136523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Vaadin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ltechPPTtemplate">
  <a:themeElements>
    <a:clrScheme name="Valtech">
      <a:dk1>
        <a:sysClr val="windowText" lastClr="000000"/>
      </a:dk1>
      <a:lt1>
        <a:srgbClr val="FFFFFF"/>
      </a:lt1>
      <a:dk2>
        <a:srgbClr val="363636"/>
      </a:dk2>
      <a:lt2>
        <a:srgbClr val="D8D8D8"/>
      </a:lt2>
      <a:accent1>
        <a:srgbClr val="00BDFA"/>
      </a:accent1>
      <a:accent2>
        <a:srgbClr val="3F3F3F"/>
      </a:accent2>
      <a:accent3>
        <a:srgbClr val="BFBFBF"/>
      </a:accent3>
      <a:accent4>
        <a:srgbClr val="151515"/>
      </a:accent4>
      <a:accent5>
        <a:srgbClr val="A5A5A5"/>
      </a:accent5>
      <a:accent6>
        <a:srgbClr val="3F3F3F"/>
      </a:accent6>
      <a:hlink>
        <a:srgbClr val="00BDFA"/>
      </a:hlink>
      <a:folHlink>
        <a:srgbClr val="3F3F3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tx1">
            <a:alpha val="75000"/>
          </a:schemeClr>
        </a:solidFill>
      </a:spPr>
      <a:bodyPr vert="horz" lIns="180000" tIns="45720" rIns="91440" bIns="45720" rtlCol="0" anchor="ctr" anchorCtr="0">
        <a:normAutofit/>
      </a:bodyPr>
      <a:lstStyle>
        <a:defPPr marL="342900" indent="-342900">
          <a:buFont typeface="+mj-lt"/>
          <a:buAutoNum type="arabicPeriod" startAt="5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50AA3C859E244CA3AEFCE949E57F7E" ma:contentTypeVersion="0" ma:contentTypeDescription="Create a new document." ma:contentTypeScope="" ma:versionID="3158c118b54c29412200728adfb0c8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3C1EE2-20E4-4F8D-9506-170C07523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1662ED-A367-4551-8413-50CD86C0F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59B304-C2BE-43E9-940C-02BA44B36D0A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ValtechPPTtemplate</Template>
  <TotalTime>3551</TotalTime>
  <Words>2645</Words>
  <Application>Microsoft Macintosh PowerPoint</Application>
  <PresentationFormat>On-screen Show (4:3)</PresentationFormat>
  <Paragraphs>445</Paragraphs>
  <Slides>52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Helvetica</vt:lpstr>
      <vt:lpstr>Merriweather</vt:lpstr>
      <vt:lpstr>Wingdings 3</vt:lpstr>
      <vt:lpstr>Calibri</vt:lpstr>
      <vt:lpstr>Georgia</vt:lpstr>
      <vt:lpstr>ValtechPPTtemplate</vt:lpstr>
      <vt:lpstr>DPS2 Software Architecture</vt:lpstr>
      <vt:lpstr>Scope</vt:lpstr>
      <vt:lpstr>Vaadin </vt:lpstr>
      <vt:lpstr>Google Guice</vt:lpstr>
      <vt:lpstr>GWT Event Bus</vt:lpstr>
      <vt:lpstr>Model View Presenter</vt:lpstr>
      <vt:lpstr>Hibernate and Security</vt:lpstr>
      <vt:lpstr>Development Environment </vt:lpstr>
      <vt:lpstr>Vaadin</vt:lpstr>
      <vt:lpstr>What is Vaadin ?</vt:lpstr>
      <vt:lpstr>Vaadin Architecture Part 1</vt:lpstr>
      <vt:lpstr>Vaadin Architecture Part 2 (If you really need to know)</vt:lpstr>
      <vt:lpstr>Things to consider</vt:lpstr>
      <vt:lpstr>What does Vaadin look like ?</vt:lpstr>
      <vt:lpstr>Simple Vaadin Demo</vt:lpstr>
      <vt:lpstr>Components - Quick demos.</vt:lpstr>
      <vt:lpstr>Reusable Fremantle Custom Components (Examples)</vt:lpstr>
      <vt:lpstr>Binding Data to Components</vt:lpstr>
      <vt:lpstr>Container Implementations</vt:lpstr>
      <vt:lpstr>Guice</vt:lpstr>
      <vt:lpstr>Guice is a Dependency Injection Framework</vt:lpstr>
      <vt:lpstr>Dependency Injection</vt:lpstr>
      <vt:lpstr>Guice DI</vt:lpstr>
      <vt:lpstr>Guice @ Fremantle</vt:lpstr>
      <vt:lpstr>GWT Event Bus</vt:lpstr>
      <vt:lpstr>Why have an Event Bus</vt:lpstr>
      <vt:lpstr>How it works</vt:lpstr>
      <vt:lpstr>Code Samples</vt:lpstr>
      <vt:lpstr>Repository</vt:lpstr>
      <vt:lpstr>Two modes of database access</vt:lpstr>
      <vt:lpstr>Entity managers are shared</vt:lpstr>
      <vt:lpstr>Hibernate Part One</vt:lpstr>
      <vt:lpstr>Hibernate Part Two</vt:lpstr>
      <vt:lpstr>JPA Container</vt:lpstr>
      <vt:lpstr>Fremantle Software Architecture</vt:lpstr>
      <vt:lpstr>Layered design</vt:lpstr>
      <vt:lpstr>Model View Presenter Part One</vt:lpstr>
      <vt:lpstr>Model View Presenter Part Two</vt:lpstr>
      <vt:lpstr>Read and Update</vt:lpstr>
      <vt:lpstr>Demo</vt:lpstr>
      <vt:lpstr>Development Environment</vt:lpstr>
      <vt:lpstr>Maven</vt:lpstr>
      <vt:lpstr>Intellij</vt:lpstr>
      <vt:lpstr>JRebel</vt:lpstr>
      <vt:lpstr>Testing</vt:lpstr>
      <vt:lpstr>Logging</vt:lpstr>
      <vt:lpstr>QA Policies </vt:lpstr>
      <vt:lpstr>Continuous Integration (CI)</vt:lpstr>
      <vt:lpstr>Demo</vt:lpstr>
      <vt:lpstr>Application Design</vt:lpstr>
      <vt:lpstr>Hosting Vaadin with Seam/JSF</vt:lpstr>
      <vt:lpstr>Module Structure</vt:lpstr>
    </vt:vector>
  </TitlesOfParts>
  <Company>FremantleMedia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bartonp</dc:creator>
  <cp:lastModifiedBy>Phil Barton</cp:lastModifiedBy>
  <cp:revision>92</cp:revision>
  <dcterms:created xsi:type="dcterms:W3CDTF">2012-06-27T14:13:01Z</dcterms:created>
  <dcterms:modified xsi:type="dcterms:W3CDTF">2012-06-27T17:13:43Z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0x0101007750AA3C859E244CA3AEFCE949E57F7E</vt:lpwstr>
  </property>
</Properties>
</file>