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57" r:id="rId3"/>
    <p:sldId id="287" r:id="rId4"/>
    <p:sldId id="259" r:id="rId5"/>
    <p:sldId id="288" r:id="rId6"/>
    <p:sldId id="260" r:id="rId7"/>
    <p:sldId id="261" r:id="rId8"/>
    <p:sldId id="278" r:id="rId9"/>
    <p:sldId id="264" r:id="rId10"/>
    <p:sldId id="282" r:id="rId11"/>
    <p:sldId id="272" r:id="rId12"/>
    <p:sldId id="267" r:id="rId13"/>
    <p:sldId id="268" r:id="rId14"/>
    <p:sldId id="273" r:id="rId15"/>
    <p:sldId id="269" r:id="rId16"/>
    <p:sldId id="283" r:id="rId17"/>
    <p:sldId id="274" r:id="rId18"/>
    <p:sldId id="270" r:id="rId19"/>
    <p:sldId id="275" r:id="rId20"/>
    <p:sldId id="277" r:id="rId21"/>
    <p:sldId id="276" r:id="rId22"/>
    <p:sldId id="289" r:id="rId23"/>
    <p:sldId id="285" r:id="rId24"/>
    <p:sldId id="290" r:id="rId25"/>
    <p:sldId id="28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0BF"/>
    <a:srgbClr val="00963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31"/>
    <p:restoredTop sz="96029"/>
  </p:normalViewPr>
  <p:slideViewPr>
    <p:cSldViewPr snapToGrid="0">
      <p:cViewPr varScale="1">
        <p:scale>
          <a:sx n="117" d="100"/>
          <a:sy n="117" d="100"/>
        </p:scale>
        <p:origin x="46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8D1275-A0AD-9E45-A01D-4732EB6FDDDA}" type="datetimeFigureOut">
              <a:rPr lang="en-US" smtClean="0"/>
              <a:t>6/14/25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260BE-AA04-EB48-A516-219B40B5A355}" type="slidenum">
              <a:rPr lang="en-US" smtClean="0"/>
              <a:t>‹#›</a:t>
            </a:fld>
            <a:endParaRPr lang="en-US"/>
          </a:p>
        </p:txBody>
      </p:sp>
    </p:spTree>
    <p:extLst>
      <p:ext uri="{BB962C8B-B14F-4D97-AF65-F5344CB8AC3E}">
        <p14:creationId xmlns:p14="http://schemas.microsoft.com/office/powerpoint/2010/main" val="4177512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0260BE-AA04-EB48-A516-219B40B5A355}" type="slidenum">
              <a:rPr lang="en-US" smtClean="0"/>
              <a:t>1</a:t>
            </a:fld>
            <a:endParaRPr lang="en-US"/>
          </a:p>
        </p:txBody>
      </p:sp>
    </p:spTree>
    <p:extLst>
      <p:ext uri="{BB962C8B-B14F-4D97-AF65-F5344CB8AC3E}">
        <p14:creationId xmlns:p14="http://schemas.microsoft.com/office/powerpoint/2010/main" val="3716386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87C0BA-C2F3-62FB-E3B3-FCE3424A0AD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759838-8EE1-38D9-906D-AC67C9FBB01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99F921B-5C7B-A622-197D-950CE179779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BCA468C-A451-621A-7CBC-A87677AC17AE}"/>
              </a:ext>
            </a:extLst>
          </p:cNvPr>
          <p:cNvSpPr>
            <a:spLocks noGrp="1"/>
          </p:cNvSpPr>
          <p:nvPr>
            <p:ph type="sldNum" sz="quarter" idx="5"/>
          </p:nvPr>
        </p:nvSpPr>
        <p:spPr/>
        <p:txBody>
          <a:bodyPr/>
          <a:lstStyle/>
          <a:p>
            <a:fld id="{5A0260BE-AA04-EB48-A516-219B40B5A355}" type="slidenum">
              <a:rPr lang="en-US" smtClean="0"/>
              <a:t>3</a:t>
            </a:fld>
            <a:endParaRPr lang="en-US"/>
          </a:p>
        </p:txBody>
      </p:sp>
    </p:spTree>
    <p:extLst>
      <p:ext uri="{BB962C8B-B14F-4D97-AF65-F5344CB8AC3E}">
        <p14:creationId xmlns:p14="http://schemas.microsoft.com/office/powerpoint/2010/main" val="2783772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1799B0-D83E-5E37-55AE-8FA078584D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E1B6DC-F238-7152-17C8-F8F06E3BA0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022A5A3-BFC7-A409-A8C1-EBBB11E10ED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29E25A7-255C-9B19-DF39-482AADE95F7C}"/>
              </a:ext>
            </a:extLst>
          </p:cNvPr>
          <p:cNvSpPr>
            <a:spLocks noGrp="1"/>
          </p:cNvSpPr>
          <p:nvPr>
            <p:ph type="sldNum" sz="quarter" idx="5"/>
          </p:nvPr>
        </p:nvSpPr>
        <p:spPr/>
        <p:txBody>
          <a:bodyPr/>
          <a:lstStyle/>
          <a:p>
            <a:fld id="{5A0260BE-AA04-EB48-A516-219B40B5A355}" type="slidenum">
              <a:rPr lang="en-US" smtClean="0"/>
              <a:t>5</a:t>
            </a:fld>
            <a:endParaRPr lang="en-US"/>
          </a:p>
        </p:txBody>
      </p:sp>
    </p:spTree>
    <p:extLst>
      <p:ext uri="{BB962C8B-B14F-4D97-AF65-F5344CB8AC3E}">
        <p14:creationId xmlns:p14="http://schemas.microsoft.com/office/powerpoint/2010/main" val="2026476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7A7295-307A-7617-58A4-456AD0509F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13049DC-942D-968D-A1C7-DC23FB705A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D06D757-01C0-1361-C719-193C99B1799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64C0935-B42B-D699-5611-C5EB432D3C38}"/>
              </a:ext>
            </a:extLst>
          </p:cNvPr>
          <p:cNvSpPr>
            <a:spLocks noGrp="1"/>
          </p:cNvSpPr>
          <p:nvPr>
            <p:ph type="sldNum" sz="quarter" idx="5"/>
          </p:nvPr>
        </p:nvSpPr>
        <p:spPr/>
        <p:txBody>
          <a:bodyPr/>
          <a:lstStyle/>
          <a:p>
            <a:fld id="{5A0260BE-AA04-EB48-A516-219B40B5A355}" type="slidenum">
              <a:rPr lang="en-US" smtClean="0"/>
              <a:t>22</a:t>
            </a:fld>
            <a:endParaRPr lang="en-US"/>
          </a:p>
        </p:txBody>
      </p:sp>
    </p:spTree>
    <p:extLst>
      <p:ext uri="{BB962C8B-B14F-4D97-AF65-F5344CB8AC3E}">
        <p14:creationId xmlns:p14="http://schemas.microsoft.com/office/powerpoint/2010/main" val="1636932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81357E-9AC1-1562-C8D4-79DF0617FF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24CA47B-4B95-4553-23E9-B19C28E28EF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A2D2B2-8068-9686-4B3D-5370A339AA9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3AC87C8-4CC7-F0BB-E2CC-EE4939060EB9}"/>
              </a:ext>
            </a:extLst>
          </p:cNvPr>
          <p:cNvSpPr>
            <a:spLocks noGrp="1"/>
          </p:cNvSpPr>
          <p:nvPr>
            <p:ph type="sldNum" sz="quarter" idx="5"/>
          </p:nvPr>
        </p:nvSpPr>
        <p:spPr/>
        <p:txBody>
          <a:bodyPr/>
          <a:lstStyle/>
          <a:p>
            <a:fld id="{5A0260BE-AA04-EB48-A516-219B40B5A355}" type="slidenum">
              <a:rPr lang="en-US" smtClean="0"/>
              <a:t>24</a:t>
            </a:fld>
            <a:endParaRPr lang="en-US"/>
          </a:p>
        </p:txBody>
      </p:sp>
    </p:spTree>
    <p:extLst>
      <p:ext uri="{BB962C8B-B14F-4D97-AF65-F5344CB8AC3E}">
        <p14:creationId xmlns:p14="http://schemas.microsoft.com/office/powerpoint/2010/main" val="4016484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CD0FA9-DA73-83B4-8798-5FBF32503D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44DA6A-9559-FDC8-B7EA-8B931C2FA9C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A46F98-822E-C1FA-AE3A-DE91254D6DC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4B654A7-6389-22F1-F50F-037B7E086145}"/>
              </a:ext>
            </a:extLst>
          </p:cNvPr>
          <p:cNvSpPr>
            <a:spLocks noGrp="1"/>
          </p:cNvSpPr>
          <p:nvPr>
            <p:ph type="sldNum" sz="quarter" idx="5"/>
          </p:nvPr>
        </p:nvSpPr>
        <p:spPr/>
        <p:txBody>
          <a:bodyPr/>
          <a:lstStyle/>
          <a:p>
            <a:fld id="{5A0260BE-AA04-EB48-A516-219B40B5A355}" type="slidenum">
              <a:rPr lang="en-US" smtClean="0"/>
              <a:t>25</a:t>
            </a:fld>
            <a:endParaRPr lang="en-US"/>
          </a:p>
        </p:txBody>
      </p:sp>
    </p:spTree>
    <p:extLst>
      <p:ext uri="{BB962C8B-B14F-4D97-AF65-F5344CB8AC3E}">
        <p14:creationId xmlns:p14="http://schemas.microsoft.com/office/powerpoint/2010/main" val="134170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7FBEE-A09A-0DCE-9276-0BA692F80CC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A86D95C-B8C1-9E21-A147-20D61E5A38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F84DCD65-BF14-CC86-ACB9-2FB11052AACD}"/>
              </a:ext>
            </a:extLst>
          </p:cNvPr>
          <p:cNvSpPr>
            <a:spLocks noGrp="1"/>
          </p:cNvSpPr>
          <p:nvPr>
            <p:ph type="dt" sz="half" idx="10"/>
          </p:nvPr>
        </p:nvSpPr>
        <p:spPr/>
        <p:txBody>
          <a:bodyPr/>
          <a:lstStyle/>
          <a:p>
            <a:fld id="{9662D56D-E719-DB4F-8A61-42F992696107}" type="datetimeFigureOut">
              <a:rPr lang="en-US" smtClean="0"/>
              <a:t>6/14/25</a:t>
            </a:fld>
            <a:endParaRPr lang="en-US"/>
          </a:p>
        </p:txBody>
      </p:sp>
      <p:sp>
        <p:nvSpPr>
          <p:cNvPr id="5" name="Footer Placeholder 4">
            <a:extLst>
              <a:ext uri="{FF2B5EF4-FFF2-40B4-BE49-F238E27FC236}">
                <a16:creationId xmlns:a16="http://schemas.microsoft.com/office/drawing/2014/main" id="{AC3896FF-21EE-EE79-8B5D-5885CD4989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392CC2-25AA-76EC-54E8-0A68BF9658AB}"/>
              </a:ext>
            </a:extLst>
          </p:cNvPr>
          <p:cNvSpPr>
            <a:spLocks noGrp="1"/>
          </p:cNvSpPr>
          <p:nvPr>
            <p:ph type="sldNum" sz="quarter" idx="12"/>
          </p:nvPr>
        </p:nvSpPr>
        <p:spPr/>
        <p:txBody>
          <a:bodyPr/>
          <a:lstStyle/>
          <a:p>
            <a:fld id="{018202DC-9218-C242-BDE6-7FCE83E8BC90}" type="slidenum">
              <a:rPr lang="en-US" smtClean="0"/>
              <a:t>‹#›</a:t>
            </a:fld>
            <a:endParaRPr lang="en-US"/>
          </a:p>
        </p:txBody>
      </p:sp>
      <p:pic>
        <p:nvPicPr>
          <p:cNvPr id="11" name="Picture 10">
            <a:extLst>
              <a:ext uri="{FF2B5EF4-FFF2-40B4-BE49-F238E27FC236}">
                <a16:creationId xmlns:a16="http://schemas.microsoft.com/office/drawing/2014/main" id="{29719F68-9ECF-19AA-C9E8-743AFB68073B}"/>
              </a:ext>
            </a:extLst>
          </p:cNvPr>
          <p:cNvPicPr>
            <a:picLocks noChangeAspect="1"/>
          </p:cNvPicPr>
          <p:nvPr userDrawn="1"/>
        </p:nvPicPr>
        <p:blipFill>
          <a:blip r:embed="rId2"/>
          <a:stretch>
            <a:fillRect/>
          </a:stretch>
        </p:blipFill>
        <p:spPr>
          <a:xfrm>
            <a:off x="0" y="6045653"/>
            <a:ext cx="5475642" cy="242545"/>
          </a:xfrm>
          <a:prstGeom prst="rect">
            <a:avLst/>
          </a:prstGeom>
        </p:spPr>
      </p:pic>
    </p:spTree>
    <p:extLst>
      <p:ext uri="{BB962C8B-B14F-4D97-AF65-F5344CB8AC3E}">
        <p14:creationId xmlns:p14="http://schemas.microsoft.com/office/powerpoint/2010/main" val="3527888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65028-F730-FCE9-F61E-C0CBBD2BE498}"/>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A0BFE4D-DD92-974D-806B-F9245E2AF13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745E560-AE6E-04C9-1F2F-2BB1870E7E0B}"/>
              </a:ext>
            </a:extLst>
          </p:cNvPr>
          <p:cNvSpPr>
            <a:spLocks noGrp="1"/>
          </p:cNvSpPr>
          <p:nvPr>
            <p:ph type="dt" sz="half" idx="10"/>
          </p:nvPr>
        </p:nvSpPr>
        <p:spPr/>
        <p:txBody>
          <a:bodyPr/>
          <a:lstStyle/>
          <a:p>
            <a:fld id="{9662D56D-E719-DB4F-8A61-42F992696107}" type="datetimeFigureOut">
              <a:rPr lang="en-US" smtClean="0"/>
              <a:t>6/14/25</a:t>
            </a:fld>
            <a:endParaRPr lang="en-US"/>
          </a:p>
        </p:txBody>
      </p:sp>
      <p:sp>
        <p:nvSpPr>
          <p:cNvPr id="5" name="Footer Placeholder 4">
            <a:extLst>
              <a:ext uri="{FF2B5EF4-FFF2-40B4-BE49-F238E27FC236}">
                <a16:creationId xmlns:a16="http://schemas.microsoft.com/office/drawing/2014/main" id="{5BC81829-A3FF-B994-9B77-7BFFB36BCA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DBA1AA-4A30-77B2-7E01-C2ABFC0A75A2}"/>
              </a:ext>
            </a:extLst>
          </p:cNvPr>
          <p:cNvSpPr>
            <a:spLocks noGrp="1"/>
          </p:cNvSpPr>
          <p:nvPr>
            <p:ph type="sldNum" sz="quarter" idx="12"/>
          </p:nvPr>
        </p:nvSpPr>
        <p:spPr/>
        <p:txBody>
          <a:bodyPr/>
          <a:lstStyle/>
          <a:p>
            <a:fld id="{018202DC-9218-C242-BDE6-7FCE83E8BC90}" type="slidenum">
              <a:rPr lang="en-US" smtClean="0"/>
              <a:t>‹#›</a:t>
            </a:fld>
            <a:endParaRPr lang="en-US"/>
          </a:p>
        </p:txBody>
      </p:sp>
    </p:spTree>
    <p:extLst>
      <p:ext uri="{BB962C8B-B14F-4D97-AF65-F5344CB8AC3E}">
        <p14:creationId xmlns:p14="http://schemas.microsoft.com/office/powerpoint/2010/main" val="2842467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B5B734-8635-8C4B-9F8A-DB42030ABC6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5982292-0B8A-B512-456F-C9A4F1B3471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DAC62EA-4747-2379-35EA-CDDF6AE060D3}"/>
              </a:ext>
            </a:extLst>
          </p:cNvPr>
          <p:cNvSpPr>
            <a:spLocks noGrp="1"/>
          </p:cNvSpPr>
          <p:nvPr>
            <p:ph type="dt" sz="half" idx="10"/>
          </p:nvPr>
        </p:nvSpPr>
        <p:spPr/>
        <p:txBody>
          <a:bodyPr/>
          <a:lstStyle/>
          <a:p>
            <a:fld id="{9662D56D-E719-DB4F-8A61-42F992696107}" type="datetimeFigureOut">
              <a:rPr lang="en-US" smtClean="0"/>
              <a:t>6/14/25</a:t>
            </a:fld>
            <a:endParaRPr lang="en-US"/>
          </a:p>
        </p:txBody>
      </p:sp>
      <p:sp>
        <p:nvSpPr>
          <p:cNvPr id="5" name="Footer Placeholder 4">
            <a:extLst>
              <a:ext uri="{FF2B5EF4-FFF2-40B4-BE49-F238E27FC236}">
                <a16:creationId xmlns:a16="http://schemas.microsoft.com/office/drawing/2014/main" id="{F660018F-94A6-CADF-69A8-F0F4FD537C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0D4F61-B826-CF64-C57F-C416450970B3}"/>
              </a:ext>
            </a:extLst>
          </p:cNvPr>
          <p:cNvSpPr>
            <a:spLocks noGrp="1"/>
          </p:cNvSpPr>
          <p:nvPr>
            <p:ph type="sldNum" sz="quarter" idx="12"/>
          </p:nvPr>
        </p:nvSpPr>
        <p:spPr/>
        <p:txBody>
          <a:bodyPr/>
          <a:lstStyle/>
          <a:p>
            <a:fld id="{018202DC-9218-C242-BDE6-7FCE83E8BC90}" type="slidenum">
              <a:rPr lang="en-US" smtClean="0"/>
              <a:t>‹#›</a:t>
            </a:fld>
            <a:endParaRPr lang="en-US"/>
          </a:p>
        </p:txBody>
      </p:sp>
    </p:spTree>
    <p:extLst>
      <p:ext uri="{BB962C8B-B14F-4D97-AF65-F5344CB8AC3E}">
        <p14:creationId xmlns:p14="http://schemas.microsoft.com/office/powerpoint/2010/main" val="3027994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289A5-46F5-57EC-1A51-8FBA8D9CE71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84A6164-C71A-8B72-AF30-5602301A7B4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79D2B2F-2092-409A-666C-3C5EB25305A1}"/>
              </a:ext>
            </a:extLst>
          </p:cNvPr>
          <p:cNvSpPr>
            <a:spLocks noGrp="1"/>
          </p:cNvSpPr>
          <p:nvPr>
            <p:ph type="dt" sz="half" idx="10"/>
          </p:nvPr>
        </p:nvSpPr>
        <p:spPr/>
        <p:txBody>
          <a:bodyPr/>
          <a:lstStyle/>
          <a:p>
            <a:fld id="{9662D56D-E719-DB4F-8A61-42F992696107}" type="datetimeFigureOut">
              <a:rPr lang="en-US" smtClean="0"/>
              <a:t>6/14/25</a:t>
            </a:fld>
            <a:endParaRPr lang="en-US"/>
          </a:p>
        </p:txBody>
      </p:sp>
      <p:sp>
        <p:nvSpPr>
          <p:cNvPr id="5" name="Footer Placeholder 4">
            <a:extLst>
              <a:ext uri="{FF2B5EF4-FFF2-40B4-BE49-F238E27FC236}">
                <a16:creationId xmlns:a16="http://schemas.microsoft.com/office/drawing/2014/main" id="{A433D319-AB7C-1F24-6F51-0FC3D850C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A74746-7BC7-BFFD-BDF3-2543B5F32A42}"/>
              </a:ext>
            </a:extLst>
          </p:cNvPr>
          <p:cNvSpPr>
            <a:spLocks noGrp="1"/>
          </p:cNvSpPr>
          <p:nvPr>
            <p:ph type="sldNum" sz="quarter" idx="12"/>
          </p:nvPr>
        </p:nvSpPr>
        <p:spPr/>
        <p:txBody>
          <a:bodyPr/>
          <a:lstStyle/>
          <a:p>
            <a:fld id="{018202DC-9218-C242-BDE6-7FCE83E8BC90}" type="slidenum">
              <a:rPr lang="en-US" smtClean="0"/>
              <a:t>‹#›</a:t>
            </a:fld>
            <a:endParaRPr lang="en-US"/>
          </a:p>
        </p:txBody>
      </p:sp>
      <p:sp>
        <p:nvSpPr>
          <p:cNvPr id="7" name="Rectangle 6">
            <a:extLst>
              <a:ext uri="{FF2B5EF4-FFF2-40B4-BE49-F238E27FC236}">
                <a16:creationId xmlns:a16="http://schemas.microsoft.com/office/drawing/2014/main" id="{B4EEF7CD-0958-7490-6DE2-A145B4C6C27E}"/>
              </a:ext>
            </a:extLst>
          </p:cNvPr>
          <p:cNvSpPr/>
          <p:nvPr userDrawn="1"/>
        </p:nvSpPr>
        <p:spPr>
          <a:xfrm>
            <a:off x="0" y="1"/>
            <a:ext cx="12192000" cy="1071154"/>
          </a:xfrm>
          <a:prstGeom prst="rect">
            <a:avLst/>
          </a:prstGeom>
          <a:solidFill>
            <a:srgbClr val="0060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endParaRPr lang="en-US" sz="3200" b="1" dirty="0">
              <a:latin typeface="Frutiger" panose="020B0500000000000000" pitchFamily="34" charset="0"/>
            </a:endParaRPr>
          </a:p>
        </p:txBody>
      </p:sp>
    </p:spTree>
    <p:extLst>
      <p:ext uri="{BB962C8B-B14F-4D97-AF65-F5344CB8AC3E}">
        <p14:creationId xmlns:p14="http://schemas.microsoft.com/office/powerpoint/2010/main" val="1301230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3A8F0-D5C4-21E8-2495-1B2B87C7FEC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C38FA70-93EC-AD50-D88B-A3B1B605FC5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87FA15A-267A-70B8-0ECC-258F4CF9D63A}"/>
              </a:ext>
            </a:extLst>
          </p:cNvPr>
          <p:cNvSpPr>
            <a:spLocks noGrp="1"/>
          </p:cNvSpPr>
          <p:nvPr>
            <p:ph type="dt" sz="half" idx="10"/>
          </p:nvPr>
        </p:nvSpPr>
        <p:spPr/>
        <p:txBody>
          <a:bodyPr/>
          <a:lstStyle/>
          <a:p>
            <a:fld id="{9662D56D-E719-DB4F-8A61-42F992696107}" type="datetimeFigureOut">
              <a:rPr lang="en-US" smtClean="0"/>
              <a:t>6/14/25</a:t>
            </a:fld>
            <a:endParaRPr lang="en-US"/>
          </a:p>
        </p:txBody>
      </p:sp>
      <p:sp>
        <p:nvSpPr>
          <p:cNvPr id="5" name="Footer Placeholder 4">
            <a:extLst>
              <a:ext uri="{FF2B5EF4-FFF2-40B4-BE49-F238E27FC236}">
                <a16:creationId xmlns:a16="http://schemas.microsoft.com/office/drawing/2014/main" id="{C43D53B2-12A4-C301-8E34-DA9FA1CC13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0FA296-4B76-2444-4C3B-4139D4FD13AC}"/>
              </a:ext>
            </a:extLst>
          </p:cNvPr>
          <p:cNvSpPr>
            <a:spLocks noGrp="1"/>
          </p:cNvSpPr>
          <p:nvPr>
            <p:ph type="sldNum" sz="quarter" idx="12"/>
          </p:nvPr>
        </p:nvSpPr>
        <p:spPr/>
        <p:txBody>
          <a:bodyPr/>
          <a:lstStyle/>
          <a:p>
            <a:fld id="{018202DC-9218-C242-BDE6-7FCE83E8BC90}" type="slidenum">
              <a:rPr lang="en-US" smtClean="0"/>
              <a:t>‹#›</a:t>
            </a:fld>
            <a:endParaRPr lang="en-US"/>
          </a:p>
        </p:txBody>
      </p:sp>
    </p:spTree>
    <p:extLst>
      <p:ext uri="{BB962C8B-B14F-4D97-AF65-F5344CB8AC3E}">
        <p14:creationId xmlns:p14="http://schemas.microsoft.com/office/powerpoint/2010/main" val="1570513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610A8-958E-829A-EA4A-127534AF53F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8D621F8-331E-E1C5-56EF-A1AB79D8DAE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FCB664B-93D8-185E-798D-3727F7AD4E2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75B0020E-145E-8418-0F92-7C97802AB599}"/>
              </a:ext>
            </a:extLst>
          </p:cNvPr>
          <p:cNvSpPr>
            <a:spLocks noGrp="1"/>
          </p:cNvSpPr>
          <p:nvPr>
            <p:ph type="dt" sz="half" idx="10"/>
          </p:nvPr>
        </p:nvSpPr>
        <p:spPr/>
        <p:txBody>
          <a:bodyPr/>
          <a:lstStyle/>
          <a:p>
            <a:fld id="{9662D56D-E719-DB4F-8A61-42F992696107}" type="datetimeFigureOut">
              <a:rPr lang="en-US" smtClean="0"/>
              <a:t>6/14/25</a:t>
            </a:fld>
            <a:endParaRPr lang="en-US"/>
          </a:p>
        </p:txBody>
      </p:sp>
      <p:sp>
        <p:nvSpPr>
          <p:cNvPr id="6" name="Footer Placeholder 5">
            <a:extLst>
              <a:ext uri="{FF2B5EF4-FFF2-40B4-BE49-F238E27FC236}">
                <a16:creationId xmlns:a16="http://schemas.microsoft.com/office/drawing/2014/main" id="{45F50A87-C44D-5507-005F-0F01F29446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EED953-9BD7-7DB9-58BA-A6194CA43D1C}"/>
              </a:ext>
            </a:extLst>
          </p:cNvPr>
          <p:cNvSpPr>
            <a:spLocks noGrp="1"/>
          </p:cNvSpPr>
          <p:nvPr>
            <p:ph type="sldNum" sz="quarter" idx="12"/>
          </p:nvPr>
        </p:nvSpPr>
        <p:spPr/>
        <p:txBody>
          <a:bodyPr/>
          <a:lstStyle/>
          <a:p>
            <a:fld id="{018202DC-9218-C242-BDE6-7FCE83E8BC90}" type="slidenum">
              <a:rPr lang="en-US" smtClean="0"/>
              <a:t>‹#›</a:t>
            </a:fld>
            <a:endParaRPr lang="en-US"/>
          </a:p>
        </p:txBody>
      </p:sp>
    </p:spTree>
    <p:extLst>
      <p:ext uri="{BB962C8B-B14F-4D97-AF65-F5344CB8AC3E}">
        <p14:creationId xmlns:p14="http://schemas.microsoft.com/office/powerpoint/2010/main" val="417655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35375-77F4-37F9-A268-B0B5E7722E0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AD7DC9E-5A8E-440A-04BB-66422DD073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96FB822-EAA1-5EA5-6ACB-90EB29AFE6B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FDF9A2D-62ED-94D5-B3C4-77AAD98343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7D9B863-5AB3-B411-296D-1BE6E2A536A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17897F9F-5FD6-E5C9-0309-5013ACE4E198}"/>
              </a:ext>
            </a:extLst>
          </p:cNvPr>
          <p:cNvSpPr>
            <a:spLocks noGrp="1"/>
          </p:cNvSpPr>
          <p:nvPr>
            <p:ph type="dt" sz="half" idx="10"/>
          </p:nvPr>
        </p:nvSpPr>
        <p:spPr/>
        <p:txBody>
          <a:bodyPr/>
          <a:lstStyle/>
          <a:p>
            <a:fld id="{9662D56D-E719-DB4F-8A61-42F992696107}" type="datetimeFigureOut">
              <a:rPr lang="en-US" smtClean="0"/>
              <a:t>6/14/25</a:t>
            </a:fld>
            <a:endParaRPr lang="en-US"/>
          </a:p>
        </p:txBody>
      </p:sp>
      <p:sp>
        <p:nvSpPr>
          <p:cNvPr id="8" name="Footer Placeholder 7">
            <a:extLst>
              <a:ext uri="{FF2B5EF4-FFF2-40B4-BE49-F238E27FC236}">
                <a16:creationId xmlns:a16="http://schemas.microsoft.com/office/drawing/2014/main" id="{EEED7643-E85F-D9EC-B2E1-5CC6A9C224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DA4ECE-0598-951D-5F32-9604A2D500EB}"/>
              </a:ext>
            </a:extLst>
          </p:cNvPr>
          <p:cNvSpPr>
            <a:spLocks noGrp="1"/>
          </p:cNvSpPr>
          <p:nvPr>
            <p:ph type="sldNum" sz="quarter" idx="12"/>
          </p:nvPr>
        </p:nvSpPr>
        <p:spPr/>
        <p:txBody>
          <a:bodyPr/>
          <a:lstStyle/>
          <a:p>
            <a:fld id="{018202DC-9218-C242-BDE6-7FCE83E8BC90}" type="slidenum">
              <a:rPr lang="en-US" smtClean="0"/>
              <a:t>‹#›</a:t>
            </a:fld>
            <a:endParaRPr lang="en-US"/>
          </a:p>
        </p:txBody>
      </p:sp>
    </p:spTree>
    <p:extLst>
      <p:ext uri="{BB962C8B-B14F-4D97-AF65-F5344CB8AC3E}">
        <p14:creationId xmlns:p14="http://schemas.microsoft.com/office/powerpoint/2010/main" val="2476854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95A1B-8132-49D3-5262-97F2443CFFB0}"/>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1F77E3E-05EA-598D-1734-9F04C874047D}"/>
              </a:ext>
            </a:extLst>
          </p:cNvPr>
          <p:cNvSpPr>
            <a:spLocks noGrp="1"/>
          </p:cNvSpPr>
          <p:nvPr>
            <p:ph type="dt" sz="half" idx="10"/>
          </p:nvPr>
        </p:nvSpPr>
        <p:spPr/>
        <p:txBody>
          <a:bodyPr/>
          <a:lstStyle/>
          <a:p>
            <a:fld id="{9662D56D-E719-DB4F-8A61-42F992696107}" type="datetimeFigureOut">
              <a:rPr lang="en-US" smtClean="0"/>
              <a:t>6/14/25</a:t>
            </a:fld>
            <a:endParaRPr lang="en-US"/>
          </a:p>
        </p:txBody>
      </p:sp>
      <p:sp>
        <p:nvSpPr>
          <p:cNvPr id="4" name="Footer Placeholder 3">
            <a:extLst>
              <a:ext uri="{FF2B5EF4-FFF2-40B4-BE49-F238E27FC236}">
                <a16:creationId xmlns:a16="http://schemas.microsoft.com/office/drawing/2014/main" id="{C7996736-2BEA-37FF-9258-9D092A6C32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22081BE-75FB-BE03-A745-5A36C6FFF080}"/>
              </a:ext>
            </a:extLst>
          </p:cNvPr>
          <p:cNvSpPr>
            <a:spLocks noGrp="1"/>
          </p:cNvSpPr>
          <p:nvPr>
            <p:ph type="sldNum" sz="quarter" idx="12"/>
          </p:nvPr>
        </p:nvSpPr>
        <p:spPr/>
        <p:txBody>
          <a:bodyPr/>
          <a:lstStyle/>
          <a:p>
            <a:fld id="{018202DC-9218-C242-BDE6-7FCE83E8BC90}" type="slidenum">
              <a:rPr lang="en-US" smtClean="0"/>
              <a:t>‹#›</a:t>
            </a:fld>
            <a:endParaRPr lang="en-US"/>
          </a:p>
        </p:txBody>
      </p:sp>
    </p:spTree>
    <p:extLst>
      <p:ext uri="{BB962C8B-B14F-4D97-AF65-F5344CB8AC3E}">
        <p14:creationId xmlns:p14="http://schemas.microsoft.com/office/powerpoint/2010/main" val="2893552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DF413D-66CB-2EA9-89BB-9EF2B6936D34}"/>
              </a:ext>
            </a:extLst>
          </p:cNvPr>
          <p:cNvSpPr>
            <a:spLocks noGrp="1"/>
          </p:cNvSpPr>
          <p:nvPr>
            <p:ph type="dt" sz="half" idx="10"/>
          </p:nvPr>
        </p:nvSpPr>
        <p:spPr/>
        <p:txBody>
          <a:bodyPr/>
          <a:lstStyle/>
          <a:p>
            <a:fld id="{9662D56D-E719-DB4F-8A61-42F992696107}" type="datetimeFigureOut">
              <a:rPr lang="en-US" smtClean="0"/>
              <a:t>6/14/25</a:t>
            </a:fld>
            <a:endParaRPr lang="en-US"/>
          </a:p>
        </p:txBody>
      </p:sp>
      <p:sp>
        <p:nvSpPr>
          <p:cNvPr id="3" name="Footer Placeholder 2">
            <a:extLst>
              <a:ext uri="{FF2B5EF4-FFF2-40B4-BE49-F238E27FC236}">
                <a16:creationId xmlns:a16="http://schemas.microsoft.com/office/drawing/2014/main" id="{C915B074-0F87-9BDB-7BCF-753C9B7D091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7CAD046-9122-504A-28F9-D0D1B82B6421}"/>
              </a:ext>
            </a:extLst>
          </p:cNvPr>
          <p:cNvSpPr>
            <a:spLocks noGrp="1"/>
          </p:cNvSpPr>
          <p:nvPr>
            <p:ph type="sldNum" sz="quarter" idx="12"/>
          </p:nvPr>
        </p:nvSpPr>
        <p:spPr/>
        <p:txBody>
          <a:bodyPr/>
          <a:lstStyle/>
          <a:p>
            <a:fld id="{018202DC-9218-C242-BDE6-7FCE83E8BC90}" type="slidenum">
              <a:rPr lang="en-US" smtClean="0"/>
              <a:t>‹#›</a:t>
            </a:fld>
            <a:endParaRPr lang="en-US"/>
          </a:p>
        </p:txBody>
      </p:sp>
    </p:spTree>
    <p:extLst>
      <p:ext uri="{BB962C8B-B14F-4D97-AF65-F5344CB8AC3E}">
        <p14:creationId xmlns:p14="http://schemas.microsoft.com/office/powerpoint/2010/main" val="677367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13E0C-2836-C182-5BC2-35B0AB452BD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89BCA5B1-A115-230C-8010-CDB3E15302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D915E36-7A1A-FE76-44EB-DBF7A00DDB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47453FC-F4D9-8B7F-B26B-75F523BAD2B4}"/>
              </a:ext>
            </a:extLst>
          </p:cNvPr>
          <p:cNvSpPr>
            <a:spLocks noGrp="1"/>
          </p:cNvSpPr>
          <p:nvPr>
            <p:ph type="dt" sz="half" idx="10"/>
          </p:nvPr>
        </p:nvSpPr>
        <p:spPr/>
        <p:txBody>
          <a:bodyPr/>
          <a:lstStyle/>
          <a:p>
            <a:fld id="{9662D56D-E719-DB4F-8A61-42F992696107}" type="datetimeFigureOut">
              <a:rPr lang="en-US" smtClean="0"/>
              <a:t>6/14/25</a:t>
            </a:fld>
            <a:endParaRPr lang="en-US"/>
          </a:p>
        </p:txBody>
      </p:sp>
      <p:sp>
        <p:nvSpPr>
          <p:cNvPr id="6" name="Footer Placeholder 5">
            <a:extLst>
              <a:ext uri="{FF2B5EF4-FFF2-40B4-BE49-F238E27FC236}">
                <a16:creationId xmlns:a16="http://schemas.microsoft.com/office/drawing/2014/main" id="{578344A6-32D2-45AA-58A6-63592B7DBC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E2C735-4B85-D7FF-7CF8-8B51A4ADF56F}"/>
              </a:ext>
            </a:extLst>
          </p:cNvPr>
          <p:cNvSpPr>
            <a:spLocks noGrp="1"/>
          </p:cNvSpPr>
          <p:nvPr>
            <p:ph type="sldNum" sz="quarter" idx="12"/>
          </p:nvPr>
        </p:nvSpPr>
        <p:spPr/>
        <p:txBody>
          <a:bodyPr/>
          <a:lstStyle/>
          <a:p>
            <a:fld id="{018202DC-9218-C242-BDE6-7FCE83E8BC90}" type="slidenum">
              <a:rPr lang="en-US" smtClean="0"/>
              <a:t>‹#›</a:t>
            </a:fld>
            <a:endParaRPr lang="en-US"/>
          </a:p>
        </p:txBody>
      </p:sp>
    </p:spTree>
    <p:extLst>
      <p:ext uri="{BB962C8B-B14F-4D97-AF65-F5344CB8AC3E}">
        <p14:creationId xmlns:p14="http://schemas.microsoft.com/office/powerpoint/2010/main" val="2359475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D7BDA-856D-2942-7CE8-04450B20B8E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9C3F5D55-2017-45F6-1A19-7D203B798A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E6D147-E668-A8F9-DE2D-0ACD7965BD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52839DB-2D43-1055-431A-C011DD755891}"/>
              </a:ext>
            </a:extLst>
          </p:cNvPr>
          <p:cNvSpPr>
            <a:spLocks noGrp="1"/>
          </p:cNvSpPr>
          <p:nvPr>
            <p:ph type="dt" sz="half" idx="10"/>
          </p:nvPr>
        </p:nvSpPr>
        <p:spPr/>
        <p:txBody>
          <a:bodyPr/>
          <a:lstStyle/>
          <a:p>
            <a:fld id="{9662D56D-E719-DB4F-8A61-42F992696107}" type="datetimeFigureOut">
              <a:rPr lang="en-US" smtClean="0"/>
              <a:t>6/14/25</a:t>
            </a:fld>
            <a:endParaRPr lang="en-US"/>
          </a:p>
        </p:txBody>
      </p:sp>
      <p:sp>
        <p:nvSpPr>
          <p:cNvPr id="6" name="Footer Placeholder 5">
            <a:extLst>
              <a:ext uri="{FF2B5EF4-FFF2-40B4-BE49-F238E27FC236}">
                <a16:creationId xmlns:a16="http://schemas.microsoft.com/office/drawing/2014/main" id="{81079D4E-C271-D4A5-DBAD-B41A930D25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D5D55B-DDF5-511D-32CA-0D98B672B3EE}"/>
              </a:ext>
            </a:extLst>
          </p:cNvPr>
          <p:cNvSpPr>
            <a:spLocks noGrp="1"/>
          </p:cNvSpPr>
          <p:nvPr>
            <p:ph type="sldNum" sz="quarter" idx="12"/>
          </p:nvPr>
        </p:nvSpPr>
        <p:spPr/>
        <p:txBody>
          <a:bodyPr/>
          <a:lstStyle/>
          <a:p>
            <a:fld id="{018202DC-9218-C242-BDE6-7FCE83E8BC90}" type="slidenum">
              <a:rPr lang="en-US" smtClean="0"/>
              <a:t>‹#›</a:t>
            </a:fld>
            <a:endParaRPr lang="en-US"/>
          </a:p>
        </p:txBody>
      </p:sp>
    </p:spTree>
    <p:extLst>
      <p:ext uri="{BB962C8B-B14F-4D97-AF65-F5344CB8AC3E}">
        <p14:creationId xmlns:p14="http://schemas.microsoft.com/office/powerpoint/2010/main" val="3030517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7FCDA8-595E-1503-B2CA-6671D5B076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929582D-2E90-436A-5BC1-6CFD77A735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286C165-E973-9E66-12C8-C3DB03CCE4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662D56D-E719-DB4F-8A61-42F992696107}" type="datetimeFigureOut">
              <a:rPr lang="en-US" smtClean="0"/>
              <a:t>6/14/25</a:t>
            </a:fld>
            <a:endParaRPr lang="en-US"/>
          </a:p>
        </p:txBody>
      </p:sp>
      <p:sp>
        <p:nvSpPr>
          <p:cNvPr id="5" name="Footer Placeholder 4">
            <a:extLst>
              <a:ext uri="{FF2B5EF4-FFF2-40B4-BE49-F238E27FC236}">
                <a16:creationId xmlns:a16="http://schemas.microsoft.com/office/drawing/2014/main" id="{6D77C9C6-8575-BCEB-76C5-E240A17703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397E61D-3C67-7065-8A64-E500747231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18202DC-9218-C242-BDE6-7FCE83E8BC90}" type="slidenum">
              <a:rPr lang="en-US" smtClean="0"/>
              <a:t>‹#›</a:t>
            </a:fld>
            <a:endParaRPr lang="en-US"/>
          </a:p>
        </p:txBody>
      </p:sp>
    </p:spTree>
    <p:extLst>
      <p:ext uri="{BB962C8B-B14F-4D97-AF65-F5344CB8AC3E}">
        <p14:creationId xmlns:p14="http://schemas.microsoft.com/office/powerpoint/2010/main" val="3829134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bma.org.uk/media/1145/workload-control-general-practice-mar2018-1.pdf"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665A0-0445-9853-FF20-9A64F7D897BC}"/>
              </a:ext>
            </a:extLst>
          </p:cNvPr>
          <p:cNvSpPr>
            <a:spLocks noGrp="1"/>
          </p:cNvSpPr>
          <p:nvPr>
            <p:ph type="ctrTitle"/>
          </p:nvPr>
        </p:nvSpPr>
        <p:spPr>
          <a:xfrm>
            <a:off x="2557669" y="1850541"/>
            <a:ext cx="9144000" cy="2387600"/>
          </a:xfrm>
        </p:spPr>
        <p:txBody>
          <a:bodyPr>
            <a:normAutofit/>
          </a:bodyPr>
          <a:lstStyle/>
          <a:p>
            <a:pPr algn="r"/>
            <a:r>
              <a:rPr lang="en-US" sz="5400" b="1" dirty="0">
                <a:latin typeface="Frutiger" panose="020B0500000000000000" pitchFamily="34" charset="0"/>
              </a:rPr>
              <a:t>NHS Capacity Analysis</a:t>
            </a:r>
          </a:p>
        </p:txBody>
      </p:sp>
      <p:sp>
        <p:nvSpPr>
          <p:cNvPr id="3" name="Subtitle 2">
            <a:extLst>
              <a:ext uri="{FF2B5EF4-FFF2-40B4-BE49-F238E27FC236}">
                <a16:creationId xmlns:a16="http://schemas.microsoft.com/office/drawing/2014/main" id="{B6F0560E-CBD1-4BEF-463F-07F5DE19F759}"/>
              </a:ext>
            </a:extLst>
          </p:cNvPr>
          <p:cNvSpPr>
            <a:spLocks noGrp="1"/>
          </p:cNvSpPr>
          <p:nvPr>
            <p:ph type="subTitle" idx="1"/>
          </p:nvPr>
        </p:nvSpPr>
        <p:spPr>
          <a:xfrm>
            <a:off x="2451652" y="4292045"/>
            <a:ext cx="9144000" cy="677724"/>
          </a:xfrm>
        </p:spPr>
        <p:txBody>
          <a:bodyPr>
            <a:normAutofit/>
          </a:bodyPr>
          <a:lstStyle/>
          <a:p>
            <a:pPr algn="r"/>
            <a:r>
              <a:rPr lang="en-US" dirty="0">
                <a:solidFill>
                  <a:srgbClr val="0060BF"/>
                </a:solidFill>
                <a:latin typeface="Frutiger" panose="020B0500000000000000" pitchFamily="34" charset="0"/>
              </a:rPr>
              <a:t>Phil Best</a:t>
            </a:r>
          </a:p>
        </p:txBody>
      </p:sp>
      <p:pic>
        <p:nvPicPr>
          <p:cNvPr id="1026" name="Picture 2">
            <a:extLst>
              <a:ext uri="{FF2B5EF4-FFF2-40B4-BE49-F238E27FC236}">
                <a16:creationId xmlns:a16="http://schemas.microsoft.com/office/drawing/2014/main" id="{27580329-48E9-3567-CAEE-536A27E7EF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83756" y="2284334"/>
            <a:ext cx="2411896" cy="977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6393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8B003B-27A3-06D1-E3AF-F607004E26E7}"/>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DC1621F1-5DF4-6061-88EF-6D556264D658}"/>
              </a:ext>
            </a:extLst>
          </p:cNvPr>
          <p:cNvSpPr/>
          <p:nvPr/>
        </p:nvSpPr>
        <p:spPr>
          <a:xfrm>
            <a:off x="1698172" y="2978331"/>
            <a:ext cx="169817" cy="13454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997939ED-CCF7-18CD-C6B4-9E13111EC87D}"/>
              </a:ext>
            </a:extLst>
          </p:cNvPr>
          <p:cNvSpPr txBox="1">
            <a:spLocks/>
          </p:cNvSpPr>
          <p:nvPr/>
        </p:nvSpPr>
        <p:spPr>
          <a:xfrm>
            <a:off x="838200" y="18255"/>
            <a:ext cx="11205754" cy="98758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chemeClr val="bg1"/>
                </a:solidFill>
                <a:latin typeface="Frutiger" panose="020B0500000000000000" pitchFamily="34" charset="0"/>
              </a:rPr>
              <a:t>Patterns and Insights</a:t>
            </a:r>
            <a:br>
              <a:rPr lang="en-US" b="1" dirty="0">
                <a:solidFill>
                  <a:schemeClr val="bg1"/>
                </a:solidFill>
                <a:latin typeface="Frutiger" panose="020B0500000000000000" pitchFamily="34" charset="0"/>
              </a:rPr>
            </a:br>
            <a:r>
              <a:rPr lang="en-US" sz="2200" b="1" dirty="0">
                <a:solidFill>
                  <a:schemeClr val="bg1"/>
                </a:solidFill>
                <a:latin typeface="Frutiger" panose="020B0500000000000000" pitchFamily="34" charset="0"/>
              </a:rPr>
              <a:t>The average weekday is over capacity in every month other than August*</a:t>
            </a:r>
            <a:endParaRPr lang="en-US" sz="2200" dirty="0">
              <a:solidFill>
                <a:schemeClr val="bg1"/>
              </a:solidFill>
              <a:latin typeface="Frutiger" panose="020B0500000000000000" pitchFamily="34" charset="0"/>
            </a:endParaRPr>
          </a:p>
        </p:txBody>
      </p:sp>
      <p:pic>
        <p:nvPicPr>
          <p:cNvPr id="5" name="Content Placeholder 4" descr="A graph with blue lines&#10;&#10;AI-generated content may be incorrect.">
            <a:extLst>
              <a:ext uri="{FF2B5EF4-FFF2-40B4-BE49-F238E27FC236}">
                <a16:creationId xmlns:a16="http://schemas.microsoft.com/office/drawing/2014/main" id="{C12F0574-B785-ABCD-4FC7-646B88FC89A0}"/>
              </a:ext>
            </a:extLst>
          </p:cNvPr>
          <p:cNvPicPr>
            <a:picLocks noGrp="1" noChangeAspect="1"/>
          </p:cNvPicPr>
          <p:nvPr>
            <p:ph idx="1"/>
          </p:nvPr>
        </p:nvPicPr>
        <p:blipFill>
          <a:blip r:embed="rId2"/>
          <a:stretch>
            <a:fillRect/>
          </a:stretch>
        </p:blipFill>
        <p:spPr>
          <a:xfrm>
            <a:off x="1828065" y="1198605"/>
            <a:ext cx="7727538" cy="5511113"/>
          </a:xfrm>
        </p:spPr>
      </p:pic>
      <p:sp>
        <p:nvSpPr>
          <p:cNvPr id="7" name="TextBox 6">
            <a:extLst>
              <a:ext uri="{FF2B5EF4-FFF2-40B4-BE49-F238E27FC236}">
                <a16:creationId xmlns:a16="http://schemas.microsoft.com/office/drawing/2014/main" id="{9FFA21E0-E542-67BA-FCB7-92341C5A3AF6}"/>
              </a:ext>
            </a:extLst>
          </p:cNvPr>
          <p:cNvSpPr txBox="1"/>
          <p:nvPr/>
        </p:nvSpPr>
        <p:spPr>
          <a:xfrm rot="16200000">
            <a:off x="979225" y="3535651"/>
            <a:ext cx="1928513" cy="230832"/>
          </a:xfrm>
          <a:prstGeom prst="rect">
            <a:avLst/>
          </a:prstGeom>
          <a:solidFill>
            <a:schemeClr val="bg1"/>
          </a:solidFill>
        </p:spPr>
        <p:txBody>
          <a:bodyPr wrap="square" rtlCol="0">
            <a:spAutoFit/>
          </a:bodyPr>
          <a:lstStyle/>
          <a:p>
            <a:r>
              <a:rPr lang="en-US" sz="900" dirty="0">
                <a:solidFill>
                  <a:schemeClr val="tx1">
                    <a:lumMod val="85000"/>
                    <a:lumOff val="15000"/>
                  </a:schemeClr>
                </a:solidFill>
              </a:rPr>
              <a:t>Average weekday # appointments</a:t>
            </a:r>
          </a:p>
        </p:txBody>
      </p:sp>
      <p:sp>
        <p:nvSpPr>
          <p:cNvPr id="9" name="TextBox 8">
            <a:extLst>
              <a:ext uri="{FF2B5EF4-FFF2-40B4-BE49-F238E27FC236}">
                <a16:creationId xmlns:a16="http://schemas.microsoft.com/office/drawing/2014/main" id="{8949C9F2-132E-3157-544B-6DA157CA071D}"/>
              </a:ext>
            </a:extLst>
          </p:cNvPr>
          <p:cNvSpPr txBox="1"/>
          <p:nvPr/>
        </p:nvSpPr>
        <p:spPr>
          <a:xfrm>
            <a:off x="4946392" y="6486445"/>
            <a:ext cx="1928513" cy="230832"/>
          </a:xfrm>
          <a:prstGeom prst="rect">
            <a:avLst/>
          </a:prstGeom>
          <a:solidFill>
            <a:schemeClr val="bg1"/>
          </a:solidFill>
        </p:spPr>
        <p:txBody>
          <a:bodyPr wrap="square" rtlCol="0">
            <a:spAutoFit/>
          </a:bodyPr>
          <a:lstStyle/>
          <a:p>
            <a:pPr algn="ctr"/>
            <a:r>
              <a:rPr lang="en-US" sz="900" dirty="0">
                <a:solidFill>
                  <a:schemeClr val="tx1">
                    <a:lumMod val="85000"/>
                    <a:lumOff val="15000"/>
                  </a:schemeClr>
                </a:solidFill>
              </a:rPr>
              <a:t>month</a:t>
            </a:r>
          </a:p>
        </p:txBody>
      </p:sp>
    </p:spTree>
    <p:extLst>
      <p:ext uri="{BB962C8B-B14F-4D97-AF65-F5344CB8AC3E}">
        <p14:creationId xmlns:p14="http://schemas.microsoft.com/office/powerpoint/2010/main" val="1282094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3D89AA-D8B3-DCD7-C694-E736ED5AF02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A35190-238D-3DD5-9852-BDB7C01D8D77}"/>
              </a:ext>
            </a:extLst>
          </p:cNvPr>
          <p:cNvSpPr>
            <a:spLocks noGrp="1"/>
          </p:cNvSpPr>
          <p:nvPr>
            <p:ph idx="1"/>
          </p:nvPr>
        </p:nvSpPr>
        <p:spPr>
          <a:xfrm>
            <a:off x="838200" y="1343818"/>
            <a:ext cx="11062855" cy="3666316"/>
          </a:xfrm>
        </p:spPr>
        <p:txBody>
          <a:bodyPr/>
          <a:lstStyle/>
          <a:p>
            <a:pPr marL="514350" indent="-514350">
              <a:buFont typeface="Arial" panose="020B0604020202020204" pitchFamily="34" charset="0"/>
              <a:buAutoNum type="arabicParenR"/>
            </a:pPr>
            <a:r>
              <a:rPr lang="en-US" dirty="0"/>
              <a:t>Capacity needs to be increased by an estimated </a:t>
            </a:r>
            <a:r>
              <a:rPr lang="en-US" b="1" dirty="0"/>
              <a:t>2,640 FTEs*</a:t>
            </a:r>
            <a:r>
              <a:rPr lang="en-US" dirty="0"/>
              <a:t> to meet average weekday demand. </a:t>
            </a:r>
          </a:p>
          <a:p>
            <a:pPr marL="514350" indent="-514350">
              <a:buAutoNum type="arabicParenR"/>
            </a:pPr>
            <a:endParaRPr lang="en-US" dirty="0"/>
          </a:p>
          <a:p>
            <a:pPr marL="0" indent="0">
              <a:buNone/>
            </a:pPr>
            <a:endParaRPr lang="en-US" dirty="0"/>
          </a:p>
          <a:p>
            <a:pPr marL="514350" indent="-514350">
              <a:buAutoNum type="arabicParenR"/>
            </a:pPr>
            <a:endParaRPr lang="en-US" dirty="0"/>
          </a:p>
        </p:txBody>
      </p:sp>
      <p:sp>
        <p:nvSpPr>
          <p:cNvPr id="4" name="Title 1">
            <a:extLst>
              <a:ext uri="{FF2B5EF4-FFF2-40B4-BE49-F238E27FC236}">
                <a16:creationId xmlns:a16="http://schemas.microsoft.com/office/drawing/2014/main" id="{B40DE366-6DCA-C2E5-5361-7E4C319FB49E}"/>
              </a:ext>
            </a:extLst>
          </p:cNvPr>
          <p:cNvSpPr>
            <a:spLocks noGrp="1"/>
          </p:cNvSpPr>
          <p:nvPr>
            <p:ph type="title"/>
          </p:nvPr>
        </p:nvSpPr>
        <p:spPr>
          <a:xfrm>
            <a:off x="838200" y="18255"/>
            <a:ext cx="9862751" cy="1325563"/>
          </a:xfrm>
        </p:spPr>
        <p:txBody>
          <a:bodyPr>
            <a:normAutofit/>
          </a:bodyPr>
          <a:lstStyle/>
          <a:p>
            <a:r>
              <a:rPr lang="en-US" sz="4000" b="1" dirty="0">
                <a:solidFill>
                  <a:schemeClr val="bg1"/>
                </a:solidFill>
                <a:latin typeface="Frutiger" panose="020B0500000000000000" pitchFamily="34" charset="0"/>
              </a:rPr>
              <a:t>Business Recommendations</a:t>
            </a:r>
            <a:br>
              <a:rPr lang="en-US" b="1" dirty="0">
                <a:solidFill>
                  <a:schemeClr val="bg1"/>
                </a:solidFill>
                <a:latin typeface="Frutiger" panose="020B0500000000000000" pitchFamily="34" charset="0"/>
              </a:rPr>
            </a:br>
            <a:endParaRPr lang="en-US" sz="2200" dirty="0">
              <a:solidFill>
                <a:schemeClr val="bg1"/>
              </a:solidFill>
              <a:latin typeface="Frutiger" panose="020B0500000000000000" pitchFamily="34" charset="0"/>
            </a:endParaRPr>
          </a:p>
        </p:txBody>
      </p:sp>
      <p:sp>
        <p:nvSpPr>
          <p:cNvPr id="2" name="TextBox 1">
            <a:extLst>
              <a:ext uri="{FF2B5EF4-FFF2-40B4-BE49-F238E27FC236}">
                <a16:creationId xmlns:a16="http://schemas.microsoft.com/office/drawing/2014/main" id="{0B428D75-B6A4-CC00-E6FE-23C344E0A477}"/>
              </a:ext>
            </a:extLst>
          </p:cNvPr>
          <p:cNvSpPr txBox="1"/>
          <p:nvPr/>
        </p:nvSpPr>
        <p:spPr>
          <a:xfrm>
            <a:off x="168727" y="5932627"/>
            <a:ext cx="11854545" cy="584775"/>
          </a:xfrm>
          <a:prstGeom prst="rect">
            <a:avLst/>
          </a:prstGeom>
          <a:noFill/>
        </p:spPr>
        <p:txBody>
          <a:bodyPr wrap="square">
            <a:spAutoFit/>
          </a:bodyPr>
          <a:lstStyle/>
          <a:p>
            <a:r>
              <a:rPr lang="en-GB" sz="1600" dirty="0">
                <a:solidFill>
                  <a:srgbClr val="111111"/>
                </a:solidFill>
                <a:latin typeface="Helvetica Now" pitchFamily="2" charset="0"/>
              </a:rPr>
              <a:t>* </a:t>
            </a:r>
            <a:r>
              <a:rPr lang="en-GB" sz="1600" b="0" i="0" dirty="0">
                <a:solidFill>
                  <a:srgbClr val="111111"/>
                </a:solidFill>
                <a:effectLst/>
                <a:latin typeface="Helvetica Now" pitchFamily="2" charset="0"/>
              </a:rPr>
              <a:t>The European Union of General Practitioners and BMA have </a:t>
            </a:r>
            <a:r>
              <a:rPr lang="en-GB" sz="1600" b="0" i="0" u="none" strike="noStrike" dirty="0">
                <a:solidFill>
                  <a:srgbClr val="0967B1"/>
                </a:solidFill>
                <a:effectLst/>
                <a:latin typeface="Helvetica Now" pitchFamily="2" charset="0"/>
                <a:hlinkClick r:id="rId2" tooltip="Workload Control General Practice Mar2018 (1)"/>
              </a:rPr>
              <a:t>recommended a safe level of patient contacts per day</a:t>
            </a:r>
            <a:r>
              <a:rPr lang="en-GB" sz="1600" b="0" i="0" dirty="0">
                <a:solidFill>
                  <a:srgbClr val="111111"/>
                </a:solidFill>
                <a:effectLst/>
                <a:latin typeface="Helvetica Now" pitchFamily="2" charset="0"/>
              </a:rPr>
              <a:t> in order for a GP to deliver safe care at not more than 25 contacts per day. Which means an FTE = &gt;125 appointments per week</a:t>
            </a:r>
          </a:p>
        </p:txBody>
      </p:sp>
    </p:spTree>
    <p:extLst>
      <p:ext uri="{BB962C8B-B14F-4D97-AF65-F5344CB8AC3E}">
        <p14:creationId xmlns:p14="http://schemas.microsoft.com/office/powerpoint/2010/main" val="3568521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94A5A3-AA55-9AA4-AAD3-9D4FBA52B830}"/>
            </a:ext>
          </a:extLst>
        </p:cNvPr>
        <p:cNvGrpSpPr/>
        <p:nvPr/>
      </p:nvGrpSpPr>
      <p:grpSpPr>
        <a:xfrm>
          <a:off x="0" y="0"/>
          <a:ext cx="0" cy="0"/>
          <a:chOff x="0" y="0"/>
          <a:chExt cx="0" cy="0"/>
        </a:xfrm>
      </p:grpSpPr>
      <p:pic>
        <p:nvPicPr>
          <p:cNvPr id="5" name="Content Placeholder 4" descr="A graph with green and blue bars&#10;&#10;AI-generated content may be incorrect.">
            <a:extLst>
              <a:ext uri="{FF2B5EF4-FFF2-40B4-BE49-F238E27FC236}">
                <a16:creationId xmlns:a16="http://schemas.microsoft.com/office/drawing/2014/main" id="{C86DB040-1C8B-BD99-E9F9-03222B22FB38}"/>
              </a:ext>
            </a:extLst>
          </p:cNvPr>
          <p:cNvPicPr>
            <a:picLocks noGrp="1" noChangeAspect="1"/>
          </p:cNvPicPr>
          <p:nvPr>
            <p:ph idx="1"/>
          </p:nvPr>
        </p:nvPicPr>
        <p:blipFill>
          <a:blip r:embed="rId2"/>
          <a:stretch>
            <a:fillRect/>
          </a:stretch>
        </p:blipFill>
        <p:spPr>
          <a:xfrm>
            <a:off x="1632858" y="1063175"/>
            <a:ext cx="8028607" cy="5776569"/>
          </a:xfrm>
        </p:spPr>
      </p:pic>
      <p:sp>
        <p:nvSpPr>
          <p:cNvPr id="4" name="Title 1">
            <a:extLst>
              <a:ext uri="{FF2B5EF4-FFF2-40B4-BE49-F238E27FC236}">
                <a16:creationId xmlns:a16="http://schemas.microsoft.com/office/drawing/2014/main" id="{1ED73180-8C94-087C-6A05-999756ADD3DF}"/>
              </a:ext>
            </a:extLst>
          </p:cNvPr>
          <p:cNvSpPr>
            <a:spLocks noGrp="1"/>
          </p:cNvSpPr>
          <p:nvPr>
            <p:ph type="title"/>
          </p:nvPr>
        </p:nvSpPr>
        <p:spPr>
          <a:xfrm>
            <a:off x="838200" y="18256"/>
            <a:ext cx="11153503" cy="1044919"/>
          </a:xfrm>
        </p:spPr>
        <p:txBody>
          <a:bodyPr>
            <a:normAutofit/>
          </a:bodyPr>
          <a:lstStyle/>
          <a:p>
            <a:r>
              <a:rPr lang="en-US" sz="4000" b="1" dirty="0">
                <a:solidFill>
                  <a:schemeClr val="bg1"/>
                </a:solidFill>
                <a:latin typeface="Frutiger" panose="020B0500000000000000" pitchFamily="34" charset="0"/>
              </a:rPr>
              <a:t>Patterns and Insights</a:t>
            </a:r>
            <a:br>
              <a:rPr lang="en-US" b="1" dirty="0">
                <a:solidFill>
                  <a:schemeClr val="bg1"/>
                </a:solidFill>
                <a:latin typeface="Frutiger" panose="020B0500000000000000" pitchFamily="34" charset="0"/>
              </a:rPr>
            </a:br>
            <a:r>
              <a:rPr lang="en-US" sz="2200" dirty="0">
                <a:solidFill>
                  <a:schemeClr val="bg1"/>
                </a:solidFill>
                <a:latin typeface="Frutiger" panose="020B0500000000000000" pitchFamily="34" charset="0"/>
              </a:rPr>
              <a:t>90% of appointments take place in General Practice with c.50% conducted by a GP. </a:t>
            </a:r>
          </a:p>
        </p:txBody>
      </p:sp>
      <p:sp>
        <p:nvSpPr>
          <p:cNvPr id="2" name="TextBox 1">
            <a:extLst>
              <a:ext uri="{FF2B5EF4-FFF2-40B4-BE49-F238E27FC236}">
                <a16:creationId xmlns:a16="http://schemas.microsoft.com/office/drawing/2014/main" id="{072239AC-C6AA-3E99-2F9E-D511A73CFA30}"/>
              </a:ext>
            </a:extLst>
          </p:cNvPr>
          <p:cNvSpPr txBox="1"/>
          <p:nvPr/>
        </p:nvSpPr>
        <p:spPr>
          <a:xfrm rot="16200000">
            <a:off x="1106195" y="3093854"/>
            <a:ext cx="1044921" cy="230833"/>
          </a:xfrm>
          <a:prstGeom prst="rect">
            <a:avLst/>
          </a:prstGeom>
          <a:solidFill>
            <a:schemeClr val="bg1"/>
          </a:solidFill>
        </p:spPr>
        <p:txBody>
          <a:bodyPr wrap="square" rtlCol="0">
            <a:spAutoFit/>
          </a:bodyPr>
          <a:lstStyle/>
          <a:p>
            <a:r>
              <a:rPr lang="en-US" sz="900" dirty="0">
                <a:solidFill>
                  <a:schemeClr val="tx1">
                    <a:lumMod val="85000"/>
                    <a:lumOff val="15000"/>
                  </a:schemeClr>
                </a:solidFill>
              </a:rPr>
              <a:t>%</a:t>
            </a:r>
          </a:p>
        </p:txBody>
      </p:sp>
    </p:spTree>
    <p:extLst>
      <p:ext uri="{BB962C8B-B14F-4D97-AF65-F5344CB8AC3E}">
        <p14:creationId xmlns:p14="http://schemas.microsoft.com/office/powerpoint/2010/main" val="2465951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4A89B7-C981-58FF-D1EE-DC0F2BE994C1}"/>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33009CBC-76C2-1A6B-30C6-3EE2EF61BAD3}"/>
              </a:ext>
            </a:extLst>
          </p:cNvPr>
          <p:cNvSpPr>
            <a:spLocks noGrp="1"/>
          </p:cNvSpPr>
          <p:nvPr>
            <p:ph type="title"/>
          </p:nvPr>
        </p:nvSpPr>
        <p:spPr>
          <a:xfrm>
            <a:off x="838200" y="-138499"/>
            <a:ext cx="11049000" cy="1325563"/>
          </a:xfrm>
        </p:spPr>
        <p:txBody>
          <a:bodyPr>
            <a:normAutofit/>
          </a:bodyPr>
          <a:lstStyle/>
          <a:p>
            <a:r>
              <a:rPr lang="en-US" sz="4000" b="1" dirty="0">
                <a:solidFill>
                  <a:schemeClr val="bg1"/>
                </a:solidFill>
                <a:latin typeface="Frutiger" panose="020B0500000000000000" pitchFamily="34" charset="0"/>
              </a:rPr>
              <a:t>Patterns and Insights</a:t>
            </a:r>
            <a:br>
              <a:rPr lang="en-US" b="1" dirty="0">
                <a:solidFill>
                  <a:schemeClr val="bg1"/>
                </a:solidFill>
                <a:latin typeface="Frutiger" panose="020B0500000000000000" pitchFamily="34" charset="0"/>
              </a:rPr>
            </a:br>
            <a:r>
              <a:rPr lang="en-US" sz="2200" dirty="0">
                <a:solidFill>
                  <a:schemeClr val="bg1"/>
                </a:solidFill>
                <a:latin typeface="Frutiger" panose="020B0500000000000000" pitchFamily="34" charset="0"/>
              </a:rPr>
              <a:t>This is leading to GPs conducting over the safe level of daily appointments on Mondays</a:t>
            </a:r>
          </a:p>
        </p:txBody>
      </p:sp>
      <p:sp>
        <p:nvSpPr>
          <p:cNvPr id="6" name="Oval 5">
            <a:extLst>
              <a:ext uri="{FF2B5EF4-FFF2-40B4-BE49-F238E27FC236}">
                <a16:creationId xmlns:a16="http://schemas.microsoft.com/office/drawing/2014/main" id="{B2ADF5F7-2DD7-FA3D-4E2F-EFE10293BFD5}"/>
              </a:ext>
            </a:extLst>
          </p:cNvPr>
          <p:cNvSpPr/>
          <p:nvPr/>
        </p:nvSpPr>
        <p:spPr>
          <a:xfrm>
            <a:off x="9653452" y="1371600"/>
            <a:ext cx="2116182" cy="2057400"/>
          </a:xfrm>
          <a:prstGeom prst="ellipse">
            <a:avLst/>
          </a:prstGeom>
          <a:solidFill>
            <a:srgbClr val="00963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Based on currently </a:t>
            </a:r>
            <a:r>
              <a:rPr lang="en-GB" b="1" i="0" dirty="0">
                <a:effectLst/>
                <a:latin typeface="system-ui"/>
              </a:rPr>
              <a:t>28,197</a:t>
            </a:r>
          </a:p>
          <a:p>
            <a:pPr algn="ctr"/>
            <a:r>
              <a:rPr lang="en-GB" dirty="0">
                <a:latin typeface="system-ui"/>
              </a:rPr>
              <a:t>GP FTEs*</a:t>
            </a:r>
            <a:endParaRPr lang="en-US" dirty="0"/>
          </a:p>
        </p:txBody>
      </p:sp>
      <p:pic>
        <p:nvPicPr>
          <p:cNvPr id="10" name="Content Placeholder 9" descr="A graph of blue rectangular bars&#10;&#10;AI-generated content may be incorrect.">
            <a:extLst>
              <a:ext uri="{FF2B5EF4-FFF2-40B4-BE49-F238E27FC236}">
                <a16:creationId xmlns:a16="http://schemas.microsoft.com/office/drawing/2014/main" id="{81112F7E-767D-73C2-4FD2-C4C2C4691698}"/>
              </a:ext>
            </a:extLst>
          </p:cNvPr>
          <p:cNvPicPr>
            <a:picLocks noGrp="1" noChangeAspect="1"/>
          </p:cNvPicPr>
          <p:nvPr>
            <p:ph idx="1"/>
          </p:nvPr>
        </p:nvPicPr>
        <p:blipFill>
          <a:blip r:embed="rId2"/>
          <a:stretch>
            <a:fillRect/>
          </a:stretch>
        </p:blipFill>
        <p:spPr>
          <a:xfrm>
            <a:off x="1162596" y="1187064"/>
            <a:ext cx="8110330" cy="5486400"/>
          </a:xfrm>
        </p:spPr>
      </p:pic>
      <p:sp>
        <p:nvSpPr>
          <p:cNvPr id="11" name="TextBox 10">
            <a:extLst>
              <a:ext uri="{FF2B5EF4-FFF2-40B4-BE49-F238E27FC236}">
                <a16:creationId xmlns:a16="http://schemas.microsoft.com/office/drawing/2014/main" id="{8D8C0C5D-0AEE-F860-AAAD-0E9869C4DD8B}"/>
              </a:ext>
            </a:extLst>
          </p:cNvPr>
          <p:cNvSpPr txBox="1"/>
          <p:nvPr/>
        </p:nvSpPr>
        <p:spPr>
          <a:xfrm>
            <a:off x="9597322" y="5384043"/>
            <a:ext cx="2538548" cy="1015663"/>
          </a:xfrm>
          <a:prstGeom prst="rect">
            <a:avLst/>
          </a:prstGeom>
          <a:noFill/>
        </p:spPr>
        <p:txBody>
          <a:bodyPr wrap="square" rtlCol="0">
            <a:spAutoFit/>
          </a:bodyPr>
          <a:lstStyle/>
          <a:p>
            <a:r>
              <a:rPr lang="en-US" sz="1200" dirty="0"/>
              <a:t>*</a:t>
            </a:r>
            <a:r>
              <a:rPr lang="en-US" sz="1200" b="1" dirty="0"/>
              <a:t>source</a:t>
            </a:r>
            <a:r>
              <a:rPr lang="en-US" sz="1200" dirty="0"/>
              <a:t> https://</a:t>
            </a:r>
            <a:r>
              <a:rPr lang="en-US" sz="1200" dirty="0" err="1"/>
              <a:t>www.bma.org.uk</a:t>
            </a:r>
            <a:r>
              <a:rPr lang="en-US" sz="1200" dirty="0"/>
              <a:t>/advice-and-support/</a:t>
            </a:r>
            <a:r>
              <a:rPr lang="en-US" sz="1200" dirty="0" err="1"/>
              <a:t>nhs</a:t>
            </a:r>
            <a:r>
              <a:rPr lang="en-US" sz="1200" dirty="0"/>
              <a:t>-delivery-and-workforce/pressures/pressures-in-general-practice-data-analysis</a:t>
            </a:r>
          </a:p>
        </p:txBody>
      </p:sp>
    </p:spTree>
    <p:extLst>
      <p:ext uri="{BB962C8B-B14F-4D97-AF65-F5344CB8AC3E}">
        <p14:creationId xmlns:p14="http://schemas.microsoft.com/office/powerpoint/2010/main" val="438930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56FCBB-6E5D-09AF-08F7-55A2EC1F1E9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D19E36-2C2F-8343-3273-618D2FE6B323}"/>
              </a:ext>
            </a:extLst>
          </p:cNvPr>
          <p:cNvSpPr>
            <a:spLocks noGrp="1"/>
          </p:cNvSpPr>
          <p:nvPr>
            <p:ph idx="1"/>
          </p:nvPr>
        </p:nvSpPr>
        <p:spPr>
          <a:xfrm>
            <a:off x="733697" y="1343818"/>
            <a:ext cx="11049000" cy="4351338"/>
          </a:xfrm>
        </p:spPr>
        <p:txBody>
          <a:bodyPr/>
          <a:lstStyle/>
          <a:p>
            <a:pPr marL="514350" indent="-514350">
              <a:buFont typeface="Arial" panose="020B0604020202020204" pitchFamily="34" charset="0"/>
              <a:buAutoNum type="arabicParenR"/>
            </a:pPr>
            <a:r>
              <a:rPr lang="en-US" dirty="0"/>
              <a:t>Capacity needs to be increased by an estimated </a:t>
            </a:r>
            <a:r>
              <a:rPr lang="en-US" b="1" dirty="0"/>
              <a:t>2,640 FTEs*</a:t>
            </a:r>
            <a:r>
              <a:rPr lang="en-US" dirty="0"/>
              <a:t> to meet average weekday demand. </a:t>
            </a:r>
          </a:p>
          <a:p>
            <a:pPr marL="514350" indent="-514350">
              <a:buFont typeface="Arial" panose="020B0604020202020204" pitchFamily="34" charset="0"/>
              <a:buAutoNum type="arabicParenR"/>
            </a:pPr>
            <a:r>
              <a:rPr lang="en-US" dirty="0"/>
              <a:t>Incentivize GPs to open over weekends to reduce pent-up demand which is amplifying capacity issues</a:t>
            </a:r>
          </a:p>
          <a:p>
            <a:pPr marL="514350" indent="-514350">
              <a:buAutoNum type="arabicParenR"/>
            </a:pPr>
            <a:endParaRPr lang="en-US" dirty="0"/>
          </a:p>
          <a:p>
            <a:pPr marL="514350" indent="-514350">
              <a:buAutoNum type="arabicParenR"/>
            </a:pPr>
            <a:endParaRPr lang="en-US" dirty="0"/>
          </a:p>
        </p:txBody>
      </p:sp>
      <p:sp>
        <p:nvSpPr>
          <p:cNvPr id="4" name="Title 1">
            <a:extLst>
              <a:ext uri="{FF2B5EF4-FFF2-40B4-BE49-F238E27FC236}">
                <a16:creationId xmlns:a16="http://schemas.microsoft.com/office/drawing/2014/main" id="{7C5D9512-A5F4-D7D5-A0AD-E19EC3F27B86}"/>
              </a:ext>
            </a:extLst>
          </p:cNvPr>
          <p:cNvSpPr>
            <a:spLocks noGrp="1"/>
          </p:cNvSpPr>
          <p:nvPr>
            <p:ph type="title"/>
          </p:nvPr>
        </p:nvSpPr>
        <p:spPr>
          <a:xfrm>
            <a:off x="838200" y="18255"/>
            <a:ext cx="9862751" cy="1325563"/>
          </a:xfrm>
        </p:spPr>
        <p:txBody>
          <a:bodyPr>
            <a:normAutofit/>
          </a:bodyPr>
          <a:lstStyle/>
          <a:p>
            <a:r>
              <a:rPr lang="en-US" sz="4000" b="1" dirty="0">
                <a:solidFill>
                  <a:schemeClr val="bg1"/>
                </a:solidFill>
                <a:latin typeface="Frutiger" panose="020B0500000000000000" pitchFamily="34" charset="0"/>
              </a:rPr>
              <a:t>Business Recommendations</a:t>
            </a:r>
            <a:br>
              <a:rPr lang="en-US" b="1" dirty="0">
                <a:solidFill>
                  <a:schemeClr val="bg1"/>
                </a:solidFill>
                <a:latin typeface="Frutiger" panose="020B0500000000000000" pitchFamily="34" charset="0"/>
              </a:rPr>
            </a:br>
            <a:endParaRPr lang="en-US" sz="2200" dirty="0">
              <a:solidFill>
                <a:schemeClr val="bg1"/>
              </a:solidFill>
              <a:latin typeface="Frutiger" panose="020B0500000000000000" pitchFamily="34" charset="0"/>
            </a:endParaRPr>
          </a:p>
        </p:txBody>
      </p:sp>
    </p:spTree>
    <p:extLst>
      <p:ext uri="{BB962C8B-B14F-4D97-AF65-F5344CB8AC3E}">
        <p14:creationId xmlns:p14="http://schemas.microsoft.com/office/powerpoint/2010/main" val="3997321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714A73-55C6-CBDB-1EF7-6760EC283ED9}"/>
            </a:ext>
          </a:extLst>
        </p:cNvPr>
        <p:cNvGrpSpPr/>
        <p:nvPr/>
      </p:nvGrpSpPr>
      <p:grpSpPr>
        <a:xfrm>
          <a:off x="0" y="0"/>
          <a:ext cx="0" cy="0"/>
          <a:chOff x="0" y="0"/>
          <a:chExt cx="0" cy="0"/>
        </a:xfrm>
      </p:grpSpPr>
      <p:pic>
        <p:nvPicPr>
          <p:cNvPr id="5" name="Content Placeholder 4" descr="A graph of a line graph&#10;&#10;AI-generated content may be incorrect.">
            <a:extLst>
              <a:ext uri="{FF2B5EF4-FFF2-40B4-BE49-F238E27FC236}">
                <a16:creationId xmlns:a16="http://schemas.microsoft.com/office/drawing/2014/main" id="{41D63F5A-7FE6-9927-1A2F-82D5E19793C8}"/>
              </a:ext>
            </a:extLst>
          </p:cNvPr>
          <p:cNvPicPr>
            <a:picLocks noGrp="1" noChangeAspect="1"/>
          </p:cNvPicPr>
          <p:nvPr>
            <p:ph idx="1"/>
          </p:nvPr>
        </p:nvPicPr>
        <p:blipFill>
          <a:blip r:embed="rId2"/>
          <a:stretch>
            <a:fillRect/>
          </a:stretch>
        </p:blipFill>
        <p:spPr>
          <a:xfrm>
            <a:off x="1669262" y="1325563"/>
            <a:ext cx="9442372" cy="5297306"/>
          </a:xfrm>
        </p:spPr>
      </p:pic>
      <p:sp>
        <p:nvSpPr>
          <p:cNvPr id="4" name="Title 1">
            <a:extLst>
              <a:ext uri="{FF2B5EF4-FFF2-40B4-BE49-F238E27FC236}">
                <a16:creationId xmlns:a16="http://schemas.microsoft.com/office/drawing/2014/main" id="{AA0A1EA3-E91C-7683-AF5B-C1A6036075F6}"/>
              </a:ext>
            </a:extLst>
          </p:cNvPr>
          <p:cNvSpPr>
            <a:spLocks noGrp="1"/>
          </p:cNvSpPr>
          <p:nvPr>
            <p:ph type="title"/>
          </p:nvPr>
        </p:nvSpPr>
        <p:spPr>
          <a:xfrm>
            <a:off x="825136" y="-130629"/>
            <a:ext cx="10905309" cy="1325563"/>
          </a:xfrm>
        </p:spPr>
        <p:txBody>
          <a:bodyPr>
            <a:normAutofit/>
          </a:bodyPr>
          <a:lstStyle/>
          <a:p>
            <a:r>
              <a:rPr lang="en-US" sz="4000" b="1" dirty="0">
                <a:solidFill>
                  <a:schemeClr val="bg1"/>
                </a:solidFill>
                <a:latin typeface="Frutiger" panose="020B0500000000000000" pitchFamily="34" charset="0"/>
              </a:rPr>
              <a:t>Patterns and Insights</a:t>
            </a:r>
            <a:br>
              <a:rPr lang="en-US" b="1" dirty="0">
                <a:solidFill>
                  <a:schemeClr val="bg1"/>
                </a:solidFill>
                <a:latin typeface="Frutiger" panose="020B0500000000000000" pitchFamily="34" charset="0"/>
              </a:rPr>
            </a:br>
            <a:r>
              <a:rPr lang="en-US" sz="2200" dirty="0">
                <a:solidFill>
                  <a:schemeClr val="bg1"/>
                </a:solidFill>
                <a:latin typeface="Frutiger" panose="020B0500000000000000" pitchFamily="34" charset="0"/>
              </a:rPr>
              <a:t>There is a sharp rise in appointment count done by Other Practice Staff in October</a:t>
            </a:r>
          </a:p>
        </p:txBody>
      </p:sp>
      <p:sp>
        <p:nvSpPr>
          <p:cNvPr id="2" name="TextBox 1">
            <a:extLst>
              <a:ext uri="{FF2B5EF4-FFF2-40B4-BE49-F238E27FC236}">
                <a16:creationId xmlns:a16="http://schemas.microsoft.com/office/drawing/2014/main" id="{075C623A-5C3A-1CF4-E102-04CCBEA1F17D}"/>
              </a:ext>
            </a:extLst>
          </p:cNvPr>
          <p:cNvSpPr txBox="1"/>
          <p:nvPr/>
        </p:nvSpPr>
        <p:spPr>
          <a:xfrm rot="16200000">
            <a:off x="857494" y="3412083"/>
            <a:ext cx="1928513" cy="230832"/>
          </a:xfrm>
          <a:prstGeom prst="rect">
            <a:avLst/>
          </a:prstGeom>
          <a:solidFill>
            <a:schemeClr val="bg1"/>
          </a:solidFill>
        </p:spPr>
        <p:txBody>
          <a:bodyPr wrap="square" rtlCol="0">
            <a:spAutoFit/>
          </a:bodyPr>
          <a:lstStyle/>
          <a:p>
            <a:r>
              <a:rPr lang="en-US" sz="900" dirty="0">
                <a:solidFill>
                  <a:schemeClr val="tx1">
                    <a:lumMod val="85000"/>
                    <a:lumOff val="15000"/>
                  </a:schemeClr>
                </a:solidFill>
              </a:rPr>
              <a:t>Average daily # appointments</a:t>
            </a:r>
          </a:p>
        </p:txBody>
      </p:sp>
      <p:sp>
        <p:nvSpPr>
          <p:cNvPr id="3" name="TextBox 2">
            <a:extLst>
              <a:ext uri="{FF2B5EF4-FFF2-40B4-BE49-F238E27FC236}">
                <a16:creationId xmlns:a16="http://schemas.microsoft.com/office/drawing/2014/main" id="{CB721E67-1E86-5D53-ABA4-87858C2AFC45}"/>
              </a:ext>
            </a:extLst>
          </p:cNvPr>
          <p:cNvSpPr txBox="1"/>
          <p:nvPr/>
        </p:nvSpPr>
        <p:spPr>
          <a:xfrm>
            <a:off x="5415948" y="6366970"/>
            <a:ext cx="2220527" cy="230832"/>
          </a:xfrm>
          <a:prstGeom prst="rect">
            <a:avLst/>
          </a:prstGeom>
          <a:solidFill>
            <a:schemeClr val="bg1"/>
          </a:solidFill>
        </p:spPr>
        <p:txBody>
          <a:bodyPr wrap="square" rtlCol="0">
            <a:spAutoFit/>
          </a:bodyPr>
          <a:lstStyle/>
          <a:p>
            <a:pPr algn="ctr"/>
            <a:r>
              <a:rPr lang="en-US" sz="900" dirty="0">
                <a:solidFill>
                  <a:schemeClr val="tx1">
                    <a:lumMod val="85000"/>
                    <a:lumOff val="15000"/>
                  </a:schemeClr>
                </a:solidFill>
              </a:rPr>
              <a:t>month</a:t>
            </a:r>
          </a:p>
        </p:txBody>
      </p:sp>
    </p:spTree>
    <p:extLst>
      <p:ext uri="{BB962C8B-B14F-4D97-AF65-F5344CB8AC3E}">
        <p14:creationId xmlns:p14="http://schemas.microsoft.com/office/powerpoint/2010/main" val="1616354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78D110-86F0-1C49-2EF2-65FF5B80A2D3}"/>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17CF27F1-FB97-DD7B-02ED-A8ED484F5D83}"/>
              </a:ext>
            </a:extLst>
          </p:cNvPr>
          <p:cNvSpPr>
            <a:spLocks noGrp="1"/>
          </p:cNvSpPr>
          <p:nvPr>
            <p:ph type="title"/>
          </p:nvPr>
        </p:nvSpPr>
        <p:spPr>
          <a:xfrm>
            <a:off x="825136" y="-130629"/>
            <a:ext cx="10905309" cy="1325563"/>
          </a:xfrm>
        </p:spPr>
        <p:txBody>
          <a:bodyPr>
            <a:normAutofit/>
          </a:bodyPr>
          <a:lstStyle/>
          <a:p>
            <a:r>
              <a:rPr lang="en-US" sz="4000" b="1" dirty="0">
                <a:solidFill>
                  <a:schemeClr val="bg1"/>
                </a:solidFill>
                <a:latin typeface="Frutiger" panose="020B0500000000000000" pitchFamily="34" charset="0"/>
              </a:rPr>
              <a:t>Patterns and Insights</a:t>
            </a:r>
            <a:br>
              <a:rPr lang="en-US" b="1" dirty="0">
                <a:solidFill>
                  <a:schemeClr val="bg1"/>
                </a:solidFill>
                <a:latin typeface="Frutiger" panose="020B0500000000000000" pitchFamily="34" charset="0"/>
              </a:rPr>
            </a:br>
            <a:r>
              <a:rPr lang="en-US" sz="2200" dirty="0">
                <a:solidFill>
                  <a:schemeClr val="bg1"/>
                </a:solidFill>
                <a:latin typeface="Frutiger" panose="020B0500000000000000" pitchFamily="34" charset="0"/>
              </a:rPr>
              <a:t>This appears to be driven by Planned Clinical Procedures such as vaccines*</a:t>
            </a:r>
          </a:p>
        </p:txBody>
      </p:sp>
      <p:pic>
        <p:nvPicPr>
          <p:cNvPr id="7" name="Content Placeholder 6" descr="A graph of a graph of a number of different colored bars&#10;&#10;AI-generated content may be incorrect.">
            <a:extLst>
              <a:ext uri="{FF2B5EF4-FFF2-40B4-BE49-F238E27FC236}">
                <a16:creationId xmlns:a16="http://schemas.microsoft.com/office/drawing/2014/main" id="{2404E507-6B42-D4E8-8C58-68BFC4847BD8}"/>
              </a:ext>
            </a:extLst>
          </p:cNvPr>
          <p:cNvPicPr>
            <a:picLocks noGrp="1" noChangeAspect="1"/>
          </p:cNvPicPr>
          <p:nvPr>
            <p:ph idx="1"/>
          </p:nvPr>
        </p:nvPicPr>
        <p:blipFill>
          <a:blip r:embed="rId2"/>
          <a:stretch>
            <a:fillRect/>
          </a:stretch>
        </p:blipFill>
        <p:spPr>
          <a:xfrm>
            <a:off x="590005" y="1194934"/>
            <a:ext cx="7820793" cy="5672323"/>
          </a:xfrm>
        </p:spPr>
      </p:pic>
      <p:sp>
        <p:nvSpPr>
          <p:cNvPr id="9" name="TextBox 8">
            <a:extLst>
              <a:ext uri="{FF2B5EF4-FFF2-40B4-BE49-F238E27FC236}">
                <a16:creationId xmlns:a16="http://schemas.microsoft.com/office/drawing/2014/main" id="{644FE096-864C-D3E4-D72F-D8697752E781}"/>
              </a:ext>
            </a:extLst>
          </p:cNvPr>
          <p:cNvSpPr txBox="1"/>
          <p:nvPr/>
        </p:nvSpPr>
        <p:spPr>
          <a:xfrm>
            <a:off x="8606246" y="5214146"/>
            <a:ext cx="3585754" cy="1015663"/>
          </a:xfrm>
          <a:prstGeom prst="rect">
            <a:avLst/>
          </a:prstGeom>
          <a:noFill/>
        </p:spPr>
        <p:txBody>
          <a:bodyPr wrap="square">
            <a:spAutoFit/>
          </a:bodyPr>
          <a:lstStyle/>
          <a:p>
            <a:r>
              <a:rPr lang="en-US" sz="1200" b="1" dirty="0"/>
              <a:t>* source</a:t>
            </a:r>
          </a:p>
          <a:p>
            <a:r>
              <a:rPr lang="en-US" sz="1200" dirty="0"/>
              <a:t>https://</a:t>
            </a:r>
            <a:r>
              <a:rPr lang="en-US" sz="1200" dirty="0" err="1"/>
              <a:t>www.england.nhs.uk</a:t>
            </a:r>
            <a:r>
              <a:rPr lang="en-US" sz="1200" dirty="0"/>
              <a:t>/wp-content/uploads/2021/03/B0486-network-contract-des-standardised-gp-appointment-categories-21-22.pdf</a:t>
            </a:r>
          </a:p>
        </p:txBody>
      </p:sp>
      <p:sp>
        <p:nvSpPr>
          <p:cNvPr id="2" name="TextBox 1">
            <a:extLst>
              <a:ext uri="{FF2B5EF4-FFF2-40B4-BE49-F238E27FC236}">
                <a16:creationId xmlns:a16="http://schemas.microsoft.com/office/drawing/2014/main" id="{F3FFEFC0-902D-952C-A304-8B1A0581330A}"/>
              </a:ext>
            </a:extLst>
          </p:cNvPr>
          <p:cNvSpPr txBox="1"/>
          <p:nvPr/>
        </p:nvSpPr>
        <p:spPr>
          <a:xfrm>
            <a:off x="3710717" y="6636425"/>
            <a:ext cx="1928513" cy="230832"/>
          </a:xfrm>
          <a:prstGeom prst="rect">
            <a:avLst/>
          </a:prstGeom>
          <a:solidFill>
            <a:schemeClr val="bg1"/>
          </a:solidFill>
        </p:spPr>
        <p:txBody>
          <a:bodyPr wrap="square" rtlCol="0">
            <a:spAutoFit/>
          </a:bodyPr>
          <a:lstStyle/>
          <a:p>
            <a:pPr algn="ctr"/>
            <a:r>
              <a:rPr lang="en-US" sz="900" dirty="0">
                <a:solidFill>
                  <a:schemeClr val="tx1">
                    <a:lumMod val="85000"/>
                    <a:lumOff val="15000"/>
                  </a:schemeClr>
                </a:solidFill>
              </a:rPr>
              <a:t>month</a:t>
            </a:r>
          </a:p>
        </p:txBody>
      </p:sp>
      <p:sp>
        <p:nvSpPr>
          <p:cNvPr id="3" name="TextBox 2">
            <a:extLst>
              <a:ext uri="{FF2B5EF4-FFF2-40B4-BE49-F238E27FC236}">
                <a16:creationId xmlns:a16="http://schemas.microsoft.com/office/drawing/2014/main" id="{DAF9DB1D-E63B-C77D-76BA-C967BD04A1E8}"/>
              </a:ext>
            </a:extLst>
          </p:cNvPr>
          <p:cNvSpPr txBox="1"/>
          <p:nvPr/>
        </p:nvSpPr>
        <p:spPr>
          <a:xfrm rot="16200000">
            <a:off x="-47872" y="3205065"/>
            <a:ext cx="1044921" cy="230833"/>
          </a:xfrm>
          <a:prstGeom prst="rect">
            <a:avLst/>
          </a:prstGeom>
          <a:solidFill>
            <a:schemeClr val="bg1"/>
          </a:solidFill>
        </p:spPr>
        <p:txBody>
          <a:bodyPr wrap="square" rtlCol="0">
            <a:spAutoFit/>
          </a:bodyPr>
          <a:lstStyle/>
          <a:p>
            <a:r>
              <a:rPr lang="en-US" sz="900" dirty="0">
                <a:solidFill>
                  <a:schemeClr val="tx1">
                    <a:lumMod val="85000"/>
                    <a:lumOff val="15000"/>
                  </a:schemeClr>
                </a:solidFill>
              </a:rPr>
              <a:t>%</a:t>
            </a:r>
          </a:p>
        </p:txBody>
      </p:sp>
    </p:spTree>
    <p:extLst>
      <p:ext uri="{BB962C8B-B14F-4D97-AF65-F5344CB8AC3E}">
        <p14:creationId xmlns:p14="http://schemas.microsoft.com/office/powerpoint/2010/main" val="1893973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87E599-EF7E-A252-20C3-6D8C3BE1AFF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C1FAD5-BF93-4B57-2B6B-44CE7B7D6131}"/>
              </a:ext>
            </a:extLst>
          </p:cNvPr>
          <p:cNvSpPr>
            <a:spLocks noGrp="1"/>
          </p:cNvSpPr>
          <p:nvPr>
            <p:ph idx="1"/>
          </p:nvPr>
        </p:nvSpPr>
        <p:spPr>
          <a:xfrm>
            <a:off x="838200" y="1728644"/>
            <a:ext cx="11049000" cy="4351338"/>
          </a:xfrm>
        </p:spPr>
        <p:txBody>
          <a:bodyPr/>
          <a:lstStyle/>
          <a:p>
            <a:pPr marL="514350" indent="-514350">
              <a:buFont typeface="Arial" panose="020B0604020202020204" pitchFamily="34" charset="0"/>
              <a:buAutoNum type="arabicParenR"/>
            </a:pPr>
            <a:r>
              <a:rPr lang="en-US" dirty="0"/>
              <a:t>Capacity needs to be increased by an estimated </a:t>
            </a:r>
            <a:r>
              <a:rPr lang="en-US" b="1" dirty="0"/>
              <a:t>2,640 FTEs*</a:t>
            </a:r>
            <a:r>
              <a:rPr lang="en-US" dirty="0"/>
              <a:t> to meet average weekday demand. </a:t>
            </a:r>
          </a:p>
          <a:p>
            <a:pPr marL="514350" indent="-514350">
              <a:buAutoNum type="arabicParenR"/>
            </a:pPr>
            <a:r>
              <a:rPr lang="en-US" dirty="0"/>
              <a:t>Incentivize GPs to open over weekends to reduce pent-up demand which is amplifying capacity issues</a:t>
            </a:r>
          </a:p>
          <a:p>
            <a:pPr marL="514350" indent="-514350">
              <a:buAutoNum type="arabicParenR"/>
            </a:pPr>
            <a:r>
              <a:rPr lang="en-US" dirty="0"/>
              <a:t>Start annual flu vaccine program as early as possible to reduce appointments at busiest time of year (currently 3</a:t>
            </a:r>
            <a:r>
              <a:rPr lang="en-US" baseline="30000" dirty="0"/>
              <a:t>rd</a:t>
            </a:r>
            <a:r>
              <a:rPr lang="en-US" dirty="0"/>
              <a:t> October*)</a:t>
            </a:r>
          </a:p>
          <a:p>
            <a:pPr marL="0" indent="0">
              <a:buNone/>
            </a:pPr>
            <a:endParaRPr lang="en-US" dirty="0"/>
          </a:p>
          <a:p>
            <a:pPr marL="514350" indent="-514350">
              <a:buAutoNum type="arabicParenR"/>
            </a:pPr>
            <a:endParaRPr lang="en-US" dirty="0"/>
          </a:p>
          <a:p>
            <a:pPr marL="514350" indent="-514350">
              <a:buAutoNum type="arabicParenR"/>
            </a:pPr>
            <a:endParaRPr lang="en-US" dirty="0"/>
          </a:p>
        </p:txBody>
      </p:sp>
      <p:sp>
        <p:nvSpPr>
          <p:cNvPr id="4" name="Title 1">
            <a:extLst>
              <a:ext uri="{FF2B5EF4-FFF2-40B4-BE49-F238E27FC236}">
                <a16:creationId xmlns:a16="http://schemas.microsoft.com/office/drawing/2014/main" id="{A330297F-2614-3EBA-17CE-6B8174746655}"/>
              </a:ext>
            </a:extLst>
          </p:cNvPr>
          <p:cNvSpPr>
            <a:spLocks noGrp="1"/>
          </p:cNvSpPr>
          <p:nvPr>
            <p:ph type="title"/>
          </p:nvPr>
        </p:nvSpPr>
        <p:spPr>
          <a:xfrm>
            <a:off x="838200" y="18255"/>
            <a:ext cx="9862751" cy="1325563"/>
          </a:xfrm>
        </p:spPr>
        <p:txBody>
          <a:bodyPr>
            <a:normAutofit/>
          </a:bodyPr>
          <a:lstStyle/>
          <a:p>
            <a:r>
              <a:rPr lang="en-US" sz="4000" b="1" dirty="0">
                <a:solidFill>
                  <a:schemeClr val="bg1"/>
                </a:solidFill>
                <a:latin typeface="Frutiger" panose="020B0500000000000000" pitchFamily="34" charset="0"/>
              </a:rPr>
              <a:t>Business Recommendations</a:t>
            </a:r>
            <a:br>
              <a:rPr lang="en-US" b="1" dirty="0">
                <a:solidFill>
                  <a:schemeClr val="bg1"/>
                </a:solidFill>
                <a:latin typeface="Frutiger" panose="020B0500000000000000" pitchFamily="34" charset="0"/>
              </a:rPr>
            </a:br>
            <a:endParaRPr lang="en-US" sz="2200" dirty="0">
              <a:solidFill>
                <a:schemeClr val="bg1"/>
              </a:solidFill>
              <a:latin typeface="Frutiger" panose="020B0500000000000000" pitchFamily="34" charset="0"/>
            </a:endParaRPr>
          </a:p>
        </p:txBody>
      </p:sp>
      <p:sp>
        <p:nvSpPr>
          <p:cNvPr id="5" name="TextBox 4">
            <a:extLst>
              <a:ext uri="{FF2B5EF4-FFF2-40B4-BE49-F238E27FC236}">
                <a16:creationId xmlns:a16="http://schemas.microsoft.com/office/drawing/2014/main" id="{DD4B2538-5C22-EDAA-6D4F-1012C518555E}"/>
              </a:ext>
            </a:extLst>
          </p:cNvPr>
          <p:cNvSpPr txBox="1"/>
          <p:nvPr/>
        </p:nvSpPr>
        <p:spPr>
          <a:xfrm>
            <a:off x="1082186" y="6280142"/>
            <a:ext cx="9374777" cy="338554"/>
          </a:xfrm>
          <a:prstGeom prst="rect">
            <a:avLst/>
          </a:prstGeom>
          <a:noFill/>
        </p:spPr>
        <p:txBody>
          <a:bodyPr wrap="square">
            <a:spAutoFit/>
          </a:bodyPr>
          <a:lstStyle/>
          <a:p>
            <a:r>
              <a:rPr lang="en-US" sz="1600" dirty="0"/>
              <a:t>*https://</a:t>
            </a:r>
            <a:r>
              <a:rPr lang="en-US" sz="1600" dirty="0" err="1"/>
              <a:t>www.england.nhs.uk</a:t>
            </a:r>
            <a:r>
              <a:rPr lang="en-US" sz="1600" dirty="0"/>
              <a:t>/statistics/statistical-work-areas/flu-vaccinations/</a:t>
            </a:r>
          </a:p>
        </p:txBody>
      </p:sp>
    </p:spTree>
    <p:extLst>
      <p:ext uri="{BB962C8B-B14F-4D97-AF65-F5344CB8AC3E}">
        <p14:creationId xmlns:p14="http://schemas.microsoft.com/office/powerpoint/2010/main" val="3035155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37C167-E4F1-F675-FDDD-FEC97830AA9B}"/>
            </a:ext>
          </a:extLst>
        </p:cNvPr>
        <p:cNvGrpSpPr/>
        <p:nvPr/>
      </p:nvGrpSpPr>
      <p:grpSpPr>
        <a:xfrm>
          <a:off x="0" y="0"/>
          <a:ext cx="0" cy="0"/>
          <a:chOff x="0" y="0"/>
          <a:chExt cx="0" cy="0"/>
        </a:xfrm>
      </p:grpSpPr>
      <p:pic>
        <p:nvPicPr>
          <p:cNvPr id="5" name="Content Placeholder 4" descr="A graph of blue and green bars&#10;&#10;AI-generated content may be incorrect.">
            <a:extLst>
              <a:ext uri="{FF2B5EF4-FFF2-40B4-BE49-F238E27FC236}">
                <a16:creationId xmlns:a16="http://schemas.microsoft.com/office/drawing/2014/main" id="{56ABBA3E-637E-B9A8-70AD-48F7FF35DADB}"/>
              </a:ext>
            </a:extLst>
          </p:cNvPr>
          <p:cNvPicPr>
            <a:picLocks noGrp="1" noChangeAspect="1"/>
          </p:cNvPicPr>
          <p:nvPr>
            <p:ph idx="1"/>
          </p:nvPr>
        </p:nvPicPr>
        <p:blipFill>
          <a:blip r:embed="rId2"/>
          <a:stretch>
            <a:fillRect/>
          </a:stretch>
        </p:blipFill>
        <p:spPr>
          <a:xfrm>
            <a:off x="1776549" y="1118248"/>
            <a:ext cx="8020594" cy="5770803"/>
          </a:xfrm>
        </p:spPr>
      </p:pic>
      <p:sp>
        <p:nvSpPr>
          <p:cNvPr id="4" name="Title 1">
            <a:extLst>
              <a:ext uri="{FF2B5EF4-FFF2-40B4-BE49-F238E27FC236}">
                <a16:creationId xmlns:a16="http://schemas.microsoft.com/office/drawing/2014/main" id="{3161CE75-B1D4-55F1-001D-2220B2AA5847}"/>
              </a:ext>
            </a:extLst>
          </p:cNvPr>
          <p:cNvSpPr>
            <a:spLocks noGrp="1"/>
          </p:cNvSpPr>
          <p:nvPr>
            <p:ph type="title"/>
          </p:nvPr>
        </p:nvSpPr>
        <p:spPr>
          <a:xfrm>
            <a:off x="838200" y="18256"/>
            <a:ext cx="11353800" cy="1000648"/>
          </a:xfrm>
        </p:spPr>
        <p:txBody>
          <a:bodyPr>
            <a:normAutofit fontScale="90000"/>
          </a:bodyPr>
          <a:lstStyle/>
          <a:p>
            <a:r>
              <a:rPr lang="en-US" sz="4000" b="1" dirty="0">
                <a:solidFill>
                  <a:schemeClr val="bg1"/>
                </a:solidFill>
                <a:latin typeface="Frutiger" panose="020B0500000000000000" pitchFamily="34" charset="0"/>
              </a:rPr>
              <a:t>Patterns and Insights</a:t>
            </a:r>
            <a:br>
              <a:rPr lang="en-US" b="1" dirty="0">
                <a:solidFill>
                  <a:schemeClr val="bg1"/>
                </a:solidFill>
                <a:latin typeface="Frutiger" panose="020B0500000000000000" pitchFamily="34" charset="0"/>
              </a:rPr>
            </a:br>
            <a:r>
              <a:rPr lang="en-US" sz="2700" dirty="0">
                <a:solidFill>
                  <a:schemeClr val="bg1"/>
                </a:solidFill>
                <a:latin typeface="Frutiger" panose="020B0500000000000000" pitchFamily="34" charset="0"/>
              </a:rPr>
              <a:t>4-5% not attended (average 250k-310k appointments per working week lost) </a:t>
            </a:r>
            <a:endParaRPr lang="en-US" sz="2200" dirty="0">
              <a:solidFill>
                <a:schemeClr val="bg1"/>
              </a:solidFill>
              <a:latin typeface="Frutiger" panose="020B0500000000000000" pitchFamily="34" charset="0"/>
            </a:endParaRPr>
          </a:p>
        </p:txBody>
      </p:sp>
      <p:sp>
        <p:nvSpPr>
          <p:cNvPr id="2" name="TextBox 1">
            <a:extLst>
              <a:ext uri="{FF2B5EF4-FFF2-40B4-BE49-F238E27FC236}">
                <a16:creationId xmlns:a16="http://schemas.microsoft.com/office/drawing/2014/main" id="{780169D5-92F9-E1FD-0ED8-24CD6C038DBA}"/>
              </a:ext>
            </a:extLst>
          </p:cNvPr>
          <p:cNvSpPr txBox="1"/>
          <p:nvPr/>
        </p:nvSpPr>
        <p:spPr>
          <a:xfrm rot="16200000">
            <a:off x="1185275" y="3093854"/>
            <a:ext cx="1044921" cy="230833"/>
          </a:xfrm>
          <a:prstGeom prst="rect">
            <a:avLst/>
          </a:prstGeom>
          <a:solidFill>
            <a:schemeClr val="bg1"/>
          </a:solidFill>
        </p:spPr>
        <p:txBody>
          <a:bodyPr wrap="square" rtlCol="0">
            <a:spAutoFit/>
          </a:bodyPr>
          <a:lstStyle/>
          <a:p>
            <a:r>
              <a:rPr lang="en-US" sz="900" dirty="0">
                <a:solidFill>
                  <a:schemeClr val="tx1">
                    <a:lumMod val="85000"/>
                    <a:lumOff val="15000"/>
                  </a:schemeClr>
                </a:solidFill>
              </a:rPr>
              <a:t>%</a:t>
            </a:r>
          </a:p>
        </p:txBody>
      </p:sp>
      <p:sp>
        <p:nvSpPr>
          <p:cNvPr id="3" name="TextBox 2">
            <a:extLst>
              <a:ext uri="{FF2B5EF4-FFF2-40B4-BE49-F238E27FC236}">
                <a16:creationId xmlns:a16="http://schemas.microsoft.com/office/drawing/2014/main" id="{4C86F99C-27C2-2136-5637-6A5A91D84CBE}"/>
              </a:ext>
            </a:extLst>
          </p:cNvPr>
          <p:cNvSpPr txBox="1"/>
          <p:nvPr/>
        </p:nvSpPr>
        <p:spPr>
          <a:xfrm>
            <a:off x="4822589" y="6658219"/>
            <a:ext cx="1928513" cy="230832"/>
          </a:xfrm>
          <a:prstGeom prst="rect">
            <a:avLst/>
          </a:prstGeom>
          <a:solidFill>
            <a:schemeClr val="bg1"/>
          </a:solidFill>
        </p:spPr>
        <p:txBody>
          <a:bodyPr wrap="square" rtlCol="0">
            <a:spAutoFit/>
          </a:bodyPr>
          <a:lstStyle/>
          <a:p>
            <a:pPr algn="ctr"/>
            <a:r>
              <a:rPr lang="en-US" sz="900" dirty="0">
                <a:solidFill>
                  <a:schemeClr val="tx1">
                    <a:lumMod val="85000"/>
                    <a:lumOff val="15000"/>
                  </a:schemeClr>
                </a:solidFill>
              </a:rPr>
              <a:t>month</a:t>
            </a:r>
          </a:p>
        </p:txBody>
      </p:sp>
    </p:spTree>
    <p:extLst>
      <p:ext uri="{BB962C8B-B14F-4D97-AF65-F5344CB8AC3E}">
        <p14:creationId xmlns:p14="http://schemas.microsoft.com/office/powerpoint/2010/main" val="15447269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987FD1-DCBD-A997-EF4F-0C5A18281EE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B6BBD7-9F81-155E-C4C0-262C23316D4E}"/>
              </a:ext>
            </a:extLst>
          </p:cNvPr>
          <p:cNvSpPr>
            <a:spLocks noGrp="1"/>
          </p:cNvSpPr>
          <p:nvPr>
            <p:ph idx="1"/>
          </p:nvPr>
        </p:nvSpPr>
        <p:spPr>
          <a:xfrm>
            <a:off x="838200" y="1343818"/>
            <a:ext cx="11049000" cy="4351338"/>
          </a:xfrm>
        </p:spPr>
        <p:txBody>
          <a:bodyPr/>
          <a:lstStyle/>
          <a:p>
            <a:pPr marL="514350" indent="-514350">
              <a:buFont typeface="Arial" panose="020B0604020202020204" pitchFamily="34" charset="0"/>
              <a:buAutoNum type="arabicParenR"/>
            </a:pPr>
            <a:r>
              <a:rPr lang="en-US" dirty="0"/>
              <a:t>Capacity needs to be increased by an estimated </a:t>
            </a:r>
            <a:r>
              <a:rPr lang="en-US" b="1" dirty="0"/>
              <a:t>2,640 FTEs*</a:t>
            </a:r>
            <a:r>
              <a:rPr lang="en-US" dirty="0"/>
              <a:t> to meet average weekday demand. </a:t>
            </a:r>
          </a:p>
          <a:p>
            <a:pPr marL="514350" indent="-514350">
              <a:buAutoNum type="arabicParenR"/>
            </a:pPr>
            <a:r>
              <a:rPr lang="en-US" dirty="0"/>
              <a:t>Incentivize GPs to open over weekends to reduce pent-up demand which is amplifying capacity issues</a:t>
            </a:r>
          </a:p>
          <a:p>
            <a:pPr marL="514350" indent="-514350">
              <a:buAutoNum type="arabicParenR"/>
            </a:pPr>
            <a:r>
              <a:rPr lang="en-US" dirty="0"/>
              <a:t>Start annual vaccine programs as early as possible to reduce appointments at busiest time of year</a:t>
            </a:r>
          </a:p>
          <a:p>
            <a:pPr marL="514350" indent="-514350">
              <a:buAutoNum type="arabicParenR"/>
            </a:pPr>
            <a:r>
              <a:rPr lang="en-US" dirty="0"/>
              <a:t>Explore measures to reduce unattended appointments such as financial penalties or incentives </a:t>
            </a:r>
          </a:p>
          <a:p>
            <a:pPr marL="0" indent="0">
              <a:buNone/>
            </a:pPr>
            <a:endParaRPr lang="en-US" dirty="0"/>
          </a:p>
          <a:p>
            <a:pPr marL="514350" indent="-514350">
              <a:buAutoNum type="arabicParenR"/>
            </a:pPr>
            <a:endParaRPr lang="en-US" dirty="0"/>
          </a:p>
          <a:p>
            <a:pPr marL="514350" indent="-514350">
              <a:buAutoNum type="arabicParenR"/>
            </a:pPr>
            <a:endParaRPr lang="en-US" dirty="0"/>
          </a:p>
        </p:txBody>
      </p:sp>
      <p:sp>
        <p:nvSpPr>
          <p:cNvPr id="4" name="Title 1">
            <a:extLst>
              <a:ext uri="{FF2B5EF4-FFF2-40B4-BE49-F238E27FC236}">
                <a16:creationId xmlns:a16="http://schemas.microsoft.com/office/drawing/2014/main" id="{D1389EDA-837E-E876-73D8-529642D82714}"/>
              </a:ext>
            </a:extLst>
          </p:cNvPr>
          <p:cNvSpPr>
            <a:spLocks noGrp="1"/>
          </p:cNvSpPr>
          <p:nvPr>
            <p:ph type="title"/>
          </p:nvPr>
        </p:nvSpPr>
        <p:spPr>
          <a:xfrm>
            <a:off x="838200" y="18255"/>
            <a:ext cx="9862751" cy="1325563"/>
          </a:xfrm>
        </p:spPr>
        <p:txBody>
          <a:bodyPr>
            <a:normAutofit/>
          </a:bodyPr>
          <a:lstStyle/>
          <a:p>
            <a:r>
              <a:rPr lang="en-US" sz="4000" b="1" dirty="0">
                <a:solidFill>
                  <a:schemeClr val="bg1"/>
                </a:solidFill>
                <a:latin typeface="Frutiger" panose="020B0500000000000000" pitchFamily="34" charset="0"/>
              </a:rPr>
              <a:t>Business Recommendations</a:t>
            </a:r>
            <a:br>
              <a:rPr lang="en-US" b="1" dirty="0">
                <a:solidFill>
                  <a:schemeClr val="bg1"/>
                </a:solidFill>
                <a:latin typeface="Frutiger" panose="020B0500000000000000" pitchFamily="34" charset="0"/>
              </a:rPr>
            </a:br>
            <a:endParaRPr lang="en-US" sz="2200" dirty="0">
              <a:solidFill>
                <a:schemeClr val="bg1"/>
              </a:solidFill>
              <a:latin typeface="Frutiger" panose="020B0500000000000000" pitchFamily="34" charset="0"/>
            </a:endParaRPr>
          </a:p>
        </p:txBody>
      </p:sp>
    </p:spTree>
    <p:extLst>
      <p:ext uri="{BB962C8B-B14F-4D97-AF65-F5344CB8AC3E}">
        <p14:creationId xmlns:p14="http://schemas.microsoft.com/office/powerpoint/2010/main" val="1974896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74530-7EF6-393C-B09E-CB08E527CDF4}"/>
              </a:ext>
            </a:extLst>
          </p:cNvPr>
          <p:cNvSpPr>
            <a:spLocks noGrp="1"/>
          </p:cNvSpPr>
          <p:nvPr>
            <p:ph type="title"/>
          </p:nvPr>
        </p:nvSpPr>
        <p:spPr>
          <a:xfrm>
            <a:off x="628135" y="0"/>
            <a:ext cx="10515600" cy="1058091"/>
          </a:xfrm>
        </p:spPr>
        <p:txBody>
          <a:bodyPr/>
          <a:lstStyle/>
          <a:p>
            <a:r>
              <a:rPr lang="en-US" b="1" dirty="0">
                <a:solidFill>
                  <a:schemeClr val="bg1"/>
                </a:solidFill>
                <a:latin typeface="Frutiger" panose="020B0500000000000000" pitchFamily="34" charset="0"/>
              </a:rPr>
              <a:t>Agenda</a:t>
            </a:r>
          </a:p>
        </p:txBody>
      </p:sp>
      <p:sp>
        <p:nvSpPr>
          <p:cNvPr id="3" name="Content Placeholder 2">
            <a:extLst>
              <a:ext uri="{FF2B5EF4-FFF2-40B4-BE49-F238E27FC236}">
                <a16:creationId xmlns:a16="http://schemas.microsoft.com/office/drawing/2014/main" id="{9CF818C8-3A1A-A3C1-7F27-9E30C0B2000F}"/>
              </a:ext>
            </a:extLst>
          </p:cNvPr>
          <p:cNvSpPr>
            <a:spLocks noGrp="1"/>
          </p:cNvSpPr>
          <p:nvPr>
            <p:ph idx="1"/>
          </p:nvPr>
        </p:nvSpPr>
        <p:spPr>
          <a:xfrm>
            <a:off x="628135" y="2153893"/>
            <a:ext cx="10515600" cy="4351338"/>
          </a:xfrm>
        </p:spPr>
        <p:txBody>
          <a:bodyPr>
            <a:normAutofit/>
          </a:bodyPr>
          <a:lstStyle/>
          <a:p>
            <a:pPr algn="l">
              <a:spcBef>
                <a:spcPts val="225"/>
              </a:spcBef>
              <a:spcAft>
                <a:spcPts val="225"/>
              </a:spcAft>
              <a:buFont typeface="+mj-lt"/>
              <a:buAutoNum type="arabicPeriod"/>
            </a:pPr>
            <a:r>
              <a:rPr lang="en-GB" i="0" dirty="0">
                <a:solidFill>
                  <a:srgbClr val="393D3E"/>
                </a:solidFill>
                <a:effectLst/>
                <a:latin typeface="Frutiger" panose="020B0500000000000000" pitchFamily="34" charset="0"/>
                <a:cs typeface="Arial" panose="020B0604020202020204" pitchFamily="34" charset="0"/>
              </a:rPr>
              <a:t> Context</a:t>
            </a:r>
          </a:p>
          <a:p>
            <a:pPr marL="0" indent="0" algn="l">
              <a:spcBef>
                <a:spcPts val="225"/>
              </a:spcBef>
              <a:spcAft>
                <a:spcPts val="225"/>
              </a:spcAft>
              <a:buNone/>
            </a:pPr>
            <a:endParaRPr lang="en-GB" i="0" dirty="0">
              <a:solidFill>
                <a:srgbClr val="393D3E"/>
              </a:solidFill>
              <a:effectLst/>
              <a:latin typeface="Frutiger" panose="020B0500000000000000" pitchFamily="34" charset="0"/>
              <a:cs typeface="Arial" panose="020B0604020202020204" pitchFamily="34" charset="0"/>
            </a:endParaRPr>
          </a:p>
          <a:p>
            <a:pPr marL="0" indent="0" algn="l">
              <a:spcBef>
                <a:spcPts val="225"/>
              </a:spcBef>
              <a:spcAft>
                <a:spcPts val="225"/>
              </a:spcAft>
              <a:buNone/>
            </a:pPr>
            <a:r>
              <a:rPr lang="en-GB" i="0" dirty="0">
                <a:solidFill>
                  <a:srgbClr val="393D3E"/>
                </a:solidFill>
                <a:effectLst/>
                <a:latin typeface="Frutiger" panose="020B0500000000000000" pitchFamily="34" charset="0"/>
                <a:cs typeface="Arial" panose="020B0604020202020204" pitchFamily="34" charset="0"/>
              </a:rPr>
              <a:t>2. Patterns, insights, and business recommendations </a:t>
            </a:r>
          </a:p>
          <a:p>
            <a:pPr marL="0" indent="0" algn="l">
              <a:spcBef>
                <a:spcPts val="225"/>
              </a:spcBef>
              <a:spcAft>
                <a:spcPts val="225"/>
              </a:spcAft>
              <a:buNone/>
            </a:pPr>
            <a:endParaRPr lang="en-GB" i="0" dirty="0">
              <a:solidFill>
                <a:srgbClr val="393D3E"/>
              </a:solidFill>
              <a:effectLst/>
              <a:latin typeface="Frutiger" panose="020B0500000000000000" pitchFamily="34" charset="0"/>
              <a:cs typeface="Arial" panose="020B0604020202020204" pitchFamily="34" charset="0"/>
            </a:endParaRPr>
          </a:p>
          <a:p>
            <a:pPr marL="0" indent="0" algn="l">
              <a:spcBef>
                <a:spcPts val="225"/>
              </a:spcBef>
              <a:spcAft>
                <a:spcPts val="225"/>
              </a:spcAft>
              <a:buNone/>
            </a:pPr>
            <a:r>
              <a:rPr lang="en-GB" i="0" dirty="0">
                <a:solidFill>
                  <a:srgbClr val="393D3E"/>
                </a:solidFill>
                <a:effectLst/>
                <a:latin typeface="Frutiger" panose="020B0500000000000000" pitchFamily="34" charset="0"/>
                <a:cs typeface="Arial" panose="020B0604020202020204" pitchFamily="34" charset="0"/>
              </a:rPr>
              <a:t>3. Analytic recommendations</a:t>
            </a:r>
          </a:p>
          <a:p>
            <a:pPr marL="0" indent="0" algn="l">
              <a:spcBef>
                <a:spcPts val="225"/>
              </a:spcBef>
              <a:spcAft>
                <a:spcPts val="225"/>
              </a:spcAft>
              <a:buNone/>
            </a:pPr>
            <a:endParaRPr lang="en-GB" dirty="0">
              <a:solidFill>
                <a:srgbClr val="393D3E"/>
              </a:solidFill>
              <a:latin typeface="Frutiger" panose="020B0500000000000000" pitchFamily="34" charset="0"/>
              <a:cs typeface="Arial" panose="020B0604020202020204" pitchFamily="34" charset="0"/>
            </a:endParaRPr>
          </a:p>
          <a:p>
            <a:pPr marL="0" indent="0" algn="l">
              <a:spcBef>
                <a:spcPts val="225"/>
              </a:spcBef>
              <a:spcAft>
                <a:spcPts val="225"/>
              </a:spcAft>
              <a:buNone/>
            </a:pPr>
            <a:r>
              <a:rPr lang="en-GB" i="0" dirty="0">
                <a:solidFill>
                  <a:srgbClr val="393D3E"/>
                </a:solidFill>
                <a:effectLst/>
                <a:latin typeface="Frutiger" panose="020B0500000000000000" pitchFamily="34" charset="0"/>
                <a:cs typeface="Arial" panose="020B0604020202020204" pitchFamily="34" charset="0"/>
              </a:rPr>
              <a:t>4. Conclusion  </a:t>
            </a:r>
          </a:p>
          <a:p>
            <a:pPr marL="0" indent="0">
              <a:buNone/>
            </a:pPr>
            <a:endParaRPr lang="en-US" dirty="0">
              <a:latin typeface="Frutiger" panose="020B0500000000000000" pitchFamily="34" charset="0"/>
              <a:cs typeface="Arial" panose="020B0604020202020204" pitchFamily="34" charset="0"/>
            </a:endParaRPr>
          </a:p>
        </p:txBody>
      </p:sp>
    </p:spTree>
    <p:extLst>
      <p:ext uri="{BB962C8B-B14F-4D97-AF65-F5344CB8AC3E}">
        <p14:creationId xmlns:p14="http://schemas.microsoft.com/office/powerpoint/2010/main" val="7744213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57F9AA-8104-C52E-27E8-EA47C7278125}"/>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432F3732-902F-8AE3-3BDC-E8DB4DCDC343}"/>
              </a:ext>
            </a:extLst>
          </p:cNvPr>
          <p:cNvSpPr>
            <a:spLocks noGrp="1"/>
          </p:cNvSpPr>
          <p:nvPr>
            <p:ph type="title"/>
          </p:nvPr>
        </p:nvSpPr>
        <p:spPr>
          <a:xfrm>
            <a:off x="838200" y="-151561"/>
            <a:ext cx="11049000" cy="1325563"/>
          </a:xfrm>
        </p:spPr>
        <p:txBody>
          <a:bodyPr>
            <a:normAutofit/>
          </a:bodyPr>
          <a:lstStyle/>
          <a:p>
            <a:r>
              <a:rPr lang="en-US" sz="4000" b="1" dirty="0">
                <a:solidFill>
                  <a:schemeClr val="bg1"/>
                </a:solidFill>
                <a:latin typeface="Frutiger" panose="020B0500000000000000" pitchFamily="34" charset="0"/>
              </a:rPr>
              <a:t>Patterns and Insights</a:t>
            </a:r>
            <a:br>
              <a:rPr lang="en-US" b="1" dirty="0">
                <a:solidFill>
                  <a:schemeClr val="bg1"/>
                </a:solidFill>
                <a:latin typeface="Frutiger" panose="020B0500000000000000" pitchFamily="34" charset="0"/>
              </a:rPr>
            </a:br>
            <a:r>
              <a:rPr lang="en-US" sz="2400" dirty="0">
                <a:solidFill>
                  <a:schemeClr val="bg1"/>
                </a:solidFill>
                <a:latin typeface="Frutiger" panose="020B0500000000000000" pitchFamily="34" charset="0"/>
              </a:rPr>
              <a:t>Twitter (X) data provided limited insights as it was unstructured and inconsistent</a:t>
            </a:r>
            <a:endParaRPr lang="en-US" sz="2200" dirty="0">
              <a:solidFill>
                <a:schemeClr val="bg1"/>
              </a:solidFill>
              <a:latin typeface="Frutiger" panose="020B0500000000000000" pitchFamily="34" charset="0"/>
            </a:endParaRPr>
          </a:p>
        </p:txBody>
      </p:sp>
      <p:sp>
        <p:nvSpPr>
          <p:cNvPr id="6" name="Rectangular Callout 5">
            <a:extLst>
              <a:ext uri="{FF2B5EF4-FFF2-40B4-BE49-F238E27FC236}">
                <a16:creationId xmlns:a16="http://schemas.microsoft.com/office/drawing/2014/main" id="{8A06FEB9-76B1-740E-2EF1-DE2D99E88139}"/>
              </a:ext>
            </a:extLst>
          </p:cNvPr>
          <p:cNvSpPr/>
          <p:nvPr/>
        </p:nvSpPr>
        <p:spPr>
          <a:xfrm>
            <a:off x="7445826" y="1501820"/>
            <a:ext cx="4049485" cy="1583508"/>
          </a:xfrm>
          <a:prstGeom prst="wedgeRectCallout">
            <a:avLst>
              <a:gd name="adj1" fmla="val -47146"/>
              <a:gd name="adj2" fmla="val 78874"/>
            </a:avLst>
          </a:prstGeom>
          <a:solidFill>
            <a:srgbClr val="00963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b="0" i="0" dirty="0">
                <a:effectLst/>
                <a:latin typeface="system-ui"/>
              </a:rPr>
              <a:t>Example #Healthcare</a:t>
            </a:r>
          </a:p>
          <a:p>
            <a:pPr algn="ctr"/>
            <a:r>
              <a:rPr lang="en-GB" sz="1400" b="0" i="0" dirty="0">
                <a:effectLst/>
                <a:latin typeface="system-ui"/>
              </a:rPr>
              <a:t>As Arkansas’ first Comprehensive Stroke Certified </a:t>
            </a:r>
            <a:r>
              <a:rPr lang="en-GB" sz="1400" b="0" i="0" dirty="0" err="1">
                <a:effectLst/>
                <a:latin typeface="system-ui"/>
              </a:rPr>
              <a:t>Center</a:t>
            </a:r>
            <a:r>
              <a:rPr lang="en-GB" sz="1400" b="0" i="0" dirty="0">
                <a:effectLst/>
                <a:latin typeface="system-ui"/>
              </a:rPr>
              <a:t>, UAMS provides Arkansans with access to the most advanced stoke care…</a:t>
            </a:r>
          </a:p>
          <a:p>
            <a:pPr algn="ctr"/>
            <a:r>
              <a:rPr lang="en-GB" sz="1400" b="0" i="0" dirty="0">
                <a:effectLst/>
                <a:latin typeface="system-ui"/>
              </a:rPr>
              <a:t>#Healthcare</a:t>
            </a:r>
            <a:endParaRPr lang="en-US" sz="1400" dirty="0"/>
          </a:p>
        </p:txBody>
      </p:sp>
      <p:sp>
        <p:nvSpPr>
          <p:cNvPr id="7" name="Rectangular Callout 6">
            <a:extLst>
              <a:ext uri="{FF2B5EF4-FFF2-40B4-BE49-F238E27FC236}">
                <a16:creationId xmlns:a16="http://schemas.microsoft.com/office/drawing/2014/main" id="{B1FCD0F4-EFC9-8D7B-F188-3093BFABFCFE}"/>
              </a:ext>
            </a:extLst>
          </p:cNvPr>
          <p:cNvSpPr/>
          <p:nvPr/>
        </p:nvSpPr>
        <p:spPr>
          <a:xfrm>
            <a:off x="7445827" y="4074784"/>
            <a:ext cx="4049485" cy="1583508"/>
          </a:xfrm>
          <a:prstGeom prst="wedgeRectCallout">
            <a:avLst>
              <a:gd name="adj1" fmla="val 46402"/>
              <a:gd name="adj2" fmla="val 82999"/>
            </a:avLst>
          </a:prstGeom>
          <a:solidFill>
            <a:srgbClr val="0060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b="0" i="0" dirty="0">
                <a:effectLst/>
                <a:latin typeface="system-ui"/>
              </a:rPr>
              <a:t>Most retweeted</a:t>
            </a:r>
          </a:p>
          <a:p>
            <a:pPr algn="ctr"/>
            <a:r>
              <a:rPr lang="en-GB" sz="1400" b="0" i="0" dirty="0">
                <a:effectLst/>
                <a:latin typeface="system-ui"/>
              </a:rPr>
              <a:t>RT @</a:t>
            </a:r>
            <a:r>
              <a:rPr lang="en-GB" sz="1400" b="0" i="0" dirty="0" err="1">
                <a:effectLst/>
                <a:latin typeface="system-ui"/>
              </a:rPr>
              <a:t>UltimaLionsDen</a:t>
            </a:r>
            <a:r>
              <a:rPr lang="en-GB" sz="1400" b="0" i="0" dirty="0">
                <a:effectLst/>
                <a:latin typeface="system-ui"/>
              </a:rPr>
              <a:t>: Temitope is looking to boost efficiency in the Health industry with his app- \</a:t>
            </a:r>
            <a:r>
              <a:rPr lang="en-GB" sz="1400" b="0" i="0" dirty="0" err="1">
                <a:effectLst/>
                <a:latin typeface="system-ui"/>
              </a:rPr>
              <a:t>nWe</a:t>
            </a:r>
            <a:r>
              <a:rPr lang="en-GB" sz="1400" b="0" i="0" dirty="0">
                <a:effectLst/>
                <a:latin typeface="system-ui"/>
              </a:rPr>
              <a:t>-Care Africa…</a:t>
            </a:r>
            <a:endParaRPr lang="en-US" sz="1400" dirty="0"/>
          </a:p>
        </p:txBody>
      </p:sp>
      <p:pic>
        <p:nvPicPr>
          <p:cNvPr id="11" name="Content Placeholder 10" descr="A graph with a bar&#10;&#10;AI-generated content may be incorrect.">
            <a:extLst>
              <a:ext uri="{FF2B5EF4-FFF2-40B4-BE49-F238E27FC236}">
                <a16:creationId xmlns:a16="http://schemas.microsoft.com/office/drawing/2014/main" id="{E28C4CF5-57B3-921D-D6BF-3B3A9917B6C2}"/>
              </a:ext>
            </a:extLst>
          </p:cNvPr>
          <p:cNvPicPr>
            <a:picLocks noGrp="1" noChangeAspect="1"/>
          </p:cNvPicPr>
          <p:nvPr>
            <p:ph idx="1"/>
          </p:nvPr>
        </p:nvPicPr>
        <p:blipFill>
          <a:blip r:embed="rId2"/>
          <a:stretch>
            <a:fillRect/>
          </a:stretch>
        </p:blipFill>
        <p:spPr>
          <a:xfrm>
            <a:off x="300446" y="1360039"/>
            <a:ext cx="7047897" cy="5223641"/>
          </a:xfrm>
        </p:spPr>
      </p:pic>
    </p:spTree>
    <p:extLst>
      <p:ext uri="{BB962C8B-B14F-4D97-AF65-F5344CB8AC3E}">
        <p14:creationId xmlns:p14="http://schemas.microsoft.com/office/powerpoint/2010/main" val="11110754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90E069-A174-18FE-BA3F-CC9C4A6F399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D126AB-42E0-4174-91CB-1D393CF1D529}"/>
              </a:ext>
            </a:extLst>
          </p:cNvPr>
          <p:cNvSpPr>
            <a:spLocks noGrp="1"/>
          </p:cNvSpPr>
          <p:nvPr>
            <p:ph idx="1"/>
          </p:nvPr>
        </p:nvSpPr>
        <p:spPr>
          <a:xfrm>
            <a:off x="838200" y="1558827"/>
            <a:ext cx="11049000" cy="4351338"/>
          </a:xfrm>
        </p:spPr>
        <p:txBody>
          <a:bodyPr>
            <a:normAutofit lnSpcReduction="10000"/>
          </a:bodyPr>
          <a:lstStyle/>
          <a:p>
            <a:pPr marL="514350" indent="-514350">
              <a:buFont typeface="Arial" panose="020B0604020202020204" pitchFamily="34" charset="0"/>
              <a:buAutoNum type="arabicParenR"/>
            </a:pPr>
            <a:r>
              <a:rPr lang="en-US" dirty="0"/>
              <a:t>Capacity needs to be increased by an estimated </a:t>
            </a:r>
            <a:r>
              <a:rPr lang="en-US" b="1" dirty="0"/>
              <a:t>2,640 FTEs*</a:t>
            </a:r>
            <a:r>
              <a:rPr lang="en-US" dirty="0"/>
              <a:t> to meet average weekday demand. </a:t>
            </a:r>
          </a:p>
          <a:p>
            <a:pPr marL="514350" indent="-514350">
              <a:buAutoNum type="arabicParenR"/>
            </a:pPr>
            <a:r>
              <a:rPr lang="en-US" dirty="0"/>
              <a:t>Incentivize GPs to open over weekends to reduce pent-up demand which is amplifying capacity issues</a:t>
            </a:r>
          </a:p>
          <a:p>
            <a:pPr marL="514350" indent="-514350">
              <a:buAutoNum type="arabicParenR"/>
            </a:pPr>
            <a:r>
              <a:rPr lang="en-US" dirty="0"/>
              <a:t>Start annual vaccine programs as early as possible to reduce appointments at busiest time of year</a:t>
            </a:r>
          </a:p>
          <a:p>
            <a:pPr marL="514350" indent="-514350">
              <a:buAutoNum type="arabicParenR"/>
            </a:pPr>
            <a:r>
              <a:rPr lang="en-US" dirty="0"/>
              <a:t>Explore measures to reduce unattended appointments such as financial penalties or incentives for attending</a:t>
            </a:r>
          </a:p>
          <a:p>
            <a:pPr marL="514350" indent="-514350">
              <a:buAutoNum type="arabicParenR"/>
            </a:pPr>
            <a:r>
              <a:rPr lang="en-US" dirty="0"/>
              <a:t>Before investment in further Twitter data, use NHS account for customer service, promoting own hashtags to aid analysis</a:t>
            </a:r>
          </a:p>
          <a:p>
            <a:pPr marL="0" indent="0">
              <a:buNone/>
            </a:pPr>
            <a:endParaRPr lang="en-US" dirty="0"/>
          </a:p>
          <a:p>
            <a:pPr marL="514350" indent="-514350">
              <a:buAutoNum type="arabicParenR"/>
            </a:pPr>
            <a:endParaRPr lang="en-US" dirty="0"/>
          </a:p>
          <a:p>
            <a:pPr marL="514350" indent="-514350">
              <a:buAutoNum type="arabicParenR"/>
            </a:pPr>
            <a:endParaRPr lang="en-US" dirty="0"/>
          </a:p>
        </p:txBody>
      </p:sp>
      <p:sp>
        <p:nvSpPr>
          <p:cNvPr id="4" name="Title 1">
            <a:extLst>
              <a:ext uri="{FF2B5EF4-FFF2-40B4-BE49-F238E27FC236}">
                <a16:creationId xmlns:a16="http://schemas.microsoft.com/office/drawing/2014/main" id="{AD25374F-7552-C8B0-4EA6-E565B36C5DB9}"/>
              </a:ext>
            </a:extLst>
          </p:cNvPr>
          <p:cNvSpPr>
            <a:spLocks noGrp="1"/>
          </p:cNvSpPr>
          <p:nvPr>
            <p:ph type="title"/>
          </p:nvPr>
        </p:nvSpPr>
        <p:spPr>
          <a:xfrm>
            <a:off x="838200" y="18255"/>
            <a:ext cx="9862751" cy="1325563"/>
          </a:xfrm>
        </p:spPr>
        <p:txBody>
          <a:bodyPr>
            <a:normAutofit/>
          </a:bodyPr>
          <a:lstStyle/>
          <a:p>
            <a:r>
              <a:rPr lang="en-US" sz="4000" b="1" dirty="0">
                <a:solidFill>
                  <a:schemeClr val="bg1"/>
                </a:solidFill>
                <a:latin typeface="Frutiger" panose="020B0500000000000000" pitchFamily="34" charset="0"/>
              </a:rPr>
              <a:t>Business Recommendations</a:t>
            </a:r>
            <a:br>
              <a:rPr lang="en-US" b="1" dirty="0">
                <a:solidFill>
                  <a:schemeClr val="bg1"/>
                </a:solidFill>
                <a:latin typeface="Frutiger" panose="020B0500000000000000" pitchFamily="34" charset="0"/>
              </a:rPr>
            </a:br>
            <a:endParaRPr lang="en-US" sz="2200" dirty="0">
              <a:solidFill>
                <a:schemeClr val="bg1"/>
              </a:solidFill>
              <a:latin typeface="Frutiger" panose="020B0500000000000000" pitchFamily="34" charset="0"/>
            </a:endParaRPr>
          </a:p>
        </p:txBody>
      </p:sp>
    </p:spTree>
    <p:extLst>
      <p:ext uri="{BB962C8B-B14F-4D97-AF65-F5344CB8AC3E}">
        <p14:creationId xmlns:p14="http://schemas.microsoft.com/office/powerpoint/2010/main" val="8564436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A4871A-FF2E-CB4B-0137-27DE7DA266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ED3E56-972C-864C-6A9C-F10BAB2DC4EE}"/>
              </a:ext>
            </a:extLst>
          </p:cNvPr>
          <p:cNvSpPr>
            <a:spLocks noGrp="1"/>
          </p:cNvSpPr>
          <p:nvPr>
            <p:ph type="ctrTitle"/>
          </p:nvPr>
        </p:nvSpPr>
        <p:spPr>
          <a:xfrm>
            <a:off x="-377866" y="3108054"/>
            <a:ext cx="11973518" cy="1321947"/>
          </a:xfrm>
        </p:spPr>
        <p:txBody>
          <a:bodyPr>
            <a:normAutofit/>
          </a:bodyPr>
          <a:lstStyle/>
          <a:p>
            <a:pPr algn="r"/>
            <a:r>
              <a:rPr lang="en-GB" sz="5400" b="1" dirty="0">
                <a:latin typeface="Frutiger" panose="020B0500000000000000" pitchFamily="34" charset="0"/>
                <a:cs typeface="Arial" panose="020B0604020202020204" pitchFamily="34" charset="0"/>
              </a:rPr>
              <a:t>3</a:t>
            </a:r>
            <a:r>
              <a:rPr lang="en-GB" sz="5400" b="1" i="0" dirty="0">
                <a:effectLst/>
                <a:latin typeface="Frutiger" panose="020B0500000000000000" pitchFamily="34" charset="0"/>
                <a:cs typeface="Arial" panose="020B0604020202020204" pitchFamily="34" charset="0"/>
              </a:rPr>
              <a:t>. </a:t>
            </a:r>
            <a:r>
              <a:rPr lang="en-US" sz="5400" b="1" dirty="0">
                <a:latin typeface="Frutiger" panose="020B0500000000000000" pitchFamily="34" charset="0"/>
              </a:rPr>
              <a:t>Analytical Recommendations</a:t>
            </a:r>
          </a:p>
        </p:txBody>
      </p:sp>
      <p:pic>
        <p:nvPicPr>
          <p:cNvPr id="1026" name="Picture 2">
            <a:extLst>
              <a:ext uri="{FF2B5EF4-FFF2-40B4-BE49-F238E27FC236}">
                <a16:creationId xmlns:a16="http://schemas.microsoft.com/office/drawing/2014/main" id="{AAECCFDB-5DA5-52D5-25A5-8C1DE95D45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83756" y="2284334"/>
            <a:ext cx="2411896" cy="977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17669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AD7624-0B09-CE45-9539-192A008B142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B4C84B-B7D2-D59E-23CA-07E8241BDAA8}"/>
              </a:ext>
            </a:extLst>
          </p:cNvPr>
          <p:cNvSpPr>
            <a:spLocks noGrp="1"/>
          </p:cNvSpPr>
          <p:nvPr>
            <p:ph idx="1"/>
          </p:nvPr>
        </p:nvSpPr>
        <p:spPr>
          <a:xfrm>
            <a:off x="838200" y="1558827"/>
            <a:ext cx="11049000" cy="4351338"/>
          </a:xfrm>
        </p:spPr>
        <p:txBody>
          <a:bodyPr>
            <a:normAutofit/>
          </a:bodyPr>
          <a:lstStyle/>
          <a:p>
            <a:pPr marL="514350" indent="-514350">
              <a:buFont typeface="Arial" panose="020B0604020202020204" pitchFamily="34" charset="0"/>
              <a:buAutoNum type="arabicParenR"/>
            </a:pPr>
            <a:r>
              <a:rPr lang="en-US" dirty="0"/>
              <a:t>Create clear standardization of data entry to improve data quality</a:t>
            </a:r>
          </a:p>
          <a:p>
            <a:pPr marL="514350" indent="-514350">
              <a:buFont typeface="Arial" panose="020B0604020202020204" pitchFamily="34" charset="0"/>
              <a:buAutoNum type="arabicParenR"/>
            </a:pPr>
            <a:r>
              <a:rPr lang="en-US" dirty="0"/>
              <a:t>Further analysis of recent data to see </a:t>
            </a:r>
            <a:r>
              <a:rPr lang="en-US" dirty="0" err="1"/>
              <a:t>YonY</a:t>
            </a:r>
            <a:r>
              <a:rPr lang="en-US" dirty="0"/>
              <a:t> comparison</a:t>
            </a:r>
          </a:p>
          <a:p>
            <a:pPr marL="514350" indent="-514350">
              <a:buFont typeface="Arial" panose="020B0604020202020204" pitchFamily="34" charset="0"/>
              <a:buAutoNum type="arabicParenR"/>
            </a:pPr>
            <a:r>
              <a:rPr lang="en-US" dirty="0"/>
              <a:t>Further exploration on retention of GPs required (</a:t>
            </a:r>
            <a:r>
              <a:rPr lang="en-GB" dirty="0"/>
              <a:t>September 2015 -July 2022, a decrease of 6.3% of the GP workforce*)</a:t>
            </a:r>
            <a:endParaRPr lang="en-US" dirty="0"/>
          </a:p>
          <a:p>
            <a:pPr marL="514350" indent="-514350">
              <a:buFont typeface="Arial" panose="020B0604020202020204" pitchFamily="34" charset="0"/>
              <a:buAutoNum type="arabicParenR"/>
            </a:pPr>
            <a:r>
              <a:rPr lang="en-US" dirty="0"/>
              <a:t>Further exploration into regions and geographies, with direction on capacity for each area</a:t>
            </a:r>
          </a:p>
          <a:p>
            <a:pPr marL="0" indent="0">
              <a:buNone/>
            </a:pPr>
            <a:endParaRPr lang="en-US" dirty="0"/>
          </a:p>
          <a:p>
            <a:pPr marL="514350" indent="-514350">
              <a:buAutoNum type="arabicParenR"/>
            </a:pPr>
            <a:endParaRPr lang="en-US" dirty="0"/>
          </a:p>
          <a:p>
            <a:pPr marL="514350" indent="-514350">
              <a:buAutoNum type="arabicParenR"/>
            </a:pPr>
            <a:endParaRPr lang="en-US" dirty="0"/>
          </a:p>
        </p:txBody>
      </p:sp>
      <p:sp>
        <p:nvSpPr>
          <p:cNvPr id="4" name="Title 1">
            <a:extLst>
              <a:ext uri="{FF2B5EF4-FFF2-40B4-BE49-F238E27FC236}">
                <a16:creationId xmlns:a16="http://schemas.microsoft.com/office/drawing/2014/main" id="{D806B9E0-ED66-9CFA-86C7-63AC24F6E596}"/>
              </a:ext>
            </a:extLst>
          </p:cNvPr>
          <p:cNvSpPr>
            <a:spLocks noGrp="1"/>
          </p:cNvSpPr>
          <p:nvPr>
            <p:ph type="title"/>
          </p:nvPr>
        </p:nvSpPr>
        <p:spPr>
          <a:xfrm>
            <a:off x="838200" y="18255"/>
            <a:ext cx="9862751" cy="1325563"/>
          </a:xfrm>
        </p:spPr>
        <p:txBody>
          <a:bodyPr>
            <a:normAutofit/>
          </a:bodyPr>
          <a:lstStyle/>
          <a:p>
            <a:r>
              <a:rPr lang="en-US" sz="4000" b="1" dirty="0">
                <a:solidFill>
                  <a:schemeClr val="bg1"/>
                </a:solidFill>
                <a:latin typeface="Frutiger" panose="020B0500000000000000" pitchFamily="34" charset="0"/>
              </a:rPr>
              <a:t>Analytical Recommendations</a:t>
            </a:r>
            <a:br>
              <a:rPr lang="en-US" b="1" dirty="0">
                <a:solidFill>
                  <a:schemeClr val="bg1"/>
                </a:solidFill>
                <a:latin typeface="Frutiger" panose="020B0500000000000000" pitchFamily="34" charset="0"/>
              </a:rPr>
            </a:br>
            <a:endParaRPr lang="en-US" sz="2200" dirty="0">
              <a:solidFill>
                <a:schemeClr val="bg1"/>
              </a:solidFill>
              <a:latin typeface="Frutiger" panose="020B0500000000000000" pitchFamily="34" charset="0"/>
            </a:endParaRPr>
          </a:p>
        </p:txBody>
      </p:sp>
      <p:sp>
        <p:nvSpPr>
          <p:cNvPr id="5" name="TextBox 4">
            <a:extLst>
              <a:ext uri="{FF2B5EF4-FFF2-40B4-BE49-F238E27FC236}">
                <a16:creationId xmlns:a16="http://schemas.microsoft.com/office/drawing/2014/main" id="{E34200F9-A5C6-E196-4492-6998CD095635}"/>
              </a:ext>
            </a:extLst>
          </p:cNvPr>
          <p:cNvSpPr txBox="1"/>
          <p:nvPr/>
        </p:nvSpPr>
        <p:spPr>
          <a:xfrm>
            <a:off x="262346" y="6125174"/>
            <a:ext cx="10161814" cy="646331"/>
          </a:xfrm>
          <a:prstGeom prst="rect">
            <a:avLst/>
          </a:prstGeom>
          <a:noFill/>
        </p:spPr>
        <p:txBody>
          <a:bodyPr wrap="square">
            <a:spAutoFit/>
          </a:bodyPr>
          <a:lstStyle/>
          <a:p>
            <a:r>
              <a:rPr lang="en-US" dirty="0"/>
              <a:t>* Fit for the future. Retaining the GP workforce https://</a:t>
            </a:r>
            <a:r>
              <a:rPr lang="en-US" dirty="0" err="1"/>
              <a:t>www.rcgp.org.uk</a:t>
            </a:r>
            <a:r>
              <a:rPr lang="en-US" dirty="0"/>
              <a:t>/</a:t>
            </a:r>
            <a:r>
              <a:rPr lang="en-US" dirty="0" err="1"/>
              <a:t>getmedia</a:t>
            </a:r>
            <a:r>
              <a:rPr lang="en-US" dirty="0"/>
              <a:t>/155e72a9-47b9-4fdd-a322-efc7d2c1deb4/retaining-</a:t>
            </a:r>
            <a:r>
              <a:rPr lang="en-US" dirty="0" err="1"/>
              <a:t>gp</a:t>
            </a:r>
            <a:r>
              <a:rPr lang="en-US" dirty="0"/>
              <a:t>-workforce-</a:t>
            </a:r>
            <a:r>
              <a:rPr lang="en-US" dirty="0" err="1"/>
              <a:t>report.pdf</a:t>
            </a:r>
            <a:endParaRPr lang="en-US" dirty="0"/>
          </a:p>
        </p:txBody>
      </p:sp>
    </p:spTree>
    <p:extLst>
      <p:ext uri="{BB962C8B-B14F-4D97-AF65-F5344CB8AC3E}">
        <p14:creationId xmlns:p14="http://schemas.microsoft.com/office/powerpoint/2010/main" val="22102210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53EF04-7EC5-F2F6-4DF5-09885E0002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1B3E0D-493A-FBB7-C1F0-20C56931CADF}"/>
              </a:ext>
            </a:extLst>
          </p:cNvPr>
          <p:cNvSpPr>
            <a:spLocks noGrp="1"/>
          </p:cNvSpPr>
          <p:nvPr>
            <p:ph type="ctrTitle"/>
          </p:nvPr>
        </p:nvSpPr>
        <p:spPr>
          <a:xfrm>
            <a:off x="-377866" y="3108054"/>
            <a:ext cx="11973518" cy="1321947"/>
          </a:xfrm>
        </p:spPr>
        <p:txBody>
          <a:bodyPr>
            <a:normAutofit/>
          </a:bodyPr>
          <a:lstStyle/>
          <a:p>
            <a:pPr algn="r"/>
            <a:r>
              <a:rPr lang="en-GB" sz="5400" b="1" i="0" dirty="0">
                <a:effectLst/>
                <a:latin typeface="Frutiger" panose="020B0500000000000000" pitchFamily="34" charset="0"/>
                <a:cs typeface="Arial" panose="020B0604020202020204" pitchFamily="34" charset="0"/>
              </a:rPr>
              <a:t>4. </a:t>
            </a:r>
            <a:r>
              <a:rPr lang="en-US" sz="5400" b="1" dirty="0">
                <a:latin typeface="Frutiger" panose="020B0500000000000000" pitchFamily="34" charset="0"/>
              </a:rPr>
              <a:t>Conclusion</a:t>
            </a:r>
          </a:p>
        </p:txBody>
      </p:sp>
      <p:pic>
        <p:nvPicPr>
          <p:cNvPr id="1026" name="Picture 2">
            <a:extLst>
              <a:ext uri="{FF2B5EF4-FFF2-40B4-BE49-F238E27FC236}">
                <a16:creationId xmlns:a16="http://schemas.microsoft.com/office/drawing/2014/main" id="{9F3663CC-03B0-026C-18BC-7567B187B9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83756" y="2284334"/>
            <a:ext cx="2411896" cy="977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65641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C0C3CA-3C4C-30AC-B380-B80A43FB6F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13A855-7873-BD93-A0E9-2C5AC272178E}"/>
              </a:ext>
            </a:extLst>
          </p:cNvPr>
          <p:cNvSpPr>
            <a:spLocks noGrp="1"/>
          </p:cNvSpPr>
          <p:nvPr>
            <p:ph type="ctrTitle"/>
          </p:nvPr>
        </p:nvSpPr>
        <p:spPr>
          <a:xfrm>
            <a:off x="1524000" y="1850541"/>
            <a:ext cx="9144000" cy="2387600"/>
          </a:xfrm>
        </p:spPr>
        <p:txBody>
          <a:bodyPr>
            <a:normAutofit/>
          </a:bodyPr>
          <a:lstStyle/>
          <a:p>
            <a:r>
              <a:rPr lang="en-US" sz="5400" b="1" dirty="0">
                <a:latin typeface="Frutiger" panose="020B0500000000000000" pitchFamily="34" charset="0"/>
              </a:rPr>
              <a:t>Thank you</a:t>
            </a:r>
          </a:p>
        </p:txBody>
      </p:sp>
      <p:pic>
        <p:nvPicPr>
          <p:cNvPr id="1026" name="Picture 2">
            <a:extLst>
              <a:ext uri="{FF2B5EF4-FFF2-40B4-BE49-F238E27FC236}">
                <a16:creationId xmlns:a16="http://schemas.microsoft.com/office/drawing/2014/main" id="{743A135B-DE95-3BC8-0D35-6AC58A2532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0052" y="2066707"/>
            <a:ext cx="2411896" cy="977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887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D639D6-DFE7-313F-D84B-5F64DC9B2D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E06E37-318F-D58A-3661-FFA2A2986030}"/>
              </a:ext>
            </a:extLst>
          </p:cNvPr>
          <p:cNvSpPr>
            <a:spLocks noGrp="1"/>
          </p:cNvSpPr>
          <p:nvPr>
            <p:ph type="ctrTitle"/>
          </p:nvPr>
        </p:nvSpPr>
        <p:spPr>
          <a:xfrm>
            <a:off x="2557669" y="1850541"/>
            <a:ext cx="9144000" cy="2387600"/>
          </a:xfrm>
        </p:spPr>
        <p:txBody>
          <a:bodyPr>
            <a:normAutofit/>
          </a:bodyPr>
          <a:lstStyle/>
          <a:p>
            <a:pPr algn="r"/>
            <a:r>
              <a:rPr lang="en-US" sz="5400" b="1" dirty="0">
                <a:latin typeface="Frutiger" panose="020B0500000000000000" pitchFamily="34" charset="0"/>
              </a:rPr>
              <a:t>1. Context</a:t>
            </a:r>
          </a:p>
        </p:txBody>
      </p:sp>
      <p:pic>
        <p:nvPicPr>
          <p:cNvPr id="1026" name="Picture 2">
            <a:extLst>
              <a:ext uri="{FF2B5EF4-FFF2-40B4-BE49-F238E27FC236}">
                <a16:creationId xmlns:a16="http://schemas.microsoft.com/office/drawing/2014/main" id="{15D7188E-A63F-5F4A-D76C-D9F32DA8AB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83756" y="2284334"/>
            <a:ext cx="2411896" cy="977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3887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60542B-5FA7-0988-97CB-C62E226047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A63BEA-DF05-AF0F-B697-59CF325A04BD}"/>
              </a:ext>
            </a:extLst>
          </p:cNvPr>
          <p:cNvSpPr>
            <a:spLocks noGrp="1"/>
          </p:cNvSpPr>
          <p:nvPr>
            <p:ph type="title"/>
          </p:nvPr>
        </p:nvSpPr>
        <p:spPr>
          <a:xfrm>
            <a:off x="838200" y="18256"/>
            <a:ext cx="10515600" cy="1039836"/>
          </a:xfrm>
        </p:spPr>
        <p:txBody>
          <a:bodyPr/>
          <a:lstStyle/>
          <a:p>
            <a:r>
              <a:rPr lang="en-US" b="1" dirty="0">
                <a:solidFill>
                  <a:schemeClr val="bg1"/>
                </a:solidFill>
                <a:latin typeface="Frutiger" panose="020B0500000000000000" pitchFamily="34" charset="0"/>
              </a:rPr>
              <a:t>Context</a:t>
            </a:r>
            <a:br>
              <a:rPr lang="en-US" b="1" dirty="0">
                <a:solidFill>
                  <a:schemeClr val="bg1"/>
                </a:solidFill>
                <a:latin typeface="Frutiger" panose="020B0500000000000000" pitchFamily="34" charset="0"/>
              </a:rPr>
            </a:br>
            <a:r>
              <a:rPr lang="en-US" sz="2200" dirty="0">
                <a:solidFill>
                  <a:schemeClr val="bg1"/>
                </a:solidFill>
                <a:latin typeface="Frutiger" panose="020B0500000000000000" pitchFamily="34" charset="0"/>
              </a:rPr>
              <a:t>Problem Statement</a:t>
            </a:r>
          </a:p>
        </p:txBody>
      </p:sp>
      <p:sp>
        <p:nvSpPr>
          <p:cNvPr id="3" name="Content Placeholder 2">
            <a:extLst>
              <a:ext uri="{FF2B5EF4-FFF2-40B4-BE49-F238E27FC236}">
                <a16:creationId xmlns:a16="http://schemas.microsoft.com/office/drawing/2014/main" id="{A2135488-082E-77CC-EC6C-233A7C5DBE89}"/>
              </a:ext>
            </a:extLst>
          </p:cNvPr>
          <p:cNvSpPr>
            <a:spLocks noGrp="1"/>
          </p:cNvSpPr>
          <p:nvPr>
            <p:ph idx="1"/>
          </p:nvPr>
        </p:nvSpPr>
        <p:spPr>
          <a:xfrm>
            <a:off x="838200" y="2471351"/>
            <a:ext cx="10515600" cy="1705233"/>
          </a:xfrm>
        </p:spPr>
        <p:txBody>
          <a:bodyPr/>
          <a:lstStyle/>
          <a:p>
            <a:pPr marL="0" indent="0">
              <a:buNone/>
            </a:pPr>
            <a:r>
              <a:rPr lang="en-US" i="1" dirty="0"/>
              <a:t>Analysis into whether the NHS has enough capacity to meet demand, and how resources are currently being utilized. Failing to understand this could lead to poor investment decisions and poorer provision of healthcare amongst the UK population.</a:t>
            </a:r>
          </a:p>
        </p:txBody>
      </p:sp>
    </p:spTree>
    <p:extLst>
      <p:ext uri="{BB962C8B-B14F-4D97-AF65-F5344CB8AC3E}">
        <p14:creationId xmlns:p14="http://schemas.microsoft.com/office/powerpoint/2010/main" val="1249675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2C7883-C004-8A84-F063-9BBB0FC8DD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B5747D-CA8C-FFA3-65D3-39A6F7BD80D5}"/>
              </a:ext>
            </a:extLst>
          </p:cNvPr>
          <p:cNvSpPr>
            <a:spLocks noGrp="1"/>
          </p:cNvSpPr>
          <p:nvPr>
            <p:ph type="ctrTitle"/>
          </p:nvPr>
        </p:nvSpPr>
        <p:spPr>
          <a:xfrm>
            <a:off x="-284205" y="2653731"/>
            <a:ext cx="11973518" cy="2387600"/>
          </a:xfrm>
        </p:spPr>
        <p:txBody>
          <a:bodyPr>
            <a:normAutofit/>
          </a:bodyPr>
          <a:lstStyle/>
          <a:p>
            <a:pPr algn="r"/>
            <a:r>
              <a:rPr lang="en-GB" sz="5400" b="1" i="0" dirty="0">
                <a:effectLst/>
                <a:latin typeface="Frutiger" panose="020B0500000000000000" pitchFamily="34" charset="0"/>
                <a:cs typeface="Arial" panose="020B0604020202020204" pitchFamily="34" charset="0"/>
              </a:rPr>
              <a:t>2. Patterns, insights, and business recommendations </a:t>
            </a:r>
            <a:endParaRPr lang="en-US" sz="5400" b="1" dirty="0">
              <a:latin typeface="Frutiger" panose="020B0500000000000000" pitchFamily="34" charset="0"/>
            </a:endParaRPr>
          </a:p>
        </p:txBody>
      </p:sp>
      <p:pic>
        <p:nvPicPr>
          <p:cNvPr id="1026" name="Picture 2">
            <a:extLst>
              <a:ext uri="{FF2B5EF4-FFF2-40B4-BE49-F238E27FC236}">
                <a16:creationId xmlns:a16="http://schemas.microsoft.com/office/drawing/2014/main" id="{CAE5C408-0D67-1329-F6CF-DF96DADABC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83756" y="2284334"/>
            <a:ext cx="2411896" cy="977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7603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graph with blue lines and numbers&#10;&#10;AI-generated content may be incorrect.">
            <a:extLst>
              <a:ext uri="{FF2B5EF4-FFF2-40B4-BE49-F238E27FC236}">
                <a16:creationId xmlns:a16="http://schemas.microsoft.com/office/drawing/2014/main" id="{6B883376-DDD0-2530-1EB5-B3011D1A7345}"/>
              </a:ext>
            </a:extLst>
          </p:cNvPr>
          <p:cNvPicPr>
            <a:picLocks noGrp="1" noChangeAspect="1"/>
          </p:cNvPicPr>
          <p:nvPr>
            <p:ph idx="1"/>
          </p:nvPr>
        </p:nvPicPr>
        <p:blipFill>
          <a:blip r:embed="rId2"/>
          <a:stretch>
            <a:fillRect/>
          </a:stretch>
        </p:blipFill>
        <p:spPr>
          <a:xfrm>
            <a:off x="1815738" y="1189574"/>
            <a:ext cx="8098576" cy="5650171"/>
          </a:xfrm>
        </p:spPr>
      </p:pic>
      <p:sp>
        <p:nvSpPr>
          <p:cNvPr id="4" name="Title 1">
            <a:extLst>
              <a:ext uri="{FF2B5EF4-FFF2-40B4-BE49-F238E27FC236}">
                <a16:creationId xmlns:a16="http://schemas.microsoft.com/office/drawing/2014/main" id="{DED67BBB-AE51-0C89-E0C9-906BE138FF97}"/>
              </a:ext>
            </a:extLst>
          </p:cNvPr>
          <p:cNvSpPr>
            <a:spLocks noGrp="1"/>
          </p:cNvSpPr>
          <p:nvPr>
            <p:ph type="title"/>
          </p:nvPr>
        </p:nvSpPr>
        <p:spPr>
          <a:xfrm>
            <a:off x="838200" y="18255"/>
            <a:ext cx="9862751" cy="1013711"/>
          </a:xfrm>
        </p:spPr>
        <p:txBody>
          <a:bodyPr>
            <a:normAutofit fontScale="90000"/>
          </a:bodyPr>
          <a:lstStyle/>
          <a:p>
            <a:r>
              <a:rPr lang="en-US" b="1" dirty="0">
                <a:solidFill>
                  <a:schemeClr val="bg1"/>
                </a:solidFill>
                <a:latin typeface="Frutiger" panose="020B0500000000000000" pitchFamily="34" charset="0"/>
              </a:rPr>
              <a:t>Patterns and Insights</a:t>
            </a:r>
            <a:br>
              <a:rPr lang="en-US" b="1" dirty="0">
                <a:solidFill>
                  <a:schemeClr val="bg1"/>
                </a:solidFill>
                <a:latin typeface="Frutiger" panose="020B0500000000000000" pitchFamily="34" charset="0"/>
              </a:rPr>
            </a:br>
            <a:r>
              <a:rPr lang="en-US" sz="2400" dirty="0">
                <a:solidFill>
                  <a:schemeClr val="bg1"/>
                </a:solidFill>
                <a:latin typeface="Frutiger" panose="020B0500000000000000" pitchFamily="34" charset="0"/>
              </a:rPr>
              <a:t>Covid impacted available data. Analysis focused on August 2021 to June 2022</a:t>
            </a:r>
            <a:endParaRPr lang="en-US" dirty="0">
              <a:solidFill>
                <a:schemeClr val="bg1"/>
              </a:solidFill>
              <a:latin typeface="Frutiger" panose="020B0500000000000000" pitchFamily="34" charset="0"/>
            </a:endParaRPr>
          </a:p>
        </p:txBody>
      </p:sp>
    </p:spTree>
    <p:extLst>
      <p:ext uri="{BB962C8B-B14F-4D97-AF65-F5344CB8AC3E}">
        <p14:creationId xmlns:p14="http://schemas.microsoft.com/office/powerpoint/2010/main" val="44518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11B735-83EF-B664-DF73-8C3C112A5B1A}"/>
            </a:ext>
          </a:extLst>
        </p:cNvPr>
        <p:cNvGrpSpPr/>
        <p:nvPr/>
      </p:nvGrpSpPr>
      <p:grpSpPr>
        <a:xfrm>
          <a:off x="0" y="0"/>
          <a:ext cx="0" cy="0"/>
          <a:chOff x="0" y="0"/>
          <a:chExt cx="0" cy="0"/>
        </a:xfrm>
      </p:grpSpPr>
      <p:pic>
        <p:nvPicPr>
          <p:cNvPr id="6" name="Content Placeholder 5" descr="A graph of blue bars&#10;&#10;AI-generated content may be incorrect.">
            <a:extLst>
              <a:ext uri="{FF2B5EF4-FFF2-40B4-BE49-F238E27FC236}">
                <a16:creationId xmlns:a16="http://schemas.microsoft.com/office/drawing/2014/main" id="{DF11C765-ECCF-7BBD-B994-C468E73F44EE}"/>
              </a:ext>
            </a:extLst>
          </p:cNvPr>
          <p:cNvPicPr>
            <a:picLocks noGrp="1" noChangeAspect="1"/>
          </p:cNvPicPr>
          <p:nvPr>
            <p:ph idx="1"/>
          </p:nvPr>
        </p:nvPicPr>
        <p:blipFill>
          <a:blip r:embed="rId2"/>
          <a:stretch>
            <a:fillRect/>
          </a:stretch>
        </p:blipFill>
        <p:spPr>
          <a:xfrm>
            <a:off x="1698173" y="1136651"/>
            <a:ext cx="7826630" cy="5592983"/>
          </a:xfrm>
        </p:spPr>
      </p:pic>
      <p:sp>
        <p:nvSpPr>
          <p:cNvPr id="4" name="Title 1">
            <a:extLst>
              <a:ext uri="{FF2B5EF4-FFF2-40B4-BE49-F238E27FC236}">
                <a16:creationId xmlns:a16="http://schemas.microsoft.com/office/drawing/2014/main" id="{2D5AC12E-360C-D566-6F27-6D4E0828A2E2}"/>
              </a:ext>
            </a:extLst>
          </p:cNvPr>
          <p:cNvSpPr>
            <a:spLocks noGrp="1"/>
          </p:cNvSpPr>
          <p:nvPr>
            <p:ph type="title"/>
          </p:nvPr>
        </p:nvSpPr>
        <p:spPr>
          <a:xfrm>
            <a:off x="838200" y="18256"/>
            <a:ext cx="9862751" cy="1020836"/>
          </a:xfrm>
        </p:spPr>
        <p:txBody>
          <a:bodyPr>
            <a:normAutofit/>
          </a:bodyPr>
          <a:lstStyle/>
          <a:p>
            <a:r>
              <a:rPr lang="en-US" sz="4000" b="1" dirty="0">
                <a:solidFill>
                  <a:schemeClr val="bg1"/>
                </a:solidFill>
                <a:latin typeface="Frutiger" panose="020B0500000000000000" pitchFamily="34" charset="0"/>
              </a:rPr>
              <a:t>Patterns and Insights</a:t>
            </a:r>
            <a:br>
              <a:rPr lang="en-US" b="1" dirty="0">
                <a:solidFill>
                  <a:schemeClr val="bg1"/>
                </a:solidFill>
                <a:latin typeface="Frutiger" panose="020B0500000000000000" pitchFamily="34" charset="0"/>
              </a:rPr>
            </a:br>
            <a:r>
              <a:rPr lang="en-US" sz="2200" dirty="0">
                <a:solidFill>
                  <a:schemeClr val="bg1"/>
                </a:solidFill>
                <a:latin typeface="Frutiger" panose="020B0500000000000000" pitchFamily="34" charset="0"/>
              </a:rPr>
              <a:t>Overall, average daily usage is under the 1,200,000 capacity</a:t>
            </a:r>
          </a:p>
        </p:txBody>
      </p:sp>
      <p:sp>
        <p:nvSpPr>
          <p:cNvPr id="2" name="TextBox 1">
            <a:extLst>
              <a:ext uri="{FF2B5EF4-FFF2-40B4-BE49-F238E27FC236}">
                <a16:creationId xmlns:a16="http://schemas.microsoft.com/office/drawing/2014/main" id="{8F8C031E-34FD-7064-0076-D79539571ADF}"/>
              </a:ext>
            </a:extLst>
          </p:cNvPr>
          <p:cNvSpPr txBox="1"/>
          <p:nvPr/>
        </p:nvSpPr>
        <p:spPr>
          <a:xfrm rot="16200000">
            <a:off x="709203" y="3635289"/>
            <a:ext cx="1928513" cy="230832"/>
          </a:xfrm>
          <a:prstGeom prst="rect">
            <a:avLst/>
          </a:prstGeom>
          <a:noFill/>
        </p:spPr>
        <p:txBody>
          <a:bodyPr wrap="square" rtlCol="0">
            <a:spAutoFit/>
          </a:bodyPr>
          <a:lstStyle/>
          <a:p>
            <a:r>
              <a:rPr lang="en-US" sz="900" dirty="0">
                <a:solidFill>
                  <a:schemeClr val="tx1">
                    <a:lumMod val="85000"/>
                    <a:lumOff val="15000"/>
                  </a:schemeClr>
                </a:solidFill>
              </a:rPr>
              <a:t>Average daily # appointments</a:t>
            </a:r>
          </a:p>
        </p:txBody>
      </p:sp>
      <p:sp>
        <p:nvSpPr>
          <p:cNvPr id="3" name="TextBox 2">
            <a:extLst>
              <a:ext uri="{FF2B5EF4-FFF2-40B4-BE49-F238E27FC236}">
                <a16:creationId xmlns:a16="http://schemas.microsoft.com/office/drawing/2014/main" id="{008CCA2B-F7C9-6D8D-AE8D-061CCEFE90E9}"/>
              </a:ext>
            </a:extLst>
          </p:cNvPr>
          <p:cNvSpPr txBox="1"/>
          <p:nvPr/>
        </p:nvSpPr>
        <p:spPr>
          <a:xfrm>
            <a:off x="4946392" y="6572944"/>
            <a:ext cx="1928513" cy="230832"/>
          </a:xfrm>
          <a:prstGeom prst="rect">
            <a:avLst/>
          </a:prstGeom>
          <a:solidFill>
            <a:schemeClr val="bg1"/>
          </a:solidFill>
        </p:spPr>
        <p:txBody>
          <a:bodyPr wrap="square" rtlCol="0">
            <a:spAutoFit/>
          </a:bodyPr>
          <a:lstStyle/>
          <a:p>
            <a:pPr algn="ctr"/>
            <a:r>
              <a:rPr lang="en-US" sz="900" dirty="0">
                <a:solidFill>
                  <a:schemeClr val="tx1">
                    <a:lumMod val="85000"/>
                    <a:lumOff val="15000"/>
                  </a:schemeClr>
                </a:solidFill>
              </a:rPr>
              <a:t>month</a:t>
            </a:r>
          </a:p>
        </p:txBody>
      </p:sp>
    </p:spTree>
    <p:extLst>
      <p:ext uri="{BB962C8B-B14F-4D97-AF65-F5344CB8AC3E}">
        <p14:creationId xmlns:p14="http://schemas.microsoft.com/office/powerpoint/2010/main" val="1625129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8FF0BA-B89C-191A-BF87-76941DB4FA1C}"/>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F7DF5E10-5368-F641-2C42-C9A819793D1E}"/>
              </a:ext>
            </a:extLst>
          </p:cNvPr>
          <p:cNvSpPr>
            <a:spLocks noGrp="1"/>
          </p:cNvSpPr>
          <p:nvPr>
            <p:ph type="title"/>
          </p:nvPr>
        </p:nvSpPr>
        <p:spPr>
          <a:xfrm>
            <a:off x="838200" y="18255"/>
            <a:ext cx="9862751" cy="1013711"/>
          </a:xfrm>
        </p:spPr>
        <p:txBody>
          <a:bodyPr>
            <a:normAutofit/>
          </a:bodyPr>
          <a:lstStyle/>
          <a:p>
            <a:r>
              <a:rPr lang="en-US" sz="4000" b="1" dirty="0">
                <a:solidFill>
                  <a:schemeClr val="bg1"/>
                </a:solidFill>
                <a:latin typeface="Frutiger" panose="020B0500000000000000" pitchFamily="34" charset="0"/>
              </a:rPr>
              <a:t>Patterns and Insights</a:t>
            </a:r>
            <a:br>
              <a:rPr lang="en-US" b="1" dirty="0">
                <a:solidFill>
                  <a:schemeClr val="bg1"/>
                </a:solidFill>
                <a:latin typeface="Frutiger" panose="020B0500000000000000" pitchFamily="34" charset="0"/>
              </a:rPr>
            </a:br>
            <a:r>
              <a:rPr lang="en-US" sz="2200" dirty="0">
                <a:solidFill>
                  <a:schemeClr val="bg1"/>
                </a:solidFill>
                <a:latin typeface="Frutiger" panose="020B0500000000000000" pitchFamily="34" charset="0"/>
              </a:rPr>
              <a:t>However, weekends are significantly skewing the data</a:t>
            </a:r>
          </a:p>
        </p:txBody>
      </p:sp>
      <p:pic>
        <p:nvPicPr>
          <p:cNvPr id="7" name="Content Placeholder 6" descr="A graph of blue rectangular bars&#10;&#10;AI-generated content may be incorrect.">
            <a:extLst>
              <a:ext uri="{FF2B5EF4-FFF2-40B4-BE49-F238E27FC236}">
                <a16:creationId xmlns:a16="http://schemas.microsoft.com/office/drawing/2014/main" id="{9D5B66F3-6446-AF1A-D9BD-457F7DCE1D10}"/>
              </a:ext>
            </a:extLst>
          </p:cNvPr>
          <p:cNvPicPr>
            <a:picLocks noGrp="1" noChangeAspect="1"/>
          </p:cNvPicPr>
          <p:nvPr>
            <p:ph idx="1"/>
          </p:nvPr>
        </p:nvPicPr>
        <p:blipFill>
          <a:blip r:embed="rId2"/>
          <a:stretch>
            <a:fillRect/>
          </a:stretch>
        </p:blipFill>
        <p:spPr>
          <a:xfrm>
            <a:off x="1606732" y="1110450"/>
            <a:ext cx="8646548" cy="5729295"/>
          </a:xfrm>
        </p:spPr>
      </p:pic>
      <p:sp>
        <p:nvSpPr>
          <p:cNvPr id="2" name="TextBox 1">
            <a:extLst>
              <a:ext uri="{FF2B5EF4-FFF2-40B4-BE49-F238E27FC236}">
                <a16:creationId xmlns:a16="http://schemas.microsoft.com/office/drawing/2014/main" id="{B79E07EC-9749-FD2A-548A-78697FCA844D}"/>
              </a:ext>
            </a:extLst>
          </p:cNvPr>
          <p:cNvSpPr txBox="1"/>
          <p:nvPr/>
        </p:nvSpPr>
        <p:spPr>
          <a:xfrm rot="16200000">
            <a:off x="708465" y="3400511"/>
            <a:ext cx="1928513" cy="230832"/>
          </a:xfrm>
          <a:prstGeom prst="rect">
            <a:avLst/>
          </a:prstGeom>
          <a:solidFill>
            <a:schemeClr val="bg1"/>
          </a:solidFill>
        </p:spPr>
        <p:txBody>
          <a:bodyPr wrap="square" rtlCol="0">
            <a:spAutoFit/>
          </a:bodyPr>
          <a:lstStyle/>
          <a:p>
            <a:r>
              <a:rPr lang="en-US" sz="900" dirty="0">
                <a:solidFill>
                  <a:schemeClr val="tx1">
                    <a:lumMod val="85000"/>
                    <a:lumOff val="15000"/>
                  </a:schemeClr>
                </a:solidFill>
              </a:rPr>
              <a:t>Total # appointments</a:t>
            </a:r>
          </a:p>
        </p:txBody>
      </p:sp>
    </p:spTree>
    <p:extLst>
      <p:ext uri="{BB962C8B-B14F-4D97-AF65-F5344CB8AC3E}">
        <p14:creationId xmlns:p14="http://schemas.microsoft.com/office/powerpoint/2010/main" val="2349734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CCC85B-CDA2-1605-2F76-3DE1C394EBBC}"/>
            </a:ext>
          </a:extLst>
        </p:cNvPr>
        <p:cNvGrpSpPr/>
        <p:nvPr/>
      </p:nvGrpSpPr>
      <p:grpSpPr>
        <a:xfrm>
          <a:off x="0" y="0"/>
          <a:ext cx="0" cy="0"/>
          <a:chOff x="0" y="0"/>
          <a:chExt cx="0" cy="0"/>
        </a:xfrm>
      </p:grpSpPr>
      <p:pic>
        <p:nvPicPr>
          <p:cNvPr id="6" name="Content Placeholder 5" descr="A graph showing a number of blue rectangular bars&#10;&#10;AI-generated content may be incorrect.">
            <a:extLst>
              <a:ext uri="{FF2B5EF4-FFF2-40B4-BE49-F238E27FC236}">
                <a16:creationId xmlns:a16="http://schemas.microsoft.com/office/drawing/2014/main" id="{EDAF811D-A8E4-77F4-D5C2-FFDA165F3D55}"/>
              </a:ext>
            </a:extLst>
          </p:cNvPr>
          <p:cNvPicPr>
            <a:picLocks noGrp="1" noChangeAspect="1"/>
          </p:cNvPicPr>
          <p:nvPr>
            <p:ph idx="1"/>
          </p:nvPr>
        </p:nvPicPr>
        <p:blipFill>
          <a:blip r:embed="rId2"/>
          <a:stretch>
            <a:fillRect/>
          </a:stretch>
        </p:blipFill>
        <p:spPr>
          <a:xfrm>
            <a:off x="1556364" y="1116557"/>
            <a:ext cx="8584782" cy="5723188"/>
          </a:xfrm>
        </p:spPr>
      </p:pic>
      <p:sp>
        <p:nvSpPr>
          <p:cNvPr id="4" name="Title 1">
            <a:extLst>
              <a:ext uri="{FF2B5EF4-FFF2-40B4-BE49-F238E27FC236}">
                <a16:creationId xmlns:a16="http://schemas.microsoft.com/office/drawing/2014/main" id="{2B1C67AB-0481-1AE8-8937-2E96E4C239DC}"/>
              </a:ext>
            </a:extLst>
          </p:cNvPr>
          <p:cNvSpPr>
            <a:spLocks noGrp="1"/>
          </p:cNvSpPr>
          <p:nvPr>
            <p:ph type="title"/>
          </p:nvPr>
        </p:nvSpPr>
        <p:spPr>
          <a:xfrm>
            <a:off x="838200" y="18255"/>
            <a:ext cx="11179629" cy="987585"/>
          </a:xfrm>
        </p:spPr>
        <p:txBody>
          <a:bodyPr>
            <a:normAutofit/>
          </a:bodyPr>
          <a:lstStyle/>
          <a:p>
            <a:r>
              <a:rPr lang="en-US" sz="4000" b="1" dirty="0">
                <a:solidFill>
                  <a:schemeClr val="bg1"/>
                </a:solidFill>
                <a:latin typeface="Frutiger" panose="020B0500000000000000" pitchFamily="34" charset="0"/>
              </a:rPr>
              <a:t>Patterns and Insights</a:t>
            </a:r>
            <a:br>
              <a:rPr lang="en-US" b="1" dirty="0">
                <a:solidFill>
                  <a:schemeClr val="bg1"/>
                </a:solidFill>
                <a:latin typeface="Frutiger" panose="020B0500000000000000" pitchFamily="34" charset="0"/>
              </a:rPr>
            </a:br>
            <a:r>
              <a:rPr lang="en-US" sz="2200" dirty="0">
                <a:solidFill>
                  <a:schemeClr val="bg1"/>
                </a:solidFill>
                <a:latin typeface="Frutiger" panose="020B0500000000000000" pitchFamily="34" charset="0"/>
              </a:rPr>
              <a:t>On average, the NHS is operating c.330k appointments over capacity on weekdays</a:t>
            </a:r>
          </a:p>
        </p:txBody>
      </p:sp>
    </p:spTree>
    <p:extLst>
      <p:ext uri="{BB962C8B-B14F-4D97-AF65-F5344CB8AC3E}">
        <p14:creationId xmlns:p14="http://schemas.microsoft.com/office/powerpoint/2010/main" val="5119317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9688</TotalTime>
  <Words>815</Words>
  <Application>Microsoft Macintosh PowerPoint</Application>
  <PresentationFormat>Widescreen</PresentationFormat>
  <Paragraphs>89</Paragraphs>
  <Slides>25</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Aptos</vt:lpstr>
      <vt:lpstr>Aptos Display</vt:lpstr>
      <vt:lpstr>Arial</vt:lpstr>
      <vt:lpstr>Frutiger</vt:lpstr>
      <vt:lpstr>Helvetica Now</vt:lpstr>
      <vt:lpstr>system-ui</vt:lpstr>
      <vt:lpstr>Office Theme</vt:lpstr>
      <vt:lpstr>NHS Capacity Analysis</vt:lpstr>
      <vt:lpstr>Agenda</vt:lpstr>
      <vt:lpstr>1. Context</vt:lpstr>
      <vt:lpstr>Context Problem Statement</vt:lpstr>
      <vt:lpstr>2. Patterns, insights, and business recommendations </vt:lpstr>
      <vt:lpstr>Patterns and Insights Covid impacted available data. Analysis focused on August 2021 to June 2022</vt:lpstr>
      <vt:lpstr>Patterns and Insights Overall, average daily usage is under the 1,200,000 capacity</vt:lpstr>
      <vt:lpstr>Patterns and Insights However, weekends are significantly skewing the data</vt:lpstr>
      <vt:lpstr>Patterns and Insights On average, the NHS is operating c.330k appointments over capacity on weekdays</vt:lpstr>
      <vt:lpstr>PowerPoint Presentation</vt:lpstr>
      <vt:lpstr>Business Recommendations </vt:lpstr>
      <vt:lpstr>Patterns and Insights 90% of appointments take place in General Practice with c.50% conducted by a GP. </vt:lpstr>
      <vt:lpstr>Patterns and Insights This is leading to GPs conducting over the safe level of daily appointments on Mondays</vt:lpstr>
      <vt:lpstr>Business Recommendations </vt:lpstr>
      <vt:lpstr>Patterns and Insights There is a sharp rise in appointment count done by Other Practice Staff in October</vt:lpstr>
      <vt:lpstr>Patterns and Insights This appears to be driven by Planned Clinical Procedures such as vaccines*</vt:lpstr>
      <vt:lpstr>Business Recommendations </vt:lpstr>
      <vt:lpstr>Patterns and Insights 4-5% not attended (average 250k-310k appointments per working week lost) </vt:lpstr>
      <vt:lpstr>Business Recommendations </vt:lpstr>
      <vt:lpstr>Patterns and Insights Twitter (X) data provided limited insights as it was unstructured and inconsistent</vt:lpstr>
      <vt:lpstr>Business Recommendations </vt:lpstr>
      <vt:lpstr>3. Analytical Recommendations</vt:lpstr>
      <vt:lpstr>Analytical Recommendations </vt:lpstr>
      <vt:lpstr>4. 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Phil Best</dc:creator>
  <cp:lastModifiedBy>Phil Best</cp:lastModifiedBy>
  <cp:revision>16</cp:revision>
  <dcterms:created xsi:type="dcterms:W3CDTF">2025-02-22T10:38:12Z</dcterms:created>
  <dcterms:modified xsi:type="dcterms:W3CDTF">2025-06-14T14:26:57Z</dcterms:modified>
</cp:coreProperties>
</file>