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7" r:id="rId2"/>
    <p:sldId id="259" r:id="rId3"/>
    <p:sldId id="278" r:id="rId4"/>
    <p:sldId id="285" r:id="rId5"/>
    <p:sldId id="287" r:id="rId6"/>
    <p:sldId id="262" r:id="rId7"/>
    <p:sldId id="263" r:id="rId8"/>
    <p:sldId id="273" r:id="rId9"/>
    <p:sldId id="270" r:id="rId10"/>
    <p:sldId id="271" r:id="rId11"/>
    <p:sldId id="272" r:id="rId12"/>
    <p:sldId id="267" r:id="rId13"/>
    <p:sldId id="268" r:id="rId14"/>
    <p:sldId id="266" r:id="rId15"/>
    <p:sldId id="275" r:id="rId16"/>
    <p:sldId id="282" r:id="rId17"/>
    <p:sldId id="283" r:id="rId18"/>
    <p:sldId id="284"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766D"/>
    <a:srgbClr val="C00000"/>
    <a:srgbClr val="02BF7D"/>
    <a:srgbClr val="05B0F7"/>
    <a:srgbClr val="E86BF3"/>
    <a:srgbClr val="A3A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p:restoredTop sz="96053"/>
  </p:normalViewPr>
  <p:slideViewPr>
    <p:cSldViewPr snapToGrid="0">
      <p:cViewPr varScale="1">
        <p:scale>
          <a:sx n="108" d="100"/>
          <a:sy n="108" d="100"/>
        </p:scale>
        <p:origin x="216"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C29E-E328-CE4C-8397-A005C60EF8C8}" type="datetimeFigureOut">
              <a:rPr lang="en-US" smtClean="0"/>
              <a:t>6/11/25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F2080D-91F2-DD4E-A84E-C57C81E9E0B0}" type="slidenum">
              <a:rPr lang="en-US" smtClean="0"/>
              <a:t>‹#›</a:t>
            </a:fld>
            <a:endParaRPr lang="en-US"/>
          </a:p>
        </p:txBody>
      </p:sp>
    </p:spTree>
    <p:extLst>
      <p:ext uri="{BB962C8B-B14F-4D97-AF65-F5344CB8AC3E}">
        <p14:creationId xmlns:p14="http://schemas.microsoft.com/office/powerpoint/2010/main" val="3534192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B3244-A30C-91BF-6B9D-6873232542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EB960-3145-A66A-2C0E-2803D74AEA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8090D0-809D-2F9C-8153-7202083544EC}"/>
              </a:ext>
            </a:extLst>
          </p:cNvPr>
          <p:cNvSpPr>
            <a:spLocks noGrp="1"/>
          </p:cNvSpPr>
          <p:nvPr>
            <p:ph type="body" idx="1"/>
          </p:nvPr>
        </p:nvSpPr>
        <p:spPr/>
        <p:txBody>
          <a:bodyPr/>
          <a:lstStyle/>
          <a:p>
            <a:r>
              <a:rPr lang="en-US" dirty="0"/>
              <a:t>Mentioned decision tree and adding age to the mix improving model</a:t>
            </a:r>
          </a:p>
          <a:p>
            <a:r>
              <a:rPr lang="en-US" dirty="0"/>
              <a:t>Is Pay intentional? Is the loyalty scheme profiling users and applying different loyalty points?</a:t>
            </a:r>
          </a:p>
          <a:p>
            <a:r>
              <a:rPr lang="en-US" dirty="0"/>
              <a:t>How are loyalty points actually accrued?</a:t>
            </a:r>
          </a:p>
          <a:p>
            <a:r>
              <a:rPr lang="en-US" dirty="0"/>
              <a:t>What can people do with </a:t>
            </a:r>
            <a:r>
              <a:rPr lang="en-US" dirty="0" err="1"/>
              <a:t>thes</a:t>
            </a:r>
            <a:r>
              <a:rPr lang="en-US" dirty="0"/>
              <a:t> loyalty points</a:t>
            </a:r>
          </a:p>
          <a:p>
            <a:endParaRPr lang="en-US" dirty="0"/>
          </a:p>
        </p:txBody>
      </p:sp>
      <p:sp>
        <p:nvSpPr>
          <p:cNvPr id="4" name="Slide Number Placeholder 3">
            <a:extLst>
              <a:ext uri="{FF2B5EF4-FFF2-40B4-BE49-F238E27FC236}">
                <a16:creationId xmlns:a16="http://schemas.microsoft.com/office/drawing/2014/main" id="{645F9782-D770-B70E-58C3-505896A2D7AB}"/>
              </a:ext>
            </a:extLst>
          </p:cNvPr>
          <p:cNvSpPr>
            <a:spLocks noGrp="1"/>
          </p:cNvSpPr>
          <p:nvPr>
            <p:ph type="sldNum" sz="quarter" idx="5"/>
          </p:nvPr>
        </p:nvSpPr>
        <p:spPr/>
        <p:txBody>
          <a:bodyPr/>
          <a:lstStyle/>
          <a:p>
            <a:fld id="{92F2080D-91F2-DD4E-A84E-C57C81E9E0B0}" type="slidenum">
              <a:rPr lang="en-US" smtClean="0"/>
              <a:t>4</a:t>
            </a:fld>
            <a:endParaRPr lang="en-US"/>
          </a:p>
        </p:txBody>
      </p:sp>
    </p:spTree>
    <p:extLst>
      <p:ext uri="{BB962C8B-B14F-4D97-AF65-F5344CB8AC3E}">
        <p14:creationId xmlns:p14="http://schemas.microsoft.com/office/powerpoint/2010/main" val="58693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A71F5-A348-89F1-0E19-C6491934C7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556096-71EC-9CD0-5FB8-DDA126367D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E84FCD-E8A1-0B58-C57C-015BDEB68BC2}"/>
              </a:ext>
            </a:extLst>
          </p:cNvPr>
          <p:cNvSpPr>
            <a:spLocks noGrp="1"/>
          </p:cNvSpPr>
          <p:nvPr>
            <p:ph type="body" idx="1"/>
          </p:nvPr>
        </p:nvSpPr>
        <p:spPr/>
        <p:txBody>
          <a:bodyPr/>
          <a:lstStyle/>
          <a:p>
            <a:r>
              <a:rPr lang="en-US" dirty="0"/>
              <a:t>Mentioned decision tree and adding age to the mix improving model</a:t>
            </a:r>
          </a:p>
          <a:p>
            <a:r>
              <a:rPr lang="en-US" dirty="0"/>
              <a:t>Is Pay intentional? Is the loyalty scheme profiling users and applying different loyalty points?</a:t>
            </a:r>
          </a:p>
          <a:p>
            <a:endParaRPr lang="en-US" dirty="0"/>
          </a:p>
        </p:txBody>
      </p:sp>
      <p:sp>
        <p:nvSpPr>
          <p:cNvPr id="4" name="Slide Number Placeholder 3">
            <a:extLst>
              <a:ext uri="{FF2B5EF4-FFF2-40B4-BE49-F238E27FC236}">
                <a16:creationId xmlns:a16="http://schemas.microsoft.com/office/drawing/2014/main" id="{365F3ACC-7C6F-EB1D-2455-E234EE4C8A9B}"/>
              </a:ext>
            </a:extLst>
          </p:cNvPr>
          <p:cNvSpPr>
            <a:spLocks noGrp="1"/>
          </p:cNvSpPr>
          <p:nvPr>
            <p:ph type="sldNum" sz="quarter" idx="5"/>
          </p:nvPr>
        </p:nvSpPr>
        <p:spPr/>
        <p:txBody>
          <a:bodyPr/>
          <a:lstStyle/>
          <a:p>
            <a:fld id="{92F2080D-91F2-DD4E-A84E-C57C81E9E0B0}" type="slidenum">
              <a:rPr lang="en-US" smtClean="0"/>
              <a:t>15</a:t>
            </a:fld>
            <a:endParaRPr lang="en-US"/>
          </a:p>
        </p:txBody>
      </p:sp>
    </p:spTree>
    <p:extLst>
      <p:ext uri="{BB962C8B-B14F-4D97-AF65-F5344CB8AC3E}">
        <p14:creationId xmlns:p14="http://schemas.microsoft.com/office/powerpoint/2010/main" val="3308223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67C77-C80C-40D3-1AAB-880070C709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C50857-0950-5209-7B68-C6AAC54295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1A9D9D-4979-96EC-9F8D-884AFD2C9729}"/>
              </a:ext>
            </a:extLst>
          </p:cNvPr>
          <p:cNvSpPr>
            <a:spLocks noGrp="1"/>
          </p:cNvSpPr>
          <p:nvPr>
            <p:ph type="body" idx="1"/>
          </p:nvPr>
        </p:nvSpPr>
        <p:spPr/>
        <p:txBody>
          <a:bodyPr/>
          <a:lstStyle/>
          <a:p>
            <a:r>
              <a:rPr lang="en-US" dirty="0"/>
              <a:t>Mentioned decision tree and adding age to the mix improving model</a:t>
            </a:r>
          </a:p>
          <a:p>
            <a:r>
              <a:rPr lang="en-US" dirty="0"/>
              <a:t>Is Pay intentional? Is the loyalty scheme profiling users and applying different loyalty points?</a:t>
            </a:r>
          </a:p>
          <a:p>
            <a:endParaRPr lang="en-US" dirty="0"/>
          </a:p>
        </p:txBody>
      </p:sp>
      <p:sp>
        <p:nvSpPr>
          <p:cNvPr id="4" name="Slide Number Placeholder 3">
            <a:extLst>
              <a:ext uri="{FF2B5EF4-FFF2-40B4-BE49-F238E27FC236}">
                <a16:creationId xmlns:a16="http://schemas.microsoft.com/office/drawing/2014/main" id="{CF8CBCEE-517D-9E09-8591-F42FB55C3D77}"/>
              </a:ext>
            </a:extLst>
          </p:cNvPr>
          <p:cNvSpPr>
            <a:spLocks noGrp="1"/>
          </p:cNvSpPr>
          <p:nvPr>
            <p:ph type="sldNum" sz="quarter" idx="5"/>
          </p:nvPr>
        </p:nvSpPr>
        <p:spPr/>
        <p:txBody>
          <a:bodyPr/>
          <a:lstStyle/>
          <a:p>
            <a:fld id="{92F2080D-91F2-DD4E-A84E-C57C81E9E0B0}" type="slidenum">
              <a:rPr lang="en-US" smtClean="0"/>
              <a:t>16</a:t>
            </a:fld>
            <a:endParaRPr lang="en-US"/>
          </a:p>
        </p:txBody>
      </p:sp>
    </p:spTree>
    <p:extLst>
      <p:ext uri="{BB962C8B-B14F-4D97-AF65-F5344CB8AC3E}">
        <p14:creationId xmlns:p14="http://schemas.microsoft.com/office/powerpoint/2010/main" val="3243535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5E2B4-EAD8-4864-3956-7F4D17763B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33C6C9-E353-41BD-2E4F-51A9BE92AB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86AA60-8E74-217A-9A3A-882C5C159A0B}"/>
              </a:ext>
            </a:extLst>
          </p:cNvPr>
          <p:cNvSpPr>
            <a:spLocks noGrp="1"/>
          </p:cNvSpPr>
          <p:nvPr>
            <p:ph type="body" idx="1"/>
          </p:nvPr>
        </p:nvSpPr>
        <p:spPr/>
        <p:txBody>
          <a:bodyPr/>
          <a:lstStyle/>
          <a:p>
            <a:r>
              <a:rPr lang="en-US" dirty="0"/>
              <a:t>Mentioned decision tree and adding age to the mix improving model</a:t>
            </a:r>
          </a:p>
          <a:p>
            <a:r>
              <a:rPr lang="en-US" dirty="0"/>
              <a:t>Is Pay intentional? Is the loyalty scheme profiling users and applying different loyalty points?</a:t>
            </a:r>
          </a:p>
          <a:p>
            <a:endParaRPr lang="en-US" dirty="0"/>
          </a:p>
        </p:txBody>
      </p:sp>
      <p:sp>
        <p:nvSpPr>
          <p:cNvPr id="4" name="Slide Number Placeholder 3">
            <a:extLst>
              <a:ext uri="{FF2B5EF4-FFF2-40B4-BE49-F238E27FC236}">
                <a16:creationId xmlns:a16="http://schemas.microsoft.com/office/drawing/2014/main" id="{10FFCEC8-4602-93FF-4A0C-8F47D0447E54}"/>
              </a:ext>
            </a:extLst>
          </p:cNvPr>
          <p:cNvSpPr>
            <a:spLocks noGrp="1"/>
          </p:cNvSpPr>
          <p:nvPr>
            <p:ph type="sldNum" sz="quarter" idx="5"/>
          </p:nvPr>
        </p:nvSpPr>
        <p:spPr/>
        <p:txBody>
          <a:bodyPr/>
          <a:lstStyle/>
          <a:p>
            <a:fld id="{92F2080D-91F2-DD4E-A84E-C57C81E9E0B0}" type="slidenum">
              <a:rPr lang="en-US" smtClean="0"/>
              <a:t>17</a:t>
            </a:fld>
            <a:endParaRPr lang="en-US"/>
          </a:p>
        </p:txBody>
      </p:sp>
    </p:spTree>
    <p:extLst>
      <p:ext uri="{BB962C8B-B14F-4D97-AF65-F5344CB8AC3E}">
        <p14:creationId xmlns:p14="http://schemas.microsoft.com/office/powerpoint/2010/main" val="2593477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63729-CB4B-5037-48D6-656C681CB8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C7B3E4-91F2-30A7-EAA7-CA22E11FB1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448C6E-5F23-4D18-54C3-6389D63896E4}"/>
              </a:ext>
            </a:extLst>
          </p:cNvPr>
          <p:cNvSpPr>
            <a:spLocks noGrp="1"/>
          </p:cNvSpPr>
          <p:nvPr>
            <p:ph type="body" idx="1"/>
          </p:nvPr>
        </p:nvSpPr>
        <p:spPr/>
        <p:txBody>
          <a:bodyPr/>
          <a:lstStyle/>
          <a:p>
            <a:r>
              <a:rPr lang="en-US" dirty="0"/>
              <a:t>Mentioned decision tree and adding age to the mix improving model</a:t>
            </a:r>
          </a:p>
          <a:p>
            <a:r>
              <a:rPr lang="en-US" dirty="0"/>
              <a:t>Is Pay intentional? Is the loyalty scheme profiling users and applying different loyalty points?</a:t>
            </a:r>
          </a:p>
          <a:p>
            <a:endParaRPr lang="en-US" dirty="0"/>
          </a:p>
        </p:txBody>
      </p:sp>
      <p:sp>
        <p:nvSpPr>
          <p:cNvPr id="4" name="Slide Number Placeholder 3">
            <a:extLst>
              <a:ext uri="{FF2B5EF4-FFF2-40B4-BE49-F238E27FC236}">
                <a16:creationId xmlns:a16="http://schemas.microsoft.com/office/drawing/2014/main" id="{BE1476B1-7C5C-C539-C880-D655672746A2}"/>
              </a:ext>
            </a:extLst>
          </p:cNvPr>
          <p:cNvSpPr>
            <a:spLocks noGrp="1"/>
          </p:cNvSpPr>
          <p:nvPr>
            <p:ph type="sldNum" sz="quarter" idx="5"/>
          </p:nvPr>
        </p:nvSpPr>
        <p:spPr/>
        <p:txBody>
          <a:bodyPr/>
          <a:lstStyle/>
          <a:p>
            <a:fld id="{92F2080D-91F2-DD4E-A84E-C57C81E9E0B0}" type="slidenum">
              <a:rPr lang="en-US" smtClean="0"/>
              <a:t>18</a:t>
            </a:fld>
            <a:endParaRPr lang="en-US"/>
          </a:p>
        </p:txBody>
      </p:sp>
    </p:spTree>
    <p:extLst>
      <p:ext uri="{BB962C8B-B14F-4D97-AF65-F5344CB8AC3E}">
        <p14:creationId xmlns:p14="http://schemas.microsoft.com/office/powerpoint/2010/main" val="800341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CBC93-6B9A-E168-4058-E71AEE6ED6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F70F0E-73A1-5317-5A01-87657C1D08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380E47-C044-5B5F-833F-789F68DA6D81}"/>
              </a:ext>
            </a:extLst>
          </p:cNvPr>
          <p:cNvSpPr>
            <a:spLocks noGrp="1"/>
          </p:cNvSpPr>
          <p:nvPr>
            <p:ph type="body" idx="1"/>
          </p:nvPr>
        </p:nvSpPr>
        <p:spPr/>
        <p:txBody>
          <a:bodyPr/>
          <a:lstStyle/>
          <a:p>
            <a:r>
              <a:rPr lang="en-US" dirty="0"/>
              <a:t>Mentioned decision tree and adding age to the mix improving model</a:t>
            </a:r>
          </a:p>
          <a:p>
            <a:r>
              <a:rPr lang="en-US" dirty="0"/>
              <a:t>Is Pay intentional? Is the loyalty scheme profiling users and applying different loyalty points?</a:t>
            </a:r>
          </a:p>
          <a:p>
            <a:r>
              <a:rPr lang="en-US" dirty="0"/>
              <a:t>How are loyalty points actually accrued?</a:t>
            </a:r>
          </a:p>
          <a:p>
            <a:r>
              <a:rPr lang="en-US" dirty="0"/>
              <a:t>What can people do with </a:t>
            </a:r>
            <a:r>
              <a:rPr lang="en-US" dirty="0" err="1"/>
              <a:t>thes</a:t>
            </a:r>
            <a:r>
              <a:rPr lang="en-US" dirty="0"/>
              <a:t> loyalty points</a:t>
            </a:r>
          </a:p>
          <a:p>
            <a:endParaRPr lang="en-US" dirty="0"/>
          </a:p>
        </p:txBody>
      </p:sp>
      <p:sp>
        <p:nvSpPr>
          <p:cNvPr id="4" name="Slide Number Placeholder 3">
            <a:extLst>
              <a:ext uri="{FF2B5EF4-FFF2-40B4-BE49-F238E27FC236}">
                <a16:creationId xmlns:a16="http://schemas.microsoft.com/office/drawing/2014/main" id="{9FCDB7A5-67D5-F927-C804-9D6E11DE9074}"/>
              </a:ext>
            </a:extLst>
          </p:cNvPr>
          <p:cNvSpPr>
            <a:spLocks noGrp="1"/>
          </p:cNvSpPr>
          <p:nvPr>
            <p:ph type="sldNum" sz="quarter" idx="5"/>
          </p:nvPr>
        </p:nvSpPr>
        <p:spPr/>
        <p:txBody>
          <a:bodyPr/>
          <a:lstStyle/>
          <a:p>
            <a:fld id="{92F2080D-91F2-DD4E-A84E-C57C81E9E0B0}" type="slidenum">
              <a:rPr lang="en-US" smtClean="0"/>
              <a:t>5</a:t>
            </a:fld>
            <a:endParaRPr lang="en-US"/>
          </a:p>
        </p:txBody>
      </p:sp>
    </p:spTree>
    <p:extLst>
      <p:ext uri="{BB962C8B-B14F-4D97-AF65-F5344CB8AC3E}">
        <p14:creationId xmlns:p14="http://schemas.microsoft.com/office/powerpoint/2010/main" val="982718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47A2A-63DF-B24E-47A3-50ECDEA761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0C05E7-A43D-DA2E-48E2-1AB1B631BD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BB4099-C024-073D-064B-2022174156D4}"/>
              </a:ext>
            </a:extLst>
          </p:cNvPr>
          <p:cNvSpPr>
            <a:spLocks noGrp="1"/>
          </p:cNvSpPr>
          <p:nvPr>
            <p:ph type="body" idx="1"/>
          </p:nvPr>
        </p:nvSpPr>
        <p:spPr/>
        <p:txBody>
          <a:bodyPr/>
          <a:lstStyle/>
          <a:p>
            <a:r>
              <a:rPr lang="en-US" dirty="0"/>
              <a:t>Mentioned decision tree and adding age to the mix improving model</a:t>
            </a:r>
          </a:p>
          <a:p>
            <a:r>
              <a:rPr lang="en-US" dirty="0"/>
              <a:t>Is Pay intentional? Is the loyalty scheme profiling users and applying different loyalty points?</a:t>
            </a:r>
          </a:p>
          <a:p>
            <a:r>
              <a:rPr lang="en-US" dirty="0"/>
              <a:t>How are loyalty points actually accrued?</a:t>
            </a:r>
          </a:p>
          <a:p>
            <a:r>
              <a:rPr lang="en-US" dirty="0"/>
              <a:t>What can people do with </a:t>
            </a:r>
            <a:r>
              <a:rPr lang="en-US" dirty="0" err="1"/>
              <a:t>thes</a:t>
            </a:r>
            <a:r>
              <a:rPr lang="en-US" dirty="0"/>
              <a:t> loyalty points</a:t>
            </a:r>
          </a:p>
          <a:p>
            <a:endParaRPr lang="en-US" dirty="0"/>
          </a:p>
        </p:txBody>
      </p:sp>
      <p:sp>
        <p:nvSpPr>
          <p:cNvPr id="4" name="Slide Number Placeholder 3">
            <a:extLst>
              <a:ext uri="{FF2B5EF4-FFF2-40B4-BE49-F238E27FC236}">
                <a16:creationId xmlns:a16="http://schemas.microsoft.com/office/drawing/2014/main" id="{150679DD-91DA-3C57-9989-6CAA5601E1E0}"/>
              </a:ext>
            </a:extLst>
          </p:cNvPr>
          <p:cNvSpPr>
            <a:spLocks noGrp="1"/>
          </p:cNvSpPr>
          <p:nvPr>
            <p:ph type="sldNum" sz="quarter" idx="5"/>
          </p:nvPr>
        </p:nvSpPr>
        <p:spPr/>
        <p:txBody>
          <a:bodyPr/>
          <a:lstStyle/>
          <a:p>
            <a:fld id="{92F2080D-91F2-DD4E-A84E-C57C81E9E0B0}" type="slidenum">
              <a:rPr lang="en-US" smtClean="0"/>
              <a:t>6</a:t>
            </a:fld>
            <a:endParaRPr lang="en-US"/>
          </a:p>
        </p:txBody>
      </p:sp>
    </p:spTree>
    <p:extLst>
      <p:ext uri="{BB962C8B-B14F-4D97-AF65-F5344CB8AC3E}">
        <p14:creationId xmlns:p14="http://schemas.microsoft.com/office/powerpoint/2010/main" val="2701651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A6D27-4765-FFF1-40EC-9A715C392C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065166-B4EE-2863-B239-FA26BD7456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13C1CA-85BA-8D2A-068B-E88A048B1D62}"/>
              </a:ext>
            </a:extLst>
          </p:cNvPr>
          <p:cNvSpPr>
            <a:spLocks noGrp="1"/>
          </p:cNvSpPr>
          <p:nvPr>
            <p:ph type="body" idx="1"/>
          </p:nvPr>
        </p:nvSpPr>
        <p:spPr/>
        <p:txBody>
          <a:bodyPr/>
          <a:lstStyle/>
          <a:p>
            <a:r>
              <a:rPr lang="en-US" dirty="0"/>
              <a:t>Mentioned decision tree and adding age to the mix improving model</a:t>
            </a:r>
          </a:p>
          <a:p>
            <a:r>
              <a:rPr lang="en-US" dirty="0"/>
              <a:t>Is Pay intentional? Is the loyalty scheme profiling users and applying different loyalty points?</a:t>
            </a:r>
          </a:p>
          <a:p>
            <a:endParaRPr lang="en-US" dirty="0"/>
          </a:p>
        </p:txBody>
      </p:sp>
      <p:sp>
        <p:nvSpPr>
          <p:cNvPr id="4" name="Slide Number Placeholder 3">
            <a:extLst>
              <a:ext uri="{FF2B5EF4-FFF2-40B4-BE49-F238E27FC236}">
                <a16:creationId xmlns:a16="http://schemas.microsoft.com/office/drawing/2014/main" id="{64048425-7E48-680C-29A4-D1375029717F}"/>
              </a:ext>
            </a:extLst>
          </p:cNvPr>
          <p:cNvSpPr>
            <a:spLocks noGrp="1"/>
          </p:cNvSpPr>
          <p:nvPr>
            <p:ph type="sldNum" sz="quarter" idx="5"/>
          </p:nvPr>
        </p:nvSpPr>
        <p:spPr/>
        <p:txBody>
          <a:bodyPr/>
          <a:lstStyle/>
          <a:p>
            <a:fld id="{92F2080D-91F2-DD4E-A84E-C57C81E9E0B0}" type="slidenum">
              <a:rPr lang="en-US" smtClean="0"/>
              <a:t>7</a:t>
            </a:fld>
            <a:endParaRPr lang="en-US"/>
          </a:p>
        </p:txBody>
      </p:sp>
    </p:spTree>
    <p:extLst>
      <p:ext uri="{BB962C8B-B14F-4D97-AF65-F5344CB8AC3E}">
        <p14:creationId xmlns:p14="http://schemas.microsoft.com/office/powerpoint/2010/main" val="603741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D1958-6875-EC7B-4921-0FD4002262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BCDC8B-5FBE-8462-0D6C-CA8AF1C655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D43814-0256-9F86-03D2-1D0BFDE9257B}"/>
              </a:ext>
            </a:extLst>
          </p:cNvPr>
          <p:cNvSpPr>
            <a:spLocks noGrp="1"/>
          </p:cNvSpPr>
          <p:nvPr>
            <p:ph type="body" idx="1"/>
          </p:nvPr>
        </p:nvSpPr>
        <p:spPr/>
        <p:txBody>
          <a:bodyPr/>
          <a:lstStyle/>
          <a:p>
            <a:r>
              <a:rPr lang="en-US" dirty="0"/>
              <a:t>Mentioned decision tree and adding age to the mix improving model</a:t>
            </a:r>
          </a:p>
          <a:p>
            <a:r>
              <a:rPr lang="en-US" dirty="0"/>
              <a:t>Is Pay intentional? Is the loyalty scheme profiling users and applying different loyalty points?</a:t>
            </a:r>
          </a:p>
          <a:p>
            <a:endParaRPr lang="en-US" dirty="0"/>
          </a:p>
        </p:txBody>
      </p:sp>
      <p:sp>
        <p:nvSpPr>
          <p:cNvPr id="4" name="Slide Number Placeholder 3">
            <a:extLst>
              <a:ext uri="{FF2B5EF4-FFF2-40B4-BE49-F238E27FC236}">
                <a16:creationId xmlns:a16="http://schemas.microsoft.com/office/drawing/2014/main" id="{4EFF8888-49A6-48F3-D0E5-33FD21A1E25A}"/>
              </a:ext>
            </a:extLst>
          </p:cNvPr>
          <p:cNvSpPr>
            <a:spLocks noGrp="1"/>
          </p:cNvSpPr>
          <p:nvPr>
            <p:ph type="sldNum" sz="quarter" idx="5"/>
          </p:nvPr>
        </p:nvSpPr>
        <p:spPr/>
        <p:txBody>
          <a:bodyPr/>
          <a:lstStyle/>
          <a:p>
            <a:fld id="{92F2080D-91F2-DD4E-A84E-C57C81E9E0B0}" type="slidenum">
              <a:rPr lang="en-US" smtClean="0"/>
              <a:t>8</a:t>
            </a:fld>
            <a:endParaRPr lang="en-US"/>
          </a:p>
        </p:txBody>
      </p:sp>
    </p:spTree>
    <p:extLst>
      <p:ext uri="{BB962C8B-B14F-4D97-AF65-F5344CB8AC3E}">
        <p14:creationId xmlns:p14="http://schemas.microsoft.com/office/powerpoint/2010/main" val="125956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18EAA-7FC5-3246-758C-CF25AD18BB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011E33-FA48-EBD9-78AB-4C1D82A66B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F2BD80-FDDD-1D24-B88A-9616B2D26936}"/>
              </a:ext>
            </a:extLst>
          </p:cNvPr>
          <p:cNvSpPr>
            <a:spLocks noGrp="1"/>
          </p:cNvSpPr>
          <p:nvPr>
            <p:ph type="body" idx="1"/>
          </p:nvPr>
        </p:nvSpPr>
        <p:spPr/>
        <p:txBody>
          <a:bodyPr/>
          <a:lstStyle/>
          <a:p>
            <a:r>
              <a:rPr lang="en-US" dirty="0"/>
              <a:t>Mentioned decision tree and adding age to the mix improving model</a:t>
            </a:r>
          </a:p>
          <a:p>
            <a:r>
              <a:rPr lang="en-US" dirty="0"/>
              <a:t>Is Pay intentional? Is the loyalty scheme profiling users and applying different loyalty points?</a:t>
            </a:r>
          </a:p>
          <a:p>
            <a:endParaRPr lang="en-US" dirty="0"/>
          </a:p>
        </p:txBody>
      </p:sp>
      <p:sp>
        <p:nvSpPr>
          <p:cNvPr id="4" name="Slide Number Placeholder 3">
            <a:extLst>
              <a:ext uri="{FF2B5EF4-FFF2-40B4-BE49-F238E27FC236}">
                <a16:creationId xmlns:a16="http://schemas.microsoft.com/office/drawing/2014/main" id="{F8A679FF-9955-0372-1DF8-E032366EB56D}"/>
              </a:ext>
            </a:extLst>
          </p:cNvPr>
          <p:cNvSpPr>
            <a:spLocks noGrp="1"/>
          </p:cNvSpPr>
          <p:nvPr>
            <p:ph type="sldNum" sz="quarter" idx="5"/>
          </p:nvPr>
        </p:nvSpPr>
        <p:spPr/>
        <p:txBody>
          <a:bodyPr/>
          <a:lstStyle/>
          <a:p>
            <a:fld id="{92F2080D-91F2-DD4E-A84E-C57C81E9E0B0}" type="slidenum">
              <a:rPr lang="en-US" smtClean="0"/>
              <a:t>9</a:t>
            </a:fld>
            <a:endParaRPr lang="en-US"/>
          </a:p>
        </p:txBody>
      </p:sp>
    </p:spTree>
    <p:extLst>
      <p:ext uri="{BB962C8B-B14F-4D97-AF65-F5344CB8AC3E}">
        <p14:creationId xmlns:p14="http://schemas.microsoft.com/office/powerpoint/2010/main" val="2360049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0230-A55D-7DC5-6CC1-8AD22C5876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640D10-C77D-E2E1-2A44-46FBD0EA93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58C2CD-F35D-1C37-5BFC-9B87097BD873}"/>
              </a:ext>
            </a:extLst>
          </p:cNvPr>
          <p:cNvSpPr>
            <a:spLocks noGrp="1"/>
          </p:cNvSpPr>
          <p:nvPr>
            <p:ph type="body" idx="1"/>
          </p:nvPr>
        </p:nvSpPr>
        <p:spPr/>
        <p:txBody>
          <a:bodyPr/>
          <a:lstStyle/>
          <a:p>
            <a:r>
              <a:rPr lang="en-US" dirty="0"/>
              <a:t>Mentioned decision tree and adding age to the mix improving model</a:t>
            </a:r>
          </a:p>
          <a:p>
            <a:r>
              <a:rPr lang="en-US" dirty="0"/>
              <a:t>Is Pay intentional? Is the loyalty scheme profiling users and applying different loyalty points?</a:t>
            </a:r>
          </a:p>
          <a:p>
            <a:endParaRPr lang="en-US" dirty="0"/>
          </a:p>
        </p:txBody>
      </p:sp>
      <p:sp>
        <p:nvSpPr>
          <p:cNvPr id="4" name="Slide Number Placeholder 3">
            <a:extLst>
              <a:ext uri="{FF2B5EF4-FFF2-40B4-BE49-F238E27FC236}">
                <a16:creationId xmlns:a16="http://schemas.microsoft.com/office/drawing/2014/main" id="{65792C16-E568-A1D8-5826-A6E5C26332C9}"/>
              </a:ext>
            </a:extLst>
          </p:cNvPr>
          <p:cNvSpPr>
            <a:spLocks noGrp="1"/>
          </p:cNvSpPr>
          <p:nvPr>
            <p:ph type="sldNum" sz="quarter" idx="5"/>
          </p:nvPr>
        </p:nvSpPr>
        <p:spPr/>
        <p:txBody>
          <a:bodyPr/>
          <a:lstStyle/>
          <a:p>
            <a:fld id="{92F2080D-91F2-DD4E-A84E-C57C81E9E0B0}" type="slidenum">
              <a:rPr lang="en-US" smtClean="0"/>
              <a:t>10</a:t>
            </a:fld>
            <a:endParaRPr lang="en-US"/>
          </a:p>
        </p:txBody>
      </p:sp>
    </p:spTree>
    <p:extLst>
      <p:ext uri="{BB962C8B-B14F-4D97-AF65-F5344CB8AC3E}">
        <p14:creationId xmlns:p14="http://schemas.microsoft.com/office/powerpoint/2010/main" val="1395931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B1EF5-3371-C311-48C1-6F29B35B49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102B43-8164-9E2D-BC91-D2F90A10F4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0F2C5B-6E68-E6B6-4BC8-B6367C9DEB52}"/>
              </a:ext>
            </a:extLst>
          </p:cNvPr>
          <p:cNvSpPr>
            <a:spLocks noGrp="1"/>
          </p:cNvSpPr>
          <p:nvPr>
            <p:ph type="body" idx="1"/>
          </p:nvPr>
        </p:nvSpPr>
        <p:spPr/>
        <p:txBody>
          <a:bodyPr/>
          <a:lstStyle/>
          <a:p>
            <a:r>
              <a:rPr lang="en-US" dirty="0"/>
              <a:t>Mentioned decision tree and adding age to the mix improving model</a:t>
            </a:r>
          </a:p>
          <a:p>
            <a:r>
              <a:rPr lang="en-US" dirty="0"/>
              <a:t>Is Pay intentional? Is the loyalty scheme profiling users and applying different loyalty points?</a:t>
            </a:r>
          </a:p>
          <a:p>
            <a:endParaRPr lang="en-US" dirty="0"/>
          </a:p>
        </p:txBody>
      </p:sp>
      <p:sp>
        <p:nvSpPr>
          <p:cNvPr id="4" name="Slide Number Placeholder 3">
            <a:extLst>
              <a:ext uri="{FF2B5EF4-FFF2-40B4-BE49-F238E27FC236}">
                <a16:creationId xmlns:a16="http://schemas.microsoft.com/office/drawing/2014/main" id="{9E7DAFEC-64C6-FCBB-AD16-71ADDB8757BC}"/>
              </a:ext>
            </a:extLst>
          </p:cNvPr>
          <p:cNvSpPr>
            <a:spLocks noGrp="1"/>
          </p:cNvSpPr>
          <p:nvPr>
            <p:ph type="sldNum" sz="quarter" idx="5"/>
          </p:nvPr>
        </p:nvSpPr>
        <p:spPr/>
        <p:txBody>
          <a:bodyPr/>
          <a:lstStyle/>
          <a:p>
            <a:fld id="{92F2080D-91F2-DD4E-A84E-C57C81E9E0B0}" type="slidenum">
              <a:rPr lang="en-US" smtClean="0"/>
              <a:t>11</a:t>
            </a:fld>
            <a:endParaRPr lang="en-US"/>
          </a:p>
        </p:txBody>
      </p:sp>
    </p:spTree>
    <p:extLst>
      <p:ext uri="{BB962C8B-B14F-4D97-AF65-F5344CB8AC3E}">
        <p14:creationId xmlns:p14="http://schemas.microsoft.com/office/powerpoint/2010/main" val="1654116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25EB7-2329-93BB-5749-DEC6FB671D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1F22DA-BCC4-467C-E748-0B4F957466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D4A573-C1B3-C823-2413-EF45646EAB52}"/>
              </a:ext>
            </a:extLst>
          </p:cNvPr>
          <p:cNvSpPr>
            <a:spLocks noGrp="1"/>
          </p:cNvSpPr>
          <p:nvPr>
            <p:ph type="body" idx="1"/>
          </p:nvPr>
        </p:nvSpPr>
        <p:spPr/>
        <p:txBody>
          <a:bodyPr/>
          <a:lstStyle/>
          <a:p>
            <a:r>
              <a:rPr lang="en-US" dirty="0"/>
              <a:t>Mentioned decision tree and adding age to the mix improving model</a:t>
            </a:r>
          </a:p>
          <a:p>
            <a:r>
              <a:rPr lang="en-US" dirty="0"/>
              <a:t>Is Pay intentional? Is the loyalty scheme profiling users and applying different loyalty points?</a:t>
            </a:r>
          </a:p>
          <a:p>
            <a:endParaRPr lang="en-US" dirty="0"/>
          </a:p>
        </p:txBody>
      </p:sp>
      <p:sp>
        <p:nvSpPr>
          <p:cNvPr id="4" name="Slide Number Placeholder 3">
            <a:extLst>
              <a:ext uri="{FF2B5EF4-FFF2-40B4-BE49-F238E27FC236}">
                <a16:creationId xmlns:a16="http://schemas.microsoft.com/office/drawing/2014/main" id="{82A71DA5-EB36-5913-4C88-2A75D1CD7F92}"/>
              </a:ext>
            </a:extLst>
          </p:cNvPr>
          <p:cNvSpPr>
            <a:spLocks noGrp="1"/>
          </p:cNvSpPr>
          <p:nvPr>
            <p:ph type="sldNum" sz="quarter" idx="5"/>
          </p:nvPr>
        </p:nvSpPr>
        <p:spPr/>
        <p:txBody>
          <a:bodyPr/>
          <a:lstStyle/>
          <a:p>
            <a:fld id="{92F2080D-91F2-DD4E-A84E-C57C81E9E0B0}" type="slidenum">
              <a:rPr lang="en-US" smtClean="0"/>
              <a:t>14</a:t>
            </a:fld>
            <a:endParaRPr lang="en-US"/>
          </a:p>
        </p:txBody>
      </p:sp>
    </p:spTree>
    <p:extLst>
      <p:ext uri="{BB962C8B-B14F-4D97-AF65-F5344CB8AC3E}">
        <p14:creationId xmlns:p14="http://schemas.microsoft.com/office/powerpoint/2010/main" val="888588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4BD0E-24E3-8D2A-067A-4A041215617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9EE1223-4408-542E-88A8-0EF848F8B0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45F976C-43CE-520F-4261-FCF0761E6525}"/>
              </a:ext>
            </a:extLst>
          </p:cNvPr>
          <p:cNvSpPr>
            <a:spLocks noGrp="1"/>
          </p:cNvSpPr>
          <p:nvPr>
            <p:ph type="dt" sz="half" idx="10"/>
          </p:nvPr>
        </p:nvSpPr>
        <p:spPr/>
        <p:txBody>
          <a:bodyPr/>
          <a:lstStyle/>
          <a:p>
            <a:fld id="{E8AF1B4C-5366-7142-92AA-6C6B5DBCCB8A}" type="datetimeFigureOut">
              <a:rPr lang="en-US" smtClean="0"/>
              <a:t>6/11/25</a:t>
            </a:fld>
            <a:endParaRPr lang="en-US"/>
          </a:p>
        </p:txBody>
      </p:sp>
      <p:sp>
        <p:nvSpPr>
          <p:cNvPr id="5" name="Footer Placeholder 4">
            <a:extLst>
              <a:ext uri="{FF2B5EF4-FFF2-40B4-BE49-F238E27FC236}">
                <a16:creationId xmlns:a16="http://schemas.microsoft.com/office/drawing/2014/main" id="{1E86F335-DF67-8AC7-2A9E-059201F24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FA814-EC07-33CD-8269-22ABB8C04522}"/>
              </a:ext>
            </a:extLst>
          </p:cNvPr>
          <p:cNvSpPr>
            <a:spLocks noGrp="1"/>
          </p:cNvSpPr>
          <p:nvPr>
            <p:ph type="sldNum" sz="quarter" idx="12"/>
          </p:nvPr>
        </p:nvSpPr>
        <p:spPr/>
        <p:txBody>
          <a:bodyPr/>
          <a:lstStyle/>
          <a:p>
            <a:fld id="{4B9C353D-7A7C-1341-9E6E-1A60D49DCADC}" type="slidenum">
              <a:rPr lang="en-US" smtClean="0"/>
              <a:t>‹#›</a:t>
            </a:fld>
            <a:endParaRPr lang="en-US"/>
          </a:p>
        </p:txBody>
      </p:sp>
    </p:spTree>
    <p:extLst>
      <p:ext uri="{BB962C8B-B14F-4D97-AF65-F5344CB8AC3E}">
        <p14:creationId xmlns:p14="http://schemas.microsoft.com/office/powerpoint/2010/main" val="196741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18B0-C193-CECD-16A2-0AE37999208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A982D24-8DF7-C777-E4D8-DE10E83CDF5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A2E461E-4CA7-D371-AC8D-6ED3D032F9E2}"/>
              </a:ext>
            </a:extLst>
          </p:cNvPr>
          <p:cNvSpPr>
            <a:spLocks noGrp="1"/>
          </p:cNvSpPr>
          <p:nvPr>
            <p:ph type="dt" sz="half" idx="10"/>
          </p:nvPr>
        </p:nvSpPr>
        <p:spPr/>
        <p:txBody>
          <a:bodyPr/>
          <a:lstStyle/>
          <a:p>
            <a:fld id="{E8AF1B4C-5366-7142-92AA-6C6B5DBCCB8A}" type="datetimeFigureOut">
              <a:rPr lang="en-US" smtClean="0"/>
              <a:t>6/11/25</a:t>
            </a:fld>
            <a:endParaRPr lang="en-US"/>
          </a:p>
        </p:txBody>
      </p:sp>
      <p:sp>
        <p:nvSpPr>
          <p:cNvPr id="5" name="Footer Placeholder 4">
            <a:extLst>
              <a:ext uri="{FF2B5EF4-FFF2-40B4-BE49-F238E27FC236}">
                <a16:creationId xmlns:a16="http://schemas.microsoft.com/office/drawing/2014/main" id="{6CED35D2-CFA1-4296-50F2-09FFB766C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9985F-7C75-6E8C-E16F-F411608B7B39}"/>
              </a:ext>
            </a:extLst>
          </p:cNvPr>
          <p:cNvSpPr>
            <a:spLocks noGrp="1"/>
          </p:cNvSpPr>
          <p:nvPr>
            <p:ph type="sldNum" sz="quarter" idx="12"/>
          </p:nvPr>
        </p:nvSpPr>
        <p:spPr/>
        <p:txBody>
          <a:bodyPr/>
          <a:lstStyle/>
          <a:p>
            <a:fld id="{4B9C353D-7A7C-1341-9E6E-1A60D49DCADC}" type="slidenum">
              <a:rPr lang="en-US" smtClean="0"/>
              <a:t>‹#›</a:t>
            </a:fld>
            <a:endParaRPr lang="en-US"/>
          </a:p>
        </p:txBody>
      </p:sp>
    </p:spTree>
    <p:extLst>
      <p:ext uri="{BB962C8B-B14F-4D97-AF65-F5344CB8AC3E}">
        <p14:creationId xmlns:p14="http://schemas.microsoft.com/office/powerpoint/2010/main" val="81849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7D568B-EB3B-D4C0-65E9-A0CD423CD24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3279724-0891-5F94-9631-91F0000B8F4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EA611D-C038-F8F8-31D5-220CA6B474DC}"/>
              </a:ext>
            </a:extLst>
          </p:cNvPr>
          <p:cNvSpPr>
            <a:spLocks noGrp="1"/>
          </p:cNvSpPr>
          <p:nvPr>
            <p:ph type="dt" sz="half" idx="10"/>
          </p:nvPr>
        </p:nvSpPr>
        <p:spPr/>
        <p:txBody>
          <a:bodyPr/>
          <a:lstStyle/>
          <a:p>
            <a:fld id="{E8AF1B4C-5366-7142-92AA-6C6B5DBCCB8A}" type="datetimeFigureOut">
              <a:rPr lang="en-US" smtClean="0"/>
              <a:t>6/11/25</a:t>
            </a:fld>
            <a:endParaRPr lang="en-US"/>
          </a:p>
        </p:txBody>
      </p:sp>
      <p:sp>
        <p:nvSpPr>
          <p:cNvPr id="5" name="Footer Placeholder 4">
            <a:extLst>
              <a:ext uri="{FF2B5EF4-FFF2-40B4-BE49-F238E27FC236}">
                <a16:creationId xmlns:a16="http://schemas.microsoft.com/office/drawing/2014/main" id="{0389A666-D1CF-18AD-2B76-A71CA9900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A9C1DE-B937-210A-8E12-18686D392A07}"/>
              </a:ext>
            </a:extLst>
          </p:cNvPr>
          <p:cNvSpPr>
            <a:spLocks noGrp="1"/>
          </p:cNvSpPr>
          <p:nvPr>
            <p:ph type="sldNum" sz="quarter" idx="12"/>
          </p:nvPr>
        </p:nvSpPr>
        <p:spPr/>
        <p:txBody>
          <a:bodyPr/>
          <a:lstStyle/>
          <a:p>
            <a:fld id="{4B9C353D-7A7C-1341-9E6E-1A60D49DCADC}" type="slidenum">
              <a:rPr lang="en-US" smtClean="0"/>
              <a:t>‹#›</a:t>
            </a:fld>
            <a:endParaRPr lang="en-US"/>
          </a:p>
        </p:txBody>
      </p:sp>
    </p:spTree>
    <p:extLst>
      <p:ext uri="{BB962C8B-B14F-4D97-AF65-F5344CB8AC3E}">
        <p14:creationId xmlns:p14="http://schemas.microsoft.com/office/powerpoint/2010/main" val="350961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65B9-1E0D-D49E-9ED0-178D01E8F5C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DAC760E-29DD-9C7D-76C4-7A037582E3E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85DFB3-3728-D53A-E6FE-84FD9FF76CD1}"/>
              </a:ext>
            </a:extLst>
          </p:cNvPr>
          <p:cNvSpPr>
            <a:spLocks noGrp="1"/>
          </p:cNvSpPr>
          <p:nvPr>
            <p:ph type="dt" sz="half" idx="10"/>
          </p:nvPr>
        </p:nvSpPr>
        <p:spPr/>
        <p:txBody>
          <a:bodyPr/>
          <a:lstStyle/>
          <a:p>
            <a:fld id="{E8AF1B4C-5366-7142-92AA-6C6B5DBCCB8A}" type="datetimeFigureOut">
              <a:rPr lang="en-US" smtClean="0"/>
              <a:t>6/11/25</a:t>
            </a:fld>
            <a:endParaRPr lang="en-US"/>
          </a:p>
        </p:txBody>
      </p:sp>
      <p:sp>
        <p:nvSpPr>
          <p:cNvPr id="5" name="Footer Placeholder 4">
            <a:extLst>
              <a:ext uri="{FF2B5EF4-FFF2-40B4-BE49-F238E27FC236}">
                <a16:creationId xmlns:a16="http://schemas.microsoft.com/office/drawing/2014/main" id="{CC2BB847-54D5-CE77-95F7-49A9AA952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7AE0E-8E19-7107-16A7-FE2BAF6A99F9}"/>
              </a:ext>
            </a:extLst>
          </p:cNvPr>
          <p:cNvSpPr>
            <a:spLocks noGrp="1"/>
          </p:cNvSpPr>
          <p:nvPr>
            <p:ph type="sldNum" sz="quarter" idx="12"/>
          </p:nvPr>
        </p:nvSpPr>
        <p:spPr/>
        <p:txBody>
          <a:bodyPr/>
          <a:lstStyle/>
          <a:p>
            <a:fld id="{4B9C353D-7A7C-1341-9E6E-1A60D49DCADC}" type="slidenum">
              <a:rPr lang="en-US" smtClean="0"/>
              <a:t>‹#›</a:t>
            </a:fld>
            <a:endParaRPr lang="en-US"/>
          </a:p>
        </p:txBody>
      </p:sp>
    </p:spTree>
    <p:extLst>
      <p:ext uri="{BB962C8B-B14F-4D97-AF65-F5344CB8AC3E}">
        <p14:creationId xmlns:p14="http://schemas.microsoft.com/office/powerpoint/2010/main" val="357890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9A871-E821-D221-8833-C5DC90F3AE2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8725B41-37CE-68D5-240E-062F63EC5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0916E1C-7AFD-B025-941F-20B37E0D3BFD}"/>
              </a:ext>
            </a:extLst>
          </p:cNvPr>
          <p:cNvSpPr>
            <a:spLocks noGrp="1"/>
          </p:cNvSpPr>
          <p:nvPr>
            <p:ph type="dt" sz="half" idx="10"/>
          </p:nvPr>
        </p:nvSpPr>
        <p:spPr/>
        <p:txBody>
          <a:bodyPr/>
          <a:lstStyle/>
          <a:p>
            <a:fld id="{E8AF1B4C-5366-7142-92AA-6C6B5DBCCB8A}" type="datetimeFigureOut">
              <a:rPr lang="en-US" smtClean="0"/>
              <a:t>6/11/25</a:t>
            </a:fld>
            <a:endParaRPr lang="en-US"/>
          </a:p>
        </p:txBody>
      </p:sp>
      <p:sp>
        <p:nvSpPr>
          <p:cNvPr id="5" name="Footer Placeholder 4">
            <a:extLst>
              <a:ext uri="{FF2B5EF4-FFF2-40B4-BE49-F238E27FC236}">
                <a16:creationId xmlns:a16="http://schemas.microsoft.com/office/drawing/2014/main" id="{62796213-4748-BEF7-DD32-040B6C6AC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BF1C4-38BE-67F7-A2C2-D0A21AC71559}"/>
              </a:ext>
            </a:extLst>
          </p:cNvPr>
          <p:cNvSpPr>
            <a:spLocks noGrp="1"/>
          </p:cNvSpPr>
          <p:nvPr>
            <p:ph type="sldNum" sz="quarter" idx="12"/>
          </p:nvPr>
        </p:nvSpPr>
        <p:spPr/>
        <p:txBody>
          <a:bodyPr/>
          <a:lstStyle/>
          <a:p>
            <a:fld id="{4B9C353D-7A7C-1341-9E6E-1A60D49DCADC}" type="slidenum">
              <a:rPr lang="en-US" smtClean="0"/>
              <a:t>‹#›</a:t>
            </a:fld>
            <a:endParaRPr lang="en-US"/>
          </a:p>
        </p:txBody>
      </p:sp>
    </p:spTree>
    <p:extLst>
      <p:ext uri="{BB962C8B-B14F-4D97-AF65-F5344CB8AC3E}">
        <p14:creationId xmlns:p14="http://schemas.microsoft.com/office/powerpoint/2010/main" val="509249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1EEF-43D7-2E53-F608-69893138873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436B0D0-0525-B4CC-0493-BBB94ACF93C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888BAB1-1364-ECCF-1CFB-0E750DA7E30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1C360F7-3524-8C73-7A8C-9810EB0FB4F1}"/>
              </a:ext>
            </a:extLst>
          </p:cNvPr>
          <p:cNvSpPr>
            <a:spLocks noGrp="1"/>
          </p:cNvSpPr>
          <p:nvPr>
            <p:ph type="dt" sz="half" idx="10"/>
          </p:nvPr>
        </p:nvSpPr>
        <p:spPr/>
        <p:txBody>
          <a:bodyPr/>
          <a:lstStyle/>
          <a:p>
            <a:fld id="{E8AF1B4C-5366-7142-92AA-6C6B5DBCCB8A}" type="datetimeFigureOut">
              <a:rPr lang="en-US" smtClean="0"/>
              <a:t>6/11/25</a:t>
            </a:fld>
            <a:endParaRPr lang="en-US"/>
          </a:p>
        </p:txBody>
      </p:sp>
      <p:sp>
        <p:nvSpPr>
          <p:cNvPr id="6" name="Footer Placeholder 5">
            <a:extLst>
              <a:ext uri="{FF2B5EF4-FFF2-40B4-BE49-F238E27FC236}">
                <a16:creationId xmlns:a16="http://schemas.microsoft.com/office/drawing/2014/main" id="{1E10EB1B-8796-423C-A1F6-9C24E98C3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BC4EE-29AE-1574-0F2A-BADCF2EAB7F5}"/>
              </a:ext>
            </a:extLst>
          </p:cNvPr>
          <p:cNvSpPr>
            <a:spLocks noGrp="1"/>
          </p:cNvSpPr>
          <p:nvPr>
            <p:ph type="sldNum" sz="quarter" idx="12"/>
          </p:nvPr>
        </p:nvSpPr>
        <p:spPr/>
        <p:txBody>
          <a:bodyPr/>
          <a:lstStyle/>
          <a:p>
            <a:fld id="{4B9C353D-7A7C-1341-9E6E-1A60D49DCADC}" type="slidenum">
              <a:rPr lang="en-US" smtClean="0"/>
              <a:t>‹#›</a:t>
            </a:fld>
            <a:endParaRPr lang="en-US"/>
          </a:p>
        </p:txBody>
      </p:sp>
    </p:spTree>
    <p:extLst>
      <p:ext uri="{BB962C8B-B14F-4D97-AF65-F5344CB8AC3E}">
        <p14:creationId xmlns:p14="http://schemas.microsoft.com/office/powerpoint/2010/main" val="648270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D32A-E02E-C51F-1DBF-6EBB9103BAA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74DAA96-9774-75F2-D26A-11DDDE1A2C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7E5195F-E871-965F-6065-A72FC91095B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62AFCA8-725C-7EE4-77AA-5AA7409B2A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5D46280-07ED-1AF3-80AB-5BBDCC47E3C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BE4A7C3-F02B-8730-5512-26DABDF74A13}"/>
              </a:ext>
            </a:extLst>
          </p:cNvPr>
          <p:cNvSpPr>
            <a:spLocks noGrp="1"/>
          </p:cNvSpPr>
          <p:nvPr>
            <p:ph type="dt" sz="half" idx="10"/>
          </p:nvPr>
        </p:nvSpPr>
        <p:spPr/>
        <p:txBody>
          <a:bodyPr/>
          <a:lstStyle/>
          <a:p>
            <a:fld id="{E8AF1B4C-5366-7142-92AA-6C6B5DBCCB8A}" type="datetimeFigureOut">
              <a:rPr lang="en-US" smtClean="0"/>
              <a:t>6/11/25</a:t>
            </a:fld>
            <a:endParaRPr lang="en-US"/>
          </a:p>
        </p:txBody>
      </p:sp>
      <p:sp>
        <p:nvSpPr>
          <p:cNvPr id="8" name="Footer Placeholder 7">
            <a:extLst>
              <a:ext uri="{FF2B5EF4-FFF2-40B4-BE49-F238E27FC236}">
                <a16:creationId xmlns:a16="http://schemas.microsoft.com/office/drawing/2014/main" id="{D86D0706-7016-FDE5-2B7E-8EB88555B5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199E0D-476C-8DCB-ECFD-9F73A0911FC0}"/>
              </a:ext>
            </a:extLst>
          </p:cNvPr>
          <p:cNvSpPr>
            <a:spLocks noGrp="1"/>
          </p:cNvSpPr>
          <p:nvPr>
            <p:ph type="sldNum" sz="quarter" idx="12"/>
          </p:nvPr>
        </p:nvSpPr>
        <p:spPr/>
        <p:txBody>
          <a:bodyPr/>
          <a:lstStyle/>
          <a:p>
            <a:fld id="{4B9C353D-7A7C-1341-9E6E-1A60D49DCADC}" type="slidenum">
              <a:rPr lang="en-US" smtClean="0"/>
              <a:t>‹#›</a:t>
            </a:fld>
            <a:endParaRPr lang="en-US"/>
          </a:p>
        </p:txBody>
      </p:sp>
    </p:spTree>
    <p:extLst>
      <p:ext uri="{BB962C8B-B14F-4D97-AF65-F5344CB8AC3E}">
        <p14:creationId xmlns:p14="http://schemas.microsoft.com/office/powerpoint/2010/main" val="3767946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56AFB-B580-C6F4-E365-D7402369412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2B5905A-A418-0BC1-1971-344F28A4A678}"/>
              </a:ext>
            </a:extLst>
          </p:cNvPr>
          <p:cNvSpPr>
            <a:spLocks noGrp="1"/>
          </p:cNvSpPr>
          <p:nvPr>
            <p:ph type="dt" sz="half" idx="10"/>
          </p:nvPr>
        </p:nvSpPr>
        <p:spPr/>
        <p:txBody>
          <a:bodyPr/>
          <a:lstStyle/>
          <a:p>
            <a:fld id="{E8AF1B4C-5366-7142-92AA-6C6B5DBCCB8A}" type="datetimeFigureOut">
              <a:rPr lang="en-US" smtClean="0"/>
              <a:t>6/11/25</a:t>
            </a:fld>
            <a:endParaRPr lang="en-US"/>
          </a:p>
        </p:txBody>
      </p:sp>
      <p:sp>
        <p:nvSpPr>
          <p:cNvPr id="4" name="Footer Placeholder 3">
            <a:extLst>
              <a:ext uri="{FF2B5EF4-FFF2-40B4-BE49-F238E27FC236}">
                <a16:creationId xmlns:a16="http://schemas.microsoft.com/office/drawing/2014/main" id="{BA416607-94B2-B79B-0A37-8DC9A61A32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3C675B-7507-D876-2A75-2B70DDF6CBDF}"/>
              </a:ext>
            </a:extLst>
          </p:cNvPr>
          <p:cNvSpPr>
            <a:spLocks noGrp="1"/>
          </p:cNvSpPr>
          <p:nvPr>
            <p:ph type="sldNum" sz="quarter" idx="12"/>
          </p:nvPr>
        </p:nvSpPr>
        <p:spPr/>
        <p:txBody>
          <a:bodyPr/>
          <a:lstStyle/>
          <a:p>
            <a:fld id="{4B9C353D-7A7C-1341-9E6E-1A60D49DCADC}" type="slidenum">
              <a:rPr lang="en-US" smtClean="0"/>
              <a:t>‹#›</a:t>
            </a:fld>
            <a:endParaRPr lang="en-US"/>
          </a:p>
        </p:txBody>
      </p:sp>
    </p:spTree>
    <p:extLst>
      <p:ext uri="{BB962C8B-B14F-4D97-AF65-F5344CB8AC3E}">
        <p14:creationId xmlns:p14="http://schemas.microsoft.com/office/powerpoint/2010/main" val="3657819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36EA6-DA0D-7AEC-3581-3E0438F0E649}"/>
              </a:ext>
            </a:extLst>
          </p:cNvPr>
          <p:cNvSpPr>
            <a:spLocks noGrp="1"/>
          </p:cNvSpPr>
          <p:nvPr>
            <p:ph type="dt" sz="half" idx="10"/>
          </p:nvPr>
        </p:nvSpPr>
        <p:spPr/>
        <p:txBody>
          <a:bodyPr/>
          <a:lstStyle/>
          <a:p>
            <a:fld id="{E8AF1B4C-5366-7142-92AA-6C6B5DBCCB8A}" type="datetimeFigureOut">
              <a:rPr lang="en-US" smtClean="0"/>
              <a:t>6/11/25</a:t>
            </a:fld>
            <a:endParaRPr lang="en-US"/>
          </a:p>
        </p:txBody>
      </p:sp>
      <p:sp>
        <p:nvSpPr>
          <p:cNvPr id="3" name="Footer Placeholder 2">
            <a:extLst>
              <a:ext uri="{FF2B5EF4-FFF2-40B4-BE49-F238E27FC236}">
                <a16:creationId xmlns:a16="http://schemas.microsoft.com/office/drawing/2014/main" id="{A3039EB8-9619-1BFF-AF23-8361985BDD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E22F64-3EA5-302B-9100-851949B17E71}"/>
              </a:ext>
            </a:extLst>
          </p:cNvPr>
          <p:cNvSpPr>
            <a:spLocks noGrp="1"/>
          </p:cNvSpPr>
          <p:nvPr>
            <p:ph type="sldNum" sz="quarter" idx="12"/>
          </p:nvPr>
        </p:nvSpPr>
        <p:spPr/>
        <p:txBody>
          <a:bodyPr/>
          <a:lstStyle/>
          <a:p>
            <a:fld id="{4B9C353D-7A7C-1341-9E6E-1A60D49DCADC}" type="slidenum">
              <a:rPr lang="en-US" smtClean="0"/>
              <a:t>‹#›</a:t>
            </a:fld>
            <a:endParaRPr lang="en-US"/>
          </a:p>
        </p:txBody>
      </p:sp>
    </p:spTree>
    <p:extLst>
      <p:ext uri="{BB962C8B-B14F-4D97-AF65-F5344CB8AC3E}">
        <p14:creationId xmlns:p14="http://schemas.microsoft.com/office/powerpoint/2010/main" val="2162477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802E8-A27E-88D0-005C-EBE408123F0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6134432-9732-79D4-3EBB-4F7A1049CF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7774929-3C9B-3E1D-0B51-D7C6CAD515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E50775-2BC4-AD61-0028-19A2DBCCAA75}"/>
              </a:ext>
            </a:extLst>
          </p:cNvPr>
          <p:cNvSpPr>
            <a:spLocks noGrp="1"/>
          </p:cNvSpPr>
          <p:nvPr>
            <p:ph type="dt" sz="half" idx="10"/>
          </p:nvPr>
        </p:nvSpPr>
        <p:spPr/>
        <p:txBody>
          <a:bodyPr/>
          <a:lstStyle/>
          <a:p>
            <a:fld id="{E8AF1B4C-5366-7142-92AA-6C6B5DBCCB8A}" type="datetimeFigureOut">
              <a:rPr lang="en-US" smtClean="0"/>
              <a:t>6/11/25</a:t>
            </a:fld>
            <a:endParaRPr lang="en-US"/>
          </a:p>
        </p:txBody>
      </p:sp>
      <p:sp>
        <p:nvSpPr>
          <p:cNvPr id="6" name="Footer Placeholder 5">
            <a:extLst>
              <a:ext uri="{FF2B5EF4-FFF2-40B4-BE49-F238E27FC236}">
                <a16:creationId xmlns:a16="http://schemas.microsoft.com/office/drawing/2014/main" id="{D13DA728-D016-DC18-F37A-3A92A8078A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B279E9-45A7-D30B-B9CB-525BF8FB8DE0}"/>
              </a:ext>
            </a:extLst>
          </p:cNvPr>
          <p:cNvSpPr>
            <a:spLocks noGrp="1"/>
          </p:cNvSpPr>
          <p:nvPr>
            <p:ph type="sldNum" sz="quarter" idx="12"/>
          </p:nvPr>
        </p:nvSpPr>
        <p:spPr/>
        <p:txBody>
          <a:bodyPr/>
          <a:lstStyle/>
          <a:p>
            <a:fld id="{4B9C353D-7A7C-1341-9E6E-1A60D49DCADC}" type="slidenum">
              <a:rPr lang="en-US" smtClean="0"/>
              <a:t>‹#›</a:t>
            </a:fld>
            <a:endParaRPr lang="en-US"/>
          </a:p>
        </p:txBody>
      </p:sp>
    </p:spTree>
    <p:extLst>
      <p:ext uri="{BB962C8B-B14F-4D97-AF65-F5344CB8AC3E}">
        <p14:creationId xmlns:p14="http://schemas.microsoft.com/office/powerpoint/2010/main" val="3507948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4B34D-57BF-D88F-2765-A7698C00A17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7EA94D5-0C24-78E4-9DFB-77D4ED1B3A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3C4283-3F82-3A7F-C62F-F566C437A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0CD8A0E-373A-3FED-90EF-D3709A37E8B9}"/>
              </a:ext>
            </a:extLst>
          </p:cNvPr>
          <p:cNvSpPr>
            <a:spLocks noGrp="1"/>
          </p:cNvSpPr>
          <p:nvPr>
            <p:ph type="dt" sz="half" idx="10"/>
          </p:nvPr>
        </p:nvSpPr>
        <p:spPr/>
        <p:txBody>
          <a:bodyPr/>
          <a:lstStyle/>
          <a:p>
            <a:fld id="{E8AF1B4C-5366-7142-92AA-6C6B5DBCCB8A}" type="datetimeFigureOut">
              <a:rPr lang="en-US" smtClean="0"/>
              <a:t>6/11/25</a:t>
            </a:fld>
            <a:endParaRPr lang="en-US"/>
          </a:p>
        </p:txBody>
      </p:sp>
      <p:sp>
        <p:nvSpPr>
          <p:cNvPr id="6" name="Footer Placeholder 5">
            <a:extLst>
              <a:ext uri="{FF2B5EF4-FFF2-40B4-BE49-F238E27FC236}">
                <a16:creationId xmlns:a16="http://schemas.microsoft.com/office/drawing/2014/main" id="{7C4F474B-A885-E482-59F4-5324455BBE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23C873-A7EE-846A-FA10-FDE5634AEBF9}"/>
              </a:ext>
            </a:extLst>
          </p:cNvPr>
          <p:cNvSpPr>
            <a:spLocks noGrp="1"/>
          </p:cNvSpPr>
          <p:nvPr>
            <p:ph type="sldNum" sz="quarter" idx="12"/>
          </p:nvPr>
        </p:nvSpPr>
        <p:spPr/>
        <p:txBody>
          <a:bodyPr/>
          <a:lstStyle/>
          <a:p>
            <a:fld id="{4B9C353D-7A7C-1341-9E6E-1A60D49DCADC}" type="slidenum">
              <a:rPr lang="en-US" smtClean="0"/>
              <a:t>‹#›</a:t>
            </a:fld>
            <a:endParaRPr lang="en-US"/>
          </a:p>
        </p:txBody>
      </p:sp>
    </p:spTree>
    <p:extLst>
      <p:ext uri="{BB962C8B-B14F-4D97-AF65-F5344CB8AC3E}">
        <p14:creationId xmlns:p14="http://schemas.microsoft.com/office/powerpoint/2010/main" val="3550684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512594-B676-52C4-3BE3-93DD9BC083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FE9F74-D9B0-4196-9DC2-5F72EABC4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4E5E9FC-1B1D-E108-C6C1-EF15CD510C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AF1B4C-5366-7142-92AA-6C6B5DBCCB8A}" type="datetimeFigureOut">
              <a:rPr lang="en-US" smtClean="0"/>
              <a:t>6/11/25</a:t>
            </a:fld>
            <a:endParaRPr lang="en-US"/>
          </a:p>
        </p:txBody>
      </p:sp>
      <p:sp>
        <p:nvSpPr>
          <p:cNvPr id="5" name="Footer Placeholder 4">
            <a:extLst>
              <a:ext uri="{FF2B5EF4-FFF2-40B4-BE49-F238E27FC236}">
                <a16:creationId xmlns:a16="http://schemas.microsoft.com/office/drawing/2014/main" id="{B48C680A-2BB7-AD5A-29AB-E5D1F5CEA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6AF7332-3DB2-0B09-5163-A6E5E5740F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9C353D-7A7C-1341-9E6E-1A60D49DCADC}" type="slidenum">
              <a:rPr lang="en-US" smtClean="0"/>
              <a:t>‹#›</a:t>
            </a:fld>
            <a:endParaRPr lang="en-US"/>
          </a:p>
        </p:txBody>
      </p:sp>
    </p:spTree>
    <p:extLst>
      <p:ext uri="{BB962C8B-B14F-4D97-AF65-F5344CB8AC3E}">
        <p14:creationId xmlns:p14="http://schemas.microsoft.com/office/powerpoint/2010/main" val="382981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7DC54-2837-A5E8-2A10-053AE300A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01479B-91D1-18D4-0644-4B40EDBBB93D}"/>
              </a:ext>
            </a:extLst>
          </p:cNvPr>
          <p:cNvSpPr>
            <a:spLocks noGrp="1"/>
          </p:cNvSpPr>
          <p:nvPr>
            <p:ph type="ctrTitle"/>
          </p:nvPr>
        </p:nvSpPr>
        <p:spPr>
          <a:xfrm>
            <a:off x="235528" y="4087090"/>
            <a:ext cx="3311236" cy="2387600"/>
          </a:xfrm>
        </p:spPr>
        <p:txBody>
          <a:bodyPr/>
          <a:lstStyle/>
          <a:p>
            <a:pPr algn="l"/>
            <a:r>
              <a:rPr lang="en-US" b="1" dirty="0">
                <a:latin typeface="Helvetica" pitchFamily="2" charset="0"/>
              </a:rPr>
              <a:t>Turtle </a:t>
            </a:r>
            <a:br>
              <a:rPr lang="en-US" b="1" dirty="0">
                <a:latin typeface="Helvetica" pitchFamily="2" charset="0"/>
              </a:rPr>
            </a:br>
            <a:r>
              <a:rPr lang="en-US" b="1" dirty="0">
                <a:latin typeface="Helvetica" pitchFamily="2" charset="0"/>
              </a:rPr>
              <a:t>Games</a:t>
            </a:r>
          </a:p>
        </p:txBody>
      </p:sp>
      <p:sp>
        <p:nvSpPr>
          <p:cNvPr id="3" name="Subtitle 2">
            <a:extLst>
              <a:ext uri="{FF2B5EF4-FFF2-40B4-BE49-F238E27FC236}">
                <a16:creationId xmlns:a16="http://schemas.microsoft.com/office/drawing/2014/main" id="{107C8FED-EE13-F52C-2A26-3F941BC298C2}"/>
              </a:ext>
            </a:extLst>
          </p:cNvPr>
          <p:cNvSpPr>
            <a:spLocks noGrp="1"/>
          </p:cNvSpPr>
          <p:nvPr>
            <p:ph type="subTitle" idx="1"/>
          </p:nvPr>
        </p:nvSpPr>
        <p:spPr>
          <a:xfrm>
            <a:off x="8728356" y="4904508"/>
            <a:ext cx="2826329" cy="1655762"/>
          </a:xfrm>
        </p:spPr>
        <p:txBody>
          <a:bodyPr/>
          <a:lstStyle/>
          <a:p>
            <a:pPr algn="r"/>
            <a:r>
              <a:rPr lang="en-US" b="1" dirty="0">
                <a:latin typeface="Calibri Light" panose="020F0302020204030204" pitchFamily="34" charset="0"/>
                <a:cs typeface="Calibri Light" panose="020F0302020204030204" pitchFamily="34" charset="0"/>
              </a:rPr>
              <a:t>Customer Analysis</a:t>
            </a:r>
          </a:p>
          <a:p>
            <a:pPr algn="r"/>
            <a:r>
              <a:rPr lang="en-US" dirty="0">
                <a:latin typeface="Calibri Light" panose="020F0302020204030204" pitchFamily="34" charset="0"/>
                <a:cs typeface="Calibri Light" panose="020F0302020204030204" pitchFamily="34" charset="0"/>
              </a:rPr>
              <a:t>Phil Best</a:t>
            </a:r>
          </a:p>
          <a:p>
            <a:pPr algn="r"/>
            <a:r>
              <a:rPr lang="en-US" dirty="0">
                <a:latin typeface="Calibri Light" panose="020F0302020204030204" pitchFamily="34" charset="0"/>
                <a:cs typeface="Calibri Light" panose="020F0302020204030204" pitchFamily="34" charset="0"/>
              </a:rPr>
              <a:t>11.04.2025</a:t>
            </a:r>
          </a:p>
        </p:txBody>
      </p:sp>
      <p:pic>
        <p:nvPicPr>
          <p:cNvPr id="5" name="Graphic 4" descr="Turtle with solid fill">
            <a:extLst>
              <a:ext uri="{FF2B5EF4-FFF2-40B4-BE49-F238E27FC236}">
                <a16:creationId xmlns:a16="http://schemas.microsoft.com/office/drawing/2014/main" id="{EDCE670C-E35C-4989-1BAA-4E565458BD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09456" y="4904508"/>
            <a:ext cx="1925781" cy="1925781"/>
          </a:xfrm>
          <a:prstGeom prst="rect">
            <a:avLst/>
          </a:prstGeom>
        </p:spPr>
      </p:pic>
      <p:cxnSp>
        <p:nvCxnSpPr>
          <p:cNvPr id="7" name="Straight Connector 6">
            <a:extLst>
              <a:ext uri="{FF2B5EF4-FFF2-40B4-BE49-F238E27FC236}">
                <a16:creationId xmlns:a16="http://schemas.microsoft.com/office/drawing/2014/main" id="{DCAC765F-5AC9-51B4-2E17-93D7978EB1A0}"/>
              </a:ext>
            </a:extLst>
          </p:cNvPr>
          <p:cNvCxnSpPr>
            <a:cxnSpLocks/>
          </p:cNvCxnSpPr>
          <p:nvPr/>
        </p:nvCxnSpPr>
        <p:spPr>
          <a:xfrm>
            <a:off x="346364" y="6359236"/>
            <a:ext cx="11166763" cy="0"/>
          </a:xfrm>
          <a:prstGeom prst="line">
            <a:avLst/>
          </a:prstGeom>
          <a:ln w="76200">
            <a:solidFill>
              <a:schemeClr val="accent3"/>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369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3CE6B-CA79-1B1E-9EF2-CF2D4F76F900}"/>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EE221E4-231C-7AF5-5214-179AF346A31C}"/>
              </a:ext>
            </a:extLst>
          </p:cNvPr>
          <p:cNvCxnSpPr>
            <a:cxnSpLocks/>
          </p:cNvCxnSpPr>
          <p:nvPr/>
        </p:nvCxnSpPr>
        <p:spPr>
          <a:xfrm>
            <a:off x="838200" y="964910"/>
            <a:ext cx="10453256"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7" name="AutoShape 2">
            <a:extLst>
              <a:ext uri="{FF2B5EF4-FFF2-40B4-BE49-F238E27FC236}">
                <a16:creationId xmlns:a16="http://schemas.microsoft.com/office/drawing/2014/main" id="{21888759-A7CC-9CA7-73CA-6A756F59A84F}"/>
              </a:ext>
            </a:extLst>
          </p:cNvPr>
          <p:cNvSpPr>
            <a:spLocks noChangeAspect="1" noChangeArrowheads="1"/>
          </p:cNvSpPr>
          <p:nvPr/>
        </p:nvSpPr>
        <p:spPr bwMode="auto">
          <a:xfrm>
            <a:off x="5943599" y="3276599"/>
            <a:ext cx="3735977" cy="37359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A grid with many colored dots&#10;&#10;AI-generated content may be incorrect.">
            <a:extLst>
              <a:ext uri="{FF2B5EF4-FFF2-40B4-BE49-F238E27FC236}">
                <a16:creationId xmlns:a16="http://schemas.microsoft.com/office/drawing/2014/main" id="{2D30053B-8343-C53A-B986-697ED42B8232}"/>
              </a:ext>
            </a:extLst>
          </p:cNvPr>
          <p:cNvPicPr>
            <a:picLocks noChangeAspect="1"/>
          </p:cNvPicPr>
          <p:nvPr/>
        </p:nvPicPr>
        <p:blipFill>
          <a:blip r:embed="rId3"/>
          <a:stretch>
            <a:fillRect/>
          </a:stretch>
        </p:blipFill>
        <p:spPr>
          <a:xfrm>
            <a:off x="1563546" y="1210055"/>
            <a:ext cx="9064907" cy="5438944"/>
          </a:xfrm>
          <a:prstGeom prst="rect">
            <a:avLst/>
          </a:prstGeom>
        </p:spPr>
      </p:pic>
      <p:pic>
        <p:nvPicPr>
          <p:cNvPr id="6" name="Graphic 5" descr="Turtle with solid fill">
            <a:extLst>
              <a:ext uri="{FF2B5EF4-FFF2-40B4-BE49-F238E27FC236}">
                <a16:creationId xmlns:a16="http://schemas.microsoft.com/office/drawing/2014/main" id="{EB09DE66-BA97-938B-7E39-61CD29B8DF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0035" y="5908963"/>
            <a:ext cx="949037" cy="949037"/>
          </a:xfrm>
          <a:prstGeom prst="rect">
            <a:avLst/>
          </a:prstGeom>
        </p:spPr>
      </p:pic>
      <p:sp>
        <p:nvSpPr>
          <p:cNvPr id="11" name="Title 1">
            <a:extLst>
              <a:ext uri="{FF2B5EF4-FFF2-40B4-BE49-F238E27FC236}">
                <a16:creationId xmlns:a16="http://schemas.microsoft.com/office/drawing/2014/main" id="{47C8318E-394D-BF24-CF5B-7F954E5EE312}"/>
              </a:ext>
            </a:extLst>
          </p:cNvPr>
          <p:cNvSpPr>
            <a:spLocks noGrp="1"/>
          </p:cNvSpPr>
          <p:nvPr>
            <p:ph type="title"/>
          </p:nvPr>
        </p:nvSpPr>
        <p:spPr>
          <a:xfrm>
            <a:off x="775856" y="57876"/>
            <a:ext cx="11416144" cy="964910"/>
          </a:xfrm>
        </p:spPr>
        <p:txBody>
          <a:bodyPr>
            <a:normAutofit/>
          </a:bodyPr>
          <a:lstStyle/>
          <a:p>
            <a:r>
              <a:rPr lang="en-US" sz="2400" b="1" dirty="0">
                <a:solidFill>
                  <a:schemeClr val="accent1"/>
                </a:solidFill>
                <a:latin typeface="Helvetica" pitchFamily="2" charset="0"/>
              </a:rPr>
              <a:t>2. Customer Segmentation</a:t>
            </a:r>
            <a:br>
              <a:rPr lang="en-US" sz="2800" dirty="0"/>
            </a:br>
            <a:r>
              <a:rPr lang="en-US" sz="2000" dirty="0">
                <a:latin typeface="Calibri Light" panose="020F0302020204030204" pitchFamily="34" charset="0"/>
                <a:cs typeface="Calibri Light" panose="020F0302020204030204" pitchFamily="34" charset="0"/>
              </a:rPr>
              <a:t>There are 5 distinct clusters of customers using Pay + Spending Score</a:t>
            </a:r>
            <a:endParaRPr lang="en-US" sz="2800" dirty="0">
              <a:latin typeface="Calibri Light" panose="020F0302020204030204" pitchFamily="34" charset="0"/>
              <a:cs typeface="Calibri Light" panose="020F0302020204030204" pitchFamily="34" charset="0"/>
            </a:endParaRPr>
          </a:p>
        </p:txBody>
      </p:sp>
      <p:sp>
        <p:nvSpPr>
          <p:cNvPr id="12" name="Oval 11">
            <a:extLst>
              <a:ext uri="{FF2B5EF4-FFF2-40B4-BE49-F238E27FC236}">
                <a16:creationId xmlns:a16="http://schemas.microsoft.com/office/drawing/2014/main" id="{2547C192-197E-5C5A-5692-BD53C2B3D25E}"/>
              </a:ext>
            </a:extLst>
          </p:cNvPr>
          <p:cNvSpPr/>
          <p:nvPr/>
        </p:nvSpPr>
        <p:spPr>
          <a:xfrm>
            <a:off x="1961571" y="1371598"/>
            <a:ext cx="3229483" cy="2873831"/>
          </a:xfrm>
          <a:prstGeom prst="ellipse">
            <a:avLst/>
          </a:prstGeom>
          <a:solidFill>
            <a:srgbClr val="02BF7D"/>
          </a:solidFill>
          <a:ln>
            <a:solidFill>
              <a:srgbClr val="02BF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AF07771-5256-A63B-7927-EE013EC32475}"/>
              </a:ext>
            </a:extLst>
          </p:cNvPr>
          <p:cNvSpPr/>
          <p:nvPr/>
        </p:nvSpPr>
        <p:spPr>
          <a:xfrm>
            <a:off x="6450093" y="1281581"/>
            <a:ext cx="3229483" cy="3146730"/>
          </a:xfrm>
          <a:prstGeom prst="ellipse">
            <a:avLst/>
          </a:prstGeom>
          <a:solidFill>
            <a:srgbClr val="F9766D"/>
          </a:solidFill>
          <a:ln>
            <a:solidFill>
              <a:srgbClr val="F976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FE957AF-01E3-AA63-4A9F-218348918F66}"/>
              </a:ext>
            </a:extLst>
          </p:cNvPr>
          <p:cNvSpPr/>
          <p:nvPr/>
        </p:nvSpPr>
        <p:spPr>
          <a:xfrm>
            <a:off x="4467497" y="3429000"/>
            <a:ext cx="2418771" cy="2057401"/>
          </a:xfrm>
          <a:prstGeom prst="ellipse">
            <a:avLst/>
          </a:prstGeom>
          <a:solidFill>
            <a:srgbClr val="A3A500"/>
          </a:solidFill>
          <a:ln>
            <a:solidFill>
              <a:srgbClr val="A3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16DC37C-37F8-0530-9996-7B5C675B2D26}"/>
              </a:ext>
            </a:extLst>
          </p:cNvPr>
          <p:cNvSpPr/>
          <p:nvPr/>
        </p:nvSpPr>
        <p:spPr>
          <a:xfrm>
            <a:off x="2271865" y="4924697"/>
            <a:ext cx="2919189" cy="1539678"/>
          </a:xfrm>
          <a:prstGeom prst="ellipse">
            <a:avLst/>
          </a:prstGeom>
          <a:solidFill>
            <a:srgbClr val="E86BF3"/>
          </a:solidFill>
          <a:ln>
            <a:solidFill>
              <a:srgbClr val="E86B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46B2A87-E841-96CD-732F-1E91EC936DC7}"/>
              </a:ext>
            </a:extLst>
          </p:cNvPr>
          <p:cNvSpPr/>
          <p:nvPr/>
        </p:nvSpPr>
        <p:spPr>
          <a:xfrm>
            <a:off x="6496297" y="4768816"/>
            <a:ext cx="3074810" cy="1524408"/>
          </a:xfrm>
          <a:prstGeom prst="ellipse">
            <a:avLst/>
          </a:prstGeom>
          <a:solidFill>
            <a:srgbClr val="05B0F7"/>
          </a:solidFill>
          <a:ln>
            <a:solidFill>
              <a:srgbClr val="05B0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8195F48-5EA3-88B9-B62C-99619F315744}"/>
              </a:ext>
            </a:extLst>
          </p:cNvPr>
          <p:cNvSpPr txBox="1"/>
          <p:nvPr/>
        </p:nvSpPr>
        <p:spPr>
          <a:xfrm>
            <a:off x="6855450" y="1800094"/>
            <a:ext cx="2444166" cy="738664"/>
          </a:xfrm>
          <a:prstGeom prst="rect">
            <a:avLst/>
          </a:prstGeom>
          <a:noFill/>
        </p:spPr>
        <p:txBody>
          <a:bodyPr wrap="square" rtlCol="0">
            <a:spAutoFit/>
          </a:bodyPr>
          <a:lstStyle/>
          <a:p>
            <a:pPr algn="ctr"/>
            <a:r>
              <a:rPr lang="en-US" sz="1400" b="1" dirty="0">
                <a:solidFill>
                  <a:schemeClr val="bg1"/>
                </a:solidFill>
                <a:latin typeface="Helvetica" pitchFamily="2" charset="0"/>
              </a:rPr>
              <a:t>Customers: </a:t>
            </a:r>
            <a:r>
              <a:rPr lang="en-US" sz="1400" dirty="0">
                <a:solidFill>
                  <a:schemeClr val="bg1"/>
                </a:solidFill>
              </a:rPr>
              <a:t>356 </a:t>
            </a:r>
          </a:p>
          <a:p>
            <a:pPr algn="ctr"/>
            <a:endParaRPr lang="en-US" sz="1400" dirty="0">
              <a:solidFill>
                <a:schemeClr val="bg1"/>
              </a:solidFill>
            </a:endParaRPr>
          </a:p>
          <a:p>
            <a:pPr algn="ctr"/>
            <a:r>
              <a:rPr lang="en-US" sz="1400" b="1" dirty="0">
                <a:solidFill>
                  <a:schemeClr val="bg1"/>
                </a:solidFill>
                <a:latin typeface="Helvetica" pitchFamily="2" charset="0"/>
              </a:rPr>
              <a:t>Avg Loyalty Points: </a:t>
            </a:r>
            <a:r>
              <a:rPr lang="en-US" sz="1400" dirty="0">
                <a:solidFill>
                  <a:schemeClr val="bg1"/>
                </a:solidFill>
              </a:rPr>
              <a:t>3,988 </a:t>
            </a:r>
          </a:p>
        </p:txBody>
      </p:sp>
      <p:sp>
        <p:nvSpPr>
          <p:cNvPr id="18" name="TextBox 17">
            <a:extLst>
              <a:ext uri="{FF2B5EF4-FFF2-40B4-BE49-F238E27FC236}">
                <a16:creationId xmlns:a16="http://schemas.microsoft.com/office/drawing/2014/main" id="{FAFE0B18-08C1-C467-B60B-7ACCBA994E8B}"/>
              </a:ext>
            </a:extLst>
          </p:cNvPr>
          <p:cNvSpPr txBox="1"/>
          <p:nvPr/>
        </p:nvSpPr>
        <p:spPr>
          <a:xfrm>
            <a:off x="4473621" y="3879637"/>
            <a:ext cx="2444166" cy="738664"/>
          </a:xfrm>
          <a:prstGeom prst="rect">
            <a:avLst/>
          </a:prstGeom>
          <a:noFill/>
        </p:spPr>
        <p:txBody>
          <a:bodyPr wrap="square" rtlCol="0">
            <a:spAutoFit/>
          </a:bodyPr>
          <a:lstStyle/>
          <a:p>
            <a:pPr algn="ctr"/>
            <a:r>
              <a:rPr lang="en-US" sz="1400" b="1" dirty="0">
                <a:solidFill>
                  <a:schemeClr val="bg1"/>
                </a:solidFill>
                <a:latin typeface="Helvetica" pitchFamily="2" charset="0"/>
              </a:rPr>
              <a:t>Customers: </a:t>
            </a:r>
            <a:r>
              <a:rPr lang="en-US" sz="1400" dirty="0">
                <a:solidFill>
                  <a:schemeClr val="bg1"/>
                </a:solidFill>
              </a:rPr>
              <a:t>774 </a:t>
            </a:r>
          </a:p>
          <a:p>
            <a:pPr algn="ctr"/>
            <a:endParaRPr lang="en-US" sz="1400" dirty="0">
              <a:solidFill>
                <a:schemeClr val="bg1"/>
              </a:solidFill>
            </a:endParaRPr>
          </a:p>
          <a:p>
            <a:pPr algn="ctr"/>
            <a:r>
              <a:rPr lang="en-US" sz="1400" b="1" dirty="0">
                <a:solidFill>
                  <a:schemeClr val="bg1"/>
                </a:solidFill>
                <a:latin typeface="Helvetica" pitchFamily="2" charset="0"/>
              </a:rPr>
              <a:t>Avg Loyalty Points: </a:t>
            </a:r>
            <a:r>
              <a:rPr lang="en-US" sz="1400" dirty="0">
                <a:solidFill>
                  <a:schemeClr val="bg1"/>
                </a:solidFill>
              </a:rPr>
              <a:t>1,420</a:t>
            </a:r>
          </a:p>
        </p:txBody>
      </p:sp>
      <p:sp>
        <p:nvSpPr>
          <p:cNvPr id="19" name="TextBox 18">
            <a:extLst>
              <a:ext uri="{FF2B5EF4-FFF2-40B4-BE49-F238E27FC236}">
                <a16:creationId xmlns:a16="http://schemas.microsoft.com/office/drawing/2014/main" id="{727FB7FC-2513-E3A9-CEC9-9C6D59F82D99}"/>
              </a:ext>
            </a:extLst>
          </p:cNvPr>
          <p:cNvSpPr txBox="1"/>
          <p:nvPr/>
        </p:nvSpPr>
        <p:spPr>
          <a:xfrm>
            <a:off x="2366926" y="1895872"/>
            <a:ext cx="2444166" cy="738664"/>
          </a:xfrm>
          <a:prstGeom prst="rect">
            <a:avLst/>
          </a:prstGeom>
          <a:noFill/>
        </p:spPr>
        <p:txBody>
          <a:bodyPr wrap="square" rtlCol="0">
            <a:spAutoFit/>
          </a:bodyPr>
          <a:lstStyle/>
          <a:p>
            <a:pPr algn="ctr"/>
            <a:r>
              <a:rPr lang="en-US" sz="1400" b="1" dirty="0">
                <a:solidFill>
                  <a:schemeClr val="bg1"/>
                </a:solidFill>
                <a:latin typeface="Helvetica" pitchFamily="2" charset="0"/>
              </a:rPr>
              <a:t>Customers: </a:t>
            </a:r>
            <a:r>
              <a:rPr lang="en-US" sz="1400" dirty="0">
                <a:solidFill>
                  <a:schemeClr val="bg1"/>
                </a:solidFill>
              </a:rPr>
              <a:t>330 </a:t>
            </a:r>
          </a:p>
          <a:p>
            <a:pPr algn="ctr"/>
            <a:endParaRPr lang="en-US" sz="1400" dirty="0">
              <a:solidFill>
                <a:schemeClr val="bg1"/>
              </a:solidFill>
            </a:endParaRPr>
          </a:p>
          <a:p>
            <a:pPr algn="ctr"/>
            <a:r>
              <a:rPr lang="en-US" sz="1400" b="1" dirty="0">
                <a:solidFill>
                  <a:schemeClr val="bg1"/>
                </a:solidFill>
                <a:latin typeface="Helvetica" pitchFamily="2" charset="0"/>
              </a:rPr>
              <a:t>Avg Loyalty Points: </a:t>
            </a:r>
            <a:r>
              <a:rPr lang="en-US" sz="1400" dirty="0">
                <a:solidFill>
                  <a:schemeClr val="bg1"/>
                </a:solidFill>
              </a:rPr>
              <a:t>912</a:t>
            </a:r>
          </a:p>
        </p:txBody>
      </p:sp>
      <p:sp>
        <p:nvSpPr>
          <p:cNvPr id="20" name="TextBox 19">
            <a:extLst>
              <a:ext uri="{FF2B5EF4-FFF2-40B4-BE49-F238E27FC236}">
                <a16:creationId xmlns:a16="http://schemas.microsoft.com/office/drawing/2014/main" id="{06ECC100-6046-E24E-636D-F58DBBD83AA9}"/>
              </a:ext>
            </a:extLst>
          </p:cNvPr>
          <p:cNvSpPr txBox="1"/>
          <p:nvPr/>
        </p:nvSpPr>
        <p:spPr>
          <a:xfrm>
            <a:off x="2513792" y="5200750"/>
            <a:ext cx="2444166" cy="1092473"/>
          </a:xfrm>
          <a:prstGeom prst="rect">
            <a:avLst/>
          </a:prstGeom>
          <a:noFill/>
        </p:spPr>
        <p:txBody>
          <a:bodyPr wrap="square" rtlCol="0">
            <a:noAutofit/>
          </a:bodyPr>
          <a:lstStyle/>
          <a:p>
            <a:pPr algn="ctr"/>
            <a:r>
              <a:rPr lang="en-US" sz="1400" b="1" dirty="0">
                <a:solidFill>
                  <a:schemeClr val="bg1"/>
                </a:solidFill>
                <a:latin typeface="Helvetica" pitchFamily="2" charset="0"/>
              </a:rPr>
              <a:t>Customers: </a:t>
            </a:r>
            <a:r>
              <a:rPr lang="en-US" sz="1400" dirty="0">
                <a:solidFill>
                  <a:schemeClr val="bg1"/>
                </a:solidFill>
              </a:rPr>
              <a:t>271</a:t>
            </a:r>
          </a:p>
          <a:p>
            <a:pPr algn="ctr"/>
            <a:endParaRPr lang="en-US" sz="1400" dirty="0">
              <a:solidFill>
                <a:schemeClr val="bg1"/>
              </a:solidFill>
            </a:endParaRPr>
          </a:p>
          <a:p>
            <a:pPr algn="ctr"/>
            <a:r>
              <a:rPr lang="en-US" sz="1400" b="1" dirty="0">
                <a:solidFill>
                  <a:schemeClr val="bg1"/>
                </a:solidFill>
                <a:latin typeface="Helvetica" pitchFamily="2" charset="0"/>
              </a:rPr>
              <a:t>Avg Loyalty Points: </a:t>
            </a:r>
            <a:r>
              <a:rPr lang="en-US" sz="1400" dirty="0">
                <a:solidFill>
                  <a:schemeClr val="bg1"/>
                </a:solidFill>
                <a:latin typeface="Calibri Light" panose="020F0302020204030204" pitchFamily="34" charset="0"/>
                <a:cs typeface="Calibri Light" panose="020F0302020204030204" pitchFamily="34" charset="0"/>
              </a:rPr>
              <a:t>275</a:t>
            </a:r>
          </a:p>
        </p:txBody>
      </p:sp>
      <p:sp>
        <p:nvSpPr>
          <p:cNvPr id="21" name="TextBox 20">
            <a:extLst>
              <a:ext uri="{FF2B5EF4-FFF2-40B4-BE49-F238E27FC236}">
                <a16:creationId xmlns:a16="http://schemas.microsoft.com/office/drawing/2014/main" id="{E107F3AF-C62E-C089-D212-B3ADE077C2E6}"/>
              </a:ext>
            </a:extLst>
          </p:cNvPr>
          <p:cNvSpPr txBox="1"/>
          <p:nvPr/>
        </p:nvSpPr>
        <p:spPr>
          <a:xfrm>
            <a:off x="6811619" y="5101708"/>
            <a:ext cx="2444166" cy="1092473"/>
          </a:xfrm>
          <a:prstGeom prst="rect">
            <a:avLst/>
          </a:prstGeom>
          <a:noFill/>
        </p:spPr>
        <p:txBody>
          <a:bodyPr wrap="square" rtlCol="0">
            <a:noAutofit/>
          </a:bodyPr>
          <a:lstStyle/>
          <a:p>
            <a:pPr algn="ctr"/>
            <a:r>
              <a:rPr lang="en-US" sz="1400" b="1" dirty="0">
                <a:solidFill>
                  <a:schemeClr val="bg1"/>
                </a:solidFill>
                <a:latin typeface="Helvetica" pitchFamily="2" charset="0"/>
              </a:rPr>
              <a:t>Customers: </a:t>
            </a:r>
            <a:r>
              <a:rPr lang="en-US" sz="1400" dirty="0">
                <a:solidFill>
                  <a:schemeClr val="bg1"/>
                </a:solidFill>
              </a:rPr>
              <a:t>269</a:t>
            </a:r>
          </a:p>
          <a:p>
            <a:pPr algn="ctr"/>
            <a:endParaRPr lang="en-US" sz="1400" dirty="0">
              <a:solidFill>
                <a:schemeClr val="bg1"/>
              </a:solidFill>
            </a:endParaRPr>
          </a:p>
          <a:p>
            <a:pPr algn="ctr"/>
            <a:r>
              <a:rPr lang="en-US" sz="1400" b="1" dirty="0">
                <a:solidFill>
                  <a:schemeClr val="bg1"/>
                </a:solidFill>
                <a:latin typeface="Helvetica" pitchFamily="2" charset="0"/>
              </a:rPr>
              <a:t>Avg Loyalty Points: </a:t>
            </a:r>
            <a:r>
              <a:rPr lang="en-US" sz="1400" dirty="0">
                <a:solidFill>
                  <a:schemeClr val="bg1"/>
                </a:solidFill>
                <a:latin typeface="Calibri Light" panose="020F0302020204030204" pitchFamily="34" charset="0"/>
                <a:cs typeface="Calibri Light" panose="020F0302020204030204" pitchFamily="34" charset="0"/>
              </a:rPr>
              <a:t>972</a:t>
            </a:r>
          </a:p>
        </p:txBody>
      </p:sp>
      <p:sp>
        <p:nvSpPr>
          <p:cNvPr id="27" name="TextBox 26">
            <a:extLst>
              <a:ext uri="{FF2B5EF4-FFF2-40B4-BE49-F238E27FC236}">
                <a16:creationId xmlns:a16="http://schemas.microsoft.com/office/drawing/2014/main" id="{7D44260B-77E9-1CB7-D178-138F2B8FF6CC}"/>
              </a:ext>
            </a:extLst>
          </p:cNvPr>
          <p:cNvSpPr txBox="1"/>
          <p:nvPr/>
        </p:nvSpPr>
        <p:spPr>
          <a:xfrm>
            <a:off x="2366926" y="1338490"/>
            <a:ext cx="2418771" cy="338554"/>
          </a:xfrm>
          <a:prstGeom prst="rect">
            <a:avLst/>
          </a:prstGeom>
          <a:solidFill>
            <a:schemeClr val="bg1"/>
          </a:solidFill>
          <a:ln w="12700">
            <a:solidFill>
              <a:srgbClr val="02BF7D"/>
            </a:solidFill>
          </a:ln>
        </p:spPr>
        <p:txBody>
          <a:bodyPr wrap="square" rtlCol="0">
            <a:spAutoFit/>
          </a:bodyPr>
          <a:lstStyle/>
          <a:p>
            <a:pPr algn="ctr"/>
            <a:r>
              <a:rPr lang="en-US" sz="1600" dirty="0"/>
              <a:t>High Pay/Low SS</a:t>
            </a:r>
          </a:p>
        </p:txBody>
      </p:sp>
      <p:sp>
        <p:nvSpPr>
          <p:cNvPr id="28" name="TextBox 27">
            <a:extLst>
              <a:ext uri="{FF2B5EF4-FFF2-40B4-BE49-F238E27FC236}">
                <a16:creationId xmlns:a16="http://schemas.microsoft.com/office/drawing/2014/main" id="{454FEA40-7D4C-BBDB-7283-67753FE00671}"/>
              </a:ext>
            </a:extLst>
          </p:cNvPr>
          <p:cNvSpPr txBox="1"/>
          <p:nvPr/>
        </p:nvSpPr>
        <p:spPr>
          <a:xfrm>
            <a:off x="6824316" y="1281581"/>
            <a:ext cx="2418771" cy="338554"/>
          </a:xfrm>
          <a:prstGeom prst="rect">
            <a:avLst/>
          </a:prstGeom>
          <a:solidFill>
            <a:schemeClr val="bg1"/>
          </a:solidFill>
          <a:ln w="12700">
            <a:solidFill>
              <a:srgbClr val="F9766D"/>
            </a:solidFill>
          </a:ln>
        </p:spPr>
        <p:txBody>
          <a:bodyPr wrap="square" rtlCol="0">
            <a:spAutoFit/>
          </a:bodyPr>
          <a:lstStyle/>
          <a:p>
            <a:pPr algn="ctr"/>
            <a:r>
              <a:rPr lang="en-US" sz="1600" dirty="0"/>
              <a:t>High Pay/ High SS</a:t>
            </a:r>
          </a:p>
        </p:txBody>
      </p:sp>
      <p:sp>
        <p:nvSpPr>
          <p:cNvPr id="29" name="TextBox 28">
            <a:extLst>
              <a:ext uri="{FF2B5EF4-FFF2-40B4-BE49-F238E27FC236}">
                <a16:creationId xmlns:a16="http://schemas.microsoft.com/office/drawing/2014/main" id="{BBB192AA-7E73-B080-0810-8534F5CEB39E}"/>
              </a:ext>
            </a:extLst>
          </p:cNvPr>
          <p:cNvSpPr txBox="1"/>
          <p:nvPr/>
        </p:nvSpPr>
        <p:spPr>
          <a:xfrm>
            <a:off x="4763285" y="3394570"/>
            <a:ext cx="1872421" cy="338554"/>
          </a:xfrm>
          <a:prstGeom prst="rect">
            <a:avLst/>
          </a:prstGeom>
          <a:solidFill>
            <a:schemeClr val="bg1"/>
          </a:solidFill>
          <a:ln w="12700">
            <a:solidFill>
              <a:srgbClr val="A3A500"/>
            </a:solidFill>
          </a:ln>
        </p:spPr>
        <p:txBody>
          <a:bodyPr wrap="square" rtlCol="0">
            <a:spAutoFit/>
          </a:bodyPr>
          <a:lstStyle/>
          <a:p>
            <a:pPr algn="ctr"/>
            <a:r>
              <a:rPr lang="en-US" sz="1600" dirty="0"/>
              <a:t>Mid Pay/ Mid SS</a:t>
            </a:r>
          </a:p>
        </p:txBody>
      </p:sp>
      <p:sp>
        <p:nvSpPr>
          <p:cNvPr id="30" name="TextBox 29">
            <a:extLst>
              <a:ext uri="{FF2B5EF4-FFF2-40B4-BE49-F238E27FC236}">
                <a16:creationId xmlns:a16="http://schemas.microsoft.com/office/drawing/2014/main" id="{5A69D9A9-931E-135E-8B23-49DC250218E7}"/>
              </a:ext>
            </a:extLst>
          </p:cNvPr>
          <p:cNvSpPr txBox="1"/>
          <p:nvPr/>
        </p:nvSpPr>
        <p:spPr>
          <a:xfrm>
            <a:off x="6926609" y="4584150"/>
            <a:ext cx="2294704" cy="338554"/>
          </a:xfrm>
          <a:prstGeom prst="rect">
            <a:avLst/>
          </a:prstGeom>
          <a:solidFill>
            <a:schemeClr val="bg1"/>
          </a:solidFill>
          <a:ln w="12700">
            <a:solidFill>
              <a:srgbClr val="05B0F7"/>
            </a:solidFill>
          </a:ln>
        </p:spPr>
        <p:txBody>
          <a:bodyPr wrap="square" rtlCol="0">
            <a:spAutoFit/>
          </a:bodyPr>
          <a:lstStyle/>
          <a:p>
            <a:pPr algn="ctr"/>
            <a:r>
              <a:rPr lang="en-US" sz="1600" dirty="0"/>
              <a:t>Low Pay / High SS</a:t>
            </a:r>
          </a:p>
        </p:txBody>
      </p:sp>
      <p:sp>
        <p:nvSpPr>
          <p:cNvPr id="31" name="TextBox 30">
            <a:extLst>
              <a:ext uri="{FF2B5EF4-FFF2-40B4-BE49-F238E27FC236}">
                <a16:creationId xmlns:a16="http://schemas.microsoft.com/office/drawing/2014/main" id="{34971AAB-0BA5-194E-7471-353A9C5F0988}"/>
              </a:ext>
            </a:extLst>
          </p:cNvPr>
          <p:cNvSpPr txBox="1"/>
          <p:nvPr/>
        </p:nvSpPr>
        <p:spPr>
          <a:xfrm>
            <a:off x="2724074" y="4737346"/>
            <a:ext cx="1859066" cy="338554"/>
          </a:xfrm>
          <a:prstGeom prst="rect">
            <a:avLst/>
          </a:prstGeom>
          <a:solidFill>
            <a:schemeClr val="bg1"/>
          </a:solidFill>
          <a:ln w="12700">
            <a:solidFill>
              <a:srgbClr val="E86BF3"/>
            </a:solidFill>
          </a:ln>
        </p:spPr>
        <p:txBody>
          <a:bodyPr wrap="square" rtlCol="0">
            <a:spAutoFit/>
          </a:bodyPr>
          <a:lstStyle/>
          <a:p>
            <a:pPr algn="ctr"/>
            <a:r>
              <a:rPr lang="en-US" sz="1600" dirty="0"/>
              <a:t>Low Pay/ Low SS</a:t>
            </a:r>
          </a:p>
        </p:txBody>
      </p:sp>
    </p:spTree>
    <p:extLst>
      <p:ext uri="{BB962C8B-B14F-4D97-AF65-F5344CB8AC3E}">
        <p14:creationId xmlns:p14="http://schemas.microsoft.com/office/powerpoint/2010/main" val="1923359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4DC44-7D10-6760-9700-1BCBAD5D1BA4}"/>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E905C93-5933-FC5F-3F25-329735AF81B7}"/>
              </a:ext>
            </a:extLst>
          </p:cNvPr>
          <p:cNvCxnSpPr>
            <a:cxnSpLocks/>
          </p:cNvCxnSpPr>
          <p:nvPr/>
        </p:nvCxnSpPr>
        <p:spPr>
          <a:xfrm>
            <a:off x="838200" y="964910"/>
            <a:ext cx="10453256"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7" name="AutoShape 2">
            <a:extLst>
              <a:ext uri="{FF2B5EF4-FFF2-40B4-BE49-F238E27FC236}">
                <a16:creationId xmlns:a16="http://schemas.microsoft.com/office/drawing/2014/main" id="{A32E19DE-922C-E7C2-F1A5-13F8FE4D97BA}"/>
              </a:ext>
            </a:extLst>
          </p:cNvPr>
          <p:cNvSpPr>
            <a:spLocks noChangeAspect="1" noChangeArrowheads="1"/>
          </p:cNvSpPr>
          <p:nvPr/>
        </p:nvSpPr>
        <p:spPr bwMode="auto">
          <a:xfrm>
            <a:off x="5943599" y="3276599"/>
            <a:ext cx="3735977" cy="37359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A grid with many colored dots&#10;&#10;AI-generated content may be incorrect.">
            <a:extLst>
              <a:ext uri="{FF2B5EF4-FFF2-40B4-BE49-F238E27FC236}">
                <a16:creationId xmlns:a16="http://schemas.microsoft.com/office/drawing/2014/main" id="{C2D916B6-C639-2691-1ED7-1F990F205954}"/>
              </a:ext>
            </a:extLst>
          </p:cNvPr>
          <p:cNvPicPr>
            <a:picLocks noChangeAspect="1"/>
          </p:cNvPicPr>
          <p:nvPr/>
        </p:nvPicPr>
        <p:blipFill>
          <a:blip r:embed="rId3"/>
          <a:stretch>
            <a:fillRect/>
          </a:stretch>
        </p:blipFill>
        <p:spPr>
          <a:xfrm>
            <a:off x="1563546" y="1210055"/>
            <a:ext cx="9064907" cy="5438944"/>
          </a:xfrm>
          <a:prstGeom prst="rect">
            <a:avLst/>
          </a:prstGeom>
        </p:spPr>
      </p:pic>
      <p:pic>
        <p:nvPicPr>
          <p:cNvPr id="6" name="Graphic 5" descr="Turtle with solid fill">
            <a:extLst>
              <a:ext uri="{FF2B5EF4-FFF2-40B4-BE49-F238E27FC236}">
                <a16:creationId xmlns:a16="http://schemas.microsoft.com/office/drawing/2014/main" id="{CB0EEED1-6405-159C-8F26-D3D9E5CE3B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0035" y="5908963"/>
            <a:ext cx="949037" cy="949037"/>
          </a:xfrm>
          <a:prstGeom prst="rect">
            <a:avLst/>
          </a:prstGeom>
        </p:spPr>
      </p:pic>
      <p:sp>
        <p:nvSpPr>
          <p:cNvPr id="11" name="Title 1">
            <a:extLst>
              <a:ext uri="{FF2B5EF4-FFF2-40B4-BE49-F238E27FC236}">
                <a16:creationId xmlns:a16="http://schemas.microsoft.com/office/drawing/2014/main" id="{5C75C1BB-FA9B-80CB-71AE-517B37929BB3}"/>
              </a:ext>
            </a:extLst>
          </p:cNvPr>
          <p:cNvSpPr>
            <a:spLocks noGrp="1"/>
          </p:cNvSpPr>
          <p:nvPr>
            <p:ph type="title"/>
          </p:nvPr>
        </p:nvSpPr>
        <p:spPr>
          <a:xfrm>
            <a:off x="775856" y="82320"/>
            <a:ext cx="10515600" cy="964910"/>
          </a:xfrm>
        </p:spPr>
        <p:txBody>
          <a:bodyPr>
            <a:normAutofit/>
          </a:bodyPr>
          <a:lstStyle/>
          <a:p>
            <a:r>
              <a:rPr lang="en-US" sz="2400" b="1" dirty="0">
                <a:solidFill>
                  <a:schemeClr val="accent1"/>
                </a:solidFill>
                <a:latin typeface="Helvetica" pitchFamily="2" charset="0"/>
              </a:rPr>
              <a:t>2. Customer Segmentation</a:t>
            </a:r>
            <a:br>
              <a:rPr lang="en-US" sz="2800" dirty="0"/>
            </a:br>
            <a:r>
              <a:rPr lang="en-US" sz="2000" dirty="0">
                <a:latin typeface="Calibri Light" panose="020F0302020204030204" pitchFamily="34" charset="0"/>
                <a:cs typeface="Calibri Light" panose="020F0302020204030204" pitchFamily="34" charset="0"/>
              </a:rPr>
              <a:t>Marketing strategy should focus on maintaining ‘V.I.P’s and upselling High Pay/Low Spend Segment</a:t>
            </a:r>
            <a:endParaRPr lang="en-US" sz="2800" dirty="0">
              <a:latin typeface="Calibri Light" panose="020F0302020204030204" pitchFamily="34" charset="0"/>
              <a:cs typeface="Calibri Light" panose="020F0302020204030204" pitchFamily="34" charset="0"/>
            </a:endParaRPr>
          </a:p>
        </p:txBody>
      </p:sp>
      <p:sp>
        <p:nvSpPr>
          <p:cNvPr id="12" name="Oval 11">
            <a:extLst>
              <a:ext uri="{FF2B5EF4-FFF2-40B4-BE49-F238E27FC236}">
                <a16:creationId xmlns:a16="http://schemas.microsoft.com/office/drawing/2014/main" id="{94D527E0-FAA5-54DE-3DC4-CF631978B8F9}"/>
              </a:ext>
            </a:extLst>
          </p:cNvPr>
          <p:cNvSpPr/>
          <p:nvPr/>
        </p:nvSpPr>
        <p:spPr>
          <a:xfrm>
            <a:off x="1961571" y="1371598"/>
            <a:ext cx="3229483" cy="2873831"/>
          </a:xfrm>
          <a:prstGeom prst="ellipse">
            <a:avLst/>
          </a:prstGeom>
          <a:solidFill>
            <a:srgbClr val="02BF7D"/>
          </a:solidFill>
          <a:ln>
            <a:solidFill>
              <a:srgbClr val="02BF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BFA52F0-D74C-B2CE-FE04-580BC1CD6AA3}"/>
              </a:ext>
            </a:extLst>
          </p:cNvPr>
          <p:cNvSpPr/>
          <p:nvPr/>
        </p:nvSpPr>
        <p:spPr>
          <a:xfrm>
            <a:off x="6450093" y="1281581"/>
            <a:ext cx="3229483" cy="3146730"/>
          </a:xfrm>
          <a:prstGeom prst="ellipse">
            <a:avLst/>
          </a:prstGeom>
          <a:solidFill>
            <a:srgbClr val="F9766D"/>
          </a:solidFill>
          <a:ln>
            <a:solidFill>
              <a:srgbClr val="F976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E8066E6-E04A-8A62-249E-96B0B4E019FB}"/>
              </a:ext>
            </a:extLst>
          </p:cNvPr>
          <p:cNvSpPr/>
          <p:nvPr/>
        </p:nvSpPr>
        <p:spPr>
          <a:xfrm>
            <a:off x="4467497" y="3429000"/>
            <a:ext cx="2418771" cy="2057401"/>
          </a:xfrm>
          <a:prstGeom prst="ellipse">
            <a:avLst/>
          </a:prstGeom>
          <a:solidFill>
            <a:schemeClr val="bg2">
              <a:lumMod val="9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8FACB5-1E3D-C995-CB90-969FB496559C}"/>
              </a:ext>
            </a:extLst>
          </p:cNvPr>
          <p:cNvSpPr/>
          <p:nvPr/>
        </p:nvSpPr>
        <p:spPr>
          <a:xfrm>
            <a:off x="2271865" y="4924697"/>
            <a:ext cx="2919189" cy="1539678"/>
          </a:xfrm>
          <a:prstGeom prst="ellipse">
            <a:avLst/>
          </a:prstGeom>
          <a:solidFill>
            <a:schemeClr val="bg2">
              <a:lumMod val="9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6267A5D-D9F3-FAEA-1AD5-FCFB42D38932}"/>
              </a:ext>
            </a:extLst>
          </p:cNvPr>
          <p:cNvSpPr/>
          <p:nvPr/>
        </p:nvSpPr>
        <p:spPr>
          <a:xfrm>
            <a:off x="6496297" y="4768816"/>
            <a:ext cx="3074810" cy="1524408"/>
          </a:xfrm>
          <a:prstGeom prst="ellipse">
            <a:avLst/>
          </a:prstGeom>
          <a:solidFill>
            <a:schemeClr val="bg2">
              <a:lumMod val="90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B1D1099-9D94-C1D5-7D77-2EB86C92A138}"/>
              </a:ext>
            </a:extLst>
          </p:cNvPr>
          <p:cNvSpPr txBox="1"/>
          <p:nvPr/>
        </p:nvSpPr>
        <p:spPr>
          <a:xfrm>
            <a:off x="6855450" y="1800094"/>
            <a:ext cx="2444166" cy="738664"/>
          </a:xfrm>
          <a:prstGeom prst="rect">
            <a:avLst/>
          </a:prstGeom>
          <a:noFill/>
        </p:spPr>
        <p:txBody>
          <a:bodyPr wrap="square" rtlCol="0">
            <a:spAutoFit/>
          </a:bodyPr>
          <a:lstStyle/>
          <a:p>
            <a:pPr algn="ctr"/>
            <a:r>
              <a:rPr lang="en-US" sz="1400" b="1" dirty="0">
                <a:solidFill>
                  <a:schemeClr val="bg1"/>
                </a:solidFill>
                <a:latin typeface="Helvetica" pitchFamily="2" charset="0"/>
              </a:rPr>
              <a:t>Customers: </a:t>
            </a:r>
            <a:r>
              <a:rPr lang="en-US" sz="1400" dirty="0">
                <a:solidFill>
                  <a:schemeClr val="bg1"/>
                </a:solidFill>
              </a:rPr>
              <a:t>356 </a:t>
            </a:r>
          </a:p>
          <a:p>
            <a:pPr algn="ctr"/>
            <a:endParaRPr lang="en-US" sz="1400" dirty="0">
              <a:solidFill>
                <a:schemeClr val="bg1"/>
              </a:solidFill>
            </a:endParaRPr>
          </a:p>
          <a:p>
            <a:pPr algn="ctr"/>
            <a:r>
              <a:rPr lang="en-US" sz="1400" b="1" dirty="0">
                <a:solidFill>
                  <a:schemeClr val="bg1"/>
                </a:solidFill>
                <a:latin typeface="Helvetica" pitchFamily="2" charset="0"/>
              </a:rPr>
              <a:t>Avg Loyalty Points: </a:t>
            </a:r>
            <a:r>
              <a:rPr lang="en-US" sz="1400" dirty="0">
                <a:solidFill>
                  <a:schemeClr val="bg1"/>
                </a:solidFill>
              </a:rPr>
              <a:t>3,988 </a:t>
            </a:r>
          </a:p>
        </p:txBody>
      </p:sp>
      <p:sp>
        <p:nvSpPr>
          <p:cNvPr id="19" name="TextBox 18">
            <a:extLst>
              <a:ext uri="{FF2B5EF4-FFF2-40B4-BE49-F238E27FC236}">
                <a16:creationId xmlns:a16="http://schemas.microsoft.com/office/drawing/2014/main" id="{083852C8-8249-48A7-BC3C-CC3AE14A7970}"/>
              </a:ext>
            </a:extLst>
          </p:cNvPr>
          <p:cNvSpPr txBox="1"/>
          <p:nvPr/>
        </p:nvSpPr>
        <p:spPr>
          <a:xfrm>
            <a:off x="2366926" y="1895872"/>
            <a:ext cx="2444166" cy="738664"/>
          </a:xfrm>
          <a:prstGeom prst="rect">
            <a:avLst/>
          </a:prstGeom>
          <a:noFill/>
        </p:spPr>
        <p:txBody>
          <a:bodyPr wrap="square" rtlCol="0">
            <a:spAutoFit/>
          </a:bodyPr>
          <a:lstStyle/>
          <a:p>
            <a:pPr algn="ctr"/>
            <a:r>
              <a:rPr lang="en-US" sz="1400" b="1" dirty="0">
                <a:solidFill>
                  <a:schemeClr val="bg1"/>
                </a:solidFill>
                <a:latin typeface="Helvetica" pitchFamily="2" charset="0"/>
              </a:rPr>
              <a:t>Customers: </a:t>
            </a:r>
            <a:r>
              <a:rPr lang="en-US" sz="1400" dirty="0">
                <a:solidFill>
                  <a:schemeClr val="bg1"/>
                </a:solidFill>
              </a:rPr>
              <a:t>330 </a:t>
            </a:r>
          </a:p>
          <a:p>
            <a:pPr algn="ctr"/>
            <a:endParaRPr lang="en-US" sz="1400" dirty="0">
              <a:solidFill>
                <a:schemeClr val="bg1"/>
              </a:solidFill>
            </a:endParaRPr>
          </a:p>
          <a:p>
            <a:pPr algn="ctr"/>
            <a:r>
              <a:rPr lang="en-US" sz="1400" b="1" dirty="0">
                <a:solidFill>
                  <a:schemeClr val="bg1"/>
                </a:solidFill>
                <a:latin typeface="Helvetica" pitchFamily="2" charset="0"/>
              </a:rPr>
              <a:t>Avg Loyalty Points: </a:t>
            </a:r>
            <a:r>
              <a:rPr lang="en-US" sz="1400" dirty="0">
                <a:solidFill>
                  <a:schemeClr val="bg1"/>
                </a:solidFill>
              </a:rPr>
              <a:t>912</a:t>
            </a:r>
          </a:p>
        </p:txBody>
      </p:sp>
      <p:sp>
        <p:nvSpPr>
          <p:cNvPr id="29" name="7-point Star 28">
            <a:extLst>
              <a:ext uri="{FF2B5EF4-FFF2-40B4-BE49-F238E27FC236}">
                <a16:creationId xmlns:a16="http://schemas.microsoft.com/office/drawing/2014/main" id="{104713E2-B03E-12E2-8EED-F713F5A8DD43}"/>
              </a:ext>
            </a:extLst>
          </p:cNvPr>
          <p:cNvSpPr/>
          <p:nvPr/>
        </p:nvSpPr>
        <p:spPr>
          <a:xfrm>
            <a:off x="7469283" y="2647950"/>
            <a:ext cx="1358153" cy="1237189"/>
          </a:xfrm>
          <a:prstGeom prst="star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Rating 3 Star with solid fill">
            <a:extLst>
              <a:ext uri="{FF2B5EF4-FFF2-40B4-BE49-F238E27FC236}">
                <a16:creationId xmlns:a16="http://schemas.microsoft.com/office/drawing/2014/main" id="{F373C54A-6969-D313-7ABA-1D7371B6D30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09799" y="2941737"/>
            <a:ext cx="914400" cy="914400"/>
          </a:xfrm>
          <a:prstGeom prst="rect">
            <a:avLst/>
          </a:prstGeom>
        </p:spPr>
      </p:pic>
      <p:sp>
        <p:nvSpPr>
          <p:cNvPr id="32" name="TextBox 31">
            <a:extLst>
              <a:ext uri="{FF2B5EF4-FFF2-40B4-BE49-F238E27FC236}">
                <a16:creationId xmlns:a16="http://schemas.microsoft.com/office/drawing/2014/main" id="{325869B4-4189-A601-E988-88E509A8DC01}"/>
              </a:ext>
            </a:extLst>
          </p:cNvPr>
          <p:cNvSpPr txBox="1"/>
          <p:nvPr/>
        </p:nvSpPr>
        <p:spPr>
          <a:xfrm>
            <a:off x="7581334" y="2873620"/>
            <a:ext cx="1171329" cy="461665"/>
          </a:xfrm>
          <a:prstGeom prst="rect">
            <a:avLst/>
          </a:prstGeom>
          <a:noFill/>
        </p:spPr>
        <p:txBody>
          <a:bodyPr wrap="square" rtlCol="0">
            <a:spAutoFit/>
          </a:bodyPr>
          <a:lstStyle/>
          <a:p>
            <a:pPr algn="ctr"/>
            <a:r>
              <a:rPr lang="en-US" sz="2400" b="1" dirty="0">
                <a:solidFill>
                  <a:schemeClr val="bg1"/>
                </a:solidFill>
                <a:latin typeface="Helvetica" pitchFamily="2" charset="0"/>
              </a:rPr>
              <a:t>V.I.P.</a:t>
            </a:r>
          </a:p>
        </p:txBody>
      </p:sp>
      <p:sp>
        <p:nvSpPr>
          <p:cNvPr id="38" name="Right Arrow 37">
            <a:extLst>
              <a:ext uri="{FF2B5EF4-FFF2-40B4-BE49-F238E27FC236}">
                <a16:creationId xmlns:a16="http://schemas.microsoft.com/office/drawing/2014/main" id="{9EC39336-C10E-776B-E9EA-4DC1D0B52664}"/>
              </a:ext>
            </a:extLst>
          </p:cNvPr>
          <p:cNvSpPr/>
          <p:nvPr/>
        </p:nvSpPr>
        <p:spPr>
          <a:xfrm>
            <a:off x="2819368" y="2724158"/>
            <a:ext cx="1648129" cy="1222565"/>
          </a:xfrm>
          <a:prstGeom prst="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Helvetica" pitchFamily="2" charset="0"/>
              </a:rPr>
              <a:t>Upsell</a:t>
            </a:r>
          </a:p>
        </p:txBody>
      </p:sp>
      <p:sp>
        <p:nvSpPr>
          <p:cNvPr id="3" name="TextBox 2">
            <a:extLst>
              <a:ext uri="{FF2B5EF4-FFF2-40B4-BE49-F238E27FC236}">
                <a16:creationId xmlns:a16="http://schemas.microsoft.com/office/drawing/2014/main" id="{D7701390-AA23-F534-12A8-5776B0747529}"/>
              </a:ext>
            </a:extLst>
          </p:cNvPr>
          <p:cNvSpPr txBox="1"/>
          <p:nvPr/>
        </p:nvSpPr>
        <p:spPr>
          <a:xfrm>
            <a:off x="2366926" y="1338490"/>
            <a:ext cx="2418771" cy="338554"/>
          </a:xfrm>
          <a:prstGeom prst="rect">
            <a:avLst/>
          </a:prstGeom>
          <a:solidFill>
            <a:schemeClr val="bg1"/>
          </a:solidFill>
          <a:ln w="12700">
            <a:solidFill>
              <a:srgbClr val="02BF7D"/>
            </a:solidFill>
          </a:ln>
        </p:spPr>
        <p:txBody>
          <a:bodyPr wrap="square" rtlCol="0">
            <a:spAutoFit/>
          </a:bodyPr>
          <a:lstStyle/>
          <a:p>
            <a:pPr algn="ctr"/>
            <a:r>
              <a:rPr lang="en-US" sz="1600" dirty="0"/>
              <a:t>High Pay/Low SS</a:t>
            </a:r>
          </a:p>
        </p:txBody>
      </p:sp>
      <p:sp>
        <p:nvSpPr>
          <p:cNvPr id="8" name="TextBox 7">
            <a:extLst>
              <a:ext uri="{FF2B5EF4-FFF2-40B4-BE49-F238E27FC236}">
                <a16:creationId xmlns:a16="http://schemas.microsoft.com/office/drawing/2014/main" id="{F2E8A9B0-BEA7-FF2D-E71B-28A46676E9E3}"/>
              </a:ext>
            </a:extLst>
          </p:cNvPr>
          <p:cNvSpPr txBox="1"/>
          <p:nvPr/>
        </p:nvSpPr>
        <p:spPr>
          <a:xfrm>
            <a:off x="6824316" y="1281581"/>
            <a:ext cx="2418771" cy="338554"/>
          </a:xfrm>
          <a:prstGeom prst="rect">
            <a:avLst/>
          </a:prstGeom>
          <a:solidFill>
            <a:schemeClr val="bg1"/>
          </a:solidFill>
          <a:ln w="12700">
            <a:solidFill>
              <a:srgbClr val="F9766D"/>
            </a:solidFill>
          </a:ln>
        </p:spPr>
        <p:txBody>
          <a:bodyPr wrap="square" rtlCol="0">
            <a:spAutoFit/>
          </a:bodyPr>
          <a:lstStyle/>
          <a:p>
            <a:pPr algn="ctr"/>
            <a:r>
              <a:rPr lang="en-US" sz="1600" dirty="0"/>
              <a:t>High Pay/ High SS</a:t>
            </a:r>
          </a:p>
        </p:txBody>
      </p:sp>
    </p:spTree>
    <p:extLst>
      <p:ext uri="{BB962C8B-B14F-4D97-AF65-F5344CB8AC3E}">
        <p14:creationId xmlns:p14="http://schemas.microsoft.com/office/powerpoint/2010/main" val="3432035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green bars&#10;&#10;AI-generated content may be incorrect.">
            <a:extLst>
              <a:ext uri="{FF2B5EF4-FFF2-40B4-BE49-F238E27FC236}">
                <a16:creationId xmlns:a16="http://schemas.microsoft.com/office/drawing/2014/main" id="{84C5C183-4404-8980-5DFA-27E484C86B1E}"/>
              </a:ext>
            </a:extLst>
          </p:cNvPr>
          <p:cNvPicPr>
            <a:picLocks noGrp="1" noChangeAspect="1"/>
          </p:cNvPicPr>
          <p:nvPr>
            <p:ph idx="1"/>
          </p:nvPr>
        </p:nvPicPr>
        <p:blipFill>
          <a:blip r:embed="rId2"/>
          <a:stretch>
            <a:fillRect/>
          </a:stretch>
        </p:blipFill>
        <p:spPr>
          <a:xfrm>
            <a:off x="1084066" y="1200174"/>
            <a:ext cx="8974334" cy="5384600"/>
          </a:xfrm>
        </p:spPr>
      </p:pic>
      <p:pic>
        <p:nvPicPr>
          <p:cNvPr id="6" name="Graphic 5" descr="Turtle with solid fill">
            <a:extLst>
              <a:ext uri="{FF2B5EF4-FFF2-40B4-BE49-F238E27FC236}">
                <a16:creationId xmlns:a16="http://schemas.microsoft.com/office/drawing/2014/main" id="{ACDE0E81-881D-C5F3-416A-ED73A06242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40035" y="5908963"/>
            <a:ext cx="949037" cy="949037"/>
          </a:xfrm>
          <a:prstGeom prst="rect">
            <a:avLst/>
          </a:prstGeom>
        </p:spPr>
      </p:pic>
      <p:cxnSp>
        <p:nvCxnSpPr>
          <p:cNvPr id="8" name="Straight Connector 7">
            <a:extLst>
              <a:ext uri="{FF2B5EF4-FFF2-40B4-BE49-F238E27FC236}">
                <a16:creationId xmlns:a16="http://schemas.microsoft.com/office/drawing/2014/main" id="{143E6207-6FA7-F9AB-9D96-F4D1ADE8B77E}"/>
              </a:ext>
            </a:extLst>
          </p:cNvPr>
          <p:cNvCxnSpPr>
            <a:cxnSpLocks/>
          </p:cNvCxnSpPr>
          <p:nvPr/>
        </p:nvCxnSpPr>
        <p:spPr>
          <a:xfrm>
            <a:off x="838200" y="964910"/>
            <a:ext cx="10453256" cy="0"/>
          </a:xfrm>
          <a:prstGeom prst="line">
            <a:avLst/>
          </a:prstGeom>
          <a:ln w="76200">
            <a:solidFill>
              <a:srgbClr val="F9766D"/>
            </a:solidFill>
          </a:ln>
        </p:spPr>
        <p:style>
          <a:lnRef idx="2">
            <a:schemeClr val="accent1"/>
          </a:lnRef>
          <a:fillRef idx="0">
            <a:schemeClr val="accent1"/>
          </a:fillRef>
          <a:effectRef idx="1">
            <a:schemeClr val="accent1"/>
          </a:effectRef>
          <a:fontRef idx="minor">
            <a:schemeClr val="tx1"/>
          </a:fontRef>
        </p:style>
      </p:cxnSp>
      <p:sp>
        <p:nvSpPr>
          <p:cNvPr id="9" name="Title 1">
            <a:extLst>
              <a:ext uri="{FF2B5EF4-FFF2-40B4-BE49-F238E27FC236}">
                <a16:creationId xmlns:a16="http://schemas.microsoft.com/office/drawing/2014/main" id="{06F20B69-AD3E-45F8-5F26-8DE929D9E109}"/>
              </a:ext>
            </a:extLst>
          </p:cNvPr>
          <p:cNvSpPr>
            <a:spLocks noGrp="1"/>
          </p:cNvSpPr>
          <p:nvPr>
            <p:ph type="title"/>
          </p:nvPr>
        </p:nvSpPr>
        <p:spPr>
          <a:xfrm>
            <a:off x="775856" y="46299"/>
            <a:ext cx="10515600" cy="964910"/>
          </a:xfrm>
        </p:spPr>
        <p:txBody>
          <a:bodyPr>
            <a:normAutofit/>
          </a:bodyPr>
          <a:lstStyle/>
          <a:p>
            <a:r>
              <a:rPr lang="en-US" sz="2400" b="1" dirty="0">
                <a:solidFill>
                  <a:srgbClr val="F9766D"/>
                </a:solidFill>
                <a:latin typeface="Helvetica" pitchFamily="2" charset="0"/>
              </a:rPr>
              <a:t>3. Review and Product Sentiment</a:t>
            </a:r>
            <a:br>
              <a:rPr lang="en-US" sz="2800" dirty="0"/>
            </a:br>
            <a:r>
              <a:rPr lang="en-US" sz="2000" dirty="0">
                <a:latin typeface="Calibri Light" panose="020F0302020204030204" pitchFamily="34" charset="0"/>
                <a:cs typeface="Calibri Light" panose="020F0302020204030204" pitchFamily="34" charset="0"/>
              </a:rPr>
              <a:t>Review sentiment skews positive, with an average rating of +0.23</a:t>
            </a:r>
            <a:endParaRPr lang="en-US" sz="2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4520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9AE7A-BF8C-D34F-B132-05E3E3E1D1EF}"/>
            </a:ext>
          </a:extLst>
        </p:cNvPr>
        <p:cNvGrpSpPr/>
        <p:nvPr/>
      </p:nvGrpSpPr>
      <p:grpSpPr>
        <a:xfrm>
          <a:off x="0" y="0"/>
          <a:ext cx="0" cy="0"/>
          <a:chOff x="0" y="0"/>
          <a:chExt cx="0" cy="0"/>
        </a:xfrm>
      </p:grpSpPr>
      <p:pic>
        <p:nvPicPr>
          <p:cNvPr id="6" name="Graphic 5" descr="Turtle with solid fill">
            <a:extLst>
              <a:ext uri="{FF2B5EF4-FFF2-40B4-BE49-F238E27FC236}">
                <a16:creationId xmlns:a16="http://schemas.microsoft.com/office/drawing/2014/main" id="{4E85588F-FC78-CB79-7349-58CFED1655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40035" y="5908963"/>
            <a:ext cx="949037" cy="949037"/>
          </a:xfrm>
          <a:prstGeom prst="rect">
            <a:avLst/>
          </a:prstGeom>
        </p:spPr>
      </p:pic>
      <p:cxnSp>
        <p:nvCxnSpPr>
          <p:cNvPr id="8" name="Straight Connector 7">
            <a:extLst>
              <a:ext uri="{FF2B5EF4-FFF2-40B4-BE49-F238E27FC236}">
                <a16:creationId xmlns:a16="http://schemas.microsoft.com/office/drawing/2014/main" id="{54D86944-5A68-D830-2B6D-BBB123E4D918}"/>
              </a:ext>
            </a:extLst>
          </p:cNvPr>
          <p:cNvCxnSpPr>
            <a:cxnSpLocks/>
          </p:cNvCxnSpPr>
          <p:nvPr/>
        </p:nvCxnSpPr>
        <p:spPr>
          <a:xfrm>
            <a:off x="838200" y="964910"/>
            <a:ext cx="10453256" cy="0"/>
          </a:xfrm>
          <a:prstGeom prst="line">
            <a:avLst/>
          </a:prstGeom>
          <a:ln w="76200">
            <a:solidFill>
              <a:srgbClr val="F9766D"/>
            </a:solidFill>
          </a:ln>
        </p:spPr>
        <p:style>
          <a:lnRef idx="2">
            <a:schemeClr val="accent1"/>
          </a:lnRef>
          <a:fillRef idx="0">
            <a:schemeClr val="accent1"/>
          </a:fillRef>
          <a:effectRef idx="1">
            <a:schemeClr val="accent1"/>
          </a:effectRef>
          <a:fontRef idx="minor">
            <a:schemeClr val="tx1"/>
          </a:fontRef>
        </p:style>
      </p:cxnSp>
      <p:pic>
        <p:nvPicPr>
          <p:cNvPr id="11" name="Picture 10" descr="A graph with a bar graph&#10;&#10;AI-generated content may be incorrect.">
            <a:extLst>
              <a:ext uri="{FF2B5EF4-FFF2-40B4-BE49-F238E27FC236}">
                <a16:creationId xmlns:a16="http://schemas.microsoft.com/office/drawing/2014/main" id="{A949E178-979E-8D8A-8A51-853F6E2166B5}"/>
              </a:ext>
            </a:extLst>
          </p:cNvPr>
          <p:cNvPicPr>
            <a:picLocks noChangeAspect="1"/>
          </p:cNvPicPr>
          <p:nvPr/>
        </p:nvPicPr>
        <p:blipFill>
          <a:blip r:embed="rId4"/>
          <a:stretch>
            <a:fillRect/>
          </a:stretch>
        </p:blipFill>
        <p:spPr>
          <a:xfrm>
            <a:off x="1543050" y="1176394"/>
            <a:ext cx="9105900" cy="5463540"/>
          </a:xfrm>
          <a:prstGeom prst="rect">
            <a:avLst/>
          </a:prstGeom>
        </p:spPr>
      </p:pic>
      <p:sp>
        <p:nvSpPr>
          <p:cNvPr id="2" name="Title 1">
            <a:extLst>
              <a:ext uri="{FF2B5EF4-FFF2-40B4-BE49-F238E27FC236}">
                <a16:creationId xmlns:a16="http://schemas.microsoft.com/office/drawing/2014/main" id="{F96C6C11-BBDB-691D-6D7B-F3236C5AF937}"/>
              </a:ext>
            </a:extLst>
          </p:cNvPr>
          <p:cNvSpPr>
            <a:spLocks noGrp="1"/>
          </p:cNvSpPr>
          <p:nvPr>
            <p:ph type="title"/>
          </p:nvPr>
        </p:nvSpPr>
        <p:spPr>
          <a:xfrm>
            <a:off x="807028" y="27709"/>
            <a:ext cx="10515600" cy="964910"/>
          </a:xfrm>
        </p:spPr>
        <p:txBody>
          <a:bodyPr>
            <a:normAutofit/>
          </a:bodyPr>
          <a:lstStyle/>
          <a:p>
            <a:r>
              <a:rPr lang="en-US" sz="2400" b="1" dirty="0">
                <a:solidFill>
                  <a:srgbClr val="F9766D"/>
                </a:solidFill>
                <a:latin typeface="Helvetica" pitchFamily="2" charset="0"/>
              </a:rPr>
              <a:t>3. Review and Product Sentiment</a:t>
            </a:r>
            <a:br>
              <a:rPr lang="en-US" sz="2800" dirty="0"/>
            </a:br>
            <a:r>
              <a:rPr lang="en-US" sz="2000" dirty="0">
                <a:latin typeface="Calibri Light" panose="020F0302020204030204" pitchFamily="34" charset="0"/>
                <a:cs typeface="Calibri Light" panose="020F0302020204030204" pitchFamily="34" charset="0"/>
              </a:rPr>
              <a:t>No products have a negative average sentiment score</a:t>
            </a:r>
            <a:endParaRPr lang="en-US" sz="2800" dirty="0">
              <a:latin typeface="Calibri Light" panose="020F0302020204030204" pitchFamily="34" charset="0"/>
              <a:cs typeface="Calibri Light" panose="020F0302020204030204" pitchFamily="34" charset="0"/>
            </a:endParaRPr>
          </a:p>
        </p:txBody>
      </p:sp>
      <p:sp>
        <p:nvSpPr>
          <p:cNvPr id="3" name="Rectangular Callout 2">
            <a:extLst>
              <a:ext uri="{FF2B5EF4-FFF2-40B4-BE49-F238E27FC236}">
                <a16:creationId xmlns:a16="http://schemas.microsoft.com/office/drawing/2014/main" id="{5C7DFE74-2849-468B-486B-7B25350C8D6A}"/>
              </a:ext>
            </a:extLst>
          </p:cNvPr>
          <p:cNvSpPr/>
          <p:nvPr/>
        </p:nvSpPr>
        <p:spPr>
          <a:xfrm>
            <a:off x="9088232" y="2982190"/>
            <a:ext cx="1244631" cy="1458410"/>
          </a:xfrm>
          <a:prstGeom prst="wedgeRectCallout">
            <a:avLst>
              <a:gd name="adj1" fmla="val 5574"/>
              <a:gd name="adj2" fmla="val 154246"/>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b="1" dirty="0">
                <a:latin typeface="Helvetica" pitchFamily="2" charset="0"/>
              </a:rPr>
              <a:t>Top 3 products</a:t>
            </a:r>
          </a:p>
          <a:p>
            <a:pPr algn="ctr"/>
            <a:endParaRPr lang="en-US" sz="700" b="1" dirty="0">
              <a:latin typeface="Helvetica" pitchFamily="2" charset="0"/>
            </a:endParaRPr>
          </a:p>
          <a:p>
            <a:pPr marL="342900" indent="-342900">
              <a:buFont typeface="+mj-lt"/>
              <a:buAutoNum type="arabicPeriod"/>
            </a:pPr>
            <a:r>
              <a:rPr lang="en-US" sz="1400" dirty="0">
                <a:latin typeface="Calibri Light" panose="020F0302020204030204" pitchFamily="34" charset="0"/>
                <a:cs typeface="Calibri Light" panose="020F0302020204030204" pitchFamily="34" charset="0"/>
              </a:rPr>
              <a:t>9119</a:t>
            </a:r>
          </a:p>
          <a:p>
            <a:pPr marL="342900" indent="-342900">
              <a:buFont typeface="+mj-lt"/>
              <a:buAutoNum type="arabicPeriod"/>
            </a:pPr>
            <a:r>
              <a:rPr lang="en-US" sz="1400" dirty="0">
                <a:latin typeface="Calibri Light" panose="020F0302020204030204" pitchFamily="34" charset="0"/>
                <a:cs typeface="Calibri Light" panose="020F0302020204030204" pitchFamily="34" charset="0"/>
              </a:rPr>
              <a:t>9080</a:t>
            </a:r>
          </a:p>
          <a:p>
            <a:pPr marL="342900" indent="-342900">
              <a:buFont typeface="+mj-lt"/>
              <a:buAutoNum type="arabicPeriod"/>
            </a:pPr>
            <a:r>
              <a:rPr lang="en-US" sz="1400" dirty="0">
                <a:latin typeface="Calibri Light" panose="020F0302020204030204" pitchFamily="34" charset="0"/>
                <a:cs typeface="Calibri Light" panose="020F0302020204030204" pitchFamily="34" charset="0"/>
              </a:rPr>
              <a:t>11004</a:t>
            </a:r>
          </a:p>
        </p:txBody>
      </p:sp>
      <p:sp>
        <p:nvSpPr>
          <p:cNvPr id="4" name="Rectangular Callout 3">
            <a:extLst>
              <a:ext uri="{FF2B5EF4-FFF2-40B4-BE49-F238E27FC236}">
                <a16:creationId xmlns:a16="http://schemas.microsoft.com/office/drawing/2014/main" id="{60159593-BDA3-7574-0548-AA6077826F1E}"/>
              </a:ext>
            </a:extLst>
          </p:cNvPr>
          <p:cNvSpPr/>
          <p:nvPr/>
        </p:nvSpPr>
        <p:spPr>
          <a:xfrm>
            <a:off x="2241454" y="2982190"/>
            <a:ext cx="1244631" cy="1458410"/>
          </a:xfrm>
          <a:prstGeom prst="wedgeRectCallout">
            <a:avLst>
              <a:gd name="adj1" fmla="val -10235"/>
              <a:gd name="adj2" fmla="val 148690"/>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b="1" dirty="0">
                <a:latin typeface="Helvetica" pitchFamily="2" charset="0"/>
              </a:rPr>
              <a:t>Bottom 3 products</a:t>
            </a:r>
          </a:p>
          <a:p>
            <a:pPr algn="ctr"/>
            <a:endParaRPr lang="en-US" sz="700" b="1" dirty="0">
              <a:latin typeface="Helvetica" pitchFamily="2" charset="0"/>
            </a:endParaRPr>
          </a:p>
          <a:p>
            <a:pPr marL="342900" indent="-342900">
              <a:buFont typeface="+mj-lt"/>
              <a:buAutoNum type="arabicPeriod"/>
            </a:pPr>
            <a:r>
              <a:rPr lang="en-US" sz="1400" dirty="0">
                <a:latin typeface="Calibri Light" panose="020F0302020204030204" pitchFamily="34" charset="0"/>
                <a:cs typeface="Calibri Light" panose="020F0302020204030204" pitchFamily="34" charset="0"/>
              </a:rPr>
              <a:t>6431</a:t>
            </a:r>
          </a:p>
          <a:p>
            <a:pPr marL="342900" indent="-342900">
              <a:buFont typeface="+mj-lt"/>
              <a:buAutoNum type="arabicPeriod"/>
            </a:pPr>
            <a:r>
              <a:rPr lang="en-US" sz="1400" dirty="0">
                <a:latin typeface="Calibri Light" panose="020F0302020204030204" pitchFamily="34" charset="0"/>
                <a:cs typeface="Calibri Light" panose="020F0302020204030204" pitchFamily="34" charset="0"/>
              </a:rPr>
              <a:t>3436</a:t>
            </a:r>
          </a:p>
          <a:p>
            <a:pPr marL="342900" indent="-342900">
              <a:buFont typeface="+mj-lt"/>
              <a:buAutoNum type="arabicPeriod"/>
            </a:pPr>
            <a:r>
              <a:rPr lang="en-US" sz="1400" dirty="0">
                <a:latin typeface="Calibri Light" panose="020F0302020204030204" pitchFamily="34" charset="0"/>
                <a:cs typeface="Calibri Light" panose="020F0302020204030204" pitchFamily="34" charset="0"/>
              </a:rPr>
              <a:t>9597</a:t>
            </a:r>
          </a:p>
        </p:txBody>
      </p:sp>
    </p:spTree>
    <p:extLst>
      <p:ext uri="{BB962C8B-B14F-4D97-AF65-F5344CB8AC3E}">
        <p14:creationId xmlns:p14="http://schemas.microsoft.com/office/powerpoint/2010/main" val="232233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2FDB2-F391-E20C-BC4D-7DC006ED795D}"/>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C797988-9BA5-897A-7517-C24009AE7D8E}"/>
              </a:ext>
            </a:extLst>
          </p:cNvPr>
          <p:cNvCxnSpPr>
            <a:cxnSpLocks/>
          </p:cNvCxnSpPr>
          <p:nvPr/>
        </p:nvCxnSpPr>
        <p:spPr>
          <a:xfrm>
            <a:off x="838200" y="964910"/>
            <a:ext cx="10453256" cy="0"/>
          </a:xfrm>
          <a:prstGeom prst="line">
            <a:avLst/>
          </a:prstGeom>
          <a:ln w="76200">
            <a:solidFill>
              <a:srgbClr val="F9766D"/>
            </a:solidFill>
          </a:ln>
        </p:spPr>
        <p:style>
          <a:lnRef idx="2">
            <a:schemeClr val="accent1"/>
          </a:lnRef>
          <a:fillRef idx="0">
            <a:schemeClr val="accent1"/>
          </a:fillRef>
          <a:effectRef idx="1">
            <a:schemeClr val="accent1"/>
          </a:effectRef>
          <a:fontRef idx="minor">
            <a:schemeClr val="tx1"/>
          </a:fontRef>
        </p:style>
      </p:cxnSp>
      <p:sp>
        <p:nvSpPr>
          <p:cNvPr id="7" name="AutoShape 2">
            <a:extLst>
              <a:ext uri="{FF2B5EF4-FFF2-40B4-BE49-F238E27FC236}">
                <a16:creationId xmlns:a16="http://schemas.microsoft.com/office/drawing/2014/main" id="{AB1A7B20-7955-EE6E-0615-D9589BE85F3A}"/>
              </a:ext>
            </a:extLst>
          </p:cNvPr>
          <p:cNvSpPr>
            <a:spLocks noChangeAspect="1" noChangeArrowheads="1"/>
          </p:cNvSpPr>
          <p:nvPr/>
        </p:nvSpPr>
        <p:spPr bwMode="auto">
          <a:xfrm>
            <a:off x="5943599" y="3276599"/>
            <a:ext cx="3735977" cy="37359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Graphic 9" descr="Turtle with solid fill">
            <a:extLst>
              <a:ext uri="{FF2B5EF4-FFF2-40B4-BE49-F238E27FC236}">
                <a16:creationId xmlns:a16="http://schemas.microsoft.com/office/drawing/2014/main" id="{0D0F4793-E52B-541F-7B07-5840FBF8E0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40035" y="5908963"/>
            <a:ext cx="949037" cy="949037"/>
          </a:xfrm>
          <a:prstGeom prst="rect">
            <a:avLst/>
          </a:prstGeom>
        </p:spPr>
      </p:pic>
      <p:pic>
        <p:nvPicPr>
          <p:cNvPr id="9" name="Picture 8" descr="A graph with green dots&#10;&#10;AI-generated content may be incorrect.">
            <a:extLst>
              <a:ext uri="{FF2B5EF4-FFF2-40B4-BE49-F238E27FC236}">
                <a16:creationId xmlns:a16="http://schemas.microsoft.com/office/drawing/2014/main" id="{82E7FE65-ACD4-3244-ED3F-6DE551870562}"/>
              </a:ext>
            </a:extLst>
          </p:cNvPr>
          <p:cNvPicPr>
            <a:picLocks noChangeAspect="1"/>
          </p:cNvPicPr>
          <p:nvPr/>
        </p:nvPicPr>
        <p:blipFill>
          <a:blip r:embed="rId5"/>
          <a:stretch>
            <a:fillRect/>
          </a:stretch>
        </p:blipFill>
        <p:spPr>
          <a:xfrm>
            <a:off x="1323371" y="1112465"/>
            <a:ext cx="9240456" cy="5544273"/>
          </a:xfrm>
          <a:prstGeom prst="rect">
            <a:avLst/>
          </a:prstGeom>
        </p:spPr>
      </p:pic>
      <p:sp>
        <p:nvSpPr>
          <p:cNvPr id="15" name="Title 1">
            <a:extLst>
              <a:ext uri="{FF2B5EF4-FFF2-40B4-BE49-F238E27FC236}">
                <a16:creationId xmlns:a16="http://schemas.microsoft.com/office/drawing/2014/main" id="{B6DB6296-9D1C-EC66-C046-253DBA95848B}"/>
              </a:ext>
            </a:extLst>
          </p:cNvPr>
          <p:cNvSpPr txBox="1">
            <a:spLocks/>
          </p:cNvSpPr>
          <p:nvPr/>
        </p:nvSpPr>
        <p:spPr>
          <a:xfrm>
            <a:off x="775856" y="73778"/>
            <a:ext cx="10515600" cy="9649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F9766D"/>
                </a:solidFill>
                <a:latin typeface="Helvetica" pitchFamily="2" charset="0"/>
              </a:rPr>
              <a:t>3. Review and Product Sentiment</a:t>
            </a:r>
            <a:br>
              <a:rPr lang="en-US" sz="2800" dirty="0"/>
            </a:br>
            <a:r>
              <a:rPr lang="en-US" sz="2000" dirty="0">
                <a:latin typeface="Calibri Light" panose="020F0302020204030204" pitchFamily="34" charset="0"/>
                <a:cs typeface="Calibri Light" panose="020F0302020204030204" pitchFamily="34" charset="0"/>
              </a:rPr>
              <a:t>There is an opportunity to better link Loyalty Points to Product Sentiment</a:t>
            </a:r>
            <a:endParaRPr lang="en-US" sz="2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75276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4CB05-3625-690F-B1C9-2B53A2B10DD3}"/>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ACCACA7-64F7-717B-BC08-E5532663A7AB}"/>
              </a:ext>
            </a:extLst>
          </p:cNvPr>
          <p:cNvCxnSpPr>
            <a:cxnSpLocks/>
          </p:cNvCxnSpPr>
          <p:nvPr/>
        </p:nvCxnSpPr>
        <p:spPr>
          <a:xfrm>
            <a:off x="838200" y="964910"/>
            <a:ext cx="10453256" cy="0"/>
          </a:xfrm>
          <a:prstGeom prst="line">
            <a:avLst/>
          </a:prstGeom>
          <a:ln w="76200">
            <a:solidFill>
              <a:srgbClr val="7030A0"/>
            </a:solidFill>
          </a:ln>
        </p:spPr>
        <p:style>
          <a:lnRef idx="2">
            <a:schemeClr val="accent1"/>
          </a:lnRef>
          <a:fillRef idx="0">
            <a:schemeClr val="accent1"/>
          </a:fillRef>
          <a:effectRef idx="1">
            <a:schemeClr val="accent1"/>
          </a:effectRef>
          <a:fontRef idx="minor">
            <a:schemeClr val="tx1"/>
          </a:fontRef>
        </p:style>
      </p:cxnSp>
      <p:sp>
        <p:nvSpPr>
          <p:cNvPr id="7" name="AutoShape 2">
            <a:extLst>
              <a:ext uri="{FF2B5EF4-FFF2-40B4-BE49-F238E27FC236}">
                <a16:creationId xmlns:a16="http://schemas.microsoft.com/office/drawing/2014/main" id="{55F23DDF-DD4F-105D-A51C-7E1DF68CF5A4}"/>
              </a:ext>
            </a:extLst>
          </p:cNvPr>
          <p:cNvSpPr>
            <a:spLocks noChangeAspect="1" noChangeArrowheads="1"/>
          </p:cNvSpPr>
          <p:nvPr/>
        </p:nvSpPr>
        <p:spPr bwMode="auto">
          <a:xfrm>
            <a:off x="5943599" y="3276599"/>
            <a:ext cx="3735977" cy="37359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Graphic 9" descr="Turtle with solid fill">
            <a:extLst>
              <a:ext uri="{FF2B5EF4-FFF2-40B4-BE49-F238E27FC236}">
                <a16:creationId xmlns:a16="http://schemas.microsoft.com/office/drawing/2014/main" id="{B32018F1-E09A-6F69-6A2D-C1E5F0E711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40035" y="5908963"/>
            <a:ext cx="949037" cy="949037"/>
          </a:xfrm>
          <a:prstGeom prst="rect">
            <a:avLst/>
          </a:prstGeom>
        </p:spPr>
      </p:pic>
      <p:sp>
        <p:nvSpPr>
          <p:cNvPr id="15" name="Title 1">
            <a:extLst>
              <a:ext uri="{FF2B5EF4-FFF2-40B4-BE49-F238E27FC236}">
                <a16:creationId xmlns:a16="http://schemas.microsoft.com/office/drawing/2014/main" id="{FFCF1673-D4E8-F596-7773-633CEDED2110}"/>
              </a:ext>
            </a:extLst>
          </p:cNvPr>
          <p:cNvSpPr txBox="1">
            <a:spLocks/>
          </p:cNvSpPr>
          <p:nvPr/>
        </p:nvSpPr>
        <p:spPr>
          <a:xfrm>
            <a:off x="775856" y="81025"/>
            <a:ext cx="10515600" cy="9649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7030A0"/>
                </a:solidFill>
                <a:latin typeface="Helvetica" pitchFamily="2" charset="0"/>
              </a:rPr>
              <a:t>4. Predictive Models from Loyalty Data</a:t>
            </a:r>
            <a:br>
              <a:rPr lang="en-US" sz="2800" dirty="0"/>
            </a:br>
            <a:r>
              <a:rPr lang="en-US" sz="2000" dirty="0">
                <a:latin typeface="Calibri Light" panose="020F0302020204030204" pitchFamily="34" charset="0"/>
                <a:cs typeface="Calibri Light" panose="020F0302020204030204" pitchFamily="34" charset="0"/>
              </a:rPr>
              <a:t>Loyalty points are heavily skewed which may impact multiple regression model performance </a:t>
            </a:r>
            <a:endParaRPr lang="en-US" sz="2800" dirty="0">
              <a:latin typeface="Calibri Light" panose="020F0302020204030204" pitchFamily="34" charset="0"/>
              <a:cs typeface="Calibri Light" panose="020F0302020204030204" pitchFamily="34" charset="0"/>
            </a:endParaRPr>
          </a:p>
        </p:txBody>
      </p:sp>
      <p:pic>
        <p:nvPicPr>
          <p:cNvPr id="3" name="Picture 2" descr="A graph with a black background&#10;&#10;AI-generated content may be incorrect.">
            <a:extLst>
              <a:ext uri="{FF2B5EF4-FFF2-40B4-BE49-F238E27FC236}">
                <a16:creationId xmlns:a16="http://schemas.microsoft.com/office/drawing/2014/main" id="{310832C6-AB8D-5DF3-7206-1F15009BF821}"/>
              </a:ext>
            </a:extLst>
          </p:cNvPr>
          <p:cNvPicPr>
            <a:picLocks noChangeAspect="1"/>
          </p:cNvPicPr>
          <p:nvPr/>
        </p:nvPicPr>
        <p:blipFill>
          <a:blip r:embed="rId5"/>
          <a:stretch>
            <a:fillRect/>
          </a:stretch>
        </p:blipFill>
        <p:spPr>
          <a:xfrm>
            <a:off x="1377170" y="1245522"/>
            <a:ext cx="8939368" cy="5363621"/>
          </a:xfrm>
          <a:prstGeom prst="rect">
            <a:avLst/>
          </a:prstGeom>
        </p:spPr>
      </p:pic>
    </p:spTree>
    <p:extLst>
      <p:ext uri="{BB962C8B-B14F-4D97-AF65-F5344CB8AC3E}">
        <p14:creationId xmlns:p14="http://schemas.microsoft.com/office/powerpoint/2010/main" val="4024809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62DA3-C404-8E90-C3B9-E5C58FA9E834}"/>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DB99091-0F1A-7E65-8BE3-ADCA4BF3F41A}"/>
              </a:ext>
            </a:extLst>
          </p:cNvPr>
          <p:cNvCxnSpPr>
            <a:cxnSpLocks/>
          </p:cNvCxnSpPr>
          <p:nvPr/>
        </p:nvCxnSpPr>
        <p:spPr>
          <a:xfrm>
            <a:off x="838200" y="964910"/>
            <a:ext cx="10453256" cy="0"/>
          </a:xfrm>
          <a:prstGeom prst="line">
            <a:avLst/>
          </a:prstGeom>
          <a:ln w="76200">
            <a:solidFill>
              <a:srgbClr val="7030A0"/>
            </a:solidFill>
          </a:ln>
        </p:spPr>
        <p:style>
          <a:lnRef idx="2">
            <a:schemeClr val="accent1"/>
          </a:lnRef>
          <a:fillRef idx="0">
            <a:schemeClr val="accent1"/>
          </a:fillRef>
          <a:effectRef idx="1">
            <a:schemeClr val="accent1"/>
          </a:effectRef>
          <a:fontRef idx="minor">
            <a:schemeClr val="tx1"/>
          </a:fontRef>
        </p:style>
      </p:cxnSp>
      <p:sp>
        <p:nvSpPr>
          <p:cNvPr id="7" name="AutoShape 2">
            <a:extLst>
              <a:ext uri="{FF2B5EF4-FFF2-40B4-BE49-F238E27FC236}">
                <a16:creationId xmlns:a16="http://schemas.microsoft.com/office/drawing/2014/main" id="{1C0CCCAE-4452-7F3F-DEB6-36E3A174689A}"/>
              </a:ext>
            </a:extLst>
          </p:cNvPr>
          <p:cNvSpPr>
            <a:spLocks noChangeAspect="1" noChangeArrowheads="1"/>
          </p:cNvSpPr>
          <p:nvPr/>
        </p:nvSpPr>
        <p:spPr bwMode="auto">
          <a:xfrm>
            <a:off x="5943599" y="3276599"/>
            <a:ext cx="3735977" cy="37359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Graphic 9" descr="Turtle with solid fill">
            <a:extLst>
              <a:ext uri="{FF2B5EF4-FFF2-40B4-BE49-F238E27FC236}">
                <a16:creationId xmlns:a16="http://schemas.microsoft.com/office/drawing/2014/main" id="{DEE1283B-4EA7-73C7-A685-37946D6945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40035" y="5908963"/>
            <a:ext cx="949037" cy="949037"/>
          </a:xfrm>
          <a:prstGeom prst="rect">
            <a:avLst/>
          </a:prstGeom>
        </p:spPr>
      </p:pic>
      <p:sp>
        <p:nvSpPr>
          <p:cNvPr id="15" name="Title 1">
            <a:extLst>
              <a:ext uri="{FF2B5EF4-FFF2-40B4-BE49-F238E27FC236}">
                <a16:creationId xmlns:a16="http://schemas.microsoft.com/office/drawing/2014/main" id="{3E6108A5-53E6-F2D9-DBC2-3B2CE2555B21}"/>
              </a:ext>
            </a:extLst>
          </p:cNvPr>
          <p:cNvSpPr txBox="1">
            <a:spLocks/>
          </p:cNvSpPr>
          <p:nvPr/>
        </p:nvSpPr>
        <p:spPr>
          <a:xfrm>
            <a:off x="775856" y="81025"/>
            <a:ext cx="10515600" cy="9649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7030A0"/>
                </a:solidFill>
                <a:latin typeface="Helvetica" pitchFamily="2" charset="0"/>
              </a:rPr>
              <a:t>4. Predictive Models from Loyalty Data</a:t>
            </a:r>
            <a:br>
              <a:rPr lang="en-US" sz="2800" dirty="0"/>
            </a:br>
            <a:r>
              <a:rPr lang="en-US" sz="2000" dirty="0">
                <a:latin typeface="Calibri Light" panose="020F0302020204030204" pitchFamily="34" charset="0"/>
                <a:cs typeface="Calibri Light" panose="020F0302020204030204" pitchFamily="34" charset="0"/>
              </a:rPr>
              <a:t>Transforming the data reduces the impact of outliers in multiple regression model</a:t>
            </a:r>
            <a:endParaRPr lang="en-US" sz="2800" dirty="0">
              <a:latin typeface="Calibri Light" panose="020F0302020204030204" pitchFamily="34" charset="0"/>
              <a:cs typeface="Calibri Light" panose="020F0302020204030204" pitchFamily="34" charset="0"/>
            </a:endParaRPr>
          </a:p>
        </p:txBody>
      </p:sp>
      <p:pic>
        <p:nvPicPr>
          <p:cNvPr id="2" name="Picture 1" descr="A graph with green dots&#10;&#10;AI-generated content may be incorrect.">
            <a:extLst>
              <a:ext uri="{FF2B5EF4-FFF2-40B4-BE49-F238E27FC236}">
                <a16:creationId xmlns:a16="http://schemas.microsoft.com/office/drawing/2014/main" id="{D8A87AA2-54FC-1874-625A-5C8B7140DC95}"/>
              </a:ext>
            </a:extLst>
          </p:cNvPr>
          <p:cNvPicPr>
            <a:picLocks noChangeAspect="1"/>
          </p:cNvPicPr>
          <p:nvPr/>
        </p:nvPicPr>
        <p:blipFill>
          <a:blip r:embed="rId5"/>
          <a:stretch>
            <a:fillRect/>
          </a:stretch>
        </p:blipFill>
        <p:spPr>
          <a:xfrm>
            <a:off x="641021" y="1944288"/>
            <a:ext cx="5454979" cy="3272988"/>
          </a:xfrm>
          <a:prstGeom prst="rect">
            <a:avLst/>
          </a:prstGeom>
        </p:spPr>
      </p:pic>
      <p:pic>
        <p:nvPicPr>
          <p:cNvPr id="3" name="Picture 2" descr="A graph with green dots&#10;&#10;AI-generated content may be incorrect.">
            <a:extLst>
              <a:ext uri="{FF2B5EF4-FFF2-40B4-BE49-F238E27FC236}">
                <a16:creationId xmlns:a16="http://schemas.microsoft.com/office/drawing/2014/main" id="{A268C043-E1AD-843C-004C-3E3C8B10C43F}"/>
              </a:ext>
            </a:extLst>
          </p:cNvPr>
          <p:cNvPicPr>
            <a:picLocks noChangeAspect="1"/>
          </p:cNvPicPr>
          <p:nvPr/>
        </p:nvPicPr>
        <p:blipFill>
          <a:blip r:embed="rId6"/>
          <a:stretch>
            <a:fillRect/>
          </a:stretch>
        </p:blipFill>
        <p:spPr>
          <a:xfrm>
            <a:off x="6348855" y="2065865"/>
            <a:ext cx="5049723" cy="3029834"/>
          </a:xfrm>
          <a:prstGeom prst="rect">
            <a:avLst/>
          </a:prstGeom>
        </p:spPr>
      </p:pic>
      <p:sp>
        <p:nvSpPr>
          <p:cNvPr id="5" name="TextBox 4">
            <a:extLst>
              <a:ext uri="{FF2B5EF4-FFF2-40B4-BE49-F238E27FC236}">
                <a16:creationId xmlns:a16="http://schemas.microsoft.com/office/drawing/2014/main" id="{8AF4FE50-663A-608F-DF10-785127B4D1EF}"/>
              </a:ext>
            </a:extLst>
          </p:cNvPr>
          <p:cNvSpPr txBox="1"/>
          <p:nvPr/>
        </p:nvSpPr>
        <p:spPr>
          <a:xfrm>
            <a:off x="641021" y="1371234"/>
            <a:ext cx="2801074" cy="369332"/>
          </a:xfrm>
          <a:prstGeom prst="rect">
            <a:avLst/>
          </a:prstGeom>
          <a:noFill/>
        </p:spPr>
        <p:txBody>
          <a:bodyPr wrap="square" rtlCol="0">
            <a:spAutoFit/>
          </a:bodyPr>
          <a:lstStyle/>
          <a:p>
            <a:r>
              <a:rPr lang="en-US" u="sng" dirty="0"/>
              <a:t>Pre-transformation</a:t>
            </a:r>
          </a:p>
        </p:txBody>
      </p:sp>
      <p:sp>
        <p:nvSpPr>
          <p:cNvPr id="8" name="TextBox 7">
            <a:extLst>
              <a:ext uri="{FF2B5EF4-FFF2-40B4-BE49-F238E27FC236}">
                <a16:creationId xmlns:a16="http://schemas.microsoft.com/office/drawing/2014/main" id="{5A9CBB07-4D6C-08B6-0C4F-31DB8C29402D}"/>
              </a:ext>
            </a:extLst>
          </p:cNvPr>
          <p:cNvSpPr txBox="1"/>
          <p:nvPr/>
        </p:nvSpPr>
        <p:spPr>
          <a:xfrm>
            <a:off x="6348855" y="1376126"/>
            <a:ext cx="2801074" cy="369332"/>
          </a:xfrm>
          <a:prstGeom prst="rect">
            <a:avLst/>
          </a:prstGeom>
          <a:noFill/>
        </p:spPr>
        <p:txBody>
          <a:bodyPr wrap="square" rtlCol="0">
            <a:spAutoFit/>
          </a:bodyPr>
          <a:lstStyle/>
          <a:p>
            <a:r>
              <a:rPr lang="en-US" u="sng" dirty="0"/>
              <a:t>Post-transformation</a:t>
            </a:r>
          </a:p>
        </p:txBody>
      </p:sp>
    </p:spTree>
    <p:extLst>
      <p:ext uri="{BB962C8B-B14F-4D97-AF65-F5344CB8AC3E}">
        <p14:creationId xmlns:p14="http://schemas.microsoft.com/office/powerpoint/2010/main" val="359202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728C1-D702-C74A-DAD9-43E84C64A20B}"/>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B346BAF-5CAB-AA91-9030-0A75D1984F01}"/>
              </a:ext>
            </a:extLst>
          </p:cNvPr>
          <p:cNvCxnSpPr>
            <a:cxnSpLocks/>
          </p:cNvCxnSpPr>
          <p:nvPr/>
        </p:nvCxnSpPr>
        <p:spPr>
          <a:xfrm>
            <a:off x="838200" y="964910"/>
            <a:ext cx="10453256" cy="0"/>
          </a:xfrm>
          <a:prstGeom prst="line">
            <a:avLst/>
          </a:prstGeom>
          <a:ln w="76200">
            <a:solidFill>
              <a:srgbClr val="7030A0"/>
            </a:solidFill>
          </a:ln>
        </p:spPr>
        <p:style>
          <a:lnRef idx="2">
            <a:schemeClr val="accent1"/>
          </a:lnRef>
          <a:fillRef idx="0">
            <a:schemeClr val="accent1"/>
          </a:fillRef>
          <a:effectRef idx="1">
            <a:schemeClr val="accent1"/>
          </a:effectRef>
          <a:fontRef idx="minor">
            <a:schemeClr val="tx1"/>
          </a:fontRef>
        </p:style>
      </p:cxnSp>
      <p:sp>
        <p:nvSpPr>
          <p:cNvPr id="7" name="AutoShape 2">
            <a:extLst>
              <a:ext uri="{FF2B5EF4-FFF2-40B4-BE49-F238E27FC236}">
                <a16:creationId xmlns:a16="http://schemas.microsoft.com/office/drawing/2014/main" id="{6F47A3C7-687B-BF2C-7DE6-B3FEAA662A7F}"/>
              </a:ext>
            </a:extLst>
          </p:cNvPr>
          <p:cNvSpPr>
            <a:spLocks noChangeAspect="1" noChangeArrowheads="1"/>
          </p:cNvSpPr>
          <p:nvPr/>
        </p:nvSpPr>
        <p:spPr bwMode="auto">
          <a:xfrm>
            <a:off x="5943599" y="3276599"/>
            <a:ext cx="3735977" cy="37359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Graphic 9" descr="Turtle with solid fill">
            <a:extLst>
              <a:ext uri="{FF2B5EF4-FFF2-40B4-BE49-F238E27FC236}">
                <a16:creationId xmlns:a16="http://schemas.microsoft.com/office/drawing/2014/main" id="{4BD22DF9-DF27-84A2-622D-0FBE6C7C93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40035" y="5908963"/>
            <a:ext cx="949037" cy="949037"/>
          </a:xfrm>
          <a:prstGeom prst="rect">
            <a:avLst/>
          </a:prstGeom>
        </p:spPr>
      </p:pic>
      <p:graphicFrame>
        <p:nvGraphicFramePr>
          <p:cNvPr id="6" name="Table 5">
            <a:extLst>
              <a:ext uri="{FF2B5EF4-FFF2-40B4-BE49-F238E27FC236}">
                <a16:creationId xmlns:a16="http://schemas.microsoft.com/office/drawing/2014/main" id="{879AD213-2555-73BA-37C1-6CFE40EDFCAE}"/>
              </a:ext>
            </a:extLst>
          </p:cNvPr>
          <p:cNvGraphicFramePr>
            <a:graphicFrameLocks noGrp="1"/>
          </p:cNvGraphicFramePr>
          <p:nvPr>
            <p:extLst>
              <p:ext uri="{D42A27DB-BD31-4B8C-83A1-F6EECF244321}">
                <p14:modId xmlns:p14="http://schemas.microsoft.com/office/powerpoint/2010/main" val="3936322796"/>
              </p:ext>
            </p:extLst>
          </p:nvPr>
        </p:nvGraphicFramePr>
        <p:xfrm>
          <a:off x="775856" y="2551251"/>
          <a:ext cx="9134060" cy="2072405"/>
        </p:xfrm>
        <a:graphic>
          <a:graphicData uri="http://schemas.openxmlformats.org/drawingml/2006/table">
            <a:tbl>
              <a:tblPr firstRow="1" bandRow="1">
                <a:tableStyleId>{5C22544A-7EE6-4342-B048-85BDC9FD1C3A}</a:tableStyleId>
              </a:tblPr>
              <a:tblGrid>
                <a:gridCol w="1826812">
                  <a:extLst>
                    <a:ext uri="{9D8B030D-6E8A-4147-A177-3AD203B41FA5}">
                      <a16:colId xmlns:a16="http://schemas.microsoft.com/office/drawing/2014/main" val="3371548351"/>
                    </a:ext>
                  </a:extLst>
                </a:gridCol>
                <a:gridCol w="1826812">
                  <a:extLst>
                    <a:ext uri="{9D8B030D-6E8A-4147-A177-3AD203B41FA5}">
                      <a16:colId xmlns:a16="http://schemas.microsoft.com/office/drawing/2014/main" val="2666129302"/>
                    </a:ext>
                  </a:extLst>
                </a:gridCol>
                <a:gridCol w="1826812">
                  <a:extLst>
                    <a:ext uri="{9D8B030D-6E8A-4147-A177-3AD203B41FA5}">
                      <a16:colId xmlns:a16="http://schemas.microsoft.com/office/drawing/2014/main" val="1958067508"/>
                    </a:ext>
                  </a:extLst>
                </a:gridCol>
                <a:gridCol w="1826812">
                  <a:extLst>
                    <a:ext uri="{9D8B030D-6E8A-4147-A177-3AD203B41FA5}">
                      <a16:colId xmlns:a16="http://schemas.microsoft.com/office/drawing/2014/main" val="949864036"/>
                    </a:ext>
                  </a:extLst>
                </a:gridCol>
                <a:gridCol w="1826812">
                  <a:extLst>
                    <a:ext uri="{9D8B030D-6E8A-4147-A177-3AD203B41FA5}">
                      <a16:colId xmlns:a16="http://schemas.microsoft.com/office/drawing/2014/main" val="1173859669"/>
                    </a:ext>
                  </a:extLst>
                </a:gridCol>
              </a:tblGrid>
              <a:tr h="414481">
                <a:tc>
                  <a:txBody>
                    <a:bodyPr/>
                    <a:lstStyle/>
                    <a:p>
                      <a:pPr algn="ctr"/>
                      <a:r>
                        <a:rPr lang="en-US" dirty="0"/>
                        <a:t>Pay</a:t>
                      </a:r>
                    </a:p>
                  </a:txBody>
                  <a:tcPr/>
                </a:tc>
                <a:tc>
                  <a:txBody>
                    <a:bodyPr/>
                    <a:lstStyle/>
                    <a:p>
                      <a:pPr algn="ctr"/>
                      <a:r>
                        <a:rPr lang="en-US" dirty="0"/>
                        <a:t>Spending Score</a:t>
                      </a:r>
                    </a:p>
                  </a:txBody>
                  <a:tcPr/>
                </a:tc>
                <a:tc>
                  <a:txBody>
                    <a:bodyPr/>
                    <a:lstStyle/>
                    <a:p>
                      <a:pPr algn="ctr"/>
                      <a:r>
                        <a:rPr lang="en-US" dirty="0"/>
                        <a:t>Age</a:t>
                      </a:r>
                    </a:p>
                  </a:txBody>
                  <a:tcPr/>
                </a:tc>
                <a:tc>
                  <a:txBody>
                    <a:bodyPr/>
                    <a:lstStyle/>
                    <a:p>
                      <a:pPr algn="ctr"/>
                      <a:r>
                        <a:rPr lang="en-US" dirty="0"/>
                        <a:t>Education</a:t>
                      </a:r>
                    </a:p>
                  </a:txBody>
                  <a:tcPr/>
                </a:tc>
                <a:tc>
                  <a:txBody>
                    <a:bodyPr/>
                    <a:lstStyle/>
                    <a:p>
                      <a:pPr algn="ctr"/>
                      <a:r>
                        <a:rPr lang="en-US" dirty="0"/>
                        <a:t>Predicted LP</a:t>
                      </a:r>
                    </a:p>
                  </a:txBody>
                  <a:tcPr/>
                </a:tc>
                <a:extLst>
                  <a:ext uri="{0D108BD9-81ED-4DB2-BD59-A6C34878D82A}">
                    <a16:rowId xmlns:a16="http://schemas.microsoft.com/office/drawing/2014/main" val="3687619057"/>
                  </a:ext>
                </a:extLst>
              </a:tr>
              <a:tr h="414481">
                <a:tc>
                  <a:txBody>
                    <a:bodyPr/>
                    <a:lstStyle/>
                    <a:p>
                      <a:pPr algn="ctr"/>
                      <a:r>
                        <a:rPr lang="en-US" dirty="0"/>
                        <a:t>90,000</a:t>
                      </a:r>
                    </a:p>
                  </a:txBody>
                  <a:tcPr/>
                </a:tc>
                <a:tc>
                  <a:txBody>
                    <a:bodyPr/>
                    <a:lstStyle/>
                    <a:p>
                      <a:pPr algn="ctr"/>
                      <a:r>
                        <a:rPr lang="en-US" dirty="0"/>
                        <a:t>80</a:t>
                      </a:r>
                    </a:p>
                  </a:txBody>
                  <a:tcPr/>
                </a:tc>
                <a:tc>
                  <a:txBody>
                    <a:bodyPr/>
                    <a:lstStyle/>
                    <a:p>
                      <a:pPr algn="ctr"/>
                      <a:r>
                        <a:rPr lang="en-US" dirty="0"/>
                        <a:t>30</a:t>
                      </a:r>
                    </a:p>
                  </a:txBody>
                  <a:tcPr/>
                </a:tc>
                <a:tc>
                  <a:txBody>
                    <a:bodyPr/>
                    <a:lstStyle/>
                    <a:p>
                      <a:pPr algn="ctr"/>
                      <a:r>
                        <a:rPr lang="en-US" dirty="0"/>
                        <a:t>Graduate</a:t>
                      </a:r>
                    </a:p>
                  </a:txBody>
                  <a:tcPr/>
                </a:tc>
                <a:tc>
                  <a:txBody>
                    <a:bodyPr/>
                    <a:lstStyle/>
                    <a:p>
                      <a:pPr algn="ctr"/>
                      <a:r>
                        <a:rPr lang="en-US" dirty="0"/>
                        <a:t>2112</a:t>
                      </a:r>
                    </a:p>
                  </a:txBody>
                  <a:tcPr/>
                </a:tc>
                <a:extLst>
                  <a:ext uri="{0D108BD9-81ED-4DB2-BD59-A6C34878D82A}">
                    <a16:rowId xmlns:a16="http://schemas.microsoft.com/office/drawing/2014/main" val="1688871216"/>
                  </a:ext>
                </a:extLst>
              </a:tr>
              <a:tr h="414481">
                <a:tc>
                  <a:txBody>
                    <a:bodyPr/>
                    <a:lstStyle/>
                    <a:p>
                      <a:pPr algn="ctr"/>
                      <a:r>
                        <a:rPr lang="en-US" dirty="0"/>
                        <a:t>90,000</a:t>
                      </a:r>
                    </a:p>
                  </a:txBody>
                  <a:tcPr/>
                </a:tc>
                <a:tc>
                  <a:txBody>
                    <a:bodyPr/>
                    <a:lstStyle/>
                    <a:p>
                      <a:pPr algn="ctr"/>
                      <a:r>
                        <a:rPr lang="en-US" dirty="0"/>
                        <a:t>80</a:t>
                      </a:r>
                    </a:p>
                  </a:txBody>
                  <a:tcPr/>
                </a:tc>
                <a:tc>
                  <a:txBody>
                    <a:bodyPr/>
                    <a:lstStyle/>
                    <a:p>
                      <a:pPr algn="ctr"/>
                      <a:r>
                        <a:rPr lang="en-US" dirty="0"/>
                        <a:t>30</a:t>
                      </a:r>
                    </a:p>
                  </a:txBody>
                  <a:tcPr/>
                </a:tc>
                <a:tc>
                  <a:txBody>
                    <a:bodyPr/>
                    <a:lstStyle/>
                    <a:p>
                      <a:pPr algn="ctr"/>
                      <a:r>
                        <a:rPr lang="en-US" dirty="0" err="1"/>
                        <a:t>PostGraduate</a:t>
                      </a:r>
                      <a:endParaRPr lang="en-US" dirty="0"/>
                    </a:p>
                  </a:txBody>
                  <a:tcPr/>
                </a:tc>
                <a:tc>
                  <a:txBody>
                    <a:bodyPr/>
                    <a:lstStyle/>
                    <a:p>
                      <a:pPr algn="ctr"/>
                      <a:r>
                        <a:rPr lang="en-US" dirty="0"/>
                        <a:t>2112</a:t>
                      </a:r>
                    </a:p>
                  </a:txBody>
                  <a:tcPr/>
                </a:tc>
                <a:extLst>
                  <a:ext uri="{0D108BD9-81ED-4DB2-BD59-A6C34878D82A}">
                    <a16:rowId xmlns:a16="http://schemas.microsoft.com/office/drawing/2014/main" val="3584124898"/>
                  </a:ext>
                </a:extLst>
              </a:tr>
              <a:tr h="414481">
                <a:tc>
                  <a:txBody>
                    <a:bodyPr/>
                    <a:lstStyle/>
                    <a:p>
                      <a:pPr algn="ctr"/>
                      <a:r>
                        <a:rPr lang="en-US" dirty="0"/>
                        <a:t>90,000</a:t>
                      </a:r>
                    </a:p>
                  </a:txBody>
                  <a:tcPr/>
                </a:tc>
                <a:tc>
                  <a:txBody>
                    <a:bodyPr/>
                    <a:lstStyle/>
                    <a:p>
                      <a:pPr algn="ctr"/>
                      <a:r>
                        <a:rPr lang="en-US" dirty="0"/>
                        <a:t>80</a:t>
                      </a:r>
                    </a:p>
                  </a:txBody>
                  <a:tcPr/>
                </a:tc>
                <a:tc>
                  <a:txBody>
                    <a:bodyPr/>
                    <a:lstStyle/>
                    <a:p>
                      <a:pPr algn="ctr"/>
                      <a:r>
                        <a:rPr lang="en-US" dirty="0"/>
                        <a:t>80</a:t>
                      </a:r>
                    </a:p>
                  </a:txBody>
                  <a:tcPr/>
                </a:tc>
                <a:tc>
                  <a:txBody>
                    <a:bodyPr/>
                    <a:lstStyle/>
                    <a:p>
                      <a:pPr algn="ctr"/>
                      <a:r>
                        <a:rPr lang="en-US" dirty="0" err="1"/>
                        <a:t>PostGraduate</a:t>
                      </a:r>
                      <a:endParaRPr lang="en-US" dirty="0"/>
                    </a:p>
                  </a:txBody>
                  <a:tcPr/>
                </a:tc>
                <a:tc>
                  <a:txBody>
                    <a:bodyPr/>
                    <a:lstStyle/>
                    <a:p>
                      <a:pPr algn="ctr"/>
                      <a:r>
                        <a:rPr lang="en-US" dirty="0"/>
                        <a:t>2112</a:t>
                      </a:r>
                    </a:p>
                  </a:txBody>
                  <a:tcPr/>
                </a:tc>
                <a:extLst>
                  <a:ext uri="{0D108BD9-81ED-4DB2-BD59-A6C34878D82A}">
                    <a16:rowId xmlns:a16="http://schemas.microsoft.com/office/drawing/2014/main" val="3165897596"/>
                  </a:ext>
                </a:extLst>
              </a:tr>
              <a:tr h="414481">
                <a:tc>
                  <a:txBody>
                    <a:bodyPr/>
                    <a:lstStyle/>
                    <a:p>
                      <a:pPr algn="ctr"/>
                      <a:r>
                        <a:rPr lang="en-US" dirty="0"/>
                        <a:t>20,000</a:t>
                      </a:r>
                    </a:p>
                  </a:txBody>
                  <a:tcPr/>
                </a:tc>
                <a:tc>
                  <a:txBody>
                    <a:bodyPr/>
                    <a:lstStyle/>
                    <a:p>
                      <a:pPr algn="ctr"/>
                      <a:r>
                        <a:rPr lang="en-US" dirty="0"/>
                        <a:t>80</a:t>
                      </a:r>
                    </a:p>
                  </a:txBody>
                  <a:tcPr/>
                </a:tc>
                <a:tc>
                  <a:txBody>
                    <a:bodyPr/>
                    <a:lstStyle/>
                    <a:p>
                      <a:pPr algn="ctr"/>
                      <a:r>
                        <a:rPr lang="en-US" dirty="0"/>
                        <a:t>80</a:t>
                      </a:r>
                    </a:p>
                  </a:txBody>
                  <a:tcPr/>
                </a:tc>
                <a:tc>
                  <a:txBody>
                    <a:bodyPr/>
                    <a:lstStyle/>
                    <a:p>
                      <a:pPr algn="ctr"/>
                      <a:r>
                        <a:rPr lang="en-US" dirty="0" err="1"/>
                        <a:t>PostGraduate</a:t>
                      </a:r>
                      <a:endParaRPr lang="en-US" dirty="0"/>
                    </a:p>
                  </a:txBody>
                  <a:tcPr/>
                </a:tc>
                <a:tc>
                  <a:txBody>
                    <a:bodyPr/>
                    <a:lstStyle/>
                    <a:p>
                      <a:pPr algn="ctr"/>
                      <a:r>
                        <a:rPr lang="en-US" dirty="0"/>
                        <a:t>475</a:t>
                      </a:r>
                    </a:p>
                  </a:txBody>
                  <a:tcPr/>
                </a:tc>
                <a:extLst>
                  <a:ext uri="{0D108BD9-81ED-4DB2-BD59-A6C34878D82A}">
                    <a16:rowId xmlns:a16="http://schemas.microsoft.com/office/drawing/2014/main" val="70220630"/>
                  </a:ext>
                </a:extLst>
              </a:tr>
            </a:tbl>
          </a:graphicData>
        </a:graphic>
      </p:graphicFrame>
      <p:graphicFrame>
        <p:nvGraphicFramePr>
          <p:cNvPr id="9" name="Table 8">
            <a:extLst>
              <a:ext uri="{FF2B5EF4-FFF2-40B4-BE49-F238E27FC236}">
                <a16:creationId xmlns:a16="http://schemas.microsoft.com/office/drawing/2014/main" id="{D10C16EE-C4F7-00BB-B78E-81B5D7E0FBDA}"/>
              </a:ext>
            </a:extLst>
          </p:cNvPr>
          <p:cNvGraphicFramePr>
            <a:graphicFrameLocks noGrp="1"/>
          </p:cNvGraphicFramePr>
          <p:nvPr>
            <p:extLst>
              <p:ext uri="{D42A27DB-BD31-4B8C-83A1-F6EECF244321}">
                <p14:modId xmlns:p14="http://schemas.microsoft.com/office/powerpoint/2010/main" val="2481891077"/>
              </p:ext>
            </p:extLst>
          </p:nvPr>
        </p:nvGraphicFramePr>
        <p:xfrm>
          <a:off x="775856" y="1384112"/>
          <a:ext cx="9134060" cy="828962"/>
        </p:xfrm>
        <a:graphic>
          <a:graphicData uri="http://schemas.openxmlformats.org/drawingml/2006/table">
            <a:tbl>
              <a:tblPr firstRow="1" bandRow="1">
                <a:tableStyleId>{5C22544A-7EE6-4342-B048-85BDC9FD1C3A}</a:tableStyleId>
              </a:tblPr>
              <a:tblGrid>
                <a:gridCol w="7291698">
                  <a:extLst>
                    <a:ext uri="{9D8B030D-6E8A-4147-A177-3AD203B41FA5}">
                      <a16:colId xmlns:a16="http://schemas.microsoft.com/office/drawing/2014/main" val="1608791632"/>
                    </a:ext>
                  </a:extLst>
                </a:gridCol>
                <a:gridCol w="1842362">
                  <a:extLst>
                    <a:ext uri="{9D8B030D-6E8A-4147-A177-3AD203B41FA5}">
                      <a16:colId xmlns:a16="http://schemas.microsoft.com/office/drawing/2014/main" val="3371548351"/>
                    </a:ext>
                  </a:extLst>
                </a:gridCol>
              </a:tblGrid>
              <a:tr h="414481">
                <a:tc>
                  <a:txBody>
                    <a:bodyPr/>
                    <a:lstStyle/>
                    <a:p>
                      <a:pPr algn="ctr"/>
                      <a:r>
                        <a:rPr lang="en-US" dirty="0"/>
                        <a:t>Multiple Linear Regression Model features</a:t>
                      </a:r>
                    </a:p>
                  </a:txBody>
                  <a:tcPr/>
                </a:tc>
                <a:tc>
                  <a:txBody>
                    <a:bodyPr/>
                    <a:lstStyle/>
                    <a:p>
                      <a:pPr algn="ctr"/>
                      <a:r>
                        <a:rPr lang="en-US" dirty="0"/>
                        <a:t>Adj. R-Squared</a:t>
                      </a:r>
                    </a:p>
                  </a:txBody>
                  <a:tcPr/>
                </a:tc>
                <a:extLst>
                  <a:ext uri="{0D108BD9-81ED-4DB2-BD59-A6C34878D82A}">
                    <a16:rowId xmlns:a16="http://schemas.microsoft.com/office/drawing/2014/main" val="3687619057"/>
                  </a:ext>
                </a:extLst>
              </a:tr>
              <a:tr h="414481">
                <a:tc>
                  <a:txBody>
                    <a:bodyPr/>
                    <a:lstStyle/>
                    <a:p>
                      <a:r>
                        <a:rPr lang="en-US" dirty="0"/>
                        <a:t>Pay, Spending Score, Age + Education</a:t>
                      </a:r>
                    </a:p>
                  </a:txBody>
                  <a:tcPr/>
                </a:tc>
                <a:tc>
                  <a:txBody>
                    <a:bodyPr/>
                    <a:lstStyle/>
                    <a:p>
                      <a:pPr algn="ctr"/>
                      <a:r>
                        <a:rPr lang="en-US" dirty="0"/>
                        <a:t>82%</a:t>
                      </a:r>
                    </a:p>
                  </a:txBody>
                  <a:tcPr/>
                </a:tc>
                <a:extLst>
                  <a:ext uri="{0D108BD9-81ED-4DB2-BD59-A6C34878D82A}">
                    <a16:rowId xmlns:a16="http://schemas.microsoft.com/office/drawing/2014/main" val="1688871216"/>
                  </a:ext>
                </a:extLst>
              </a:tr>
            </a:tbl>
          </a:graphicData>
        </a:graphic>
      </p:graphicFrame>
      <p:sp>
        <p:nvSpPr>
          <p:cNvPr id="12" name="Title 1">
            <a:extLst>
              <a:ext uri="{FF2B5EF4-FFF2-40B4-BE49-F238E27FC236}">
                <a16:creationId xmlns:a16="http://schemas.microsoft.com/office/drawing/2014/main" id="{09EDF0EA-7CCE-708D-52C6-42367318F088}"/>
              </a:ext>
            </a:extLst>
          </p:cNvPr>
          <p:cNvSpPr txBox="1">
            <a:spLocks/>
          </p:cNvSpPr>
          <p:nvPr/>
        </p:nvSpPr>
        <p:spPr>
          <a:xfrm>
            <a:off x="775856" y="81025"/>
            <a:ext cx="10515600" cy="9649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7030A0"/>
                </a:solidFill>
                <a:latin typeface="Helvetica" pitchFamily="2" charset="0"/>
              </a:rPr>
              <a:t>4. Predictive Models from Loyalty Data</a:t>
            </a:r>
            <a:br>
              <a:rPr lang="en-US" sz="2800" dirty="0"/>
            </a:br>
            <a:r>
              <a:rPr lang="en-US" sz="2000" dirty="0">
                <a:latin typeface="Calibri Light" panose="020F0302020204030204" pitchFamily="34" charset="0"/>
                <a:cs typeface="Calibri Light" panose="020F0302020204030204" pitchFamily="34" charset="0"/>
              </a:rPr>
              <a:t>Use Pay, Spending Score, Age &amp; Education as features</a:t>
            </a:r>
            <a:endParaRPr lang="en-US" sz="2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834064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94178-938F-13D5-09F6-D7DF3764C7F0}"/>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3DF9FB1-F759-F6B8-0B32-B1C8C4AADB7A}"/>
              </a:ext>
            </a:extLst>
          </p:cNvPr>
          <p:cNvCxnSpPr>
            <a:cxnSpLocks/>
          </p:cNvCxnSpPr>
          <p:nvPr/>
        </p:nvCxnSpPr>
        <p:spPr>
          <a:xfrm>
            <a:off x="838200" y="964910"/>
            <a:ext cx="10453256" cy="0"/>
          </a:xfrm>
          <a:prstGeom prst="line">
            <a:avLst/>
          </a:prstGeom>
          <a:ln w="76200">
            <a:solidFill>
              <a:srgbClr val="7030A0"/>
            </a:solidFill>
          </a:ln>
        </p:spPr>
        <p:style>
          <a:lnRef idx="2">
            <a:schemeClr val="accent1"/>
          </a:lnRef>
          <a:fillRef idx="0">
            <a:schemeClr val="accent1"/>
          </a:fillRef>
          <a:effectRef idx="1">
            <a:schemeClr val="accent1"/>
          </a:effectRef>
          <a:fontRef idx="minor">
            <a:schemeClr val="tx1"/>
          </a:fontRef>
        </p:style>
      </p:cxnSp>
      <p:sp>
        <p:nvSpPr>
          <p:cNvPr id="7" name="AutoShape 2">
            <a:extLst>
              <a:ext uri="{FF2B5EF4-FFF2-40B4-BE49-F238E27FC236}">
                <a16:creationId xmlns:a16="http://schemas.microsoft.com/office/drawing/2014/main" id="{19605C66-AE08-A392-0247-6684AAE0366D}"/>
              </a:ext>
            </a:extLst>
          </p:cNvPr>
          <p:cNvSpPr>
            <a:spLocks noChangeAspect="1" noChangeArrowheads="1"/>
          </p:cNvSpPr>
          <p:nvPr/>
        </p:nvSpPr>
        <p:spPr bwMode="auto">
          <a:xfrm>
            <a:off x="5943599" y="3276599"/>
            <a:ext cx="3735977" cy="37359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Graphic 9" descr="Turtle with solid fill">
            <a:extLst>
              <a:ext uri="{FF2B5EF4-FFF2-40B4-BE49-F238E27FC236}">
                <a16:creationId xmlns:a16="http://schemas.microsoft.com/office/drawing/2014/main" id="{320D9248-4BAF-958E-C144-99D870040F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40035" y="5908963"/>
            <a:ext cx="949037" cy="949037"/>
          </a:xfrm>
          <a:prstGeom prst="rect">
            <a:avLst/>
          </a:prstGeom>
        </p:spPr>
      </p:pic>
      <p:sp>
        <p:nvSpPr>
          <p:cNvPr id="15" name="Title 1">
            <a:extLst>
              <a:ext uri="{FF2B5EF4-FFF2-40B4-BE49-F238E27FC236}">
                <a16:creationId xmlns:a16="http://schemas.microsoft.com/office/drawing/2014/main" id="{AA87BD7E-DF79-02CB-C7D8-3F938DEDCD84}"/>
              </a:ext>
            </a:extLst>
          </p:cNvPr>
          <p:cNvSpPr txBox="1">
            <a:spLocks/>
          </p:cNvSpPr>
          <p:nvPr/>
        </p:nvSpPr>
        <p:spPr>
          <a:xfrm>
            <a:off x="775856" y="81025"/>
            <a:ext cx="10515600" cy="9649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7030A0"/>
                </a:solidFill>
                <a:latin typeface="Helvetica" pitchFamily="2" charset="0"/>
              </a:rPr>
              <a:t>4. Predictive Models from Loyalty Data</a:t>
            </a:r>
            <a:br>
              <a:rPr lang="en-US" sz="2800" dirty="0"/>
            </a:br>
            <a:r>
              <a:rPr lang="en-US" sz="2000" dirty="0">
                <a:latin typeface="Calibri Light" panose="020F0302020204030204" pitchFamily="34" charset="0"/>
                <a:cs typeface="Calibri Light" panose="020F0302020204030204" pitchFamily="34" charset="0"/>
              </a:rPr>
              <a:t>Use Pay, Spending Score, Age &amp; Education as features</a:t>
            </a:r>
            <a:endParaRPr lang="en-US" sz="2800" dirty="0">
              <a:latin typeface="Calibri Light" panose="020F0302020204030204" pitchFamily="34" charset="0"/>
              <a:cs typeface="Calibri Light" panose="020F0302020204030204" pitchFamily="34" charset="0"/>
            </a:endParaRPr>
          </a:p>
        </p:txBody>
      </p:sp>
      <p:graphicFrame>
        <p:nvGraphicFramePr>
          <p:cNvPr id="6" name="Table 5">
            <a:extLst>
              <a:ext uri="{FF2B5EF4-FFF2-40B4-BE49-F238E27FC236}">
                <a16:creationId xmlns:a16="http://schemas.microsoft.com/office/drawing/2014/main" id="{BA33F38E-702E-DB20-7BFC-DEF01FDB8752}"/>
              </a:ext>
            </a:extLst>
          </p:cNvPr>
          <p:cNvGraphicFramePr>
            <a:graphicFrameLocks noGrp="1"/>
          </p:cNvGraphicFramePr>
          <p:nvPr/>
        </p:nvGraphicFramePr>
        <p:xfrm>
          <a:off x="775856" y="2551251"/>
          <a:ext cx="9134060" cy="2072405"/>
        </p:xfrm>
        <a:graphic>
          <a:graphicData uri="http://schemas.openxmlformats.org/drawingml/2006/table">
            <a:tbl>
              <a:tblPr firstRow="1" bandRow="1">
                <a:tableStyleId>{5C22544A-7EE6-4342-B048-85BDC9FD1C3A}</a:tableStyleId>
              </a:tblPr>
              <a:tblGrid>
                <a:gridCol w="1826812">
                  <a:extLst>
                    <a:ext uri="{9D8B030D-6E8A-4147-A177-3AD203B41FA5}">
                      <a16:colId xmlns:a16="http://schemas.microsoft.com/office/drawing/2014/main" val="3371548351"/>
                    </a:ext>
                  </a:extLst>
                </a:gridCol>
                <a:gridCol w="1826812">
                  <a:extLst>
                    <a:ext uri="{9D8B030D-6E8A-4147-A177-3AD203B41FA5}">
                      <a16:colId xmlns:a16="http://schemas.microsoft.com/office/drawing/2014/main" val="2666129302"/>
                    </a:ext>
                  </a:extLst>
                </a:gridCol>
                <a:gridCol w="1826812">
                  <a:extLst>
                    <a:ext uri="{9D8B030D-6E8A-4147-A177-3AD203B41FA5}">
                      <a16:colId xmlns:a16="http://schemas.microsoft.com/office/drawing/2014/main" val="1958067508"/>
                    </a:ext>
                  </a:extLst>
                </a:gridCol>
                <a:gridCol w="1826812">
                  <a:extLst>
                    <a:ext uri="{9D8B030D-6E8A-4147-A177-3AD203B41FA5}">
                      <a16:colId xmlns:a16="http://schemas.microsoft.com/office/drawing/2014/main" val="949864036"/>
                    </a:ext>
                  </a:extLst>
                </a:gridCol>
                <a:gridCol w="1826812">
                  <a:extLst>
                    <a:ext uri="{9D8B030D-6E8A-4147-A177-3AD203B41FA5}">
                      <a16:colId xmlns:a16="http://schemas.microsoft.com/office/drawing/2014/main" val="1173859669"/>
                    </a:ext>
                  </a:extLst>
                </a:gridCol>
              </a:tblGrid>
              <a:tr h="414481">
                <a:tc>
                  <a:txBody>
                    <a:bodyPr/>
                    <a:lstStyle/>
                    <a:p>
                      <a:pPr algn="ctr"/>
                      <a:r>
                        <a:rPr lang="en-US" dirty="0"/>
                        <a:t>Pay</a:t>
                      </a:r>
                    </a:p>
                  </a:txBody>
                  <a:tcPr/>
                </a:tc>
                <a:tc>
                  <a:txBody>
                    <a:bodyPr/>
                    <a:lstStyle/>
                    <a:p>
                      <a:pPr algn="ctr"/>
                      <a:r>
                        <a:rPr lang="en-US" dirty="0"/>
                        <a:t>Spending Score</a:t>
                      </a:r>
                    </a:p>
                  </a:txBody>
                  <a:tcPr/>
                </a:tc>
                <a:tc>
                  <a:txBody>
                    <a:bodyPr/>
                    <a:lstStyle/>
                    <a:p>
                      <a:pPr algn="ctr"/>
                      <a:r>
                        <a:rPr lang="en-US" dirty="0"/>
                        <a:t>Age</a:t>
                      </a:r>
                    </a:p>
                  </a:txBody>
                  <a:tcPr/>
                </a:tc>
                <a:tc>
                  <a:txBody>
                    <a:bodyPr/>
                    <a:lstStyle/>
                    <a:p>
                      <a:pPr algn="ctr"/>
                      <a:r>
                        <a:rPr lang="en-US" dirty="0"/>
                        <a:t>Education</a:t>
                      </a:r>
                    </a:p>
                  </a:txBody>
                  <a:tcPr/>
                </a:tc>
                <a:tc>
                  <a:txBody>
                    <a:bodyPr/>
                    <a:lstStyle/>
                    <a:p>
                      <a:pPr algn="ctr"/>
                      <a:r>
                        <a:rPr lang="en-US" dirty="0"/>
                        <a:t>Predicted LP</a:t>
                      </a:r>
                    </a:p>
                  </a:txBody>
                  <a:tcPr/>
                </a:tc>
                <a:extLst>
                  <a:ext uri="{0D108BD9-81ED-4DB2-BD59-A6C34878D82A}">
                    <a16:rowId xmlns:a16="http://schemas.microsoft.com/office/drawing/2014/main" val="3687619057"/>
                  </a:ext>
                </a:extLst>
              </a:tr>
              <a:tr h="414481">
                <a:tc>
                  <a:txBody>
                    <a:bodyPr/>
                    <a:lstStyle/>
                    <a:p>
                      <a:pPr algn="ctr"/>
                      <a:r>
                        <a:rPr lang="en-US" dirty="0"/>
                        <a:t>90,000</a:t>
                      </a:r>
                    </a:p>
                  </a:txBody>
                  <a:tcPr/>
                </a:tc>
                <a:tc>
                  <a:txBody>
                    <a:bodyPr/>
                    <a:lstStyle/>
                    <a:p>
                      <a:pPr algn="ctr"/>
                      <a:r>
                        <a:rPr lang="en-US" dirty="0"/>
                        <a:t>80</a:t>
                      </a:r>
                    </a:p>
                  </a:txBody>
                  <a:tcPr/>
                </a:tc>
                <a:tc>
                  <a:txBody>
                    <a:bodyPr/>
                    <a:lstStyle/>
                    <a:p>
                      <a:pPr algn="ctr"/>
                      <a:r>
                        <a:rPr lang="en-US" dirty="0"/>
                        <a:t>30</a:t>
                      </a:r>
                    </a:p>
                  </a:txBody>
                  <a:tcPr/>
                </a:tc>
                <a:tc>
                  <a:txBody>
                    <a:bodyPr/>
                    <a:lstStyle/>
                    <a:p>
                      <a:pPr algn="ctr"/>
                      <a:r>
                        <a:rPr lang="en-US" dirty="0"/>
                        <a:t>Graduate</a:t>
                      </a:r>
                    </a:p>
                  </a:txBody>
                  <a:tcPr/>
                </a:tc>
                <a:tc>
                  <a:txBody>
                    <a:bodyPr/>
                    <a:lstStyle/>
                    <a:p>
                      <a:pPr algn="ctr"/>
                      <a:r>
                        <a:rPr lang="en-US" dirty="0"/>
                        <a:t>2112</a:t>
                      </a:r>
                    </a:p>
                  </a:txBody>
                  <a:tcPr/>
                </a:tc>
                <a:extLst>
                  <a:ext uri="{0D108BD9-81ED-4DB2-BD59-A6C34878D82A}">
                    <a16:rowId xmlns:a16="http://schemas.microsoft.com/office/drawing/2014/main" val="1688871216"/>
                  </a:ext>
                </a:extLst>
              </a:tr>
              <a:tr h="414481">
                <a:tc>
                  <a:txBody>
                    <a:bodyPr/>
                    <a:lstStyle/>
                    <a:p>
                      <a:pPr algn="ctr"/>
                      <a:r>
                        <a:rPr lang="en-US" dirty="0"/>
                        <a:t>90,000</a:t>
                      </a:r>
                    </a:p>
                  </a:txBody>
                  <a:tcPr/>
                </a:tc>
                <a:tc>
                  <a:txBody>
                    <a:bodyPr/>
                    <a:lstStyle/>
                    <a:p>
                      <a:pPr algn="ctr"/>
                      <a:r>
                        <a:rPr lang="en-US" dirty="0"/>
                        <a:t>80</a:t>
                      </a:r>
                    </a:p>
                  </a:txBody>
                  <a:tcPr/>
                </a:tc>
                <a:tc>
                  <a:txBody>
                    <a:bodyPr/>
                    <a:lstStyle/>
                    <a:p>
                      <a:pPr algn="ctr"/>
                      <a:r>
                        <a:rPr lang="en-US" dirty="0"/>
                        <a:t>30</a:t>
                      </a:r>
                    </a:p>
                  </a:txBody>
                  <a:tcPr/>
                </a:tc>
                <a:tc>
                  <a:txBody>
                    <a:bodyPr/>
                    <a:lstStyle/>
                    <a:p>
                      <a:pPr algn="ctr"/>
                      <a:r>
                        <a:rPr lang="en-US" dirty="0" err="1"/>
                        <a:t>PostGraduate</a:t>
                      </a:r>
                      <a:endParaRPr lang="en-US" dirty="0"/>
                    </a:p>
                  </a:txBody>
                  <a:tcPr/>
                </a:tc>
                <a:tc>
                  <a:txBody>
                    <a:bodyPr/>
                    <a:lstStyle/>
                    <a:p>
                      <a:pPr algn="ctr"/>
                      <a:r>
                        <a:rPr lang="en-US" dirty="0"/>
                        <a:t>2112</a:t>
                      </a:r>
                    </a:p>
                  </a:txBody>
                  <a:tcPr/>
                </a:tc>
                <a:extLst>
                  <a:ext uri="{0D108BD9-81ED-4DB2-BD59-A6C34878D82A}">
                    <a16:rowId xmlns:a16="http://schemas.microsoft.com/office/drawing/2014/main" val="3584124898"/>
                  </a:ext>
                </a:extLst>
              </a:tr>
              <a:tr h="414481">
                <a:tc>
                  <a:txBody>
                    <a:bodyPr/>
                    <a:lstStyle/>
                    <a:p>
                      <a:pPr algn="ctr"/>
                      <a:r>
                        <a:rPr lang="en-US" dirty="0"/>
                        <a:t>90,000</a:t>
                      </a:r>
                    </a:p>
                  </a:txBody>
                  <a:tcPr/>
                </a:tc>
                <a:tc>
                  <a:txBody>
                    <a:bodyPr/>
                    <a:lstStyle/>
                    <a:p>
                      <a:pPr algn="ctr"/>
                      <a:r>
                        <a:rPr lang="en-US" dirty="0"/>
                        <a:t>80</a:t>
                      </a:r>
                    </a:p>
                  </a:txBody>
                  <a:tcPr/>
                </a:tc>
                <a:tc>
                  <a:txBody>
                    <a:bodyPr/>
                    <a:lstStyle/>
                    <a:p>
                      <a:pPr algn="ctr"/>
                      <a:r>
                        <a:rPr lang="en-US" dirty="0"/>
                        <a:t>80</a:t>
                      </a:r>
                    </a:p>
                  </a:txBody>
                  <a:tcPr/>
                </a:tc>
                <a:tc>
                  <a:txBody>
                    <a:bodyPr/>
                    <a:lstStyle/>
                    <a:p>
                      <a:pPr algn="ctr"/>
                      <a:r>
                        <a:rPr lang="en-US" dirty="0" err="1"/>
                        <a:t>PostGraduate</a:t>
                      </a:r>
                      <a:endParaRPr lang="en-US" dirty="0"/>
                    </a:p>
                  </a:txBody>
                  <a:tcPr/>
                </a:tc>
                <a:tc>
                  <a:txBody>
                    <a:bodyPr/>
                    <a:lstStyle/>
                    <a:p>
                      <a:pPr algn="ctr"/>
                      <a:r>
                        <a:rPr lang="en-US" dirty="0"/>
                        <a:t>2112</a:t>
                      </a:r>
                    </a:p>
                  </a:txBody>
                  <a:tcPr/>
                </a:tc>
                <a:extLst>
                  <a:ext uri="{0D108BD9-81ED-4DB2-BD59-A6C34878D82A}">
                    <a16:rowId xmlns:a16="http://schemas.microsoft.com/office/drawing/2014/main" val="3165897596"/>
                  </a:ext>
                </a:extLst>
              </a:tr>
              <a:tr h="414481">
                <a:tc>
                  <a:txBody>
                    <a:bodyPr/>
                    <a:lstStyle/>
                    <a:p>
                      <a:pPr algn="ctr"/>
                      <a:r>
                        <a:rPr lang="en-US" dirty="0"/>
                        <a:t>20,000</a:t>
                      </a:r>
                    </a:p>
                  </a:txBody>
                  <a:tcPr/>
                </a:tc>
                <a:tc>
                  <a:txBody>
                    <a:bodyPr/>
                    <a:lstStyle/>
                    <a:p>
                      <a:pPr algn="ctr"/>
                      <a:r>
                        <a:rPr lang="en-US" dirty="0"/>
                        <a:t>80</a:t>
                      </a:r>
                    </a:p>
                  </a:txBody>
                  <a:tcPr/>
                </a:tc>
                <a:tc>
                  <a:txBody>
                    <a:bodyPr/>
                    <a:lstStyle/>
                    <a:p>
                      <a:pPr algn="ctr"/>
                      <a:r>
                        <a:rPr lang="en-US" dirty="0"/>
                        <a:t>80</a:t>
                      </a:r>
                    </a:p>
                  </a:txBody>
                  <a:tcPr/>
                </a:tc>
                <a:tc>
                  <a:txBody>
                    <a:bodyPr/>
                    <a:lstStyle/>
                    <a:p>
                      <a:pPr algn="ctr"/>
                      <a:r>
                        <a:rPr lang="en-US" dirty="0" err="1"/>
                        <a:t>PostGraduate</a:t>
                      </a:r>
                      <a:endParaRPr lang="en-US" dirty="0"/>
                    </a:p>
                  </a:txBody>
                  <a:tcPr/>
                </a:tc>
                <a:tc>
                  <a:txBody>
                    <a:bodyPr/>
                    <a:lstStyle/>
                    <a:p>
                      <a:pPr algn="ctr"/>
                      <a:r>
                        <a:rPr lang="en-US" dirty="0"/>
                        <a:t>475</a:t>
                      </a:r>
                    </a:p>
                  </a:txBody>
                  <a:tcPr/>
                </a:tc>
                <a:extLst>
                  <a:ext uri="{0D108BD9-81ED-4DB2-BD59-A6C34878D82A}">
                    <a16:rowId xmlns:a16="http://schemas.microsoft.com/office/drawing/2014/main" val="70220630"/>
                  </a:ext>
                </a:extLst>
              </a:tr>
            </a:tbl>
          </a:graphicData>
        </a:graphic>
      </p:graphicFrame>
      <p:graphicFrame>
        <p:nvGraphicFramePr>
          <p:cNvPr id="9" name="Table 8">
            <a:extLst>
              <a:ext uri="{FF2B5EF4-FFF2-40B4-BE49-F238E27FC236}">
                <a16:creationId xmlns:a16="http://schemas.microsoft.com/office/drawing/2014/main" id="{4C6D9746-E1FA-861B-68BD-F727015D4480}"/>
              </a:ext>
            </a:extLst>
          </p:cNvPr>
          <p:cNvGraphicFramePr>
            <a:graphicFrameLocks noGrp="1"/>
          </p:cNvGraphicFramePr>
          <p:nvPr/>
        </p:nvGraphicFramePr>
        <p:xfrm>
          <a:off x="775856" y="1384112"/>
          <a:ext cx="9134060" cy="828962"/>
        </p:xfrm>
        <a:graphic>
          <a:graphicData uri="http://schemas.openxmlformats.org/drawingml/2006/table">
            <a:tbl>
              <a:tblPr firstRow="1" bandRow="1">
                <a:tableStyleId>{5C22544A-7EE6-4342-B048-85BDC9FD1C3A}</a:tableStyleId>
              </a:tblPr>
              <a:tblGrid>
                <a:gridCol w="7291698">
                  <a:extLst>
                    <a:ext uri="{9D8B030D-6E8A-4147-A177-3AD203B41FA5}">
                      <a16:colId xmlns:a16="http://schemas.microsoft.com/office/drawing/2014/main" val="1608791632"/>
                    </a:ext>
                  </a:extLst>
                </a:gridCol>
                <a:gridCol w="1842362">
                  <a:extLst>
                    <a:ext uri="{9D8B030D-6E8A-4147-A177-3AD203B41FA5}">
                      <a16:colId xmlns:a16="http://schemas.microsoft.com/office/drawing/2014/main" val="3371548351"/>
                    </a:ext>
                  </a:extLst>
                </a:gridCol>
              </a:tblGrid>
              <a:tr h="414481">
                <a:tc>
                  <a:txBody>
                    <a:bodyPr/>
                    <a:lstStyle/>
                    <a:p>
                      <a:pPr algn="ctr"/>
                      <a:r>
                        <a:rPr lang="en-US" dirty="0"/>
                        <a:t>Multiple Linear Regression Model features</a:t>
                      </a:r>
                    </a:p>
                  </a:txBody>
                  <a:tcPr/>
                </a:tc>
                <a:tc>
                  <a:txBody>
                    <a:bodyPr/>
                    <a:lstStyle/>
                    <a:p>
                      <a:pPr algn="ctr"/>
                      <a:r>
                        <a:rPr lang="en-US" dirty="0"/>
                        <a:t>Adj. R-Squared</a:t>
                      </a:r>
                    </a:p>
                  </a:txBody>
                  <a:tcPr/>
                </a:tc>
                <a:extLst>
                  <a:ext uri="{0D108BD9-81ED-4DB2-BD59-A6C34878D82A}">
                    <a16:rowId xmlns:a16="http://schemas.microsoft.com/office/drawing/2014/main" val="3687619057"/>
                  </a:ext>
                </a:extLst>
              </a:tr>
              <a:tr h="414481">
                <a:tc>
                  <a:txBody>
                    <a:bodyPr/>
                    <a:lstStyle/>
                    <a:p>
                      <a:r>
                        <a:rPr lang="en-US" dirty="0"/>
                        <a:t>Pay, Spending Score, Age + Education</a:t>
                      </a:r>
                    </a:p>
                  </a:txBody>
                  <a:tcPr/>
                </a:tc>
                <a:tc>
                  <a:txBody>
                    <a:bodyPr/>
                    <a:lstStyle/>
                    <a:p>
                      <a:pPr algn="ctr"/>
                      <a:r>
                        <a:rPr lang="en-US" dirty="0"/>
                        <a:t>82%</a:t>
                      </a:r>
                    </a:p>
                  </a:txBody>
                  <a:tcPr/>
                </a:tc>
                <a:extLst>
                  <a:ext uri="{0D108BD9-81ED-4DB2-BD59-A6C34878D82A}">
                    <a16:rowId xmlns:a16="http://schemas.microsoft.com/office/drawing/2014/main" val="1688871216"/>
                  </a:ext>
                </a:extLst>
              </a:tr>
            </a:tbl>
          </a:graphicData>
        </a:graphic>
      </p:graphicFrame>
      <p:sp>
        <p:nvSpPr>
          <p:cNvPr id="11" name="TextBox 10">
            <a:extLst>
              <a:ext uri="{FF2B5EF4-FFF2-40B4-BE49-F238E27FC236}">
                <a16:creationId xmlns:a16="http://schemas.microsoft.com/office/drawing/2014/main" id="{DD25C2ED-F9CE-F7D6-7B47-FE1011CBC131}"/>
              </a:ext>
            </a:extLst>
          </p:cNvPr>
          <p:cNvSpPr txBox="1"/>
          <p:nvPr/>
        </p:nvSpPr>
        <p:spPr>
          <a:xfrm>
            <a:off x="838200" y="4953965"/>
            <a:ext cx="9071716" cy="1754326"/>
          </a:xfrm>
          <a:prstGeom prst="rect">
            <a:avLst/>
          </a:prstGeom>
          <a:noFill/>
        </p:spPr>
        <p:txBody>
          <a:bodyPr wrap="square" rtlCol="0">
            <a:spAutoFit/>
          </a:bodyPr>
          <a:lstStyle/>
          <a:p>
            <a:r>
              <a:rPr lang="en-US" b="1" dirty="0"/>
              <a:t>Questions</a:t>
            </a:r>
          </a:p>
          <a:p>
            <a:pPr marL="1143000" lvl="2" indent="-228600">
              <a:buFont typeface="Wingdings" pitchFamily="2" charset="2"/>
              <a:buChar char=""/>
            </a:pPr>
            <a:r>
              <a:rPr lang="en-US" sz="1800" dirty="0">
                <a:effectLst/>
                <a:latin typeface="Calibri" panose="020F0502020204030204" pitchFamily="34" charset="0"/>
                <a:ea typeface="Times New Roman" panose="02020603050405020304" pitchFamily="18" charset="0"/>
              </a:rPr>
              <a:t>How is spending score assigned, and when is it assigned to a customer?</a:t>
            </a:r>
          </a:p>
          <a:p>
            <a:pPr marL="1143000" lvl="2" indent="-228600">
              <a:buFont typeface="Wingdings" pitchFamily="2" charset="2"/>
              <a:buChar char=""/>
            </a:pPr>
            <a:r>
              <a:rPr lang="en-US" dirty="0">
                <a:latin typeface="Calibri" panose="020F0502020204030204" pitchFamily="34" charset="0"/>
                <a:ea typeface="Times New Roman" panose="02020603050405020304" pitchFamily="18" charset="0"/>
              </a:rPr>
              <a:t>Do loyalty points translate to customer spend?</a:t>
            </a:r>
            <a:endParaRPr lang="en-GB" sz="1800" dirty="0">
              <a:effectLst/>
              <a:latin typeface="Times New Roman" panose="02020603050405020304" pitchFamily="18" charset="0"/>
              <a:ea typeface="Times New Roman" panose="02020603050405020304" pitchFamily="18" charset="0"/>
            </a:endParaRPr>
          </a:p>
          <a:p>
            <a:pPr marL="1143000" lvl="2" indent="-228600">
              <a:buFont typeface="Wingdings" pitchFamily="2" charset="2"/>
              <a:buChar char=""/>
            </a:pPr>
            <a:r>
              <a:rPr lang="en-US" sz="1800" dirty="0">
                <a:effectLst/>
                <a:latin typeface="Calibri" panose="020F0502020204030204" pitchFamily="34" charset="0"/>
                <a:ea typeface="Times New Roman" panose="02020603050405020304" pitchFamily="18" charset="0"/>
              </a:rPr>
              <a:t>What is the overall aim of the loyalty scheme? </a:t>
            </a:r>
            <a:endParaRPr lang="en-GB" sz="1800" dirty="0">
              <a:effectLst/>
              <a:latin typeface="Times New Roman" panose="02020603050405020304" pitchFamily="18" charset="0"/>
              <a:ea typeface="Times New Roman" panose="02020603050405020304" pitchFamily="18" charset="0"/>
            </a:endParaRPr>
          </a:p>
          <a:p>
            <a:pPr marL="1143000" lvl="2" indent="-228600">
              <a:buFont typeface="Wingdings" pitchFamily="2" charset="2"/>
              <a:buChar char=""/>
            </a:pPr>
            <a:r>
              <a:rPr lang="en-US" sz="1800" dirty="0">
                <a:effectLst/>
                <a:latin typeface="Calibri" panose="020F0502020204030204" pitchFamily="34" charset="0"/>
                <a:ea typeface="Times New Roman" panose="02020603050405020304" pitchFamily="18" charset="0"/>
              </a:rPr>
              <a:t>How are loyalty points spent?</a:t>
            </a:r>
            <a:endParaRPr lang="en-GB" sz="1800" dirty="0">
              <a:effectLst/>
              <a:latin typeface="Times New Roman" panose="02020603050405020304" pitchFamily="18" charset="0"/>
              <a:ea typeface="Times New Roman" panose="02020603050405020304" pitchFamily="18" charset="0"/>
            </a:endParaRPr>
          </a:p>
          <a:p>
            <a:endParaRPr lang="en-US" b="1" dirty="0"/>
          </a:p>
        </p:txBody>
      </p:sp>
    </p:spTree>
    <p:extLst>
      <p:ext uri="{BB962C8B-B14F-4D97-AF65-F5344CB8AC3E}">
        <p14:creationId xmlns:p14="http://schemas.microsoft.com/office/powerpoint/2010/main" val="4075687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C274F-405D-34D0-B87C-E9BF5632F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105B03-1522-8CA2-431A-D381BAB26195}"/>
              </a:ext>
            </a:extLst>
          </p:cNvPr>
          <p:cNvSpPr>
            <a:spLocks noGrp="1"/>
          </p:cNvSpPr>
          <p:nvPr>
            <p:ph type="title"/>
          </p:nvPr>
        </p:nvSpPr>
        <p:spPr>
          <a:xfrm>
            <a:off x="775856" y="0"/>
            <a:ext cx="10515600" cy="1325563"/>
          </a:xfrm>
        </p:spPr>
        <p:txBody>
          <a:bodyPr/>
          <a:lstStyle/>
          <a:p>
            <a:r>
              <a:rPr lang="en-US" dirty="0"/>
              <a:t>Summary</a:t>
            </a:r>
          </a:p>
        </p:txBody>
      </p:sp>
      <p:sp>
        <p:nvSpPr>
          <p:cNvPr id="3" name="Content Placeholder 2">
            <a:extLst>
              <a:ext uri="{FF2B5EF4-FFF2-40B4-BE49-F238E27FC236}">
                <a16:creationId xmlns:a16="http://schemas.microsoft.com/office/drawing/2014/main" id="{03E64132-06EE-C906-1F72-434318B7618A}"/>
              </a:ext>
            </a:extLst>
          </p:cNvPr>
          <p:cNvSpPr>
            <a:spLocks noGrp="1"/>
          </p:cNvSpPr>
          <p:nvPr>
            <p:ph idx="1"/>
          </p:nvPr>
        </p:nvSpPr>
        <p:spPr>
          <a:xfrm>
            <a:off x="838200" y="1557625"/>
            <a:ext cx="10515600" cy="4351338"/>
          </a:xfrm>
        </p:spPr>
        <p:txBody>
          <a:bodyPr>
            <a:normAutofit fontScale="92500"/>
          </a:bodyPr>
          <a:lstStyle/>
          <a:p>
            <a:r>
              <a:rPr lang="en-US" sz="2000" dirty="0">
                <a:latin typeface="Calibri Light" panose="020F0302020204030204" pitchFamily="34" charset="0"/>
                <a:cs typeface="Calibri Light" panose="020F0302020204030204" pitchFamily="34" charset="0"/>
              </a:rPr>
              <a:t>Loyalty Points are mainly defined by Pay and Spending Score</a:t>
            </a:r>
          </a:p>
          <a:p>
            <a:pPr marL="0" indent="0">
              <a:buNone/>
            </a:pPr>
            <a:endParaRPr lang="en-US" sz="20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Focus marketing strategy on:</a:t>
            </a:r>
          </a:p>
          <a:p>
            <a:pPr lvl="1"/>
            <a:r>
              <a:rPr lang="en-US" sz="2000" dirty="0">
                <a:latin typeface="Calibri Light" panose="020F0302020204030204" pitchFamily="34" charset="0"/>
                <a:cs typeface="Calibri Light" panose="020F0302020204030204" pitchFamily="34" charset="0"/>
              </a:rPr>
              <a:t>increased spend from the High Pay, Low Spending Score segment</a:t>
            </a:r>
          </a:p>
          <a:p>
            <a:pPr lvl="1"/>
            <a:r>
              <a:rPr lang="en-US" sz="2000" dirty="0">
                <a:latin typeface="Calibri Light" panose="020F0302020204030204" pitchFamily="34" charset="0"/>
                <a:cs typeface="Calibri Light" panose="020F0302020204030204" pitchFamily="34" charset="0"/>
              </a:rPr>
              <a:t>Maintaining loyalty of the High Pay, High Spending Score segment</a:t>
            </a:r>
          </a:p>
          <a:p>
            <a:pPr marL="457200" lvl="1" indent="0">
              <a:buNone/>
            </a:pPr>
            <a:endParaRPr lang="en-US" sz="20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Overall, Positive sentiment towards products based on reviews</a:t>
            </a:r>
          </a:p>
          <a:p>
            <a:endParaRPr lang="en-US" sz="20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Potential to better link product sentiment to loyalty points</a:t>
            </a:r>
          </a:p>
          <a:p>
            <a:endParaRPr lang="en-US" sz="20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Predictive models can be used to predict loyalty however business needs to be aware of skewed data</a:t>
            </a:r>
            <a:br>
              <a:rPr lang="en-US" sz="2400" dirty="0">
                <a:latin typeface="Calibri Light" panose="020F0302020204030204" pitchFamily="34" charset="0"/>
                <a:cs typeface="Calibri Light" panose="020F0302020204030204" pitchFamily="34" charset="0"/>
              </a:rPr>
            </a:br>
            <a:endParaRPr lang="en-US" sz="2400" dirty="0">
              <a:latin typeface="Calibri Light" panose="020F0302020204030204" pitchFamily="34" charset="0"/>
              <a:cs typeface="Calibri Light" panose="020F0302020204030204" pitchFamily="34" charset="0"/>
            </a:endParaRPr>
          </a:p>
        </p:txBody>
      </p:sp>
      <p:cxnSp>
        <p:nvCxnSpPr>
          <p:cNvPr id="4" name="Straight Connector 3">
            <a:extLst>
              <a:ext uri="{FF2B5EF4-FFF2-40B4-BE49-F238E27FC236}">
                <a16:creationId xmlns:a16="http://schemas.microsoft.com/office/drawing/2014/main" id="{72A34BEE-2C6E-4452-8F0A-7789F035E26F}"/>
              </a:ext>
            </a:extLst>
          </p:cNvPr>
          <p:cNvCxnSpPr>
            <a:cxnSpLocks/>
          </p:cNvCxnSpPr>
          <p:nvPr/>
        </p:nvCxnSpPr>
        <p:spPr>
          <a:xfrm>
            <a:off x="838200" y="964910"/>
            <a:ext cx="10453256" cy="0"/>
          </a:xfrm>
          <a:prstGeom prst="line">
            <a:avLst/>
          </a:prstGeom>
          <a:ln w="76200">
            <a:solidFill>
              <a:schemeClr val="accent3"/>
            </a:solidFill>
          </a:ln>
        </p:spPr>
        <p:style>
          <a:lnRef idx="2">
            <a:schemeClr val="accent1"/>
          </a:lnRef>
          <a:fillRef idx="0">
            <a:schemeClr val="accent1"/>
          </a:fillRef>
          <a:effectRef idx="1">
            <a:schemeClr val="accent1"/>
          </a:effectRef>
          <a:fontRef idx="minor">
            <a:schemeClr val="tx1"/>
          </a:fontRef>
        </p:style>
      </p:cxnSp>
      <p:pic>
        <p:nvPicPr>
          <p:cNvPr id="5" name="Graphic 4" descr="Turtle with solid fill">
            <a:extLst>
              <a:ext uri="{FF2B5EF4-FFF2-40B4-BE49-F238E27FC236}">
                <a16:creationId xmlns:a16="http://schemas.microsoft.com/office/drawing/2014/main" id="{73242EF3-C5DF-7A3E-8394-12AE5CF9F0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40035" y="5908963"/>
            <a:ext cx="949037" cy="949037"/>
          </a:xfrm>
          <a:prstGeom prst="rect">
            <a:avLst/>
          </a:prstGeom>
        </p:spPr>
      </p:pic>
    </p:spTree>
    <p:extLst>
      <p:ext uri="{BB962C8B-B14F-4D97-AF65-F5344CB8AC3E}">
        <p14:creationId xmlns:p14="http://schemas.microsoft.com/office/powerpoint/2010/main" val="2476894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7BED-F09C-3B22-D44A-257278BBE932}"/>
              </a:ext>
            </a:extLst>
          </p:cNvPr>
          <p:cNvSpPr>
            <a:spLocks noGrp="1"/>
          </p:cNvSpPr>
          <p:nvPr>
            <p:ph type="title"/>
          </p:nvPr>
        </p:nvSpPr>
        <p:spPr>
          <a:xfrm>
            <a:off x="775856" y="40659"/>
            <a:ext cx="10515600" cy="1162594"/>
          </a:xfrm>
        </p:spPr>
        <p:txBody>
          <a:bodyPr>
            <a:normAutofit/>
          </a:bodyPr>
          <a:lstStyle/>
          <a:p>
            <a:r>
              <a:rPr lang="en-US" sz="2800" b="1" dirty="0">
                <a:latin typeface="Helvetica" pitchFamily="2" charset="0"/>
              </a:rPr>
              <a:t>Agenda</a:t>
            </a:r>
          </a:p>
        </p:txBody>
      </p:sp>
      <p:sp>
        <p:nvSpPr>
          <p:cNvPr id="3" name="Content Placeholder 2">
            <a:extLst>
              <a:ext uri="{FF2B5EF4-FFF2-40B4-BE49-F238E27FC236}">
                <a16:creationId xmlns:a16="http://schemas.microsoft.com/office/drawing/2014/main" id="{7A0D5810-32BC-7607-6238-2CD538EBBE25}"/>
              </a:ext>
            </a:extLst>
          </p:cNvPr>
          <p:cNvSpPr>
            <a:spLocks noGrp="1"/>
          </p:cNvSpPr>
          <p:nvPr>
            <p:ph idx="1"/>
          </p:nvPr>
        </p:nvSpPr>
        <p:spPr>
          <a:xfrm>
            <a:off x="1319348" y="1441594"/>
            <a:ext cx="10034451" cy="4351338"/>
          </a:xfrm>
        </p:spPr>
        <p:txBody>
          <a:bodyPr>
            <a:normAutofit fontScale="92500" lnSpcReduction="20000"/>
          </a:bodyPr>
          <a:lstStyle/>
          <a:p>
            <a:pPr marL="0" indent="0">
              <a:buNone/>
            </a:pPr>
            <a:r>
              <a:rPr lang="en-US" sz="2400" dirty="0">
                <a:latin typeface="Calibri Light" panose="020F0302020204030204" pitchFamily="34" charset="0"/>
                <a:cs typeface="Calibri Light" panose="020F0302020204030204" pitchFamily="34" charset="0"/>
              </a:rPr>
              <a:t>Context</a:t>
            </a:r>
          </a:p>
          <a:p>
            <a:pPr marL="0" indent="0">
              <a:buNone/>
            </a:pPr>
            <a:endParaRPr lang="en-US" sz="2400" dirty="0">
              <a:latin typeface="Calibri Light" panose="020F0302020204030204" pitchFamily="34" charset="0"/>
              <a:cs typeface="Calibri Light" panose="020F0302020204030204" pitchFamily="34" charset="0"/>
            </a:endParaRPr>
          </a:p>
          <a:p>
            <a:pPr marL="0" indent="0">
              <a:buNone/>
            </a:pPr>
            <a:r>
              <a:rPr lang="en-US" sz="2400" dirty="0">
                <a:solidFill>
                  <a:schemeClr val="accent3"/>
                </a:solidFill>
                <a:latin typeface="Calibri Light" panose="020F0302020204030204" pitchFamily="34" charset="0"/>
                <a:cs typeface="Calibri Light" panose="020F0302020204030204" pitchFamily="34" charset="0"/>
              </a:rPr>
              <a:t>	</a:t>
            </a:r>
            <a:r>
              <a:rPr lang="en-US" sz="2400" b="1" dirty="0">
                <a:solidFill>
                  <a:schemeClr val="accent3"/>
                </a:solidFill>
                <a:latin typeface="Helvetica" pitchFamily="2" charset="0"/>
                <a:cs typeface="Calibri Light" panose="020F0302020204030204" pitchFamily="34" charset="0"/>
              </a:rPr>
              <a:t>1. Loyalty Scheme Insights</a:t>
            </a:r>
          </a:p>
          <a:p>
            <a:endParaRPr lang="en-US" sz="2400" dirty="0">
              <a:latin typeface="Calibri Light" panose="020F0302020204030204" pitchFamily="34" charset="0"/>
              <a:cs typeface="Calibri Light" panose="020F0302020204030204" pitchFamily="34" charset="0"/>
            </a:endParaRPr>
          </a:p>
          <a:p>
            <a:pPr marL="0" indent="0">
              <a:buNone/>
            </a:pPr>
            <a:r>
              <a:rPr lang="en-US" sz="2400" dirty="0">
                <a:solidFill>
                  <a:schemeClr val="accent1"/>
                </a:solidFill>
                <a:latin typeface="Calibri Light" panose="020F0302020204030204" pitchFamily="34" charset="0"/>
                <a:cs typeface="Calibri Light" panose="020F0302020204030204" pitchFamily="34" charset="0"/>
              </a:rPr>
              <a:t>	</a:t>
            </a:r>
            <a:r>
              <a:rPr lang="en-US" sz="2400" b="1" dirty="0">
                <a:solidFill>
                  <a:schemeClr val="accent1"/>
                </a:solidFill>
                <a:latin typeface="Helvetica" pitchFamily="2" charset="0"/>
                <a:cs typeface="Calibri Light" panose="020F0302020204030204" pitchFamily="34" charset="0"/>
              </a:rPr>
              <a:t>2. Customer Segmentation</a:t>
            </a:r>
          </a:p>
          <a:p>
            <a:pPr marL="0" indent="0">
              <a:buNone/>
            </a:pPr>
            <a:endParaRPr lang="en-US" sz="2400" dirty="0">
              <a:latin typeface="Calibri Light" panose="020F0302020204030204" pitchFamily="34" charset="0"/>
              <a:cs typeface="Calibri Light" panose="020F0302020204030204" pitchFamily="34" charset="0"/>
            </a:endParaRPr>
          </a:p>
          <a:p>
            <a:pPr marL="0" indent="0">
              <a:buNone/>
            </a:pPr>
            <a:r>
              <a:rPr lang="en-US" sz="2400" b="1" dirty="0">
                <a:solidFill>
                  <a:srgbClr val="F9766D"/>
                </a:solidFill>
                <a:latin typeface="Calibri Light" panose="020F0302020204030204" pitchFamily="34" charset="0"/>
                <a:cs typeface="Calibri Light" panose="020F0302020204030204" pitchFamily="34" charset="0"/>
              </a:rPr>
              <a:t>	</a:t>
            </a:r>
            <a:r>
              <a:rPr lang="en-US" sz="2400" b="1" dirty="0">
                <a:solidFill>
                  <a:srgbClr val="F9766D"/>
                </a:solidFill>
                <a:latin typeface="Helvetica" pitchFamily="2" charset="0"/>
                <a:cs typeface="Calibri Light" panose="020F0302020204030204" pitchFamily="34" charset="0"/>
              </a:rPr>
              <a:t>3. Review and Product Sentiment</a:t>
            </a:r>
          </a:p>
          <a:p>
            <a:pPr marL="0" indent="0">
              <a:buNone/>
            </a:pPr>
            <a:endParaRPr lang="en-US" sz="2400" b="1" dirty="0">
              <a:solidFill>
                <a:srgbClr val="7030A0"/>
              </a:solidFill>
              <a:latin typeface="Calibri Light" panose="020F0302020204030204" pitchFamily="34" charset="0"/>
              <a:cs typeface="Calibri Light" panose="020F0302020204030204" pitchFamily="34" charset="0"/>
            </a:endParaRPr>
          </a:p>
          <a:p>
            <a:pPr marL="0" indent="0">
              <a:buNone/>
            </a:pPr>
            <a:r>
              <a:rPr lang="en-US" sz="2400" b="1" dirty="0">
                <a:solidFill>
                  <a:srgbClr val="7030A0"/>
                </a:solidFill>
                <a:latin typeface="Calibri Light" panose="020F0302020204030204" pitchFamily="34" charset="0"/>
                <a:cs typeface="Calibri Light" panose="020F0302020204030204" pitchFamily="34" charset="0"/>
              </a:rPr>
              <a:t>	</a:t>
            </a:r>
            <a:r>
              <a:rPr lang="en-US" sz="2400" b="1" dirty="0">
                <a:solidFill>
                  <a:srgbClr val="7030A0"/>
                </a:solidFill>
                <a:latin typeface="Helvetica" pitchFamily="2" charset="0"/>
                <a:cs typeface="Calibri Light" panose="020F0302020204030204" pitchFamily="34" charset="0"/>
              </a:rPr>
              <a:t>4. Predictive Models from Loyalty Data</a:t>
            </a:r>
          </a:p>
          <a:p>
            <a:pPr marL="0" indent="0">
              <a:buNone/>
            </a:pPr>
            <a:endParaRPr lang="en-US" sz="2400" dirty="0">
              <a:latin typeface="Calibri Light" panose="020F0302020204030204" pitchFamily="34" charset="0"/>
              <a:cs typeface="Calibri Light" panose="020F0302020204030204" pitchFamily="34" charset="0"/>
            </a:endParaRPr>
          </a:p>
          <a:p>
            <a:pPr marL="0" indent="0">
              <a:buNone/>
            </a:pPr>
            <a:r>
              <a:rPr lang="en-US" sz="2400" dirty="0">
                <a:latin typeface="Calibri Light" panose="020F0302020204030204" pitchFamily="34" charset="0"/>
                <a:cs typeface="Calibri Light" panose="020F0302020204030204" pitchFamily="34" charset="0"/>
              </a:rPr>
              <a:t>Summary</a:t>
            </a:r>
            <a:br>
              <a:rPr lang="en-US" dirty="0"/>
            </a:br>
            <a:endParaRPr lang="en-US" dirty="0"/>
          </a:p>
        </p:txBody>
      </p:sp>
      <p:cxnSp>
        <p:nvCxnSpPr>
          <p:cNvPr id="4" name="Straight Connector 3">
            <a:extLst>
              <a:ext uri="{FF2B5EF4-FFF2-40B4-BE49-F238E27FC236}">
                <a16:creationId xmlns:a16="http://schemas.microsoft.com/office/drawing/2014/main" id="{EF2716FD-B689-6371-4A93-2C21FF7AFD1D}"/>
              </a:ext>
            </a:extLst>
          </p:cNvPr>
          <p:cNvCxnSpPr>
            <a:cxnSpLocks/>
          </p:cNvCxnSpPr>
          <p:nvPr/>
        </p:nvCxnSpPr>
        <p:spPr>
          <a:xfrm>
            <a:off x="838200" y="964910"/>
            <a:ext cx="10453256" cy="0"/>
          </a:xfrm>
          <a:prstGeom prst="line">
            <a:avLst/>
          </a:prstGeom>
          <a:ln w="76200">
            <a:solidFill>
              <a:schemeClr val="accent3"/>
            </a:solidFill>
          </a:ln>
        </p:spPr>
        <p:style>
          <a:lnRef idx="2">
            <a:schemeClr val="accent1"/>
          </a:lnRef>
          <a:fillRef idx="0">
            <a:schemeClr val="accent1"/>
          </a:fillRef>
          <a:effectRef idx="1">
            <a:schemeClr val="accent1"/>
          </a:effectRef>
          <a:fontRef idx="minor">
            <a:schemeClr val="tx1"/>
          </a:fontRef>
        </p:style>
      </p:cxnSp>
      <p:pic>
        <p:nvPicPr>
          <p:cNvPr id="5" name="Graphic 4" descr="Turtle with solid fill">
            <a:extLst>
              <a:ext uri="{FF2B5EF4-FFF2-40B4-BE49-F238E27FC236}">
                <a16:creationId xmlns:a16="http://schemas.microsoft.com/office/drawing/2014/main" id="{D484CF7A-6544-9BDC-CF9D-09D7D675DB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40035" y="5908963"/>
            <a:ext cx="949037" cy="949037"/>
          </a:xfrm>
          <a:prstGeom prst="rect">
            <a:avLst/>
          </a:prstGeom>
        </p:spPr>
      </p:pic>
    </p:spTree>
    <p:extLst>
      <p:ext uri="{BB962C8B-B14F-4D97-AF65-F5344CB8AC3E}">
        <p14:creationId xmlns:p14="http://schemas.microsoft.com/office/powerpoint/2010/main" val="454877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553B3-CD74-3E45-1AB7-CAA0F36367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AEF3E0-0EFC-B2E5-4BF8-CD4C6CAED562}"/>
              </a:ext>
            </a:extLst>
          </p:cNvPr>
          <p:cNvSpPr>
            <a:spLocks noGrp="1"/>
          </p:cNvSpPr>
          <p:nvPr>
            <p:ph type="title"/>
          </p:nvPr>
        </p:nvSpPr>
        <p:spPr>
          <a:xfrm>
            <a:off x="775856" y="40659"/>
            <a:ext cx="10515600" cy="1162594"/>
          </a:xfrm>
        </p:spPr>
        <p:txBody>
          <a:bodyPr>
            <a:normAutofit/>
          </a:bodyPr>
          <a:lstStyle/>
          <a:p>
            <a:r>
              <a:rPr lang="en-US" sz="2800" b="1" dirty="0">
                <a:latin typeface="Helvetica" pitchFamily="2" charset="0"/>
              </a:rPr>
              <a:t>Context</a:t>
            </a:r>
          </a:p>
        </p:txBody>
      </p:sp>
      <p:sp>
        <p:nvSpPr>
          <p:cNvPr id="3" name="Content Placeholder 2">
            <a:extLst>
              <a:ext uri="{FF2B5EF4-FFF2-40B4-BE49-F238E27FC236}">
                <a16:creationId xmlns:a16="http://schemas.microsoft.com/office/drawing/2014/main" id="{C1B49A9B-5D77-E078-307B-79B4A231FA48}"/>
              </a:ext>
            </a:extLst>
          </p:cNvPr>
          <p:cNvSpPr>
            <a:spLocks noGrp="1"/>
          </p:cNvSpPr>
          <p:nvPr>
            <p:ph idx="1"/>
          </p:nvPr>
        </p:nvSpPr>
        <p:spPr>
          <a:xfrm>
            <a:off x="1550701" y="1946015"/>
            <a:ext cx="9028253" cy="3962948"/>
          </a:xfrm>
        </p:spPr>
        <p:txBody>
          <a:bodyPr>
            <a:normAutofit/>
          </a:bodyPr>
          <a:lstStyle/>
          <a:p>
            <a:pPr marL="0" indent="0" algn="ctr">
              <a:lnSpc>
                <a:spcPct val="160000"/>
              </a:lnSpc>
              <a:buNone/>
            </a:pPr>
            <a:r>
              <a:rPr lang="en-US" sz="2000" dirty="0">
                <a:latin typeface="Calibri Light" panose="020F0302020204030204" pitchFamily="34" charset="0"/>
                <a:cs typeface="Calibri Light" panose="020F0302020204030204" pitchFamily="34" charset="0"/>
              </a:rPr>
              <a:t>Turtle Games would like to understand trends in its loyalty point and customer review data, and whether predictive models can help make improvements to its strategy. These insights will allow Turtle Games to better serve their customers, which ultimately will lead to increased sales and profit for the business. </a:t>
            </a:r>
            <a:br>
              <a:rPr lang="en-US" dirty="0">
                <a:latin typeface="Calibri Light" panose="020F0302020204030204" pitchFamily="34" charset="0"/>
                <a:cs typeface="Calibri Light" panose="020F0302020204030204" pitchFamily="34" charset="0"/>
              </a:rPr>
            </a:br>
            <a:endParaRPr lang="en-US" dirty="0">
              <a:latin typeface="Calibri Light" panose="020F0302020204030204" pitchFamily="34" charset="0"/>
              <a:cs typeface="Calibri Light" panose="020F0302020204030204" pitchFamily="34" charset="0"/>
            </a:endParaRPr>
          </a:p>
        </p:txBody>
      </p:sp>
      <p:cxnSp>
        <p:nvCxnSpPr>
          <p:cNvPr id="4" name="Straight Connector 3">
            <a:extLst>
              <a:ext uri="{FF2B5EF4-FFF2-40B4-BE49-F238E27FC236}">
                <a16:creationId xmlns:a16="http://schemas.microsoft.com/office/drawing/2014/main" id="{CC6C4885-EDC2-A90B-D79A-8FFAC1BBC212}"/>
              </a:ext>
            </a:extLst>
          </p:cNvPr>
          <p:cNvCxnSpPr>
            <a:cxnSpLocks/>
          </p:cNvCxnSpPr>
          <p:nvPr/>
        </p:nvCxnSpPr>
        <p:spPr>
          <a:xfrm>
            <a:off x="838200" y="964910"/>
            <a:ext cx="10453256" cy="0"/>
          </a:xfrm>
          <a:prstGeom prst="line">
            <a:avLst/>
          </a:prstGeom>
          <a:ln w="76200">
            <a:solidFill>
              <a:schemeClr val="accent3"/>
            </a:solidFill>
          </a:ln>
        </p:spPr>
        <p:style>
          <a:lnRef idx="2">
            <a:schemeClr val="accent1"/>
          </a:lnRef>
          <a:fillRef idx="0">
            <a:schemeClr val="accent1"/>
          </a:fillRef>
          <a:effectRef idx="1">
            <a:schemeClr val="accent1"/>
          </a:effectRef>
          <a:fontRef idx="minor">
            <a:schemeClr val="tx1"/>
          </a:fontRef>
        </p:style>
      </p:cxnSp>
      <p:pic>
        <p:nvPicPr>
          <p:cNvPr id="5" name="Graphic 4" descr="Turtle with solid fill">
            <a:extLst>
              <a:ext uri="{FF2B5EF4-FFF2-40B4-BE49-F238E27FC236}">
                <a16:creationId xmlns:a16="http://schemas.microsoft.com/office/drawing/2014/main" id="{89131D4A-943F-D677-C799-0C6FC254982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40035" y="5908963"/>
            <a:ext cx="949037" cy="949037"/>
          </a:xfrm>
          <a:prstGeom prst="rect">
            <a:avLst/>
          </a:prstGeom>
        </p:spPr>
      </p:pic>
    </p:spTree>
    <p:extLst>
      <p:ext uri="{BB962C8B-B14F-4D97-AF65-F5344CB8AC3E}">
        <p14:creationId xmlns:p14="http://schemas.microsoft.com/office/powerpoint/2010/main" val="126028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42690-98F1-D91E-E1D0-1B79F95CBB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33008E-C56C-7E62-DACD-FFFE333C3623}"/>
              </a:ext>
            </a:extLst>
          </p:cNvPr>
          <p:cNvSpPr>
            <a:spLocks noGrp="1"/>
          </p:cNvSpPr>
          <p:nvPr>
            <p:ph type="title"/>
          </p:nvPr>
        </p:nvSpPr>
        <p:spPr>
          <a:xfrm>
            <a:off x="775856" y="57875"/>
            <a:ext cx="10515600" cy="964910"/>
          </a:xfrm>
        </p:spPr>
        <p:txBody>
          <a:bodyPr>
            <a:normAutofit/>
          </a:bodyPr>
          <a:lstStyle/>
          <a:p>
            <a:r>
              <a:rPr lang="en-US" sz="2400" b="1" dirty="0">
                <a:solidFill>
                  <a:schemeClr val="accent3"/>
                </a:solidFill>
                <a:latin typeface="Helvetica" pitchFamily="2" charset="0"/>
              </a:rPr>
              <a:t>1. Loyalty Scheme Insights</a:t>
            </a:r>
            <a:br>
              <a:rPr lang="en-US" sz="2800" dirty="0"/>
            </a:br>
            <a:r>
              <a:rPr lang="en-US" sz="2000" dirty="0">
                <a:latin typeface="Calibri Light" panose="020F0302020204030204" pitchFamily="34" charset="0"/>
                <a:cs typeface="Calibri Light" panose="020F0302020204030204" pitchFamily="34" charset="0"/>
              </a:rPr>
              <a:t>Spending Score explains 45% of variation in Loyalty Points</a:t>
            </a:r>
            <a:endParaRPr lang="en-US" sz="2200" dirty="0">
              <a:latin typeface="Calibri Light" panose="020F0302020204030204" pitchFamily="34" charset="0"/>
              <a:cs typeface="Calibri Light" panose="020F0302020204030204" pitchFamily="34" charset="0"/>
            </a:endParaRPr>
          </a:p>
        </p:txBody>
      </p:sp>
      <p:cxnSp>
        <p:nvCxnSpPr>
          <p:cNvPr id="4" name="Straight Connector 3">
            <a:extLst>
              <a:ext uri="{FF2B5EF4-FFF2-40B4-BE49-F238E27FC236}">
                <a16:creationId xmlns:a16="http://schemas.microsoft.com/office/drawing/2014/main" id="{ECAF379C-4E25-C7AA-7F80-AD2E59C6888A}"/>
              </a:ext>
            </a:extLst>
          </p:cNvPr>
          <p:cNvCxnSpPr>
            <a:cxnSpLocks/>
          </p:cNvCxnSpPr>
          <p:nvPr/>
        </p:nvCxnSpPr>
        <p:spPr>
          <a:xfrm>
            <a:off x="838200" y="964910"/>
            <a:ext cx="10453256" cy="0"/>
          </a:xfrm>
          <a:prstGeom prst="line">
            <a:avLst/>
          </a:prstGeom>
          <a:ln w="76200">
            <a:solidFill>
              <a:schemeClr val="accent3"/>
            </a:solidFill>
          </a:ln>
        </p:spPr>
        <p:style>
          <a:lnRef idx="2">
            <a:schemeClr val="accent1"/>
          </a:lnRef>
          <a:fillRef idx="0">
            <a:schemeClr val="accent1"/>
          </a:fillRef>
          <a:effectRef idx="1">
            <a:schemeClr val="accent1"/>
          </a:effectRef>
          <a:fontRef idx="minor">
            <a:schemeClr val="tx1"/>
          </a:fontRef>
        </p:style>
      </p:cxnSp>
      <p:sp>
        <p:nvSpPr>
          <p:cNvPr id="7" name="AutoShape 2">
            <a:extLst>
              <a:ext uri="{FF2B5EF4-FFF2-40B4-BE49-F238E27FC236}">
                <a16:creationId xmlns:a16="http://schemas.microsoft.com/office/drawing/2014/main" id="{2E6E5822-1338-8F74-36F8-51945757F4AF}"/>
              </a:ext>
            </a:extLst>
          </p:cNvPr>
          <p:cNvSpPr>
            <a:spLocks noChangeAspect="1" noChangeArrowheads="1"/>
          </p:cNvSpPr>
          <p:nvPr/>
        </p:nvSpPr>
        <p:spPr bwMode="auto">
          <a:xfrm>
            <a:off x="5943599" y="3276599"/>
            <a:ext cx="3735977" cy="37359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Graphic 9" descr="Turtle with solid fill">
            <a:extLst>
              <a:ext uri="{FF2B5EF4-FFF2-40B4-BE49-F238E27FC236}">
                <a16:creationId xmlns:a16="http://schemas.microsoft.com/office/drawing/2014/main" id="{71BC72B6-2F31-2AB7-AEAF-0CDEAAD631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40035" y="5908963"/>
            <a:ext cx="949037" cy="949037"/>
          </a:xfrm>
          <a:prstGeom prst="rect">
            <a:avLst/>
          </a:prstGeom>
        </p:spPr>
      </p:pic>
      <p:pic>
        <p:nvPicPr>
          <p:cNvPr id="12" name="Picture 11" descr="A graph with orange dots&#10;&#10;AI-generated content may be incorrect.">
            <a:extLst>
              <a:ext uri="{FF2B5EF4-FFF2-40B4-BE49-F238E27FC236}">
                <a16:creationId xmlns:a16="http://schemas.microsoft.com/office/drawing/2014/main" id="{D2124D02-B08F-D404-C7DC-91E87C74C9CC}"/>
              </a:ext>
            </a:extLst>
          </p:cNvPr>
          <p:cNvPicPr>
            <a:picLocks noChangeAspect="1"/>
          </p:cNvPicPr>
          <p:nvPr/>
        </p:nvPicPr>
        <p:blipFill>
          <a:blip r:embed="rId5"/>
          <a:stretch>
            <a:fillRect/>
          </a:stretch>
        </p:blipFill>
        <p:spPr>
          <a:xfrm>
            <a:off x="838200" y="1138090"/>
            <a:ext cx="8327487" cy="4996492"/>
          </a:xfrm>
          <a:prstGeom prst="rect">
            <a:avLst/>
          </a:prstGeom>
        </p:spPr>
      </p:pic>
      <p:sp>
        <p:nvSpPr>
          <p:cNvPr id="17" name="TextBox 16">
            <a:extLst>
              <a:ext uri="{FF2B5EF4-FFF2-40B4-BE49-F238E27FC236}">
                <a16:creationId xmlns:a16="http://schemas.microsoft.com/office/drawing/2014/main" id="{A9AC1DFC-260F-66DB-1744-E4AABACEDEC5}"/>
              </a:ext>
            </a:extLst>
          </p:cNvPr>
          <p:cNvSpPr txBox="1"/>
          <p:nvPr/>
        </p:nvSpPr>
        <p:spPr>
          <a:xfrm>
            <a:off x="9134088" y="1138090"/>
            <a:ext cx="2157368" cy="738664"/>
          </a:xfrm>
          <a:prstGeom prst="rect">
            <a:avLst/>
          </a:prstGeom>
          <a:solidFill>
            <a:srgbClr val="F9766D"/>
          </a:solidFill>
        </p:spPr>
        <p:txBody>
          <a:bodyPr wrap="square" rtlCol="0">
            <a:spAutoFit/>
          </a:bodyPr>
          <a:lstStyle/>
          <a:p>
            <a:pPr algn="ctr"/>
            <a:r>
              <a:rPr lang="en-US" sz="1400" dirty="0">
                <a:solidFill>
                  <a:schemeClr val="bg1"/>
                </a:solidFill>
              </a:rPr>
              <a:t>1 unit Spending Score</a:t>
            </a:r>
          </a:p>
          <a:p>
            <a:pPr algn="ctr"/>
            <a:r>
              <a:rPr lang="en-US" sz="1400" dirty="0">
                <a:solidFill>
                  <a:schemeClr val="bg1"/>
                </a:solidFill>
              </a:rPr>
              <a:t>=</a:t>
            </a:r>
          </a:p>
          <a:p>
            <a:pPr algn="ctr"/>
            <a:r>
              <a:rPr lang="en-US" sz="1400" dirty="0">
                <a:solidFill>
                  <a:schemeClr val="bg1"/>
                </a:solidFill>
              </a:rPr>
              <a:t>33 units Loyalty Points</a:t>
            </a:r>
          </a:p>
        </p:txBody>
      </p:sp>
    </p:spTree>
    <p:extLst>
      <p:ext uri="{BB962C8B-B14F-4D97-AF65-F5344CB8AC3E}">
        <p14:creationId xmlns:p14="http://schemas.microsoft.com/office/powerpoint/2010/main" val="299252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A5F09-4407-CABD-D6BF-05334EAF9A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72DD14-1246-18D6-050A-341B0A53C402}"/>
              </a:ext>
            </a:extLst>
          </p:cNvPr>
          <p:cNvSpPr>
            <a:spLocks noGrp="1"/>
          </p:cNvSpPr>
          <p:nvPr>
            <p:ph type="title"/>
          </p:nvPr>
        </p:nvSpPr>
        <p:spPr>
          <a:xfrm>
            <a:off x="775856" y="57875"/>
            <a:ext cx="10515600" cy="964910"/>
          </a:xfrm>
        </p:spPr>
        <p:txBody>
          <a:bodyPr>
            <a:normAutofit/>
          </a:bodyPr>
          <a:lstStyle/>
          <a:p>
            <a:r>
              <a:rPr lang="en-US" sz="2400" b="1" dirty="0">
                <a:solidFill>
                  <a:schemeClr val="accent3"/>
                </a:solidFill>
                <a:latin typeface="Helvetica" pitchFamily="2" charset="0"/>
              </a:rPr>
              <a:t>1. Loyalty Scheme Insights</a:t>
            </a:r>
            <a:br>
              <a:rPr lang="en-US" sz="2800" dirty="0"/>
            </a:br>
            <a:r>
              <a:rPr lang="en-US" sz="2000" dirty="0">
                <a:latin typeface="Calibri Light" panose="020F0302020204030204" pitchFamily="34" charset="0"/>
                <a:cs typeface="Calibri Light" panose="020F0302020204030204" pitchFamily="34" charset="0"/>
              </a:rPr>
              <a:t>Pay explains 38% of variation in Loyalty Points</a:t>
            </a:r>
            <a:endParaRPr lang="en-US" sz="2200" dirty="0">
              <a:latin typeface="Calibri Light" panose="020F0302020204030204" pitchFamily="34" charset="0"/>
              <a:cs typeface="Calibri Light" panose="020F0302020204030204" pitchFamily="34" charset="0"/>
            </a:endParaRPr>
          </a:p>
        </p:txBody>
      </p:sp>
      <p:cxnSp>
        <p:nvCxnSpPr>
          <p:cNvPr id="4" name="Straight Connector 3">
            <a:extLst>
              <a:ext uri="{FF2B5EF4-FFF2-40B4-BE49-F238E27FC236}">
                <a16:creationId xmlns:a16="http://schemas.microsoft.com/office/drawing/2014/main" id="{D8937FED-DEA9-48F2-D373-37AAEE08E00E}"/>
              </a:ext>
            </a:extLst>
          </p:cNvPr>
          <p:cNvCxnSpPr>
            <a:cxnSpLocks/>
          </p:cNvCxnSpPr>
          <p:nvPr/>
        </p:nvCxnSpPr>
        <p:spPr>
          <a:xfrm>
            <a:off x="838200" y="964910"/>
            <a:ext cx="10453256" cy="0"/>
          </a:xfrm>
          <a:prstGeom prst="line">
            <a:avLst/>
          </a:prstGeom>
          <a:ln w="76200">
            <a:solidFill>
              <a:schemeClr val="accent3"/>
            </a:solidFill>
          </a:ln>
        </p:spPr>
        <p:style>
          <a:lnRef idx="2">
            <a:schemeClr val="accent1"/>
          </a:lnRef>
          <a:fillRef idx="0">
            <a:schemeClr val="accent1"/>
          </a:fillRef>
          <a:effectRef idx="1">
            <a:schemeClr val="accent1"/>
          </a:effectRef>
          <a:fontRef idx="minor">
            <a:schemeClr val="tx1"/>
          </a:fontRef>
        </p:style>
      </p:cxnSp>
      <p:sp>
        <p:nvSpPr>
          <p:cNvPr id="7" name="AutoShape 2">
            <a:extLst>
              <a:ext uri="{FF2B5EF4-FFF2-40B4-BE49-F238E27FC236}">
                <a16:creationId xmlns:a16="http://schemas.microsoft.com/office/drawing/2014/main" id="{86E11110-0AA8-8D76-5FAE-F1F1C9658236}"/>
              </a:ext>
            </a:extLst>
          </p:cNvPr>
          <p:cNvSpPr>
            <a:spLocks noChangeAspect="1" noChangeArrowheads="1"/>
          </p:cNvSpPr>
          <p:nvPr/>
        </p:nvSpPr>
        <p:spPr bwMode="auto">
          <a:xfrm>
            <a:off x="5943599" y="3276599"/>
            <a:ext cx="3735977" cy="37359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Graphic 9" descr="Turtle with solid fill">
            <a:extLst>
              <a:ext uri="{FF2B5EF4-FFF2-40B4-BE49-F238E27FC236}">
                <a16:creationId xmlns:a16="http://schemas.microsoft.com/office/drawing/2014/main" id="{F596E648-47EB-B76A-5A75-1810FCBD13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40035" y="5908963"/>
            <a:ext cx="949037" cy="949037"/>
          </a:xfrm>
          <a:prstGeom prst="rect">
            <a:avLst/>
          </a:prstGeom>
        </p:spPr>
      </p:pic>
      <p:pic>
        <p:nvPicPr>
          <p:cNvPr id="14" name="Picture 13" descr="A graph with purple dots&#10;&#10;AI-generated content may be incorrect.">
            <a:extLst>
              <a:ext uri="{FF2B5EF4-FFF2-40B4-BE49-F238E27FC236}">
                <a16:creationId xmlns:a16="http://schemas.microsoft.com/office/drawing/2014/main" id="{75EDD47F-1A9A-975F-6BE8-4631D66CB463}"/>
              </a:ext>
            </a:extLst>
          </p:cNvPr>
          <p:cNvPicPr>
            <a:picLocks noChangeAspect="1"/>
          </p:cNvPicPr>
          <p:nvPr/>
        </p:nvPicPr>
        <p:blipFill>
          <a:blip r:embed="rId5"/>
          <a:stretch>
            <a:fillRect/>
          </a:stretch>
        </p:blipFill>
        <p:spPr>
          <a:xfrm>
            <a:off x="838199" y="1228409"/>
            <a:ext cx="8311993" cy="4987196"/>
          </a:xfrm>
          <a:prstGeom prst="rect">
            <a:avLst/>
          </a:prstGeom>
        </p:spPr>
      </p:pic>
      <p:sp>
        <p:nvSpPr>
          <p:cNvPr id="5" name="TextBox 4">
            <a:extLst>
              <a:ext uri="{FF2B5EF4-FFF2-40B4-BE49-F238E27FC236}">
                <a16:creationId xmlns:a16="http://schemas.microsoft.com/office/drawing/2014/main" id="{FCDA6355-1E04-0CBA-53F7-231971ABB91C}"/>
              </a:ext>
            </a:extLst>
          </p:cNvPr>
          <p:cNvSpPr txBox="1"/>
          <p:nvPr/>
        </p:nvSpPr>
        <p:spPr>
          <a:xfrm>
            <a:off x="9134088" y="1138090"/>
            <a:ext cx="2157368" cy="738664"/>
          </a:xfrm>
          <a:prstGeom prst="rect">
            <a:avLst/>
          </a:prstGeom>
          <a:solidFill>
            <a:srgbClr val="7030A0"/>
          </a:solidFill>
        </p:spPr>
        <p:txBody>
          <a:bodyPr wrap="square" rtlCol="0">
            <a:spAutoFit/>
          </a:bodyPr>
          <a:lstStyle/>
          <a:p>
            <a:pPr algn="ctr"/>
            <a:r>
              <a:rPr lang="en-US" sz="1400" dirty="0">
                <a:solidFill>
                  <a:schemeClr val="bg1"/>
                </a:solidFill>
              </a:rPr>
              <a:t>1 unit Pay</a:t>
            </a:r>
          </a:p>
          <a:p>
            <a:pPr algn="ctr"/>
            <a:r>
              <a:rPr lang="en-US" sz="1400" dirty="0">
                <a:solidFill>
                  <a:schemeClr val="bg1"/>
                </a:solidFill>
              </a:rPr>
              <a:t>=</a:t>
            </a:r>
          </a:p>
          <a:p>
            <a:pPr algn="ctr"/>
            <a:r>
              <a:rPr lang="en-US" sz="1400" dirty="0">
                <a:solidFill>
                  <a:schemeClr val="bg1"/>
                </a:solidFill>
              </a:rPr>
              <a:t>34 units Loyalty Points</a:t>
            </a:r>
          </a:p>
        </p:txBody>
      </p:sp>
    </p:spTree>
    <p:extLst>
      <p:ext uri="{BB962C8B-B14F-4D97-AF65-F5344CB8AC3E}">
        <p14:creationId xmlns:p14="http://schemas.microsoft.com/office/powerpoint/2010/main" val="275627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4F5EA-B1A1-ADD2-CF6C-1F8E405047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AFBD13-7DE1-1174-256E-981154220740}"/>
              </a:ext>
            </a:extLst>
          </p:cNvPr>
          <p:cNvSpPr>
            <a:spLocks noGrp="1"/>
          </p:cNvSpPr>
          <p:nvPr>
            <p:ph type="title"/>
          </p:nvPr>
        </p:nvSpPr>
        <p:spPr>
          <a:xfrm>
            <a:off x="775856" y="57875"/>
            <a:ext cx="10515600" cy="964910"/>
          </a:xfrm>
        </p:spPr>
        <p:txBody>
          <a:bodyPr>
            <a:normAutofit/>
          </a:bodyPr>
          <a:lstStyle/>
          <a:p>
            <a:r>
              <a:rPr lang="en-US" sz="2400" b="1" dirty="0">
                <a:solidFill>
                  <a:schemeClr val="accent3"/>
                </a:solidFill>
                <a:latin typeface="Helvetica" pitchFamily="2" charset="0"/>
              </a:rPr>
              <a:t>1. Loyalty Scheme Insights</a:t>
            </a:r>
            <a:br>
              <a:rPr lang="en-US" sz="2800" dirty="0"/>
            </a:br>
            <a:r>
              <a:rPr lang="en-US" sz="2000" dirty="0">
                <a:latin typeface="Calibri Light" panose="020F0302020204030204" pitchFamily="34" charset="0"/>
                <a:cs typeface="Calibri Light" panose="020F0302020204030204" pitchFamily="34" charset="0"/>
              </a:rPr>
              <a:t>Pay and Spending Score combined explain over 83% of variation in Loyalty Points </a:t>
            </a:r>
            <a:endParaRPr lang="en-US" sz="2200" dirty="0">
              <a:latin typeface="Calibri Light" panose="020F0302020204030204" pitchFamily="34" charset="0"/>
              <a:cs typeface="Calibri Light" panose="020F0302020204030204" pitchFamily="34" charset="0"/>
            </a:endParaRPr>
          </a:p>
        </p:txBody>
      </p:sp>
      <p:cxnSp>
        <p:nvCxnSpPr>
          <p:cNvPr id="4" name="Straight Connector 3">
            <a:extLst>
              <a:ext uri="{FF2B5EF4-FFF2-40B4-BE49-F238E27FC236}">
                <a16:creationId xmlns:a16="http://schemas.microsoft.com/office/drawing/2014/main" id="{B1AA682D-432C-F9E5-BE92-653B87CDD066}"/>
              </a:ext>
            </a:extLst>
          </p:cNvPr>
          <p:cNvCxnSpPr>
            <a:cxnSpLocks/>
          </p:cNvCxnSpPr>
          <p:nvPr/>
        </p:nvCxnSpPr>
        <p:spPr>
          <a:xfrm>
            <a:off x="838200" y="964910"/>
            <a:ext cx="10453256" cy="0"/>
          </a:xfrm>
          <a:prstGeom prst="line">
            <a:avLst/>
          </a:prstGeom>
          <a:ln w="76200">
            <a:solidFill>
              <a:schemeClr val="accent3"/>
            </a:solidFill>
          </a:ln>
        </p:spPr>
        <p:style>
          <a:lnRef idx="2">
            <a:schemeClr val="accent1"/>
          </a:lnRef>
          <a:fillRef idx="0">
            <a:schemeClr val="accent1"/>
          </a:fillRef>
          <a:effectRef idx="1">
            <a:schemeClr val="accent1"/>
          </a:effectRef>
          <a:fontRef idx="minor">
            <a:schemeClr val="tx1"/>
          </a:fontRef>
        </p:style>
      </p:cxnSp>
      <p:sp>
        <p:nvSpPr>
          <p:cNvPr id="7" name="AutoShape 2">
            <a:extLst>
              <a:ext uri="{FF2B5EF4-FFF2-40B4-BE49-F238E27FC236}">
                <a16:creationId xmlns:a16="http://schemas.microsoft.com/office/drawing/2014/main" id="{F4319342-B420-4A00-0240-9C0BAC9792E0}"/>
              </a:ext>
            </a:extLst>
          </p:cNvPr>
          <p:cNvSpPr>
            <a:spLocks noChangeAspect="1" noChangeArrowheads="1"/>
          </p:cNvSpPr>
          <p:nvPr/>
        </p:nvSpPr>
        <p:spPr bwMode="auto">
          <a:xfrm>
            <a:off x="5943599" y="3276599"/>
            <a:ext cx="3735977" cy="37359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A graph with green dots&#10;&#10;AI-generated content may be incorrect.">
            <a:extLst>
              <a:ext uri="{FF2B5EF4-FFF2-40B4-BE49-F238E27FC236}">
                <a16:creationId xmlns:a16="http://schemas.microsoft.com/office/drawing/2014/main" id="{C644F016-293A-5E1F-53C8-0C05F2712FFA}"/>
              </a:ext>
            </a:extLst>
          </p:cNvPr>
          <p:cNvPicPr>
            <a:picLocks noChangeAspect="1"/>
          </p:cNvPicPr>
          <p:nvPr/>
        </p:nvPicPr>
        <p:blipFill>
          <a:blip r:embed="rId3"/>
          <a:stretch>
            <a:fillRect/>
          </a:stretch>
        </p:blipFill>
        <p:spPr>
          <a:xfrm>
            <a:off x="1658990" y="1227908"/>
            <a:ext cx="8963966" cy="5378380"/>
          </a:xfrm>
          <a:prstGeom prst="rect">
            <a:avLst/>
          </a:prstGeom>
        </p:spPr>
      </p:pic>
      <p:pic>
        <p:nvPicPr>
          <p:cNvPr id="10" name="Graphic 9" descr="Turtle with solid fill">
            <a:extLst>
              <a:ext uri="{FF2B5EF4-FFF2-40B4-BE49-F238E27FC236}">
                <a16:creationId xmlns:a16="http://schemas.microsoft.com/office/drawing/2014/main" id="{1717BB4D-03DE-0C41-B5B9-12B6167922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0035" y="5908963"/>
            <a:ext cx="949037" cy="949037"/>
          </a:xfrm>
          <a:prstGeom prst="rect">
            <a:avLst/>
          </a:prstGeom>
        </p:spPr>
      </p:pic>
    </p:spTree>
    <p:extLst>
      <p:ext uri="{BB962C8B-B14F-4D97-AF65-F5344CB8AC3E}">
        <p14:creationId xmlns:p14="http://schemas.microsoft.com/office/powerpoint/2010/main" val="8986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87ACD-574A-9EE3-CB0F-B8E404D4B3F7}"/>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8283023-07BB-6453-58FF-DB7882A6A010}"/>
              </a:ext>
            </a:extLst>
          </p:cNvPr>
          <p:cNvCxnSpPr>
            <a:cxnSpLocks/>
          </p:cNvCxnSpPr>
          <p:nvPr/>
        </p:nvCxnSpPr>
        <p:spPr>
          <a:xfrm>
            <a:off x="838200" y="964910"/>
            <a:ext cx="10453256"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7" name="AutoShape 2">
            <a:extLst>
              <a:ext uri="{FF2B5EF4-FFF2-40B4-BE49-F238E27FC236}">
                <a16:creationId xmlns:a16="http://schemas.microsoft.com/office/drawing/2014/main" id="{6C874C92-964C-620E-FAB6-1B8AF67059A6}"/>
              </a:ext>
            </a:extLst>
          </p:cNvPr>
          <p:cNvSpPr>
            <a:spLocks noChangeAspect="1" noChangeArrowheads="1"/>
          </p:cNvSpPr>
          <p:nvPr/>
        </p:nvSpPr>
        <p:spPr bwMode="auto">
          <a:xfrm>
            <a:off x="5943599" y="3289851"/>
            <a:ext cx="3735977" cy="37359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Graphic 5" descr="Turtle with solid fill">
            <a:extLst>
              <a:ext uri="{FF2B5EF4-FFF2-40B4-BE49-F238E27FC236}">
                <a16:creationId xmlns:a16="http://schemas.microsoft.com/office/drawing/2014/main" id="{68A7E7EA-F0A4-BD4E-6C30-900A83A8DF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40035" y="5908963"/>
            <a:ext cx="949037" cy="949037"/>
          </a:xfrm>
          <a:prstGeom prst="rect">
            <a:avLst/>
          </a:prstGeom>
        </p:spPr>
      </p:pic>
      <p:sp>
        <p:nvSpPr>
          <p:cNvPr id="11" name="Title 1">
            <a:extLst>
              <a:ext uri="{FF2B5EF4-FFF2-40B4-BE49-F238E27FC236}">
                <a16:creationId xmlns:a16="http://schemas.microsoft.com/office/drawing/2014/main" id="{B6F7B0F6-6FA7-C759-E79B-8C7CA08C19B4}"/>
              </a:ext>
            </a:extLst>
          </p:cNvPr>
          <p:cNvSpPr>
            <a:spLocks noGrp="1"/>
          </p:cNvSpPr>
          <p:nvPr>
            <p:ph type="title"/>
          </p:nvPr>
        </p:nvSpPr>
        <p:spPr>
          <a:xfrm>
            <a:off x="775856" y="65893"/>
            <a:ext cx="10515600" cy="964910"/>
          </a:xfrm>
        </p:spPr>
        <p:txBody>
          <a:bodyPr>
            <a:normAutofit/>
          </a:bodyPr>
          <a:lstStyle/>
          <a:p>
            <a:r>
              <a:rPr lang="en-US" sz="2400" b="1" dirty="0">
                <a:solidFill>
                  <a:schemeClr val="accent1"/>
                </a:solidFill>
                <a:latin typeface="Helvetica" pitchFamily="2" charset="0"/>
              </a:rPr>
              <a:t>2. Customer Segmentation</a:t>
            </a:r>
            <a:br>
              <a:rPr lang="en-US" sz="2800" dirty="0"/>
            </a:br>
            <a:r>
              <a:rPr lang="en-US" sz="2000" dirty="0">
                <a:latin typeface="Calibri Light" panose="020F0302020204030204" pitchFamily="34" charset="0"/>
                <a:cs typeface="Calibri Light" panose="020F0302020204030204" pitchFamily="34" charset="0"/>
              </a:rPr>
              <a:t>Relationship between Spending Score + Pay used to identify segments</a:t>
            </a:r>
            <a:endParaRPr lang="en-US" sz="2800" dirty="0">
              <a:latin typeface="Calibri Light" panose="020F0302020204030204" pitchFamily="34" charset="0"/>
              <a:cs typeface="Calibri Light" panose="020F0302020204030204" pitchFamily="34" charset="0"/>
            </a:endParaRPr>
          </a:p>
        </p:txBody>
      </p:sp>
      <p:pic>
        <p:nvPicPr>
          <p:cNvPr id="23" name="Picture 22" descr="A grid of white lines on a black background&#10;&#10;AI-generated content may be incorrect.">
            <a:extLst>
              <a:ext uri="{FF2B5EF4-FFF2-40B4-BE49-F238E27FC236}">
                <a16:creationId xmlns:a16="http://schemas.microsoft.com/office/drawing/2014/main" id="{D12273F6-6652-0A6D-C032-6F23E4DE9CBD}"/>
              </a:ext>
            </a:extLst>
          </p:cNvPr>
          <p:cNvPicPr>
            <a:picLocks noChangeAspect="1"/>
          </p:cNvPicPr>
          <p:nvPr/>
        </p:nvPicPr>
        <p:blipFill>
          <a:blip r:embed="rId5"/>
          <a:stretch>
            <a:fillRect/>
          </a:stretch>
        </p:blipFill>
        <p:spPr>
          <a:xfrm>
            <a:off x="1523999" y="1096695"/>
            <a:ext cx="9370261" cy="5622157"/>
          </a:xfrm>
          <a:prstGeom prst="rect">
            <a:avLst/>
          </a:prstGeom>
        </p:spPr>
      </p:pic>
    </p:spTree>
    <p:extLst>
      <p:ext uri="{BB962C8B-B14F-4D97-AF65-F5344CB8AC3E}">
        <p14:creationId xmlns:p14="http://schemas.microsoft.com/office/powerpoint/2010/main" val="1811161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80FC7-6FF8-F926-5BCF-033B37477DB6}"/>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B4CA528-7DFB-D361-BACE-A639BC651F6E}"/>
              </a:ext>
            </a:extLst>
          </p:cNvPr>
          <p:cNvCxnSpPr>
            <a:cxnSpLocks/>
          </p:cNvCxnSpPr>
          <p:nvPr/>
        </p:nvCxnSpPr>
        <p:spPr>
          <a:xfrm>
            <a:off x="838200" y="964910"/>
            <a:ext cx="10453256"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7" name="AutoShape 2">
            <a:extLst>
              <a:ext uri="{FF2B5EF4-FFF2-40B4-BE49-F238E27FC236}">
                <a16:creationId xmlns:a16="http://schemas.microsoft.com/office/drawing/2014/main" id="{978F15FF-C42F-E18B-F1C6-D96101504C09}"/>
              </a:ext>
            </a:extLst>
          </p:cNvPr>
          <p:cNvSpPr>
            <a:spLocks noChangeAspect="1" noChangeArrowheads="1"/>
          </p:cNvSpPr>
          <p:nvPr/>
        </p:nvSpPr>
        <p:spPr bwMode="auto">
          <a:xfrm>
            <a:off x="5943599" y="3276599"/>
            <a:ext cx="3735977" cy="37359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A grid with many colored dots&#10;&#10;AI-generated content may be incorrect.">
            <a:extLst>
              <a:ext uri="{FF2B5EF4-FFF2-40B4-BE49-F238E27FC236}">
                <a16:creationId xmlns:a16="http://schemas.microsoft.com/office/drawing/2014/main" id="{C3B51F16-5688-5B4C-1396-E0A16052CE27}"/>
              </a:ext>
            </a:extLst>
          </p:cNvPr>
          <p:cNvPicPr>
            <a:picLocks noChangeAspect="1"/>
          </p:cNvPicPr>
          <p:nvPr/>
        </p:nvPicPr>
        <p:blipFill>
          <a:blip r:embed="rId3"/>
          <a:stretch>
            <a:fillRect/>
          </a:stretch>
        </p:blipFill>
        <p:spPr>
          <a:xfrm>
            <a:off x="1563546" y="1210055"/>
            <a:ext cx="9064907" cy="5438944"/>
          </a:xfrm>
          <a:prstGeom prst="rect">
            <a:avLst/>
          </a:prstGeom>
        </p:spPr>
      </p:pic>
      <p:pic>
        <p:nvPicPr>
          <p:cNvPr id="6" name="Graphic 5" descr="Turtle with solid fill">
            <a:extLst>
              <a:ext uri="{FF2B5EF4-FFF2-40B4-BE49-F238E27FC236}">
                <a16:creationId xmlns:a16="http://schemas.microsoft.com/office/drawing/2014/main" id="{4BF2B610-652C-5B2E-4FC8-A65BB81050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0035" y="5908963"/>
            <a:ext cx="949037" cy="949037"/>
          </a:xfrm>
          <a:prstGeom prst="rect">
            <a:avLst/>
          </a:prstGeom>
        </p:spPr>
      </p:pic>
      <p:sp>
        <p:nvSpPr>
          <p:cNvPr id="11" name="Title 1">
            <a:extLst>
              <a:ext uri="{FF2B5EF4-FFF2-40B4-BE49-F238E27FC236}">
                <a16:creationId xmlns:a16="http://schemas.microsoft.com/office/drawing/2014/main" id="{577DFE97-D8F4-71AB-E9D9-A477D0922DA7}"/>
              </a:ext>
            </a:extLst>
          </p:cNvPr>
          <p:cNvSpPr>
            <a:spLocks noGrp="1"/>
          </p:cNvSpPr>
          <p:nvPr>
            <p:ph type="title"/>
          </p:nvPr>
        </p:nvSpPr>
        <p:spPr>
          <a:xfrm>
            <a:off x="775856" y="57876"/>
            <a:ext cx="10515600" cy="964910"/>
          </a:xfrm>
        </p:spPr>
        <p:txBody>
          <a:bodyPr>
            <a:normAutofit/>
          </a:bodyPr>
          <a:lstStyle/>
          <a:p>
            <a:r>
              <a:rPr lang="en-US" sz="2400" b="1" dirty="0">
                <a:solidFill>
                  <a:schemeClr val="accent1"/>
                </a:solidFill>
                <a:latin typeface="Helvetica" pitchFamily="2" charset="0"/>
              </a:rPr>
              <a:t>2. Customer Segmentation</a:t>
            </a:r>
            <a:br>
              <a:rPr lang="en-US" sz="2400" dirty="0"/>
            </a:br>
            <a:r>
              <a:rPr lang="en-US" sz="2000" dirty="0">
                <a:latin typeface="Calibri Light" panose="020F0302020204030204" pitchFamily="34" charset="0"/>
                <a:cs typeface="Calibri Light" panose="020F0302020204030204" pitchFamily="34" charset="0"/>
              </a:rPr>
              <a:t>There are 5 distinct clusters of customers using Pay + Spending Score</a:t>
            </a:r>
            <a:endParaRPr lang="en-US" sz="2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64174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C0F3D-BC17-DD12-73B8-D3E946FCE42C}"/>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CD2F561-3537-FA87-07A0-B032D5DA04AC}"/>
              </a:ext>
            </a:extLst>
          </p:cNvPr>
          <p:cNvCxnSpPr>
            <a:cxnSpLocks/>
          </p:cNvCxnSpPr>
          <p:nvPr/>
        </p:nvCxnSpPr>
        <p:spPr>
          <a:xfrm>
            <a:off x="838200" y="964910"/>
            <a:ext cx="10453256"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7" name="AutoShape 2">
            <a:extLst>
              <a:ext uri="{FF2B5EF4-FFF2-40B4-BE49-F238E27FC236}">
                <a16:creationId xmlns:a16="http://schemas.microsoft.com/office/drawing/2014/main" id="{C862A145-649D-A16D-822E-FFCCE8519615}"/>
              </a:ext>
            </a:extLst>
          </p:cNvPr>
          <p:cNvSpPr>
            <a:spLocks noChangeAspect="1" noChangeArrowheads="1"/>
          </p:cNvSpPr>
          <p:nvPr/>
        </p:nvSpPr>
        <p:spPr bwMode="auto">
          <a:xfrm>
            <a:off x="5943599" y="3276599"/>
            <a:ext cx="3735977" cy="37359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A grid with many colored dots&#10;&#10;AI-generated content may be incorrect.">
            <a:extLst>
              <a:ext uri="{FF2B5EF4-FFF2-40B4-BE49-F238E27FC236}">
                <a16:creationId xmlns:a16="http://schemas.microsoft.com/office/drawing/2014/main" id="{F6BEF194-EEEF-8EDB-F82D-4A10924F504B}"/>
              </a:ext>
            </a:extLst>
          </p:cNvPr>
          <p:cNvPicPr>
            <a:picLocks noChangeAspect="1"/>
          </p:cNvPicPr>
          <p:nvPr/>
        </p:nvPicPr>
        <p:blipFill>
          <a:blip r:embed="rId3"/>
          <a:stretch>
            <a:fillRect/>
          </a:stretch>
        </p:blipFill>
        <p:spPr>
          <a:xfrm>
            <a:off x="1563546" y="897354"/>
            <a:ext cx="9064907" cy="5438944"/>
          </a:xfrm>
          <a:prstGeom prst="rect">
            <a:avLst/>
          </a:prstGeom>
        </p:spPr>
      </p:pic>
      <p:pic>
        <p:nvPicPr>
          <p:cNvPr id="6" name="Graphic 5" descr="Turtle with solid fill">
            <a:extLst>
              <a:ext uri="{FF2B5EF4-FFF2-40B4-BE49-F238E27FC236}">
                <a16:creationId xmlns:a16="http://schemas.microsoft.com/office/drawing/2014/main" id="{37EA1B16-5DBC-A48F-D084-0AA9AE13C2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0035" y="5908963"/>
            <a:ext cx="949037" cy="949037"/>
          </a:xfrm>
          <a:prstGeom prst="rect">
            <a:avLst/>
          </a:prstGeom>
        </p:spPr>
      </p:pic>
      <p:sp>
        <p:nvSpPr>
          <p:cNvPr id="11" name="Title 1">
            <a:extLst>
              <a:ext uri="{FF2B5EF4-FFF2-40B4-BE49-F238E27FC236}">
                <a16:creationId xmlns:a16="http://schemas.microsoft.com/office/drawing/2014/main" id="{D8A25451-9023-F6F4-B093-06AA2EB05F0E}"/>
              </a:ext>
            </a:extLst>
          </p:cNvPr>
          <p:cNvSpPr>
            <a:spLocks noGrp="1"/>
          </p:cNvSpPr>
          <p:nvPr>
            <p:ph type="title"/>
          </p:nvPr>
        </p:nvSpPr>
        <p:spPr>
          <a:xfrm>
            <a:off x="775856" y="70745"/>
            <a:ext cx="10515600" cy="964910"/>
          </a:xfrm>
        </p:spPr>
        <p:txBody>
          <a:bodyPr>
            <a:normAutofit/>
          </a:bodyPr>
          <a:lstStyle/>
          <a:p>
            <a:r>
              <a:rPr lang="en-US" sz="2400" b="1" dirty="0">
                <a:solidFill>
                  <a:schemeClr val="accent1"/>
                </a:solidFill>
                <a:latin typeface="Helvetica" pitchFamily="2" charset="0"/>
              </a:rPr>
              <a:t>2. Customer Segmentation</a:t>
            </a:r>
            <a:br>
              <a:rPr lang="en-US" sz="2800" dirty="0"/>
            </a:br>
            <a:r>
              <a:rPr lang="en-US" sz="2000" dirty="0">
                <a:latin typeface="Calibri Light" panose="020F0302020204030204" pitchFamily="34" charset="0"/>
                <a:cs typeface="Calibri Light" panose="020F0302020204030204" pitchFamily="34" charset="0"/>
              </a:rPr>
              <a:t>There are 5 distinct clusters of customers using Pay + Spending Score</a:t>
            </a:r>
            <a:endParaRPr lang="en-US" sz="2800" dirty="0">
              <a:latin typeface="Calibri Light" panose="020F0302020204030204" pitchFamily="34" charset="0"/>
              <a:cs typeface="Calibri Light" panose="020F0302020204030204" pitchFamily="34" charset="0"/>
            </a:endParaRPr>
          </a:p>
        </p:txBody>
      </p:sp>
      <p:sp>
        <p:nvSpPr>
          <p:cNvPr id="12" name="Oval 11">
            <a:extLst>
              <a:ext uri="{FF2B5EF4-FFF2-40B4-BE49-F238E27FC236}">
                <a16:creationId xmlns:a16="http://schemas.microsoft.com/office/drawing/2014/main" id="{C68A4194-E293-69B7-0EA1-8506ADD6FFCE}"/>
              </a:ext>
            </a:extLst>
          </p:cNvPr>
          <p:cNvSpPr/>
          <p:nvPr/>
        </p:nvSpPr>
        <p:spPr>
          <a:xfrm>
            <a:off x="1961571" y="1371598"/>
            <a:ext cx="3229483" cy="2873831"/>
          </a:xfrm>
          <a:prstGeom prst="ellipse">
            <a:avLst/>
          </a:prstGeom>
          <a:noFill/>
          <a:ln>
            <a:solidFill>
              <a:srgbClr val="02BF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7B7929C-2F3C-4271-8E96-9A833740141B}"/>
              </a:ext>
            </a:extLst>
          </p:cNvPr>
          <p:cNvSpPr/>
          <p:nvPr/>
        </p:nvSpPr>
        <p:spPr>
          <a:xfrm>
            <a:off x="6450093" y="1281581"/>
            <a:ext cx="3229483" cy="3146730"/>
          </a:xfrm>
          <a:prstGeom prst="ellipse">
            <a:avLst/>
          </a:prstGeom>
          <a:noFill/>
          <a:ln>
            <a:solidFill>
              <a:srgbClr val="F976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EC3F927-0F4A-59FB-3418-8D61E1A2313E}"/>
              </a:ext>
            </a:extLst>
          </p:cNvPr>
          <p:cNvSpPr/>
          <p:nvPr/>
        </p:nvSpPr>
        <p:spPr>
          <a:xfrm>
            <a:off x="4467497" y="3429000"/>
            <a:ext cx="2418771" cy="2057401"/>
          </a:xfrm>
          <a:prstGeom prst="ellipse">
            <a:avLst/>
          </a:prstGeom>
          <a:noFill/>
          <a:ln>
            <a:solidFill>
              <a:srgbClr val="A3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92ECFF7-21C4-26B4-4719-C3C72A883851}"/>
              </a:ext>
            </a:extLst>
          </p:cNvPr>
          <p:cNvSpPr/>
          <p:nvPr/>
        </p:nvSpPr>
        <p:spPr>
          <a:xfrm>
            <a:off x="2271865" y="4924697"/>
            <a:ext cx="2919189" cy="1539678"/>
          </a:xfrm>
          <a:prstGeom prst="ellipse">
            <a:avLst/>
          </a:prstGeom>
          <a:noFill/>
          <a:ln>
            <a:solidFill>
              <a:srgbClr val="E86B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9E27E6E-7DDF-B003-7357-77EC26E16E4D}"/>
              </a:ext>
            </a:extLst>
          </p:cNvPr>
          <p:cNvSpPr/>
          <p:nvPr/>
        </p:nvSpPr>
        <p:spPr>
          <a:xfrm>
            <a:off x="6496297" y="4768816"/>
            <a:ext cx="3074810" cy="1524408"/>
          </a:xfrm>
          <a:prstGeom prst="ellipse">
            <a:avLst/>
          </a:prstGeom>
          <a:noFill/>
          <a:ln>
            <a:solidFill>
              <a:srgbClr val="05B0F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F52DE4-7E9B-A374-2270-4277BED17038}"/>
              </a:ext>
            </a:extLst>
          </p:cNvPr>
          <p:cNvSpPr txBox="1"/>
          <p:nvPr/>
        </p:nvSpPr>
        <p:spPr>
          <a:xfrm>
            <a:off x="2366926" y="1338490"/>
            <a:ext cx="2418771" cy="338554"/>
          </a:xfrm>
          <a:prstGeom prst="rect">
            <a:avLst/>
          </a:prstGeom>
          <a:solidFill>
            <a:schemeClr val="bg1"/>
          </a:solidFill>
          <a:ln w="12700">
            <a:solidFill>
              <a:srgbClr val="02BF7D"/>
            </a:solidFill>
          </a:ln>
        </p:spPr>
        <p:txBody>
          <a:bodyPr wrap="square" rtlCol="0">
            <a:spAutoFit/>
          </a:bodyPr>
          <a:lstStyle/>
          <a:p>
            <a:pPr algn="ctr"/>
            <a:r>
              <a:rPr lang="en-US" sz="1600" dirty="0"/>
              <a:t>High Pay/Low SS</a:t>
            </a:r>
          </a:p>
        </p:txBody>
      </p:sp>
      <p:sp>
        <p:nvSpPr>
          <p:cNvPr id="2" name="TextBox 1">
            <a:extLst>
              <a:ext uri="{FF2B5EF4-FFF2-40B4-BE49-F238E27FC236}">
                <a16:creationId xmlns:a16="http://schemas.microsoft.com/office/drawing/2014/main" id="{2C07A3CC-05D6-9B96-4EFC-E8A60C981419}"/>
              </a:ext>
            </a:extLst>
          </p:cNvPr>
          <p:cNvSpPr txBox="1"/>
          <p:nvPr/>
        </p:nvSpPr>
        <p:spPr>
          <a:xfrm>
            <a:off x="6824316" y="1281581"/>
            <a:ext cx="2418771" cy="338554"/>
          </a:xfrm>
          <a:prstGeom prst="rect">
            <a:avLst/>
          </a:prstGeom>
          <a:solidFill>
            <a:schemeClr val="bg1"/>
          </a:solidFill>
          <a:ln w="12700">
            <a:solidFill>
              <a:srgbClr val="F9766D"/>
            </a:solidFill>
          </a:ln>
        </p:spPr>
        <p:txBody>
          <a:bodyPr wrap="square" rtlCol="0">
            <a:spAutoFit/>
          </a:bodyPr>
          <a:lstStyle/>
          <a:p>
            <a:pPr algn="ctr"/>
            <a:r>
              <a:rPr lang="en-US" sz="1600" dirty="0"/>
              <a:t>High Pay/ High SS</a:t>
            </a:r>
          </a:p>
        </p:txBody>
      </p:sp>
      <p:sp>
        <p:nvSpPr>
          <p:cNvPr id="3" name="TextBox 2">
            <a:extLst>
              <a:ext uri="{FF2B5EF4-FFF2-40B4-BE49-F238E27FC236}">
                <a16:creationId xmlns:a16="http://schemas.microsoft.com/office/drawing/2014/main" id="{DE4A85B2-2713-941E-AF8D-6DBCBA44CA09}"/>
              </a:ext>
            </a:extLst>
          </p:cNvPr>
          <p:cNvSpPr txBox="1"/>
          <p:nvPr/>
        </p:nvSpPr>
        <p:spPr>
          <a:xfrm>
            <a:off x="4763285" y="3394570"/>
            <a:ext cx="1872421" cy="338554"/>
          </a:xfrm>
          <a:prstGeom prst="rect">
            <a:avLst/>
          </a:prstGeom>
          <a:solidFill>
            <a:schemeClr val="bg1"/>
          </a:solidFill>
          <a:ln w="12700">
            <a:solidFill>
              <a:srgbClr val="A3A500"/>
            </a:solidFill>
          </a:ln>
        </p:spPr>
        <p:txBody>
          <a:bodyPr wrap="square" rtlCol="0">
            <a:spAutoFit/>
          </a:bodyPr>
          <a:lstStyle/>
          <a:p>
            <a:pPr algn="ctr"/>
            <a:r>
              <a:rPr lang="en-US" sz="1600" dirty="0"/>
              <a:t>Mid Pay/ Mid SS</a:t>
            </a:r>
          </a:p>
        </p:txBody>
      </p:sp>
      <p:sp>
        <p:nvSpPr>
          <p:cNvPr id="8" name="TextBox 7">
            <a:extLst>
              <a:ext uri="{FF2B5EF4-FFF2-40B4-BE49-F238E27FC236}">
                <a16:creationId xmlns:a16="http://schemas.microsoft.com/office/drawing/2014/main" id="{A90EE532-EAE9-5233-A698-F0B1404544BD}"/>
              </a:ext>
            </a:extLst>
          </p:cNvPr>
          <p:cNvSpPr txBox="1"/>
          <p:nvPr/>
        </p:nvSpPr>
        <p:spPr>
          <a:xfrm>
            <a:off x="6926609" y="4584150"/>
            <a:ext cx="2294704" cy="338554"/>
          </a:xfrm>
          <a:prstGeom prst="rect">
            <a:avLst/>
          </a:prstGeom>
          <a:solidFill>
            <a:schemeClr val="bg1"/>
          </a:solidFill>
          <a:ln w="12700">
            <a:solidFill>
              <a:srgbClr val="05B0F7"/>
            </a:solidFill>
          </a:ln>
        </p:spPr>
        <p:txBody>
          <a:bodyPr wrap="square" rtlCol="0">
            <a:spAutoFit/>
          </a:bodyPr>
          <a:lstStyle/>
          <a:p>
            <a:pPr algn="ctr"/>
            <a:r>
              <a:rPr lang="en-US" sz="1600" dirty="0"/>
              <a:t>Low Pay / High SS</a:t>
            </a:r>
          </a:p>
        </p:txBody>
      </p:sp>
      <p:sp>
        <p:nvSpPr>
          <p:cNvPr id="9" name="TextBox 8">
            <a:extLst>
              <a:ext uri="{FF2B5EF4-FFF2-40B4-BE49-F238E27FC236}">
                <a16:creationId xmlns:a16="http://schemas.microsoft.com/office/drawing/2014/main" id="{1BE895F4-F263-BBFE-87D2-00C9855FB342}"/>
              </a:ext>
            </a:extLst>
          </p:cNvPr>
          <p:cNvSpPr txBox="1"/>
          <p:nvPr/>
        </p:nvSpPr>
        <p:spPr>
          <a:xfrm>
            <a:off x="2724074" y="4737346"/>
            <a:ext cx="1859066" cy="338554"/>
          </a:xfrm>
          <a:prstGeom prst="rect">
            <a:avLst/>
          </a:prstGeom>
          <a:solidFill>
            <a:schemeClr val="bg1"/>
          </a:solidFill>
          <a:ln w="12700">
            <a:solidFill>
              <a:srgbClr val="E86BF3"/>
            </a:solidFill>
          </a:ln>
        </p:spPr>
        <p:txBody>
          <a:bodyPr wrap="square" rtlCol="0">
            <a:spAutoFit/>
          </a:bodyPr>
          <a:lstStyle/>
          <a:p>
            <a:pPr algn="ctr"/>
            <a:r>
              <a:rPr lang="en-US" sz="1600" dirty="0"/>
              <a:t>Low Pay/ Low SS</a:t>
            </a:r>
          </a:p>
        </p:txBody>
      </p:sp>
    </p:spTree>
    <p:extLst>
      <p:ext uri="{BB962C8B-B14F-4D97-AF65-F5344CB8AC3E}">
        <p14:creationId xmlns:p14="http://schemas.microsoft.com/office/powerpoint/2010/main" val="3189347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17285</TotalTime>
  <Words>1133</Words>
  <Application>Microsoft Macintosh PowerPoint</Application>
  <PresentationFormat>Widescreen</PresentationFormat>
  <Paragraphs>206</Paragraphs>
  <Slides>19</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Aptos</vt:lpstr>
      <vt:lpstr>Aptos Display</vt:lpstr>
      <vt:lpstr>Arial</vt:lpstr>
      <vt:lpstr>Calibri</vt:lpstr>
      <vt:lpstr>Calibri Light</vt:lpstr>
      <vt:lpstr>Helvetica</vt:lpstr>
      <vt:lpstr>Times New Roman</vt:lpstr>
      <vt:lpstr>Wingdings</vt:lpstr>
      <vt:lpstr>Office Theme</vt:lpstr>
      <vt:lpstr>Turtle  Games</vt:lpstr>
      <vt:lpstr>Agenda</vt:lpstr>
      <vt:lpstr>Context</vt:lpstr>
      <vt:lpstr>1. Loyalty Scheme Insights Spending Score explains 45% of variation in Loyalty Points</vt:lpstr>
      <vt:lpstr>1. Loyalty Scheme Insights Pay explains 38% of variation in Loyalty Points</vt:lpstr>
      <vt:lpstr>1. Loyalty Scheme Insights Pay and Spending Score combined explain over 83% of variation in Loyalty Points </vt:lpstr>
      <vt:lpstr>2. Customer Segmentation Relationship between Spending Score + Pay used to identify segments</vt:lpstr>
      <vt:lpstr>2. Customer Segmentation There are 5 distinct clusters of customers using Pay + Spending Score</vt:lpstr>
      <vt:lpstr>2. Customer Segmentation There are 5 distinct clusters of customers using Pay + Spending Score</vt:lpstr>
      <vt:lpstr>2. Customer Segmentation There are 5 distinct clusters of customers using Pay + Spending Score</vt:lpstr>
      <vt:lpstr>2. Customer Segmentation Marketing strategy should focus on maintaining ‘V.I.P’s and upselling High Pay/Low Spend Segment</vt:lpstr>
      <vt:lpstr>3. Review and Product Sentiment Review sentiment skews positive, with an average rating of +0.23</vt:lpstr>
      <vt:lpstr>3. Review and Product Sentiment No products have a negative average sentiment score</vt:lpstr>
      <vt:lpstr>PowerPoint Presentation</vt:lpstr>
      <vt:lpstr>PowerPoint Presentation</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 Best</dc:creator>
  <cp:lastModifiedBy>Phil Best</cp:lastModifiedBy>
  <cp:revision>22</cp:revision>
  <dcterms:created xsi:type="dcterms:W3CDTF">2025-04-11T09:22:10Z</dcterms:created>
  <dcterms:modified xsi:type="dcterms:W3CDTF">2025-06-11T17:43:25Z</dcterms:modified>
</cp:coreProperties>
</file>