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78" r:id="rId4"/>
    <p:sldId id="280" r:id="rId5"/>
    <p:sldId id="277" r:id="rId6"/>
    <p:sldId id="279" r:id="rId7"/>
    <p:sldId id="260" r:id="rId8"/>
    <p:sldId id="261" r:id="rId9"/>
    <p:sldId id="281" r:id="rId10"/>
    <p:sldId id="282" r:id="rId11"/>
    <p:sldId id="283" r:id="rId12"/>
    <p:sldId id="284" r:id="rId13"/>
    <p:sldId id="285" r:id="rId14"/>
    <p:sldId id="286" r:id="rId15"/>
    <p:sldId id="275" r:id="rId16"/>
    <p:sldId id="268" r:id="rId17"/>
    <p:sldId id="273" r:id="rId18"/>
    <p:sldId id="274" r:id="rId19"/>
    <p:sldId id="276" r:id="rId20"/>
    <p:sldId id="271" r:id="rId21"/>
    <p:sldId id="272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32" autoAdjust="0"/>
  </p:normalViewPr>
  <p:slideViewPr>
    <p:cSldViewPr>
      <p:cViewPr>
        <p:scale>
          <a:sx n="106" d="100"/>
          <a:sy n="106" d="100"/>
        </p:scale>
        <p:origin x="-1752" y="-3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15209-8D1D-4528-9385-EC2C8FB02BDC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F1342-8032-4369-9429-303752D887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74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F1342-8032-4369-9429-303752D8874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104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Jigsaw – Modularised – module-info.java, </a:t>
            </a:r>
            <a:r>
              <a:rPr lang="en-GB" baseline="0" dirty="0" smtClean="0"/>
              <a:t> forces you to think about dependencies</a:t>
            </a:r>
          </a:p>
          <a:p>
            <a:r>
              <a:rPr lang="en-GB" baseline="0" dirty="0" smtClean="0"/>
              <a:t>Early access, IDEs and build tools not working with Jigsaw yet</a:t>
            </a:r>
          </a:p>
          <a:p>
            <a:r>
              <a:rPr lang="en-GB" dirty="0" smtClean="0"/>
              <a:t>Live coding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F1342-8032-4369-9429-303752D8874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06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Reactive programming – programming model for asynchronous data streams, pub/sub model</a:t>
            </a:r>
          </a:p>
          <a:p>
            <a:r>
              <a:rPr lang="en-GB" baseline="0" dirty="0" smtClean="0"/>
              <a:t>Reactive Streams - Flow API – API to allow use of Reactive Java </a:t>
            </a:r>
            <a:r>
              <a:rPr lang="en-GB" baseline="0" dirty="0" err="1" smtClean="0"/>
              <a:t>Java</a:t>
            </a:r>
            <a:r>
              <a:rPr lang="en-GB" baseline="0" dirty="0" smtClean="0"/>
              <a:t> RX</a:t>
            </a:r>
          </a:p>
          <a:p>
            <a:endParaRPr lang="en-GB" baseline="0" dirty="0" smtClean="0"/>
          </a:p>
          <a:p>
            <a:r>
              <a:rPr lang="en-GB" dirty="0" smtClean="0"/>
              <a:t>Live coding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F1342-8032-4369-9429-303752D8874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06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err="1" smtClean="0"/>
              <a:t>List.of</a:t>
            </a:r>
            <a:r>
              <a:rPr lang="en-GB" baseline="0" dirty="0" smtClean="0"/>
              <a:t>(), </a:t>
            </a:r>
            <a:r>
              <a:rPr lang="en-GB" baseline="0" dirty="0" err="1" smtClean="0"/>
              <a:t>Set.of</a:t>
            </a:r>
            <a:r>
              <a:rPr lang="en-GB" baseline="0" dirty="0" smtClean="0"/>
              <a:t>(), </a:t>
            </a:r>
            <a:r>
              <a:rPr lang="en-GB" baseline="0" dirty="0" err="1" smtClean="0"/>
              <a:t>Map.ofENtries</a:t>
            </a:r>
            <a:r>
              <a:rPr lang="en-GB" baseline="0" dirty="0" smtClean="0"/>
              <a:t>(</a:t>
            </a:r>
            <a:r>
              <a:rPr lang="en-GB" baseline="0" dirty="0" err="1" smtClean="0"/>
              <a:t>Map.entry</a:t>
            </a:r>
            <a:r>
              <a:rPr lang="en-GB" baseline="0" dirty="0" smtClean="0"/>
              <a:t>…</a:t>
            </a:r>
          </a:p>
          <a:p>
            <a:r>
              <a:rPr lang="en-GB" baseline="0" dirty="0" smtClean="0"/>
              <a:t>Private methods on interfaces</a:t>
            </a:r>
          </a:p>
          <a:p>
            <a:r>
              <a:rPr lang="en-GB" baseline="0" dirty="0" smtClean="0"/>
              <a:t>New methods on streams (</a:t>
            </a:r>
            <a:r>
              <a:rPr lang="en-GB" baseline="0" dirty="0" err="1" smtClean="0"/>
              <a:t>takeWhile</a:t>
            </a:r>
            <a:r>
              <a:rPr lang="en-GB" baseline="0" dirty="0" smtClean="0"/>
              <a:t>)</a:t>
            </a:r>
          </a:p>
          <a:p>
            <a:r>
              <a:rPr lang="en-GB" baseline="0" dirty="0" smtClean="0"/>
              <a:t>Removing deprecations</a:t>
            </a:r>
            <a:endParaRPr lang="en-GB" dirty="0" smtClean="0"/>
          </a:p>
          <a:p>
            <a:r>
              <a:rPr lang="en-GB" dirty="0" smtClean="0"/>
              <a:t>REPL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F1342-8032-4369-9429-303752D8874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06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 – how to build a bank in</a:t>
            </a:r>
            <a:r>
              <a:rPr lang="en-GB" baseline="0" dirty="0" smtClean="0"/>
              <a:t> Go</a:t>
            </a:r>
          </a:p>
          <a:p>
            <a:r>
              <a:rPr lang="en-GB" baseline="0" dirty="0" smtClean="0"/>
              <a:t>Elm – Compiles to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Julia – </a:t>
            </a:r>
            <a:r>
              <a:rPr lang="en-GB" baseline="0" dirty="0" err="1" smtClean="0"/>
              <a:t>scientifc</a:t>
            </a:r>
            <a:r>
              <a:rPr lang="en-GB" baseline="0" dirty="0" smtClean="0"/>
              <a:t> programming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F1342-8032-4369-9429-303752D8874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39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Central London</a:t>
            </a:r>
          </a:p>
          <a:p>
            <a:r>
              <a:rPr lang="en-GB" dirty="0" smtClean="0"/>
              <a:t>Voting feedback</a:t>
            </a:r>
            <a:r>
              <a:rPr lang="en-GB" baseline="0" dirty="0" smtClean="0"/>
              <a:t> next day on best talks</a:t>
            </a:r>
          </a:p>
          <a:p>
            <a:r>
              <a:rPr lang="en-GB" baseline="0" dirty="0" smtClean="0"/>
              <a:t>Badge </a:t>
            </a:r>
            <a:r>
              <a:rPr lang="en-GB" baseline="0" dirty="0" smtClean="0"/>
              <a:t>features</a:t>
            </a:r>
          </a:p>
          <a:p>
            <a:endParaRPr lang="en-GB" baseline="0" dirty="0" smtClean="0"/>
          </a:p>
          <a:p>
            <a:r>
              <a:rPr lang="en-GB" dirty="0" smtClean="0"/>
              <a:t>Chef formerly</a:t>
            </a:r>
            <a:r>
              <a:rPr lang="en-GB" baseline="0" dirty="0" smtClean="0"/>
              <a:t> head chef at Dorchester hotel</a:t>
            </a:r>
          </a:p>
          <a:p>
            <a:r>
              <a:rPr lang="en-GB" baseline="0" dirty="0" smtClean="0"/>
              <a:t>Lunch for 1400 people in one hour</a:t>
            </a:r>
          </a:p>
          <a:p>
            <a:r>
              <a:rPr lang="en-GB" baseline="0" dirty="0" smtClean="0"/>
              <a:t>Lots of options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F1342-8032-4369-9429-303752D8874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8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Serverless</a:t>
            </a:r>
            <a:r>
              <a:rPr lang="en-GB" baseline="0" dirty="0" smtClean="0"/>
              <a:t> – third party hosted functions to replace traditional backend server</a:t>
            </a:r>
          </a:p>
          <a:p>
            <a:r>
              <a:rPr lang="en-GB" baseline="0" dirty="0" smtClean="0"/>
              <a:t>Dev/ops CI/CD</a:t>
            </a:r>
          </a:p>
          <a:p>
            <a:r>
              <a:rPr lang="en-GB" baseline="0" dirty="0" smtClean="0"/>
              <a:t>Cloud computing </a:t>
            </a:r>
          </a:p>
          <a:p>
            <a:r>
              <a:rPr lang="en-GB" baseline="0" dirty="0" smtClean="0"/>
              <a:t>Micro services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F1342-8032-4369-9429-303752D887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48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err="1" smtClean="0"/>
              <a:t>Deliveroo</a:t>
            </a:r>
            <a:r>
              <a:rPr lang="en-GB" baseline="0" dirty="0" smtClean="0"/>
              <a:t> – described how they moved from monolith to micro service based approach, but only when massive scaling was required</a:t>
            </a:r>
          </a:p>
          <a:p>
            <a:r>
              <a:rPr lang="en-GB" baseline="0" dirty="0" err="1" smtClean="0"/>
              <a:t>Microservices</a:t>
            </a:r>
            <a:r>
              <a:rPr lang="en-GB" baseline="0" dirty="0" smtClean="0"/>
              <a:t> – scalable, responsive, resilient. Hard to do, </a:t>
            </a:r>
            <a:r>
              <a:rPr lang="en-GB" baseline="0" dirty="0" err="1" smtClean="0"/>
              <a:t>Stateful</a:t>
            </a:r>
            <a:r>
              <a:rPr lang="en-GB" baseline="0" dirty="0" smtClean="0"/>
              <a:t> is harder, </a:t>
            </a:r>
          </a:p>
          <a:p>
            <a:endParaRPr lang="en-GB" baseline="0" dirty="0" smtClean="0"/>
          </a:p>
          <a:p>
            <a:r>
              <a:rPr lang="en-GB" dirty="0" smtClean="0"/>
              <a:t>Spotify – ad-serving</a:t>
            </a:r>
            <a:r>
              <a:rPr lang="en-GB" baseline="0" dirty="0" smtClean="0"/>
              <a:t> architecture. Slide of add companies involved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Instagram, Facebook – I didn’t attend these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F1342-8032-4369-9429-303752D8874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605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Spotify</a:t>
            </a:r>
          </a:p>
          <a:p>
            <a:r>
              <a:rPr lang="en-GB" dirty="0" smtClean="0"/>
              <a:t>Reduce state management</a:t>
            </a:r>
          </a:p>
          <a:p>
            <a:r>
              <a:rPr lang="en-GB" dirty="0" smtClean="0"/>
              <a:t>Break up monolith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F1342-8032-4369-9429-303752D8874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56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Petnet</a:t>
            </a:r>
            <a:r>
              <a:rPr lang="en-GB" dirty="0" smtClean="0"/>
              <a:t> Smart Feeder – 12 hr server outage</a:t>
            </a:r>
          </a:p>
          <a:p>
            <a:r>
              <a:rPr lang="en-GB" dirty="0" smtClean="0"/>
              <a:t>Drug pump – telnet to root access with no password</a:t>
            </a:r>
            <a:r>
              <a:rPr lang="en-GB" baseline="0" dirty="0" smtClean="0"/>
              <a:t> required</a:t>
            </a:r>
          </a:p>
          <a:p>
            <a:r>
              <a:rPr lang="en-GB" baseline="0" dirty="0" smtClean="0"/>
              <a:t>Hotel door with NFC – opened up to contain all door entries. “Smart” Hotel rooms with IP address </a:t>
            </a:r>
            <a:r>
              <a:rPr lang="en-GB" baseline="0" dirty="0" err="1" smtClean="0"/>
              <a:t>numberered</a:t>
            </a:r>
            <a:r>
              <a:rPr lang="en-GB" baseline="0" dirty="0" smtClean="0"/>
              <a:t> by room</a:t>
            </a:r>
          </a:p>
          <a:p>
            <a:r>
              <a:rPr lang="en-GB" baseline="0" dirty="0" smtClean="0"/>
              <a:t>Hotel smart radio. App was able to access other radios in other rooms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F1342-8032-4369-9429-303752D8874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588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Bitcoin – built on </a:t>
            </a:r>
            <a:r>
              <a:rPr lang="en-GB" dirty="0" err="1" smtClean="0"/>
              <a:t>Blockchain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Shipping ledger – list of goods bought and sold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Excel spreadsheet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Also Event sourcing</a:t>
            </a: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F1342-8032-4369-9429-303752D8874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435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Could/should we be doing something similar (</a:t>
            </a:r>
            <a:r>
              <a:rPr lang="en-GB" dirty="0" err="1" smtClean="0"/>
              <a:t>eg</a:t>
            </a:r>
            <a:r>
              <a:rPr lang="en-GB" dirty="0" smtClean="0"/>
              <a:t> query </a:t>
            </a:r>
            <a:r>
              <a:rPr lang="en-GB" dirty="0" err="1" smtClean="0"/>
              <a:t>gss</a:t>
            </a:r>
            <a:r>
              <a:rPr lang="en-GB" dirty="0" smtClean="0"/>
              <a:t>-skim)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F1342-8032-4369-9429-303752D8874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618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Thoughtworks</a:t>
            </a:r>
            <a:endParaRPr lang="en-GB" dirty="0" smtClean="0">
              <a:effectLst/>
            </a:endParaRPr>
          </a:p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endParaRPr lang="en-GB" dirty="0" smtClean="0">
              <a:effectLst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Adaptive</a:t>
            </a:r>
            <a:endParaRPr lang="en-GB" dirty="0" smtClean="0">
              <a:effectLst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 theme - enable teams to work like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startups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feedback, small steps, short sprints</a:t>
            </a:r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F1342-8032-4369-9429-303752D8874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68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E9BF-3BF5-44D1-838E-121DC9C4D0D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7EB-415C-4E1D-8A19-509DCB69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05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E9BF-3BF5-44D1-838E-121DC9C4D0D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7EB-415C-4E1D-8A19-509DCB69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4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E9BF-3BF5-44D1-838E-121DC9C4D0D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7EB-415C-4E1D-8A19-509DCB69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73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E9BF-3BF5-44D1-838E-121DC9C4D0D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7EB-415C-4E1D-8A19-509DCB69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12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E9BF-3BF5-44D1-838E-121DC9C4D0D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7EB-415C-4E1D-8A19-509DCB69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0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E9BF-3BF5-44D1-838E-121DC9C4D0D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7EB-415C-4E1D-8A19-509DCB69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1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E9BF-3BF5-44D1-838E-121DC9C4D0D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7EB-415C-4E1D-8A19-509DCB69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4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E9BF-3BF5-44D1-838E-121DC9C4D0D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7EB-415C-4E1D-8A19-509DCB69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44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E9BF-3BF5-44D1-838E-121DC9C4D0D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7EB-415C-4E1D-8A19-509DCB69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7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E9BF-3BF5-44D1-838E-121DC9C4D0D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7EB-415C-4E1D-8A19-509DCB69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27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E9BF-3BF5-44D1-838E-121DC9C4D0D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97EB-415C-4E1D-8A19-509DCB69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4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E9BF-3BF5-44D1-838E-121DC9C4D0D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97EB-415C-4E1D-8A19-509DCB6920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40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qconlondon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185" y="1275606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GB" sz="480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4800" dirty="0" err="1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QCon</a:t>
            </a:r>
            <a:r>
              <a:rPr lang="en-GB" sz="480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London 2017</a:t>
            </a:r>
          </a:p>
        </p:txBody>
      </p:sp>
    </p:spTree>
    <p:extLst>
      <p:ext uri="{BB962C8B-B14F-4D97-AF65-F5344CB8AC3E}">
        <p14:creationId xmlns:p14="http://schemas.microsoft.com/office/powerpoint/2010/main" val="17190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Property-Based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1) Describe the input</a:t>
            </a:r>
            <a:endParaRPr lang="en-GB" dirty="0"/>
          </a:p>
          <a:p>
            <a:r>
              <a:rPr lang="en-GB" dirty="0"/>
              <a:t>2) Describe the properties of the output</a:t>
            </a:r>
            <a:endParaRPr lang="en-GB" dirty="0"/>
          </a:p>
          <a:p>
            <a:r>
              <a:rPr lang="en-GB" dirty="0"/>
              <a:t>3) Have the computer try lots of random examples – check they don’t fail</a:t>
            </a:r>
            <a:endParaRPr lang="en-GB" dirty="0"/>
          </a:p>
          <a:p>
            <a:r>
              <a:rPr lang="en-GB" dirty="0"/>
              <a:t>Good for </a:t>
            </a:r>
            <a:r>
              <a:rPr lang="en-GB" dirty="0" err="1"/>
              <a:t>eg</a:t>
            </a:r>
            <a:r>
              <a:rPr lang="en-GB" dirty="0"/>
              <a:t> round trip</a:t>
            </a:r>
            <a:endParaRPr lang="en-GB" dirty="0"/>
          </a:p>
          <a:p>
            <a:r>
              <a:rPr lang="en-GB" dirty="0" err="1"/>
              <a:t>Quickcheck</a:t>
            </a:r>
            <a:r>
              <a:rPr lang="en-GB" dirty="0"/>
              <a:t> (</a:t>
            </a:r>
            <a:r>
              <a:rPr lang="en-GB" dirty="0" err="1"/>
              <a:t>haskell</a:t>
            </a:r>
            <a:r>
              <a:rPr lang="en-GB" dirty="0"/>
              <a:t>) Hypothesis (Python), several for Java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0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Programmable Infrastructure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Intended for working on cloud deployments - Chef Puppet </a:t>
            </a:r>
            <a:r>
              <a:rPr lang="en-GB" dirty="0" err="1"/>
              <a:t>Ansible</a:t>
            </a:r>
            <a:endParaRPr lang="en-GB" dirty="0"/>
          </a:p>
          <a:p>
            <a:r>
              <a:rPr lang="en-GB" dirty="0"/>
              <a:t>What level of testing appropriate?</a:t>
            </a:r>
            <a:endParaRPr lang="en-GB" dirty="0"/>
          </a:p>
          <a:p>
            <a:r>
              <a:rPr lang="en-GB" dirty="0"/>
              <a:t>Used Cucumber and </a:t>
            </a:r>
            <a:r>
              <a:rPr lang="en-GB" dirty="0" err="1"/>
              <a:t>Serverspec</a:t>
            </a:r>
            <a:r>
              <a:rPr lang="en-GB" dirty="0"/>
              <a:t> with Selenium to test web service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9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Characterization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you write to describe the current behaviour of your system</a:t>
            </a:r>
            <a:endParaRPr lang="en-GB" dirty="0"/>
          </a:p>
          <a:p>
            <a:r>
              <a:rPr lang="en-GB" dirty="0"/>
              <a:t>Start with a single test which executes a method</a:t>
            </a:r>
            <a:endParaRPr lang="en-GB" dirty="0"/>
          </a:p>
          <a:p>
            <a:r>
              <a:rPr lang="en-GB" dirty="0"/>
              <a:t>See what outputs produced by different inputs and name tests accordingly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0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Strategic Code Deletion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useless code: </a:t>
            </a:r>
            <a:endParaRPr lang="en-GB" dirty="0" smtClean="0"/>
          </a:p>
          <a:p>
            <a:pPr lvl="1"/>
            <a:r>
              <a:rPr lang="en-GB" dirty="0" smtClean="0"/>
              <a:t>Unreachable</a:t>
            </a:r>
            <a:endParaRPr lang="en-GB" dirty="0"/>
          </a:p>
          <a:p>
            <a:pPr lvl="1"/>
            <a:r>
              <a:rPr lang="en-GB" dirty="0"/>
              <a:t>Dead</a:t>
            </a:r>
            <a:endParaRPr lang="en-GB" dirty="0"/>
          </a:p>
          <a:p>
            <a:pPr lvl="1"/>
            <a:r>
              <a:rPr lang="en-GB" dirty="0"/>
              <a:t>Low value </a:t>
            </a:r>
            <a:endParaRPr lang="en-GB" dirty="0" smtClean="0"/>
          </a:p>
          <a:p>
            <a:r>
              <a:rPr lang="en-GB" dirty="0" smtClean="0"/>
              <a:t>How </a:t>
            </a:r>
            <a:r>
              <a:rPr lang="en-GB" dirty="0"/>
              <a:t>to detect? Code coverage tools, mutation testing, feature probes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8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867894"/>
            <a:ext cx="8229600" cy="857250"/>
          </a:xfrm>
        </p:spPr>
        <p:txBody>
          <a:bodyPr/>
          <a:lstStyle/>
          <a:p>
            <a:r>
              <a:rPr lang="en-GB" dirty="0" smtClean="0"/>
              <a:t>References in the “Soft Skills” talks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71550"/>
            <a:ext cx="30099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28775"/>
            <a:ext cx="2667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771550"/>
            <a:ext cx="27241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8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78" y="4011910"/>
            <a:ext cx="8229600" cy="857250"/>
          </a:xfrm>
        </p:spPr>
        <p:txBody>
          <a:bodyPr/>
          <a:lstStyle/>
          <a:p>
            <a:r>
              <a:rPr lang="en-GB" dirty="0" smtClean="0"/>
              <a:t>Java versions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9" name="Picture 5" descr="Image result for sev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5" y="1164356"/>
            <a:ext cx="1714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46344" y="699542"/>
            <a:ext cx="4038600" cy="254555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31" name="Picture 7" descr="Image result for s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059582"/>
            <a:ext cx="16478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eight b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9622"/>
            <a:ext cx="19050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1" descr="Image result for nine inch nai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13" descr="Image result for nine inch nail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75" y="1823294"/>
            <a:ext cx="29527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8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</a:t>
            </a:r>
            <a:r>
              <a:rPr lang="en-GB" dirty="0" smtClean="0"/>
              <a:t>9 - Jigsaw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6923112" cy="2545556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Modularization of Java</a:t>
            </a:r>
          </a:p>
          <a:p>
            <a:r>
              <a:rPr lang="en-GB" dirty="0" smtClean="0"/>
              <a:t>No longer rely on </a:t>
            </a:r>
            <a:r>
              <a:rPr lang="en-GB" dirty="0" err="1" smtClean="0"/>
              <a:t>classpath</a:t>
            </a:r>
            <a:endParaRPr lang="en-GB" dirty="0" smtClean="0"/>
          </a:p>
          <a:p>
            <a:r>
              <a:rPr lang="en-GB" dirty="0" smtClean="0"/>
              <a:t>Explicit </a:t>
            </a:r>
            <a:r>
              <a:rPr lang="en-GB" i="1" dirty="0" smtClean="0"/>
              <a:t>module-info.java </a:t>
            </a:r>
            <a:r>
              <a:rPr lang="en-GB" dirty="0" smtClean="0"/>
              <a:t>file to define dependencies</a:t>
            </a:r>
          </a:p>
          <a:p>
            <a:r>
              <a:rPr lang="en-GB" dirty="0" smtClean="0"/>
              <a:t>Still awaiting full support in IDEs and build 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7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</a:t>
            </a:r>
            <a:r>
              <a:rPr lang="en-GB" dirty="0" smtClean="0"/>
              <a:t>9 – 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6923112" cy="3759869"/>
          </a:xfrm>
        </p:spPr>
        <p:txBody>
          <a:bodyPr>
            <a:normAutofit/>
          </a:bodyPr>
          <a:lstStyle/>
          <a:p>
            <a:r>
              <a:rPr lang="en-GB" dirty="0" smtClean="0"/>
              <a:t>Flow API for Reactive Streams</a:t>
            </a:r>
          </a:p>
          <a:p>
            <a:pPr lvl="1"/>
            <a:r>
              <a:rPr lang="en-GB" dirty="0" smtClean="0"/>
              <a:t>Not Java 8 streams</a:t>
            </a:r>
          </a:p>
          <a:p>
            <a:pPr lvl="1"/>
            <a:r>
              <a:rPr lang="en-GB" dirty="0" smtClean="0"/>
              <a:t>Implemented by third party libraries (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RxJava</a:t>
            </a:r>
            <a:r>
              <a:rPr lang="en-GB" dirty="0" smtClean="0"/>
              <a:t>)</a:t>
            </a:r>
            <a:endParaRPr lang="en-GB" dirty="0" smtClean="0"/>
          </a:p>
          <a:p>
            <a:pPr lvl="1"/>
            <a:r>
              <a:rPr lang="en-GB" dirty="0" smtClean="0"/>
              <a:t>allows working with multiple streams, handles backpressure</a:t>
            </a:r>
          </a:p>
        </p:txBody>
      </p:sp>
    </p:spTree>
    <p:extLst>
      <p:ext uri="{BB962C8B-B14F-4D97-AF65-F5344CB8AC3E}">
        <p14:creationId xmlns:p14="http://schemas.microsoft.com/office/powerpoint/2010/main" val="31424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</a:t>
            </a:r>
            <a:r>
              <a:rPr lang="en-GB" dirty="0" smtClean="0"/>
              <a:t>9 – The 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987574"/>
            <a:ext cx="8363272" cy="390388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Convenience Collections Methods</a:t>
            </a:r>
          </a:p>
          <a:p>
            <a:pPr lvl="1"/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fruits =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("apple", "orange", "banana");</a:t>
            </a: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capCities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.ofEntries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(entry("Manitoba", "Winnipeg"), entry("Alberta", "Edmonton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en-GB" dirty="0" smtClean="0"/>
              <a:t>Removing </a:t>
            </a:r>
            <a:r>
              <a:rPr lang="en-GB" i="1" dirty="0" smtClean="0"/>
              <a:t>some</a:t>
            </a:r>
            <a:r>
              <a:rPr lang="en-GB" dirty="0" smtClean="0"/>
              <a:t> deprecated code</a:t>
            </a:r>
          </a:p>
          <a:p>
            <a:r>
              <a:rPr lang="en-GB" dirty="0" smtClean="0"/>
              <a:t>Private methods on Interfaces</a:t>
            </a:r>
          </a:p>
          <a:p>
            <a:r>
              <a:rPr lang="en-GB" dirty="0" smtClean="0"/>
              <a:t>New methods on Streams (</a:t>
            </a:r>
            <a:r>
              <a:rPr lang="en-GB" dirty="0" err="1" smtClean="0"/>
              <a:t>takeWhile</a:t>
            </a:r>
            <a:r>
              <a:rPr lang="en-GB" dirty="0" smtClean="0"/>
              <a:t>(), </a:t>
            </a:r>
            <a:r>
              <a:rPr lang="en-GB" dirty="0" err="1" smtClean="0"/>
              <a:t>dropWhile</a:t>
            </a:r>
            <a:r>
              <a:rPr lang="en-GB" dirty="0" smtClean="0"/>
              <a:t>())</a:t>
            </a:r>
          </a:p>
          <a:p>
            <a:r>
              <a:rPr lang="en-GB" dirty="0" smtClean="0"/>
              <a:t>REPL – console to run Java commands</a:t>
            </a:r>
          </a:p>
          <a:p>
            <a:r>
              <a:rPr lang="en-GB" dirty="0" smtClean="0"/>
              <a:t>Plus lots more</a:t>
            </a:r>
          </a:p>
        </p:txBody>
      </p:sp>
    </p:spTree>
    <p:extLst>
      <p:ext uri="{BB962C8B-B14F-4D97-AF65-F5344CB8AC3E}">
        <p14:creationId xmlns:p14="http://schemas.microsoft.com/office/powerpoint/2010/main" val="403209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63838"/>
            <a:ext cx="8229600" cy="857250"/>
          </a:xfrm>
        </p:spPr>
        <p:txBody>
          <a:bodyPr/>
          <a:lstStyle/>
          <a:p>
            <a:r>
              <a:rPr lang="en-GB" dirty="0" smtClean="0"/>
              <a:t>New computer languages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AutoShape 2" descr="Image result for 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Image result for 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1590"/>
            <a:ext cx="1676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62075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719162"/>
            <a:ext cx="17430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58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ea typeface="Tahoma" panose="020B0604030504040204" pitchFamily="34" charset="0"/>
                <a:cs typeface="Tahoma" panose="020B0604030504040204" pitchFamily="34" charset="0"/>
              </a:rPr>
              <a:t>QCon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 is…</a:t>
            </a:r>
            <a:endParaRPr lang="en-GB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076056" y="1347614"/>
            <a:ext cx="3466728" cy="12995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GB" sz="1800" dirty="0" smtClean="0">
                <a:ea typeface="Tahoma" panose="020B0604030504040204" pitchFamily="34" charset="0"/>
                <a:cs typeface="Tahoma" panose="020B0604030504040204" pitchFamily="34" charset="0"/>
              </a:rPr>
              <a:t>Engineers over Evangelists,</a:t>
            </a:r>
            <a:br>
              <a:rPr lang="en-GB" sz="1800" dirty="0" smtClean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sz="1800" dirty="0" smtClean="0">
                <a:ea typeface="Tahoma" panose="020B0604030504040204" pitchFamily="34" charset="0"/>
                <a:cs typeface="Tahoma" panose="020B0604030504040204" pitchFamily="34" charset="0"/>
              </a:rPr>
              <a:t>Practitioners over Trainers/Coaches,</a:t>
            </a:r>
            <a:br>
              <a:rPr lang="en-GB" sz="1800" dirty="0" smtClean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sz="1800" dirty="0" smtClean="0">
                <a:ea typeface="Tahoma" panose="020B0604030504040204" pitchFamily="34" charset="0"/>
                <a:cs typeface="Tahoma" panose="020B0604030504040204" pitchFamily="34" charset="0"/>
              </a:rPr>
              <a:t>Team Leads over Consultants</a:t>
            </a:r>
            <a:r>
              <a:rPr lang="en-GB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290182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Busy – around 1400 attendees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1131590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conference for “Software Development Professionals”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00192" y="336383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Exhausting – 129 talks over three days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366414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Very well organised</a:t>
            </a:r>
            <a:endParaRPr lang="en-GB" dirty="0"/>
          </a:p>
        </p:txBody>
      </p:sp>
      <p:sp>
        <p:nvSpPr>
          <p:cNvPr id="5" name="AutoShape 2" descr="Image result for nine inch nai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491880" y="2170801"/>
            <a:ext cx="1224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Java and JVM focussed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6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Some Other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7859216" cy="2545556"/>
          </a:xfrm>
        </p:spPr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Machine Learning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Performance Java vs C# vs C++</a:t>
            </a:r>
          </a:p>
          <a:p>
            <a:endParaRPr lang="en-GB" dirty="0"/>
          </a:p>
          <a:p>
            <a:r>
              <a:rPr lang="en-GB" dirty="0" smtClean="0"/>
              <a:t>How to parallelize Java Streams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3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Interested in any of These?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8435280" cy="2545556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qconlondon.com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and click on the 2017 Schedule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Let </a:t>
            </a:r>
            <a:r>
              <a:rPr lang="en-GB" dirty="0" smtClean="0"/>
              <a:t>me know if there’s any specific </a:t>
            </a:r>
            <a:r>
              <a:rPr lang="en-GB" dirty="0" smtClean="0"/>
              <a:t>talks you’d like to access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3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795886"/>
            <a:ext cx="8229600" cy="857250"/>
          </a:xfrm>
        </p:spPr>
        <p:txBody>
          <a:bodyPr/>
          <a:lstStyle/>
          <a:p>
            <a:r>
              <a:rPr lang="en-GB" dirty="0" smtClean="0"/>
              <a:t>All in the view from the top floor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1" y="996156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15566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83518"/>
            <a:ext cx="15049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76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068715"/>
            <a:ext cx="8229600" cy="857250"/>
          </a:xfrm>
        </p:spPr>
        <p:txBody>
          <a:bodyPr/>
          <a:lstStyle/>
          <a:p>
            <a:r>
              <a:rPr lang="en-GB" dirty="0" smtClean="0"/>
              <a:t>Covered at </a:t>
            </a:r>
            <a:r>
              <a:rPr lang="en-GB" dirty="0" err="1" smtClean="0"/>
              <a:t>QCon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46" y="2287885"/>
            <a:ext cx="25050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4" descr="Image result for serverl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3816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7" descr="Image result for ci/c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46" y="379246"/>
            <a:ext cx="2981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87885"/>
            <a:ext cx="22764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95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01191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Sent engineers to give talks at </a:t>
            </a:r>
            <a:r>
              <a:rPr lang="en-GB" dirty="0" err="1" smtClean="0"/>
              <a:t>QCon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01" y="207665"/>
            <a:ext cx="24384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4" descr="Image result for listening to spotif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02" y="2267718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0669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067694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73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3478"/>
            <a:ext cx="6807191" cy="451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92753"/>
            <a:ext cx="8229600" cy="857250"/>
          </a:xfrm>
        </p:spPr>
        <p:txBody>
          <a:bodyPr/>
          <a:lstStyle/>
          <a:p>
            <a:r>
              <a:rPr lang="en-GB" dirty="0" smtClean="0"/>
              <a:t>Insecure </a:t>
            </a:r>
            <a:r>
              <a:rPr lang="en-GB" dirty="0" err="1" smtClean="0"/>
              <a:t>IoT</a:t>
            </a:r>
            <a:r>
              <a:rPr lang="en-GB" dirty="0" smtClean="0"/>
              <a:t> Devices</a:t>
            </a:r>
            <a:endParaRPr lang="en-GB" dirty="0"/>
          </a:p>
        </p:txBody>
      </p:sp>
      <p:pic>
        <p:nvPicPr>
          <p:cNvPr id="3074" name="Picture 2" descr="https://cdn.infoq.com/statics_s1_20170606-0324u2/resource/presentations/security-iot-2017/en/slides/sl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7494"/>
            <a:ext cx="294432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infoq.com/statics_s2_20170606-0324u3/resource/presentations/security-iot-2017/en/slides/sl3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9354"/>
            <a:ext cx="4288764" cy="241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cdn.infoq.com/statics_s2_20170606-0324u3/resource/presentations/security-iot-2017/en/slides/sl4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25267"/>
            <a:ext cx="2801516" cy="157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s://cdn.infoq.com/statics_s2_20170606-0324u3/resource/presentations/security-iot-2017/en/slides/sl5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449" y="2550212"/>
            <a:ext cx="3031035" cy="170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9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795886"/>
            <a:ext cx="8229600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Transaction logs</a:t>
            </a:r>
            <a:endParaRPr lang="en-GB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958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Image result for 17th century shipping ledg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593760"/>
            <a:ext cx="2304256" cy="12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" descr="Image result for excel spreadshe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1203598"/>
            <a:ext cx="28003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21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795886"/>
            <a:ext cx="8229600" cy="857250"/>
          </a:xfrm>
        </p:spPr>
        <p:txBody>
          <a:bodyPr/>
          <a:lstStyle/>
          <a:p>
            <a:r>
              <a:rPr lang="en-GB" dirty="0" smtClean="0"/>
              <a:t>Types of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4355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Image result for Infrastructure w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64968"/>
            <a:ext cx="3168352" cy="96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2488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58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687</Words>
  <Application>Microsoft Office PowerPoint</Application>
  <PresentationFormat>On-screen Show (16:9)</PresentationFormat>
  <Paragraphs>129</Paragraphs>
  <Slides>21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QCon is…</vt:lpstr>
      <vt:lpstr>All in the view from the top floor</vt:lpstr>
      <vt:lpstr>Covered at QCon</vt:lpstr>
      <vt:lpstr>Sent engineers to give talks at QCon</vt:lpstr>
      <vt:lpstr>PowerPoint Presentation</vt:lpstr>
      <vt:lpstr>Insecure IoT Devices</vt:lpstr>
      <vt:lpstr>Transaction logs</vt:lpstr>
      <vt:lpstr>Types of Testing</vt:lpstr>
      <vt:lpstr>Property-Based Testing</vt:lpstr>
      <vt:lpstr>Programmable Infrastructure Testing</vt:lpstr>
      <vt:lpstr>Characterization Testing</vt:lpstr>
      <vt:lpstr>Strategic Code Deletion</vt:lpstr>
      <vt:lpstr>References in the “Soft Skills” talks</vt:lpstr>
      <vt:lpstr>Java versions</vt:lpstr>
      <vt:lpstr>Java 9 - Jigsaw</vt:lpstr>
      <vt:lpstr>Java 9 – Reactive Programming</vt:lpstr>
      <vt:lpstr>Java 9 – The Rest</vt:lpstr>
      <vt:lpstr>New computer languages</vt:lpstr>
      <vt:lpstr>Some Other Stuff</vt:lpstr>
      <vt:lpstr>Interested in any of These?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36</cp:revision>
  <dcterms:created xsi:type="dcterms:W3CDTF">2017-04-04T09:01:56Z</dcterms:created>
  <dcterms:modified xsi:type="dcterms:W3CDTF">2017-06-10T19:50:55Z</dcterms:modified>
</cp:coreProperties>
</file>