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5" r:id="rId3"/>
    <p:sldId id="266" r:id="rId4"/>
    <p:sldId id="279" r:id="rId5"/>
    <p:sldId id="280" r:id="rId6"/>
    <p:sldId id="257" r:id="rId7"/>
    <p:sldId id="268" r:id="rId8"/>
    <p:sldId id="269" r:id="rId9"/>
    <p:sldId id="267" r:id="rId10"/>
    <p:sldId id="258" r:id="rId11"/>
    <p:sldId id="259" r:id="rId12"/>
    <p:sldId id="270" r:id="rId13"/>
    <p:sldId id="260" r:id="rId14"/>
    <p:sldId id="261" r:id="rId15"/>
    <p:sldId id="271" r:id="rId16"/>
    <p:sldId id="272" r:id="rId17"/>
    <p:sldId id="274" r:id="rId18"/>
    <p:sldId id="263" r:id="rId19"/>
    <p:sldId id="275" r:id="rId20"/>
    <p:sldId id="276" r:id="rId21"/>
    <p:sldId id="277" r:id="rId22"/>
    <p:sldId id="282" r:id="rId23"/>
    <p:sldId id="283" r:id="rId24"/>
    <p:sldId id="281" r:id="rId25"/>
    <p:sldId id="284" r:id="rId26"/>
    <p:sldId id="28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p:restoredTop sz="95918"/>
  </p:normalViewPr>
  <p:slideViewPr>
    <p:cSldViewPr snapToGrid="0" snapToObjects="1">
      <p:cViewPr varScale="1">
        <p:scale>
          <a:sx n="123" d="100"/>
          <a:sy n="123" d="100"/>
        </p:scale>
        <p:origin x="3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6A481-FC26-5045-B720-B8D574C73609}" type="datetimeFigureOut">
              <a:rPr lang="en-US" smtClean="0"/>
              <a:t>6/7/24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9AEAC-FF55-2C42-B2CE-F62C38EA9501}" type="slidenum">
              <a:rPr lang="en-US" smtClean="0"/>
              <a:t>‹#›</a:t>
            </a:fld>
            <a:endParaRPr lang="en-US"/>
          </a:p>
        </p:txBody>
      </p:sp>
    </p:spTree>
    <p:extLst>
      <p:ext uri="{BB962C8B-B14F-4D97-AF65-F5344CB8AC3E}">
        <p14:creationId xmlns:p14="http://schemas.microsoft.com/office/powerpoint/2010/main" val="51264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u="none" strike="noStrike" dirty="0">
                <a:solidFill>
                  <a:srgbClr val="666666"/>
                </a:solidFill>
                <a:effectLst/>
                <a:latin typeface="Arial" panose="020B0604020202020204" pitchFamily="34" charset="0"/>
              </a:rPr>
              <a:t>Linear regression</a:t>
            </a:r>
            <a:r>
              <a:rPr lang="en-US" b="0" i="0" u="none" strike="noStrike" dirty="0">
                <a:solidFill>
                  <a:srgbClr val="666666"/>
                </a:solidFill>
                <a:effectLst/>
                <a:latin typeface="Arial" panose="020B0604020202020204" pitchFamily="34" charset="0"/>
              </a:rPr>
              <a:t> models assume a linear relationship between a target and predictor variables. The model aims to fit a straight line representing the data points. Linear regression is useful when there is a linear relationship between the variables, such as predicting sales based on advertising expenditure or estimating the impact of price changes on demand.</a:t>
            </a:r>
          </a:p>
          <a:p>
            <a:pPr algn="l">
              <a:buFont typeface="Arial" panose="020B0604020202020204" pitchFamily="34" charset="0"/>
              <a:buChar char="•"/>
            </a:pPr>
            <a:r>
              <a:rPr lang="en-US" b="1" i="0" u="none" strike="noStrike" dirty="0">
                <a:solidFill>
                  <a:srgbClr val="666666"/>
                </a:solidFill>
                <a:effectLst/>
                <a:latin typeface="Arial" panose="020B0604020202020204" pitchFamily="34" charset="0"/>
              </a:rPr>
              <a:t>Logistic regression</a:t>
            </a:r>
            <a:r>
              <a:rPr lang="en-US" b="0" i="0" u="none" strike="noStrike" dirty="0">
                <a:solidFill>
                  <a:srgbClr val="666666"/>
                </a:solidFill>
                <a:effectLst/>
                <a:latin typeface="Arial" panose="020B0604020202020204" pitchFamily="34" charset="0"/>
              </a:rPr>
              <a:t> is used when the target variable is binary or has two classes. It models the probability of an event occurring -- for example, yes/no or success/failure -- based on predictor variables. Logistic regression is commonly used in business contexts for binary classification tasks such as customer churn prediction or transaction fraud detection.</a:t>
            </a:r>
          </a:p>
          <a:p>
            <a:pPr algn="l">
              <a:buFont typeface="Arial" panose="020B0604020202020204" pitchFamily="34" charset="0"/>
              <a:buChar char="•"/>
            </a:pPr>
            <a:r>
              <a:rPr lang="en-US" b="1" i="0" u="none" strike="noStrike" dirty="0">
                <a:solidFill>
                  <a:srgbClr val="666666"/>
                </a:solidFill>
                <a:effectLst/>
                <a:latin typeface="Arial" panose="020B0604020202020204" pitchFamily="34" charset="0"/>
              </a:rPr>
              <a:t>Polynomial regression</a:t>
            </a:r>
            <a:r>
              <a:rPr lang="en-US" b="0" i="0" u="none" strike="noStrike" dirty="0">
                <a:solidFill>
                  <a:srgbClr val="666666"/>
                </a:solidFill>
                <a:effectLst/>
                <a:latin typeface="Arial" panose="020B0604020202020204" pitchFamily="34" charset="0"/>
              </a:rPr>
              <a:t> extends linear regression by incorporating polynomial concepts such as quadratic and cubic equations to format the predictor variables and capture cases where a straightforward linear relationship doesn't exist, such as estimating the impact of ad spending on sales.</a:t>
            </a:r>
          </a:p>
          <a:p>
            <a:pPr algn="l">
              <a:buFont typeface="Arial" panose="020B0604020202020204" pitchFamily="34" charset="0"/>
              <a:buChar char="•"/>
            </a:pPr>
            <a:r>
              <a:rPr lang="en-US" b="1" i="0" u="none" strike="noStrike" dirty="0">
                <a:solidFill>
                  <a:srgbClr val="666666"/>
                </a:solidFill>
                <a:effectLst/>
                <a:latin typeface="Arial" panose="020B0604020202020204" pitchFamily="34" charset="0"/>
              </a:rPr>
              <a:t>Time series regression</a:t>
            </a:r>
            <a:r>
              <a:rPr lang="en-US" b="0" i="0" u="none" strike="noStrike" dirty="0">
                <a:solidFill>
                  <a:srgbClr val="666666"/>
                </a:solidFill>
                <a:effectLst/>
                <a:latin typeface="Arial" panose="020B0604020202020204" pitchFamily="34" charset="0"/>
              </a:rPr>
              <a:t>, such as autoregressive integrated moving average, or ARIMA, models, incorporate time dependencies and trends to forecast future values based on past observations. These are useful for business applications such as sales forecasting, demand prediction and stock market analysis.</a:t>
            </a:r>
          </a:p>
          <a:p>
            <a:pPr algn="l">
              <a:buFont typeface="Arial" panose="020B0604020202020204" pitchFamily="34" charset="0"/>
              <a:buChar char="•"/>
            </a:pPr>
            <a:r>
              <a:rPr lang="en-US" b="1" i="0" u="none" strike="noStrike" dirty="0">
                <a:solidFill>
                  <a:srgbClr val="666666"/>
                </a:solidFill>
                <a:effectLst/>
                <a:latin typeface="Arial" panose="020B0604020202020204" pitchFamily="34" charset="0"/>
              </a:rPr>
              <a:t>Support vector regression</a:t>
            </a:r>
            <a:r>
              <a:rPr lang="en-US" b="0" i="0" u="none" strike="noStrike" dirty="0">
                <a:solidFill>
                  <a:srgbClr val="666666"/>
                </a:solidFill>
                <a:effectLst/>
                <a:latin typeface="Arial" panose="020B0604020202020204" pitchFamily="34" charset="0"/>
              </a:rPr>
              <a:t> (SVR) is a regression version of support vector machines and is particularly suitable for handling nonlinear relationships in high-dimensional spaces. SVR can be applied to tasks such as financial market prediction, customer churn forecasting or predicting customer lifetime value.</a:t>
            </a:r>
          </a:p>
          <a:p>
            <a:endParaRPr lang="en-US" dirty="0"/>
          </a:p>
        </p:txBody>
      </p:sp>
      <p:sp>
        <p:nvSpPr>
          <p:cNvPr id="4" name="Slide Number Placeholder 3"/>
          <p:cNvSpPr>
            <a:spLocks noGrp="1"/>
          </p:cNvSpPr>
          <p:nvPr>
            <p:ph type="sldNum" sz="quarter" idx="5"/>
          </p:nvPr>
        </p:nvSpPr>
        <p:spPr/>
        <p:txBody>
          <a:bodyPr/>
          <a:lstStyle/>
          <a:p>
            <a:fld id="{6719AEAC-FF55-2C42-B2CE-F62C38EA9501}" type="slidenum">
              <a:rPr lang="en-US" smtClean="0"/>
              <a:t>17</a:t>
            </a:fld>
            <a:endParaRPr lang="en-US"/>
          </a:p>
        </p:txBody>
      </p:sp>
    </p:spTree>
    <p:extLst>
      <p:ext uri="{BB962C8B-B14F-4D97-AF65-F5344CB8AC3E}">
        <p14:creationId xmlns:p14="http://schemas.microsoft.com/office/powerpoint/2010/main" val="1509397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6/7/24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techtarget.com/searchenterpriseai/feature/What-is-regression-in-machine-learning" TargetMode="Externa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ikipedia.org/wiki/Goldilocks_principle"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medium.com/@cmukesh8688/gradient-descent-and-cost-function-3679a6754440"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50" y="451381"/>
            <a:ext cx="7884414" cy="4066540"/>
          </a:xfrm>
        </p:spPr>
        <p:txBody>
          <a:bodyPr anchor="b">
            <a:normAutofit/>
          </a:bodyPr>
          <a:lstStyle/>
          <a:p>
            <a:pPr algn="l"/>
            <a:r>
              <a:rPr lang="en-US" sz="5700"/>
              <a:t>Introduction to Machine Learning</a:t>
            </a:r>
            <a:br>
              <a:rPr lang="en-US" sz="5700"/>
            </a:br>
            <a:r>
              <a:rPr lang="en-US" sz="5700"/>
              <a:t>Day 1</a:t>
            </a:r>
          </a:p>
        </p:txBody>
      </p:sp>
      <p:sp>
        <p:nvSpPr>
          <p:cNvPr id="3" name="Subtitle 2"/>
          <p:cNvSpPr>
            <a:spLocks noGrp="1"/>
          </p:cNvSpPr>
          <p:nvPr>
            <p:ph type="subTitle" idx="1"/>
          </p:nvPr>
        </p:nvSpPr>
        <p:spPr>
          <a:xfrm>
            <a:off x="628649" y="4983276"/>
            <a:ext cx="7884414" cy="1126680"/>
          </a:xfrm>
        </p:spPr>
        <p:txBody>
          <a:bodyPr>
            <a:normAutofit/>
          </a:bodyPr>
          <a:lstStyle/>
          <a:p>
            <a:pPr algn="l">
              <a:lnSpc>
                <a:spcPct val="90000"/>
              </a:lnSpc>
            </a:pPr>
            <a:r>
              <a:rPr lang="en-US" sz="2000" dirty="0"/>
              <a:t>Machine Learning Course</a:t>
            </a:r>
          </a:p>
          <a:p>
            <a:pPr algn="l">
              <a:lnSpc>
                <a:spcPct val="90000"/>
              </a:lnSpc>
            </a:pPr>
            <a:r>
              <a:rPr lang="en-US" sz="2000" dirty="0"/>
              <a:t>Sammie Omranian</a:t>
            </a:r>
          </a:p>
          <a:p>
            <a:pPr algn="l">
              <a:lnSpc>
                <a:spcPct val="90000"/>
              </a:lnSpc>
            </a:pPr>
            <a:r>
              <a:rPr lang="en-US" sz="2000" dirty="0"/>
              <a:t>6/10/2024</a:t>
            </a:r>
          </a:p>
        </p:txBody>
      </p:sp>
      <p:sp>
        <p:nvSpPr>
          <p:cNvPr id="2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a:extLst>
              <a:ext uri="{FF2B5EF4-FFF2-40B4-BE49-F238E27FC236}">
                <a16:creationId xmlns:a16="http://schemas.microsoft.com/office/drawing/2014/main" id="{C958A027-5DF0-1834-2291-60599CF7720C}"/>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Introduction to Machine Learning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a:t>Applications:</a:t>
            </a:r>
          </a:p>
          <a:p>
            <a:endParaRPr lang="en-US" sz="1900"/>
          </a:p>
          <a:p>
            <a:pPr marL="457200" lvl="1" indent="0">
              <a:buNone/>
            </a:pPr>
            <a:r>
              <a:rPr lang="en-US" sz="1900"/>
              <a:t>- Healthcare (predicting diseases)</a:t>
            </a:r>
          </a:p>
          <a:p>
            <a:pPr marL="457200" lvl="1" indent="0">
              <a:buNone/>
            </a:pPr>
            <a:r>
              <a:rPr lang="en-US" sz="1900"/>
              <a:t>- Finance (fraud detection)</a:t>
            </a:r>
          </a:p>
          <a:p>
            <a:pPr marL="457200" lvl="1" indent="0">
              <a:buNone/>
            </a:pPr>
            <a:r>
              <a:rPr lang="en-US" sz="1900"/>
              <a:t>- Marketing (customer segmentation)</a:t>
            </a:r>
          </a:p>
          <a:p>
            <a:pPr marL="457200" lvl="1" indent="0">
              <a:buNone/>
            </a:pPr>
            <a:r>
              <a:rPr lang="en-US" sz="1900"/>
              <a:t>- Autonomous vehicles (self-driving cars)</a:t>
            </a:r>
          </a:p>
        </p:txBody>
      </p:sp>
      <p:pic>
        <p:nvPicPr>
          <p:cNvPr id="4" name="object 4">
            <a:extLst>
              <a:ext uri="{FF2B5EF4-FFF2-40B4-BE49-F238E27FC236}">
                <a16:creationId xmlns:a16="http://schemas.microsoft.com/office/drawing/2014/main" id="{A1870C41-4388-7092-628B-1CD4FBF61905}"/>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Introduction to Machine Learning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dirty="0"/>
              <a:t>Workflow:</a:t>
            </a:r>
          </a:p>
          <a:p>
            <a:endParaRPr lang="en-US" sz="1900" dirty="0"/>
          </a:p>
          <a:p>
            <a:pPr marL="914400" lvl="1" indent="-457200">
              <a:buFont typeface="+mj-lt"/>
              <a:buAutoNum type="arabicPeriod"/>
            </a:pPr>
            <a:r>
              <a:rPr lang="en-US" sz="1900" dirty="0"/>
              <a:t>Data Collection</a:t>
            </a:r>
          </a:p>
          <a:p>
            <a:pPr marL="914400" lvl="1" indent="-457200">
              <a:buFont typeface="+mj-lt"/>
              <a:buAutoNum type="arabicPeriod"/>
            </a:pPr>
            <a:r>
              <a:rPr lang="en-US" sz="1900" dirty="0"/>
              <a:t>Data Preprocessing</a:t>
            </a:r>
          </a:p>
          <a:p>
            <a:pPr marL="914400" lvl="1" indent="-457200">
              <a:buFont typeface="+mj-lt"/>
              <a:buAutoNum type="arabicPeriod"/>
            </a:pPr>
            <a:r>
              <a:rPr lang="en-US" sz="1900" dirty="0"/>
              <a:t>Model Training</a:t>
            </a:r>
          </a:p>
          <a:p>
            <a:pPr marL="914400" lvl="1" indent="-457200">
              <a:buFont typeface="+mj-lt"/>
              <a:buAutoNum type="arabicPeriod"/>
            </a:pPr>
            <a:r>
              <a:rPr lang="en-US" sz="1900" dirty="0"/>
              <a:t>Model Evaluation</a:t>
            </a:r>
          </a:p>
          <a:p>
            <a:pPr marL="914400" lvl="1" indent="-457200">
              <a:buFont typeface="+mj-lt"/>
              <a:buAutoNum type="arabicPeriod"/>
            </a:pPr>
            <a:r>
              <a:rPr lang="en-US" sz="1900" dirty="0"/>
              <a:t>Model Deployment</a:t>
            </a:r>
          </a:p>
        </p:txBody>
      </p:sp>
      <p:pic>
        <p:nvPicPr>
          <p:cNvPr id="4" name="object 4">
            <a:extLst>
              <a:ext uri="{FF2B5EF4-FFF2-40B4-BE49-F238E27FC236}">
                <a16:creationId xmlns:a16="http://schemas.microsoft.com/office/drawing/2014/main" id="{4843EBE4-6A82-7817-2DE4-7A9BBAF58913}"/>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91610" y="2775139"/>
            <a:ext cx="3414713" cy="600551"/>
            <a:chOff x="3722147" y="2557185"/>
            <a:chExt cx="4552950" cy="800735"/>
          </a:xfrm>
        </p:grpSpPr>
        <p:sp>
          <p:nvSpPr>
            <p:cNvPr id="3" name="object 3"/>
            <p:cNvSpPr/>
            <p:nvPr/>
          </p:nvSpPr>
          <p:spPr>
            <a:xfrm>
              <a:off x="5998551" y="2563535"/>
              <a:ext cx="2270125" cy="788035"/>
            </a:xfrm>
            <a:custGeom>
              <a:avLst/>
              <a:gdLst/>
              <a:ahLst/>
              <a:cxnLst/>
              <a:rect l="l" t="t" r="r" b="b"/>
              <a:pathLst>
                <a:path w="2270125" h="788035">
                  <a:moveTo>
                    <a:pt x="0" y="0"/>
                  </a:moveTo>
                  <a:lnTo>
                    <a:pt x="0" y="393976"/>
                  </a:lnTo>
                  <a:lnTo>
                    <a:pt x="2270053" y="393976"/>
                  </a:lnTo>
                  <a:lnTo>
                    <a:pt x="2270053" y="787952"/>
                  </a:lnTo>
                </a:path>
              </a:pathLst>
            </a:custGeom>
            <a:ln w="12700">
              <a:solidFill>
                <a:srgbClr val="16977B"/>
              </a:solidFill>
            </a:ln>
          </p:spPr>
          <p:txBody>
            <a:bodyPr wrap="square" lIns="0" tIns="0" rIns="0" bIns="0" rtlCol="0"/>
            <a:lstStyle/>
            <a:p>
              <a:endParaRPr sz="1350"/>
            </a:p>
          </p:txBody>
        </p:sp>
        <p:sp>
          <p:nvSpPr>
            <p:cNvPr id="4" name="object 4"/>
            <p:cNvSpPr/>
            <p:nvPr/>
          </p:nvSpPr>
          <p:spPr>
            <a:xfrm>
              <a:off x="3728497" y="2563535"/>
              <a:ext cx="2270125" cy="788035"/>
            </a:xfrm>
            <a:custGeom>
              <a:avLst/>
              <a:gdLst/>
              <a:ahLst/>
              <a:cxnLst/>
              <a:rect l="l" t="t" r="r" b="b"/>
              <a:pathLst>
                <a:path w="2270125" h="788035">
                  <a:moveTo>
                    <a:pt x="2270053" y="0"/>
                  </a:moveTo>
                  <a:lnTo>
                    <a:pt x="2270053" y="393976"/>
                  </a:lnTo>
                  <a:lnTo>
                    <a:pt x="0" y="393976"/>
                  </a:lnTo>
                  <a:lnTo>
                    <a:pt x="0" y="787952"/>
                  </a:lnTo>
                </a:path>
              </a:pathLst>
            </a:custGeom>
            <a:ln w="12700">
              <a:solidFill>
                <a:srgbClr val="16977B"/>
              </a:solidFill>
            </a:ln>
          </p:spPr>
          <p:txBody>
            <a:bodyPr wrap="square" lIns="0" tIns="0" rIns="0" bIns="0" rtlCol="0"/>
            <a:lstStyle/>
            <a:p>
              <a:endParaRPr sz="1350"/>
            </a:p>
          </p:txBody>
        </p:sp>
      </p:grpSp>
      <p:sp>
        <p:nvSpPr>
          <p:cNvPr id="5" name="object 5"/>
          <p:cNvSpPr/>
          <p:nvPr/>
        </p:nvSpPr>
        <p:spPr>
          <a:xfrm>
            <a:off x="3959978" y="1372850"/>
            <a:ext cx="1078230" cy="251460"/>
          </a:xfrm>
          <a:custGeom>
            <a:avLst/>
            <a:gdLst/>
            <a:ahLst/>
            <a:cxnLst/>
            <a:rect l="l" t="t" r="r" b="b"/>
            <a:pathLst>
              <a:path w="1437640" h="335280">
                <a:moveTo>
                  <a:pt x="0" y="335069"/>
                </a:moveTo>
                <a:lnTo>
                  <a:pt x="31963" y="298875"/>
                </a:lnTo>
                <a:lnTo>
                  <a:pt x="65359" y="264711"/>
                </a:lnTo>
                <a:lnTo>
                  <a:pt x="100104" y="232584"/>
                </a:lnTo>
                <a:lnTo>
                  <a:pt x="136116" y="202500"/>
                </a:lnTo>
                <a:lnTo>
                  <a:pt x="173311" y="174467"/>
                </a:lnTo>
                <a:lnTo>
                  <a:pt x="211607" y="148493"/>
                </a:lnTo>
                <a:lnTo>
                  <a:pt x="250920" y="124585"/>
                </a:lnTo>
                <a:lnTo>
                  <a:pt x="291168" y="102749"/>
                </a:lnTo>
                <a:lnTo>
                  <a:pt x="332267" y="82993"/>
                </a:lnTo>
                <a:lnTo>
                  <a:pt x="374135" y="65325"/>
                </a:lnTo>
                <a:lnTo>
                  <a:pt x="416687" y="49752"/>
                </a:lnTo>
                <a:lnTo>
                  <a:pt x="459842" y="36280"/>
                </a:lnTo>
                <a:lnTo>
                  <a:pt x="503516" y="24918"/>
                </a:lnTo>
                <a:lnTo>
                  <a:pt x="547626" y="15672"/>
                </a:lnTo>
                <a:lnTo>
                  <a:pt x="592090" y="8550"/>
                </a:lnTo>
                <a:lnTo>
                  <a:pt x="636823" y="3559"/>
                </a:lnTo>
                <a:lnTo>
                  <a:pt x="681744" y="707"/>
                </a:lnTo>
                <a:lnTo>
                  <a:pt x="726769" y="0"/>
                </a:lnTo>
                <a:lnTo>
                  <a:pt x="771814" y="1445"/>
                </a:lnTo>
                <a:lnTo>
                  <a:pt x="816798" y="5051"/>
                </a:lnTo>
                <a:lnTo>
                  <a:pt x="861636" y="10824"/>
                </a:lnTo>
                <a:lnTo>
                  <a:pt x="906247" y="18772"/>
                </a:lnTo>
                <a:lnTo>
                  <a:pt x="950546" y="28901"/>
                </a:lnTo>
                <a:lnTo>
                  <a:pt x="994451" y="41220"/>
                </a:lnTo>
                <a:lnTo>
                  <a:pt x="1037879" y="55735"/>
                </a:lnTo>
                <a:lnTo>
                  <a:pt x="1080747" y="72453"/>
                </a:lnTo>
                <a:lnTo>
                  <a:pt x="1122971" y="91383"/>
                </a:lnTo>
                <a:lnTo>
                  <a:pt x="1164470" y="112531"/>
                </a:lnTo>
                <a:lnTo>
                  <a:pt x="1205158" y="135904"/>
                </a:lnTo>
                <a:lnTo>
                  <a:pt x="1244955" y="161510"/>
                </a:lnTo>
                <a:lnTo>
                  <a:pt x="1283776" y="189356"/>
                </a:lnTo>
                <a:lnTo>
                  <a:pt x="1321538" y="219449"/>
                </a:lnTo>
                <a:lnTo>
                  <a:pt x="1352316" y="246440"/>
                </a:lnTo>
                <a:lnTo>
                  <a:pt x="1381872" y="274735"/>
                </a:lnTo>
                <a:lnTo>
                  <a:pt x="1410167" y="304292"/>
                </a:lnTo>
                <a:lnTo>
                  <a:pt x="1437158" y="335069"/>
                </a:lnTo>
              </a:path>
            </a:pathLst>
          </a:custGeom>
          <a:ln w="12700">
            <a:solidFill>
              <a:srgbClr val="16977B"/>
            </a:solidFill>
          </a:ln>
        </p:spPr>
        <p:txBody>
          <a:bodyPr wrap="square" lIns="0" tIns="0" rIns="0" bIns="0" rtlCol="0"/>
          <a:lstStyle/>
          <a:p>
            <a:endParaRPr sz="1350"/>
          </a:p>
        </p:txBody>
      </p:sp>
      <p:sp>
        <p:nvSpPr>
          <p:cNvPr id="6" name="object 6"/>
          <p:cNvSpPr/>
          <p:nvPr/>
        </p:nvSpPr>
        <p:spPr>
          <a:xfrm>
            <a:off x="3959980" y="2528591"/>
            <a:ext cx="1078230" cy="251460"/>
          </a:xfrm>
          <a:custGeom>
            <a:avLst/>
            <a:gdLst/>
            <a:ahLst/>
            <a:cxnLst/>
            <a:rect l="l" t="t" r="r" b="b"/>
            <a:pathLst>
              <a:path w="1437640" h="335280">
                <a:moveTo>
                  <a:pt x="1437158" y="0"/>
                </a:moveTo>
                <a:lnTo>
                  <a:pt x="1405195" y="36193"/>
                </a:lnTo>
                <a:lnTo>
                  <a:pt x="1371799" y="70357"/>
                </a:lnTo>
                <a:lnTo>
                  <a:pt x="1337054" y="102485"/>
                </a:lnTo>
                <a:lnTo>
                  <a:pt x="1301042" y="132568"/>
                </a:lnTo>
                <a:lnTo>
                  <a:pt x="1263846" y="160601"/>
                </a:lnTo>
                <a:lnTo>
                  <a:pt x="1225550" y="186575"/>
                </a:lnTo>
                <a:lnTo>
                  <a:pt x="1186237" y="210484"/>
                </a:lnTo>
                <a:lnTo>
                  <a:pt x="1145989" y="232319"/>
                </a:lnTo>
                <a:lnTo>
                  <a:pt x="1104890" y="252075"/>
                </a:lnTo>
                <a:lnTo>
                  <a:pt x="1063023" y="269743"/>
                </a:lnTo>
                <a:lnTo>
                  <a:pt x="1020470" y="285316"/>
                </a:lnTo>
                <a:lnTo>
                  <a:pt x="977315" y="298788"/>
                </a:lnTo>
                <a:lnTo>
                  <a:pt x="933641" y="310150"/>
                </a:lnTo>
                <a:lnTo>
                  <a:pt x="889531" y="319396"/>
                </a:lnTo>
                <a:lnTo>
                  <a:pt x="845068" y="326518"/>
                </a:lnTo>
                <a:lnTo>
                  <a:pt x="800334" y="331509"/>
                </a:lnTo>
                <a:lnTo>
                  <a:pt x="755413" y="334362"/>
                </a:lnTo>
                <a:lnTo>
                  <a:pt x="710389" y="335069"/>
                </a:lnTo>
                <a:lnTo>
                  <a:pt x="665343" y="333623"/>
                </a:lnTo>
                <a:lnTo>
                  <a:pt x="620360" y="330018"/>
                </a:lnTo>
                <a:lnTo>
                  <a:pt x="575521" y="324245"/>
                </a:lnTo>
                <a:lnTo>
                  <a:pt x="530911" y="316297"/>
                </a:lnTo>
                <a:lnTo>
                  <a:pt x="486611" y="306167"/>
                </a:lnTo>
                <a:lnTo>
                  <a:pt x="442706" y="293849"/>
                </a:lnTo>
                <a:lnTo>
                  <a:pt x="399278" y="279334"/>
                </a:lnTo>
                <a:lnTo>
                  <a:pt x="356411" y="262615"/>
                </a:lnTo>
                <a:lnTo>
                  <a:pt x="314186" y="243686"/>
                </a:lnTo>
                <a:lnTo>
                  <a:pt x="272688" y="222538"/>
                </a:lnTo>
                <a:lnTo>
                  <a:pt x="231999" y="199165"/>
                </a:lnTo>
                <a:lnTo>
                  <a:pt x="192203" y="173559"/>
                </a:lnTo>
                <a:lnTo>
                  <a:pt x="153382" y="145713"/>
                </a:lnTo>
                <a:lnTo>
                  <a:pt x="115619" y="115620"/>
                </a:lnTo>
                <a:lnTo>
                  <a:pt x="84842" y="88628"/>
                </a:lnTo>
                <a:lnTo>
                  <a:pt x="55285" y="60334"/>
                </a:lnTo>
                <a:lnTo>
                  <a:pt x="26991" y="30777"/>
                </a:lnTo>
                <a:lnTo>
                  <a:pt x="0" y="0"/>
                </a:lnTo>
              </a:path>
            </a:pathLst>
          </a:custGeom>
          <a:ln w="12700">
            <a:solidFill>
              <a:srgbClr val="16977B"/>
            </a:solidFill>
          </a:ln>
        </p:spPr>
        <p:txBody>
          <a:bodyPr wrap="square" lIns="0" tIns="0" rIns="0" bIns="0" rtlCol="0"/>
          <a:lstStyle/>
          <a:p>
            <a:endParaRPr sz="1350"/>
          </a:p>
        </p:txBody>
      </p:sp>
      <p:sp>
        <p:nvSpPr>
          <p:cNvPr id="7" name="object 7"/>
          <p:cNvSpPr txBox="1">
            <a:spLocks noGrp="1"/>
          </p:cNvSpPr>
          <p:nvPr>
            <p:ph type="title"/>
          </p:nvPr>
        </p:nvSpPr>
        <p:spPr>
          <a:xfrm>
            <a:off x="3493097" y="1581215"/>
            <a:ext cx="2011680" cy="912269"/>
          </a:xfrm>
          <a:prstGeom prst="rect">
            <a:avLst/>
          </a:prstGeom>
        </p:spPr>
        <p:txBody>
          <a:bodyPr vert="horz" wrap="square" lIns="0" tIns="65246" rIns="0" bIns="0" rtlCol="0" anchor="ctr">
            <a:spAutoFit/>
          </a:bodyPr>
          <a:lstStyle/>
          <a:p>
            <a:pPr marL="225266" marR="3810" indent="-216218">
              <a:lnSpc>
                <a:spcPts val="3292"/>
              </a:lnSpc>
              <a:spcBef>
                <a:spcPts val="514"/>
              </a:spcBef>
            </a:pPr>
            <a:r>
              <a:rPr sz="3075" spc="191" dirty="0">
                <a:latin typeface="Calibri"/>
                <a:cs typeface="Calibri"/>
              </a:rPr>
              <a:t>Supervised </a:t>
            </a:r>
            <a:r>
              <a:rPr sz="3075" spc="176" dirty="0">
                <a:latin typeface="Calibri"/>
                <a:cs typeface="Calibri"/>
              </a:rPr>
              <a:t>Learning</a:t>
            </a:r>
            <a:endParaRPr sz="3075">
              <a:latin typeface="Calibri"/>
              <a:cs typeface="Calibri"/>
            </a:endParaRPr>
          </a:p>
        </p:txBody>
      </p:sp>
      <p:sp>
        <p:nvSpPr>
          <p:cNvPr id="8" name="object 8"/>
          <p:cNvSpPr/>
          <p:nvPr/>
        </p:nvSpPr>
        <p:spPr>
          <a:xfrm>
            <a:off x="2257439" y="3370874"/>
            <a:ext cx="1078230" cy="251460"/>
          </a:xfrm>
          <a:custGeom>
            <a:avLst/>
            <a:gdLst/>
            <a:ahLst/>
            <a:cxnLst/>
            <a:rect l="l" t="t" r="r" b="b"/>
            <a:pathLst>
              <a:path w="1437639" h="335279">
                <a:moveTo>
                  <a:pt x="0" y="335069"/>
                </a:moveTo>
                <a:lnTo>
                  <a:pt x="31963" y="298875"/>
                </a:lnTo>
                <a:lnTo>
                  <a:pt x="65359" y="264711"/>
                </a:lnTo>
                <a:lnTo>
                  <a:pt x="100104" y="232584"/>
                </a:lnTo>
                <a:lnTo>
                  <a:pt x="136116" y="202500"/>
                </a:lnTo>
                <a:lnTo>
                  <a:pt x="173311" y="174467"/>
                </a:lnTo>
                <a:lnTo>
                  <a:pt x="211607" y="148493"/>
                </a:lnTo>
                <a:lnTo>
                  <a:pt x="250920" y="124585"/>
                </a:lnTo>
                <a:lnTo>
                  <a:pt x="291168" y="102749"/>
                </a:lnTo>
                <a:lnTo>
                  <a:pt x="332267" y="82993"/>
                </a:lnTo>
                <a:lnTo>
                  <a:pt x="374135" y="65325"/>
                </a:lnTo>
                <a:lnTo>
                  <a:pt x="416687" y="49752"/>
                </a:lnTo>
                <a:lnTo>
                  <a:pt x="459842" y="36280"/>
                </a:lnTo>
                <a:lnTo>
                  <a:pt x="503516" y="24918"/>
                </a:lnTo>
                <a:lnTo>
                  <a:pt x="547626" y="15672"/>
                </a:lnTo>
                <a:lnTo>
                  <a:pt x="592090" y="8550"/>
                </a:lnTo>
                <a:lnTo>
                  <a:pt x="636823" y="3559"/>
                </a:lnTo>
                <a:lnTo>
                  <a:pt x="681744" y="707"/>
                </a:lnTo>
                <a:lnTo>
                  <a:pt x="726769" y="0"/>
                </a:lnTo>
                <a:lnTo>
                  <a:pt x="771814" y="1445"/>
                </a:lnTo>
                <a:lnTo>
                  <a:pt x="816798" y="5051"/>
                </a:lnTo>
                <a:lnTo>
                  <a:pt x="861636" y="10824"/>
                </a:lnTo>
                <a:lnTo>
                  <a:pt x="906247" y="18772"/>
                </a:lnTo>
                <a:lnTo>
                  <a:pt x="950546" y="28901"/>
                </a:lnTo>
                <a:lnTo>
                  <a:pt x="994451" y="41220"/>
                </a:lnTo>
                <a:lnTo>
                  <a:pt x="1037879" y="55735"/>
                </a:lnTo>
                <a:lnTo>
                  <a:pt x="1080747" y="72453"/>
                </a:lnTo>
                <a:lnTo>
                  <a:pt x="1122971" y="91383"/>
                </a:lnTo>
                <a:lnTo>
                  <a:pt x="1164470" y="112531"/>
                </a:lnTo>
                <a:lnTo>
                  <a:pt x="1205158" y="135904"/>
                </a:lnTo>
                <a:lnTo>
                  <a:pt x="1244955" y="161510"/>
                </a:lnTo>
                <a:lnTo>
                  <a:pt x="1283776" y="189356"/>
                </a:lnTo>
                <a:lnTo>
                  <a:pt x="1321538" y="219449"/>
                </a:lnTo>
                <a:lnTo>
                  <a:pt x="1352316" y="246440"/>
                </a:lnTo>
                <a:lnTo>
                  <a:pt x="1381872" y="274735"/>
                </a:lnTo>
                <a:lnTo>
                  <a:pt x="1410167" y="304292"/>
                </a:lnTo>
                <a:lnTo>
                  <a:pt x="1437158" y="335069"/>
                </a:lnTo>
              </a:path>
            </a:pathLst>
          </a:custGeom>
          <a:ln w="12700">
            <a:solidFill>
              <a:srgbClr val="16977B"/>
            </a:solidFill>
          </a:ln>
        </p:spPr>
        <p:txBody>
          <a:bodyPr wrap="square" lIns="0" tIns="0" rIns="0" bIns="0" rtlCol="0"/>
          <a:lstStyle/>
          <a:p>
            <a:endParaRPr sz="1350"/>
          </a:p>
        </p:txBody>
      </p:sp>
      <p:sp>
        <p:nvSpPr>
          <p:cNvPr id="9" name="object 9"/>
          <p:cNvSpPr/>
          <p:nvPr/>
        </p:nvSpPr>
        <p:spPr>
          <a:xfrm>
            <a:off x="2257440" y="4526614"/>
            <a:ext cx="1078230" cy="251460"/>
          </a:xfrm>
          <a:custGeom>
            <a:avLst/>
            <a:gdLst/>
            <a:ahLst/>
            <a:cxnLst/>
            <a:rect l="l" t="t" r="r" b="b"/>
            <a:pathLst>
              <a:path w="1437639" h="335279">
                <a:moveTo>
                  <a:pt x="1437158" y="0"/>
                </a:moveTo>
                <a:lnTo>
                  <a:pt x="1405195" y="36193"/>
                </a:lnTo>
                <a:lnTo>
                  <a:pt x="1371799" y="70357"/>
                </a:lnTo>
                <a:lnTo>
                  <a:pt x="1337054" y="102485"/>
                </a:lnTo>
                <a:lnTo>
                  <a:pt x="1301042" y="132568"/>
                </a:lnTo>
                <a:lnTo>
                  <a:pt x="1263846" y="160601"/>
                </a:lnTo>
                <a:lnTo>
                  <a:pt x="1225550" y="186575"/>
                </a:lnTo>
                <a:lnTo>
                  <a:pt x="1186237" y="210484"/>
                </a:lnTo>
                <a:lnTo>
                  <a:pt x="1145989" y="232319"/>
                </a:lnTo>
                <a:lnTo>
                  <a:pt x="1104890" y="252075"/>
                </a:lnTo>
                <a:lnTo>
                  <a:pt x="1063023" y="269743"/>
                </a:lnTo>
                <a:lnTo>
                  <a:pt x="1020470" y="285316"/>
                </a:lnTo>
                <a:lnTo>
                  <a:pt x="977315" y="298788"/>
                </a:lnTo>
                <a:lnTo>
                  <a:pt x="933641" y="310150"/>
                </a:lnTo>
                <a:lnTo>
                  <a:pt x="889531" y="319396"/>
                </a:lnTo>
                <a:lnTo>
                  <a:pt x="845068" y="326518"/>
                </a:lnTo>
                <a:lnTo>
                  <a:pt x="800334" y="331509"/>
                </a:lnTo>
                <a:lnTo>
                  <a:pt x="755413" y="334362"/>
                </a:lnTo>
                <a:lnTo>
                  <a:pt x="710389" y="335069"/>
                </a:lnTo>
                <a:lnTo>
                  <a:pt x="665343" y="333623"/>
                </a:lnTo>
                <a:lnTo>
                  <a:pt x="620360" y="330018"/>
                </a:lnTo>
                <a:lnTo>
                  <a:pt x="575521" y="324245"/>
                </a:lnTo>
                <a:lnTo>
                  <a:pt x="530911" y="316297"/>
                </a:lnTo>
                <a:lnTo>
                  <a:pt x="486611" y="306167"/>
                </a:lnTo>
                <a:lnTo>
                  <a:pt x="442706" y="293849"/>
                </a:lnTo>
                <a:lnTo>
                  <a:pt x="399278" y="279334"/>
                </a:lnTo>
                <a:lnTo>
                  <a:pt x="356411" y="262615"/>
                </a:lnTo>
                <a:lnTo>
                  <a:pt x="314186" y="243686"/>
                </a:lnTo>
                <a:lnTo>
                  <a:pt x="272688" y="222538"/>
                </a:lnTo>
                <a:lnTo>
                  <a:pt x="231999" y="199165"/>
                </a:lnTo>
                <a:lnTo>
                  <a:pt x="192203" y="173559"/>
                </a:lnTo>
                <a:lnTo>
                  <a:pt x="153382" y="145713"/>
                </a:lnTo>
                <a:lnTo>
                  <a:pt x="115619" y="115620"/>
                </a:lnTo>
                <a:lnTo>
                  <a:pt x="84842" y="88628"/>
                </a:lnTo>
                <a:lnTo>
                  <a:pt x="55285" y="60334"/>
                </a:lnTo>
                <a:lnTo>
                  <a:pt x="26991" y="30777"/>
                </a:lnTo>
                <a:lnTo>
                  <a:pt x="0" y="0"/>
                </a:lnTo>
              </a:path>
            </a:pathLst>
          </a:custGeom>
          <a:ln w="12700">
            <a:solidFill>
              <a:srgbClr val="16977B"/>
            </a:solidFill>
          </a:ln>
        </p:spPr>
        <p:txBody>
          <a:bodyPr wrap="square" lIns="0" tIns="0" rIns="0" bIns="0" rtlCol="0"/>
          <a:lstStyle/>
          <a:p>
            <a:endParaRPr sz="1350"/>
          </a:p>
        </p:txBody>
      </p:sp>
      <p:sp>
        <p:nvSpPr>
          <p:cNvPr id="10" name="object 10"/>
          <p:cNvSpPr txBox="1"/>
          <p:nvPr/>
        </p:nvSpPr>
        <p:spPr>
          <a:xfrm>
            <a:off x="1803892" y="3794759"/>
            <a:ext cx="1985010" cy="482824"/>
          </a:xfrm>
          <a:prstGeom prst="rect">
            <a:avLst/>
          </a:prstGeom>
        </p:spPr>
        <p:txBody>
          <a:bodyPr vert="horz" wrap="square" lIns="0" tIns="9525" rIns="0" bIns="0" rtlCol="0">
            <a:spAutoFit/>
          </a:bodyPr>
          <a:lstStyle/>
          <a:p>
            <a:pPr marL="9525">
              <a:spcBef>
                <a:spcPts val="75"/>
              </a:spcBef>
            </a:pPr>
            <a:r>
              <a:rPr sz="3075" spc="172" dirty="0">
                <a:solidFill>
                  <a:srgbClr val="262626"/>
                </a:solidFill>
                <a:latin typeface="Calibri"/>
                <a:cs typeface="Calibri"/>
              </a:rPr>
              <a:t>Regression</a:t>
            </a:r>
            <a:endParaRPr sz="3075" dirty="0">
              <a:latin typeface="Calibri"/>
              <a:cs typeface="Calibri"/>
            </a:endParaRPr>
          </a:p>
        </p:txBody>
      </p:sp>
      <p:sp>
        <p:nvSpPr>
          <p:cNvPr id="11" name="object 11"/>
          <p:cNvSpPr/>
          <p:nvPr/>
        </p:nvSpPr>
        <p:spPr>
          <a:xfrm>
            <a:off x="5662519" y="3370874"/>
            <a:ext cx="1078230" cy="251460"/>
          </a:xfrm>
          <a:custGeom>
            <a:avLst/>
            <a:gdLst/>
            <a:ahLst/>
            <a:cxnLst/>
            <a:rect l="l" t="t" r="r" b="b"/>
            <a:pathLst>
              <a:path w="1437640" h="335279">
                <a:moveTo>
                  <a:pt x="0" y="335069"/>
                </a:moveTo>
                <a:lnTo>
                  <a:pt x="31963" y="298875"/>
                </a:lnTo>
                <a:lnTo>
                  <a:pt x="65359" y="264711"/>
                </a:lnTo>
                <a:lnTo>
                  <a:pt x="100104" y="232584"/>
                </a:lnTo>
                <a:lnTo>
                  <a:pt x="136116" y="202500"/>
                </a:lnTo>
                <a:lnTo>
                  <a:pt x="173311" y="174467"/>
                </a:lnTo>
                <a:lnTo>
                  <a:pt x="211607" y="148493"/>
                </a:lnTo>
                <a:lnTo>
                  <a:pt x="250920" y="124585"/>
                </a:lnTo>
                <a:lnTo>
                  <a:pt x="291168" y="102749"/>
                </a:lnTo>
                <a:lnTo>
                  <a:pt x="332267" y="82993"/>
                </a:lnTo>
                <a:lnTo>
                  <a:pt x="374135" y="65325"/>
                </a:lnTo>
                <a:lnTo>
                  <a:pt x="416687" y="49752"/>
                </a:lnTo>
                <a:lnTo>
                  <a:pt x="459842" y="36280"/>
                </a:lnTo>
                <a:lnTo>
                  <a:pt x="503516" y="24918"/>
                </a:lnTo>
                <a:lnTo>
                  <a:pt x="547626" y="15672"/>
                </a:lnTo>
                <a:lnTo>
                  <a:pt x="592090" y="8550"/>
                </a:lnTo>
                <a:lnTo>
                  <a:pt x="636823" y="3559"/>
                </a:lnTo>
                <a:lnTo>
                  <a:pt x="681744" y="707"/>
                </a:lnTo>
                <a:lnTo>
                  <a:pt x="726769" y="0"/>
                </a:lnTo>
                <a:lnTo>
                  <a:pt x="771814" y="1445"/>
                </a:lnTo>
                <a:lnTo>
                  <a:pt x="816798" y="5051"/>
                </a:lnTo>
                <a:lnTo>
                  <a:pt x="861636" y="10824"/>
                </a:lnTo>
                <a:lnTo>
                  <a:pt x="906247" y="18772"/>
                </a:lnTo>
                <a:lnTo>
                  <a:pt x="950546" y="28901"/>
                </a:lnTo>
                <a:lnTo>
                  <a:pt x="994451" y="41220"/>
                </a:lnTo>
                <a:lnTo>
                  <a:pt x="1037879" y="55735"/>
                </a:lnTo>
                <a:lnTo>
                  <a:pt x="1080747" y="72453"/>
                </a:lnTo>
                <a:lnTo>
                  <a:pt x="1122971" y="91383"/>
                </a:lnTo>
                <a:lnTo>
                  <a:pt x="1164470" y="112531"/>
                </a:lnTo>
                <a:lnTo>
                  <a:pt x="1205158" y="135904"/>
                </a:lnTo>
                <a:lnTo>
                  <a:pt x="1244955" y="161510"/>
                </a:lnTo>
                <a:lnTo>
                  <a:pt x="1283776" y="189356"/>
                </a:lnTo>
                <a:lnTo>
                  <a:pt x="1321538" y="219449"/>
                </a:lnTo>
                <a:lnTo>
                  <a:pt x="1352316" y="246440"/>
                </a:lnTo>
                <a:lnTo>
                  <a:pt x="1381872" y="274735"/>
                </a:lnTo>
                <a:lnTo>
                  <a:pt x="1410167" y="304292"/>
                </a:lnTo>
                <a:lnTo>
                  <a:pt x="1437158" y="335069"/>
                </a:lnTo>
              </a:path>
            </a:pathLst>
          </a:custGeom>
          <a:ln w="12700">
            <a:solidFill>
              <a:srgbClr val="16977B"/>
            </a:solidFill>
          </a:ln>
        </p:spPr>
        <p:txBody>
          <a:bodyPr wrap="square" lIns="0" tIns="0" rIns="0" bIns="0" rtlCol="0"/>
          <a:lstStyle/>
          <a:p>
            <a:endParaRPr sz="1350"/>
          </a:p>
        </p:txBody>
      </p:sp>
      <p:sp>
        <p:nvSpPr>
          <p:cNvPr id="12" name="object 12"/>
          <p:cNvSpPr/>
          <p:nvPr/>
        </p:nvSpPr>
        <p:spPr>
          <a:xfrm>
            <a:off x="5662520" y="4526614"/>
            <a:ext cx="1078230" cy="251460"/>
          </a:xfrm>
          <a:custGeom>
            <a:avLst/>
            <a:gdLst/>
            <a:ahLst/>
            <a:cxnLst/>
            <a:rect l="l" t="t" r="r" b="b"/>
            <a:pathLst>
              <a:path w="1437640" h="335279">
                <a:moveTo>
                  <a:pt x="1437158" y="0"/>
                </a:moveTo>
                <a:lnTo>
                  <a:pt x="1405195" y="36193"/>
                </a:lnTo>
                <a:lnTo>
                  <a:pt x="1371799" y="70357"/>
                </a:lnTo>
                <a:lnTo>
                  <a:pt x="1337054" y="102485"/>
                </a:lnTo>
                <a:lnTo>
                  <a:pt x="1301042" y="132568"/>
                </a:lnTo>
                <a:lnTo>
                  <a:pt x="1263846" y="160601"/>
                </a:lnTo>
                <a:lnTo>
                  <a:pt x="1225550" y="186575"/>
                </a:lnTo>
                <a:lnTo>
                  <a:pt x="1186237" y="210484"/>
                </a:lnTo>
                <a:lnTo>
                  <a:pt x="1145989" y="232319"/>
                </a:lnTo>
                <a:lnTo>
                  <a:pt x="1104890" y="252075"/>
                </a:lnTo>
                <a:lnTo>
                  <a:pt x="1063023" y="269743"/>
                </a:lnTo>
                <a:lnTo>
                  <a:pt x="1020470" y="285316"/>
                </a:lnTo>
                <a:lnTo>
                  <a:pt x="977315" y="298788"/>
                </a:lnTo>
                <a:lnTo>
                  <a:pt x="933641" y="310150"/>
                </a:lnTo>
                <a:lnTo>
                  <a:pt x="889531" y="319396"/>
                </a:lnTo>
                <a:lnTo>
                  <a:pt x="845068" y="326518"/>
                </a:lnTo>
                <a:lnTo>
                  <a:pt x="800334" y="331509"/>
                </a:lnTo>
                <a:lnTo>
                  <a:pt x="755413" y="334362"/>
                </a:lnTo>
                <a:lnTo>
                  <a:pt x="710389" y="335069"/>
                </a:lnTo>
                <a:lnTo>
                  <a:pt x="665343" y="333623"/>
                </a:lnTo>
                <a:lnTo>
                  <a:pt x="620360" y="330018"/>
                </a:lnTo>
                <a:lnTo>
                  <a:pt x="575521" y="324245"/>
                </a:lnTo>
                <a:lnTo>
                  <a:pt x="530911" y="316297"/>
                </a:lnTo>
                <a:lnTo>
                  <a:pt x="486611" y="306167"/>
                </a:lnTo>
                <a:lnTo>
                  <a:pt x="442706" y="293849"/>
                </a:lnTo>
                <a:lnTo>
                  <a:pt x="399278" y="279334"/>
                </a:lnTo>
                <a:lnTo>
                  <a:pt x="356411" y="262615"/>
                </a:lnTo>
                <a:lnTo>
                  <a:pt x="314186" y="243686"/>
                </a:lnTo>
                <a:lnTo>
                  <a:pt x="272688" y="222538"/>
                </a:lnTo>
                <a:lnTo>
                  <a:pt x="231999" y="199165"/>
                </a:lnTo>
                <a:lnTo>
                  <a:pt x="192203" y="173559"/>
                </a:lnTo>
                <a:lnTo>
                  <a:pt x="153382" y="145713"/>
                </a:lnTo>
                <a:lnTo>
                  <a:pt x="115619" y="115620"/>
                </a:lnTo>
                <a:lnTo>
                  <a:pt x="84842" y="88628"/>
                </a:lnTo>
                <a:lnTo>
                  <a:pt x="55285" y="60334"/>
                </a:lnTo>
                <a:lnTo>
                  <a:pt x="26991" y="30777"/>
                </a:lnTo>
                <a:lnTo>
                  <a:pt x="0" y="0"/>
                </a:lnTo>
              </a:path>
            </a:pathLst>
          </a:custGeom>
          <a:ln w="12700">
            <a:solidFill>
              <a:srgbClr val="16977B"/>
            </a:solidFill>
          </a:ln>
        </p:spPr>
        <p:txBody>
          <a:bodyPr wrap="square" lIns="0" tIns="0" rIns="0" bIns="0" rtlCol="0"/>
          <a:lstStyle/>
          <a:p>
            <a:endParaRPr sz="1350"/>
          </a:p>
        </p:txBody>
      </p:sp>
      <p:sp>
        <p:nvSpPr>
          <p:cNvPr id="13" name="object 13"/>
          <p:cNvSpPr txBox="1"/>
          <p:nvPr/>
        </p:nvSpPr>
        <p:spPr>
          <a:xfrm>
            <a:off x="5025758" y="3794759"/>
            <a:ext cx="2351723" cy="482824"/>
          </a:xfrm>
          <a:prstGeom prst="rect">
            <a:avLst/>
          </a:prstGeom>
        </p:spPr>
        <p:txBody>
          <a:bodyPr vert="horz" wrap="square" lIns="0" tIns="9525" rIns="0" bIns="0" rtlCol="0">
            <a:spAutoFit/>
          </a:bodyPr>
          <a:lstStyle/>
          <a:p>
            <a:pPr marL="9525">
              <a:spcBef>
                <a:spcPts val="75"/>
              </a:spcBef>
            </a:pPr>
            <a:r>
              <a:rPr sz="3075" spc="127" dirty="0">
                <a:solidFill>
                  <a:srgbClr val="262626"/>
                </a:solidFill>
                <a:latin typeface="Calibri"/>
                <a:cs typeface="Calibri"/>
              </a:rPr>
              <a:t>Classification</a:t>
            </a:r>
            <a:endParaRPr sz="3075">
              <a:latin typeface="Calibri"/>
              <a:cs typeface="Calibri"/>
            </a:endParaRPr>
          </a:p>
        </p:txBody>
      </p:sp>
      <p:pic>
        <p:nvPicPr>
          <p:cNvPr id="14" name="object 14"/>
          <p:cNvPicPr/>
          <p:nvPr/>
        </p:nvPicPr>
        <p:blipFill>
          <a:blip r:embed="rId2" cstate="print"/>
          <a:stretch>
            <a:fillRect/>
          </a:stretch>
        </p:blipFill>
        <p:spPr>
          <a:xfrm>
            <a:off x="10992" y="5347371"/>
            <a:ext cx="653376" cy="6533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Supervised Learning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b="1" dirty="0"/>
              <a:t>Regression</a:t>
            </a:r>
            <a:r>
              <a:rPr lang="en-US" sz="1900" dirty="0"/>
              <a:t> vs </a:t>
            </a:r>
            <a:r>
              <a:rPr lang="en-US" sz="1900" b="1" dirty="0"/>
              <a:t>Classification</a:t>
            </a:r>
            <a:r>
              <a:rPr lang="en-US" sz="1900" dirty="0"/>
              <a:t>:</a:t>
            </a:r>
          </a:p>
          <a:p>
            <a:endParaRPr lang="en-US" sz="1900" dirty="0"/>
          </a:p>
          <a:p>
            <a:endParaRPr lang="en-US" sz="1900" dirty="0"/>
          </a:p>
          <a:p>
            <a:pPr marL="457200" lvl="1" indent="0">
              <a:buNone/>
            </a:pPr>
            <a:r>
              <a:rPr lang="en-US" sz="1900" dirty="0"/>
              <a:t>- Regression: Predicting continuous values (e.g., house prices).</a:t>
            </a:r>
          </a:p>
          <a:p>
            <a:pPr marL="457200" lvl="1" indent="0">
              <a:buNone/>
            </a:pPr>
            <a:endParaRPr lang="en-US" sz="1900" dirty="0"/>
          </a:p>
          <a:p>
            <a:pPr marL="457200" lvl="1" indent="0">
              <a:buNone/>
            </a:pPr>
            <a:r>
              <a:rPr lang="en-US" sz="1900" dirty="0"/>
              <a:t>- Classification: Predicting categorical values (e.g., whether a tumor is benign or malignant).</a:t>
            </a:r>
          </a:p>
        </p:txBody>
      </p:sp>
      <p:pic>
        <p:nvPicPr>
          <p:cNvPr id="4" name="object 4">
            <a:extLst>
              <a:ext uri="{FF2B5EF4-FFF2-40B4-BE49-F238E27FC236}">
                <a16:creationId xmlns:a16="http://schemas.microsoft.com/office/drawing/2014/main" id="{A026AC60-C13F-1CD3-C783-AA25FC8009B7}"/>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Supervised Learning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2400" dirty="0"/>
              <a:t>Key Concepts:</a:t>
            </a:r>
          </a:p>
          <a:p>
            <a:endParaRPr lang="en-US" sz="2400" dirty="0"/>
          </a:p>
          <a:p>
            <a:pPr marL="457200" lvl="1" indent="0">
              <a:buNone/>
            </a:pPr>
            <a:r>
              <a:rPr lang="en-US" sz="2400" dirty="0"/>
              <a:t>- </a:t>
            </a:r>
            <a:r>
              <a:rPr lang="en-US" sz="2400" b="1" dirty="0"/>
              <a:t>Features</a:t>
            </a:r>
            <a:r>
              <a:rPr lang="en-US" sz="2400" dirty="0"/>
              <a:t>: Independent variables used as input.</a:t>
            </a:r>
          </a:p>
          <a:p>
            <a:pPr marL="457200" lvl="1" indent="0">
              <a:buNone/>
            </a:pPr>
            <a:r>
              <a:rPr lang="en-US" sz="2400" dirty="0"/>
              <a:t>- </a:t>
            </a:r>
            <a:r>
              <a:rPr lang="en-US" sz="2400" b="1" dirty="0"/>
              <a:t>Labels</a:t>
            </a:r>
            <a:r>
              <a:rPr lang="en-US" sz="2400" dirty="0"/>
              <a:t>: Dependent variables (target) we want to predict.</a:t>
            </a:r>
          </a:p>
          <a:p>
            <a:pPr marL="457200" lvl="1" indent="0">
              <a:buNone/>
            </a:pPr>
            <a:r>
              <a:rPr lang="en-US" sz="2400" dirty="0"/>
              <a:t>- </a:t>
            </a:r>
            <a:r>
              <a:rPr lang="en-US" sz="2400" b="1" dirty="0"/>
              <a:t>Training Set</a:t>
            </a:r>
            <a:r>
              <a:rPr lang="en-US" sz="2400" dirty="0"/>
              <a:t>: Subset of data used to train the model.</a:t>
            </a:r>
          </a:p>
          <a:p>
            <a:pPr marL="457200" lvl="1" indent="0">
              <a:buNone/>
            </a:pPr>
            <a:r>
              <a:rPr lang="en-US" sz="2400" dirty="0"/>
              <a:t>- </a:t>
            </a:r>
            <a:r>
              <a:rPr lang="en-US" sz="2400" b="1" dirty="0"/>
              <a:t>Test Set</a:t>
            </a:r>
            <a:r>
              <a:rPr lang="en-US" sz="2400" dirty="0"/>
              <a:t>: Subset of data used to evaluate the model's performance.</a:t>
            </a:r>
          </a:p>
        </p:txBody>
      </p:sp>
      <p:pic>
        <p:nvPicPr>
          <p:cNvPr id="4" name="object 4" descr="A yellow circle with black text&#10;&#10;Description automatically generated">
            <a:extLst>
              <a:ext uri="{FF2B5EF4-FFF2-40B4-BE49-F238E27FC236}">
                <a16:creationId xmlns:a16="http://schemas.microsoft.com/office/drawing/2014/main" id="{A7B1265A-706A-96FB-427E-7722525608B1}"/>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Data Preprocessing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2400" dirty="0"/>
              <a:t>Loading data with pandas</a:t>
            </a:r>
          </a:p>
          <a:p>
            <a:endParaRPr lang="en-US" sz="2400" dirty="0"/>
          </a:p>
          <a:p>
            <a:endParaRPr lang="en-US" sz="2400" dirty="0"/>
          </a:p>
          <a:p>
            <a:r>
              <a:rPr lang="en-US" sz="2400" dirty="0"/>
              <a:t>Handling missing values</a:t>
            </a:r>
          </a:p>
          <a:p>
            <a:endParaRPr lang="en-US" sz="2400" dirty="0"/>
          </a:p>
          <a:p>
            <a:endParaRPr lang="en-US" sz="2400" dirty="0"/>
          </a:p>
          <a:p>
            <a:r>
              <a:rPr lang="en-US" sz="2400" dirty="0"/>
              <a:t>Feature scaling and normalization</a:t>
            </a:r>
          </a:p>
          <a:p>
            <a:r>
              <a:rPr lang="en-US" sz="2400" dirty="0"/>
              <a:t>Splitting data into training and test sets</a:t>
            </a:r>
          </a:p>
        </p:txBody>
      </p:sp>
      <p:pic>
        <p:nvPicPr>
          <p:cNvPr id="4" name="object 4" descr="A yellow circle with black text&#10;&#10;Description automatically generated">
            <a:extLst>
              <a:ext uri="{FF2B5EF4-FFF2-40B4-BE49-F238E27FC236}">
                <a16:creationId xmlns:a16="http://schemas.microsoft.com/office/drawing/2014/main" id="{F355A720-1218-A752-6CE3-728F39A7F15E}"/>
              </a:ext>
            </a:extLst>
          </p:cNvPr>
          <p:cNvPicPr/>
          <p:nvPr/>
        </p:nvPicPr>
        <p:blipFill>
          <a:blip r:embed="rId2" cstate="print"/>
          <a:stretch>
            <a:fillRect/>
          </a:stretch>
        </p:blipFill>
        <p:spPr>
          <a:xfrm>
            <a:off x="14656" y="5986828"/>
            <a:ext cx="871168" cy="871168"/>
          </a:xfrm>
          <a:prstGeom prst="rect">
            <a:avLst/>
          </a:prstGeom>
        </p:spPr>
      </p:pic>
      <p:pic>
        <p:nvPicPr>
          <p:cNvPr id="8" name="Picture 7">
            <a:extLst>
              <a:ext uri="{FF2B5EF4-FFF2-40B4-BE49-F238E27FC236}">
                <a16:creationId xmlns:a16="http://schemas.microsoft.com/office/drawing/2014/main" id="{E2A5F028-D700-3CCA-B95C-B87375FB616D}"/>
              </a:ext>
            </a:extLst>
          </p:cNvPr>
          <p:cNvPicPr>
            <a:picLocks noChangeAspect="1"/>
          </p:cNvPicPr>
          <p:nvPr/>
        </p:nvPicPr>
        <p:blipFill>
          <a:blip r:embed="rId3"/>
          <a:stretch>
            <a:fillRect/>
          </a:stretch>
        </p:blipFill>
        <p:spPr>
          <a:xfrm>
            <a:off x="1310132" y="2432218"/>
            <a:ext cx="6896100" cy="596900"/>
          </a:xfrm>
          <a:prstGeom prst="rect">
            <a:avLst/>
          </a:prstGeom>
        </p:spPr>
      </p:pic>
      <p:pic>
        <p:nvPicPr>
          <p:cNvPr id="10" name="Picture 9">
            <a:extLst>
              <a:ext uri="{FF2B5EF4-FFF2-40B4-BE49-F238E27FC236}">
                <a16:creationId xmlns:a16="http://schemas.microsoft.com/office/drawing/2014/main" id="{E033E8B4-E5D6-CBB7-F037-083FE91AB361}"/>
              </a:ext>
            </a:extLst>
          </p:cNvPr>
          <p:cNvPicPr>
            <a:picLocks noChangeAspect="1"/>
          </p:cNvPicPr>
          <p:nvPr/>
        </p:nvPicPr>
        <p:blipFill>
          <a:blip r:embed="rId4"/>
          <a:stretch>
            <a:fillRect/>
          </a:stretch>
        </p:blipFill>
        <p:spPr>
          <a:xfrm>
            <a:off x="1310132" y="3799980"/>
            <a:ext cx="6896100" cy="660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Data Preprocessing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endParaRPr lang="en-US" sz="2400" dirty="0"/>
          </a:p>
          <a:p>
            <a:r>
              <a:rPr lang="en-US" sz="2400" dirty="0"/>
              <a:t>Feature scaling and normalization</a:t>
            </a:r>
          </a:p>
          <a:p>
            <a:endParaRPr lang="en-US" sz="2400" dirty="0"/>
          </a:p>
          <a:p>
            <a:endParaRPr lang="en-US" sz="2400" dirty="0"/>
          </a:p>
          <a:p>
            <a:endParaRPr lang="en-US" sz="2400" dirty="0"/>
          </a:p>
          <a:p>
            <a:r>
              <a:rPr lang="en-US" sz="2400" dirty="0"/>
              <a:t>Splitting data into training and test sets</a:t>
            </a:r>
          </a:p>
          <a:p>
            <a:endParaRPr lang="en-US" sz="2400" dirty="0"/>
          </a:p>
          <a:p>
            <a:endParaRPr lang="en-US" sz="2400" dirty="0"/>
          </a:p>
        </p:txBody>
      </p:sp>
      <p:pic>
        <p:nvPicPr>
          <p:cNvPr id="4" name="object 4" descr="A yellow circle with black text&#10;&#10;Description automatically generated">
            <a:extLst>
              <a:ext uri="{FF2B5EF4-FFF2-40B4-BE49-F238E27FC236}">
                <a16:creationId xmlns:a16="http://schemas.microsoft.com/office/drawing/2014/main" id="{F355A720-1218-A752-6CE3-728F39A7F15E}"/>
              </a:ext>
            </a:extLst>
          </p:cNvPr>
          <p:cNvPicPr/>
          <p:nvPr/>
        </p:nvPicPr>
        <p:blipFill>
          <a:blip r:embed="rId2" cstate="print"/>
          <a:stretch>
            <a:fillRect/>
          </a:stretch>
        </p:blipFill>
        <p:spPr>
          <a:xfrm>
            <a:off x="14656" y="5986828"/>
            <a:ext cx="871168" cy="871168"/>
          </a:xfrm>
          <a:prstGeom prst="rect">
            <a:avLst/>
          </a:prstGeom>
        </p:spPr>
      </p:pic>
      <p:pic>
        <p:nvPicPr>
          <p:cNvPr id="5" name="Picture 4">
            <a:extLst>
              <a:ext uri="{FF2B5EF4-FFF2-40B4-BE49-F238E27FC236}">
                <a16:creationId xmlns:a16="http://schemas.microsoft.com/office/drawing/2014/main" id="{587F745A-EB2B-A921-9483-5E97FC02FE52}"/>
              </a:ext>
            </a:extLst>
          </p:cNvPr>
          <p:cNvPicPr>
            <a:picLocks noChangeAspect="1"/>
          </p:cNvPicPr>
          <p:nvPr/>
        </p:nvPicPr>
        <p:blipFill>
          <a:blip r:embed="rId3"/>
          <a:stretch>
            <a:fillRect/>
          </a:stretch>
        </p:blipFill>
        <p:spPr>
          <a:xfrm>
            <a:off x="1079500" y="2857500"/>
            <a:ext cx="6985000" cy="1143000"/>
          </a:xfrm>
          <a:prstGeom prst="rect">
            <a:avLst/>
          </a:prstGeom>
        </p:spPr>
      </p:pic>
      <p:pic>
        <p:nvPicPr>
          <p:cNvPr id="6" name="Picture 5">
            <a:extLst>
              <a:ext uri="{FF2B5EF4-FFF2-40B4-BE49-F238E27FC236}">
                <a16:creationId xmlns:a16="http://schemas.microsoft.com/office/drawing/2014/main" id="{74C83DBB-856F-08D9-D073-D4038C2BEE39}"/>
              </a:ext>
            </a:extLst>
          </p:cNvPr>
          <p:cNvPicPr>
            <a:picLocks noChangeAspect="1"/>
          </p:cNvPicPr>
          <p:nvPr/>
        </p:nvPicPr>
        <p:blipFill>
          <a:blip r:embed="rId4"/>
          <a:stretch>
            <a:fillRect/>
          </a:stretch>
        </p:blipFill>
        <p:spPr>
          <a:xfrm>
            <a:off x="162536" y="4864581"/>
            <a:ext cx="8816641" cy="798016"/>
          </a:xfrm>
          <a:prstGeom prst="rect">
            <a:avLst/>
          </a:prstGeom>
        </p:spPr>
      </p:pic>
    </p:spTree>
    <p:extLst>
      <p:ext uri="{BB962C8B-B14F-4D97-AF65-F5344CB8AC3E}">
        <p14:creationId xmlns:p14="http://schemas.microsoft.com/office/powerpoint/2010/main" val="336994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DF7C-83E2-8761-E034-E866206E75C6}"/>
              </a:ext>
            </a:extLst>
          </p:cNvPr>
          <p:cNvSpPr>
            <a:spLocks noGrp="1"/>
          </p:cNvSpPr>
          <p:nvPr>
            <p:ph type="title"/>
          </p:nvPr>
        </p:nvSpPr>
        <p:spPr/>
        <p:txBody>
          <a:bodyPr/>
          <a:lstStyle/>
          <a:p>
            <a:r>
              <a:rPr lang="en-US"/>
              <a:t>Regression</a:t>
            </a:r>
            <a:endParaRPr lang="en-US" dirty="0"/>
          </a:p>
        </p:txBody>
      </p:sp>
      <p:pic>
        <p:nvPicPr>
          <p:cNvPr id="6" name="Content Placeholder 5" descr="A diagram of different types of regression&#10;&#10;Description automatically generated">
            <a:extLst>
              <a:ext uri="{FF2B5EF4-FFF2-40B4-BE49-F238E27FC236}">
                <a16:creationId xmlns:a16="http://schemas.microsoft.com/office/drawing/2014/main" id="{474B5837-A682-B196-E78C-B5219AF12903}"/>
              </a:ext>
            </a:extLst>
          </p:cNvPr>
          <p:cNvPicPr>
            <a:picLocks noGrp="1" noChangeAspect="1"/>
          </p:cNvPicPr>
          <p:nvPr>
            <p:ph idx="1"/>
          </p:nvPr>
        </p:nvPicPr>
        <p:blipFill>
          <a:blip r:embed="rId3"/>
          <a:stretch>
            <a:fillRect/>
          </a:stretch>
        </p:blipFill>
        <p:spPr>
          <a:xfrm>
            <a:off x="346841" y="1299816"/>
            <a:ext cx="8556975" cy="4620766"/>
          </a:xfrm>
        </p:spPr>
      </p:pic>
      <p:pic>
        <p:nvPicPr>
          <p:cNvPr id="4" name="object 4" descr="A yellow circle with black text&#10;&#10;Description automatically generated">
            <a:extLst>
              <a:ext uri="{FF2B5EF4-FFF2-40B4-BE49-F238E27FC236}">
                <a16:creationId xmlns:a16="http://schemas.microsoft.com/office/drawing/2014/main" id="{18BCB362-90BC-F0DE-7E60-955E22991FCA}"/>
              </a:ext>
            </a:extLst>
          </p:cNvPr>
          <p:cNvPicPr/>
          <p:nvPr/>
        </p:nvPicPr>
        <p:blipFill>
          <a:blip r:embed="rId4" cstate="print"/>
          <a:stretch>
            <a:fillRect/>
          </a:stretch>
        </p:blipFill>
        <p:spPr>
          <a:xfrm>
            <a:off x="14656" y="5986828"/>
            <a:ext cx="871168" cy="871168"/>
          </a:xfrm>
          <a:prstGeom prst="rect">
            <a:avLst/>
          </a:prstGeom>
        </p:spPr>
      </p:pic>
      <p:sp>
        <p:nvSpPr>
          <p:cNvPr id="7" name="TextBox 6">
            <a:extLst>
              <a:ext uri="{FF2B5EF4-FFF2-40B4-BE49-F238E27FC236}">
                <a16:creationId xmlns:a16="http://schemas.microsoft.com/office/drawing/2014/main" id="{34ADAC10-578E-BBFC-78B0-490947C9A5B2}"/>
              </a:ext>
            </a:extLst>
          </p:cNvPr>
          <p:cNvSpPr txBox="1"/>
          <p:nvPr/>
        </p:nvSpPr>
        <p:spPr>
          <a:xfrm>
            <a:off x="885824" y="6117021"/>
            <a:ext cx="7932355" cy="307777"/>
          </a:xfrm>
          <a:prstGeom prst="rect">
            <a:avLst/>
          </a:prstGeom>
          <a:noFill/>
        </p:spPr>
        <p:txBody>
          <a:bodyPr wrap="square" rtlCol="0">
            <a:spAutoFit/>
          </a:bodyPr>
          <a:lstStyle/>
          <a:p>
            <a:r>
              <a:rPr lang="en-US" sz="1400" dirty="0"/>
              <a:t>Source:</a:t>
            </a:r>
            <a:r>
              <a:rPr lang="en-US" sz="1400" dirty="0">
                <a:hlinkClick r:id="rId5"/>
              </a:rPr>
              <a:t> </a:t>
            </a:r>
            <a:r>
              <a:rPr lang="en-US" sz="1400" dirty="0" err="1">
                <a:hlinkClick r:id="rId5"/>
              </a:rPr>
              <a:t>techtarget</a:t>
            </a:r>
            <a:endParaRPr lang="en-US" sz="1400" dirty="0"/>
          </a:p>
        </p:txBody>
      </p:sp>
    </p:spTree>
    <p:extLst>
      <p:ext uri="{BB962C8B-B14F-4D97-AF65-F5344CB8AC3E}">
        <p14:creationId xmlns:p14="http://schemas.microsoft.com/office/powerpoint/2010/main" val="2217071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929384"/>
                <a:ext cx="7886700" cy="4251960"/>
              </a:xfrm>
            </p:spPr>
            <p:txBody>
              <a:bodyPr>
                <a:normAutofit/>
              </a:bodyPr>
              <a:lstStyle/>
              <a:p>
                <a:pPr>
                  <a:lnSpc>
                    <a:spcPct val="90000"/>
                  </a:lnSpc>
                </a:pPr>
                <a:r>
                  <a:rPr lang="en-US" sz="2400" b="0" i="0" u="none" strike="noStrike" dirty="0">
                    <a:solidFill>
                      <a:srgbClr val="000000"/>
                    </a:solidFill>
                    <a:effectLst/>
                    <a:latin typeface="-webkit-standard"/>
                  </a:rPr>
                  <a:t>A linear approach to modeling the relationship between a dependent variable and independent variable.</a:t>
                </a:r>
                <a:endParaRPr lang="en-US" sz="2400" dirty="0"/>
              </a:p>
              <a:p>
                <a:pPr lvl="1">
                  <a:lnSpc>
                    <a:spcPct val="90000"/>
                  </a:lnSpc>
                </a:pPr>
                <a:r>
                  <a:rPr lang="en-US" sz="2400" dirty="0">
                    <a:solidFill>
                      <a:srgbClr val="7030A0"/>
                    </a:solidFill>
                  </a:rPr>
                  <a:t>Mathematical Foundation:</a:t>
                </a:r>
              </a:p>
              <a:p>
                <a:pPr marL="457200" lvl="1" indent="0">
                  <a:lnSpc>
                    <a:spcPct val="90000"/>
                  </a:lnSpc>
                  <a:buNone/>
                </a:pPr>
                <a:r>
                  <a:rPr lang="en-US" sz="2400" b="1" i="0" u="none" strike="noStrike" dirty="0">
                    <a:solidFill>
                      <a:srgbClr val="7030A0"/>
                    </a:solidFill>
                    <a:effectLst/>
                  </a:rPr>
                  <a:t>	</a:t>
                </a:r>
                <a14:m>
                  <m:oMath xmlns:m="http://schemas.openxmlformats.org/officeDocument/2006/math">
                    <m:sSup>
                      <m:sSupPr>
                        <m:ctrlPr>
                          <a:rPr lang="en-US" sz="2400" i="1" u="none" strike="noStrike" smtClean="0">
                            <a:solidFill>
                              <a:srgbClr val="7030A0"/>
                            </a:solidFill>
                            <a:effectLst/>
                            <a:latin typeface="Cambria Math" panose="02040503050406030204" pitchFamily="18" charset="0"/>
                          </a:rPr>
                        </m:ctrlPr>
                      </m:sSupPr>
                      <m:e>
                        <m:r>
                          <a:rPr lang="en-US" sz="2400" b="0" i="1" u="none" strike="noStrike" smtClean="0">
                            <a:solidFill>
                              <a:srgbClr val="7030A0"/>
                            </a:solidFill>
                            <a:effectLst/>
                            <a:latin typeface="Cambria Math" panose="02040503050406030204" pitchFamily="18" charset="0"/>
                          </a:rPr>
                          <m:t>𝑦</m:t>
                        </m:r>
                      </m:e>
                      <m:sup>
                        <m:r>
                          <a:rPr lang="en-US" sz="2400" b="0" i="1" u="none" strike="noStrike" smtClean="0">
                            <a:solidFill>
                              <a:srgbClr val="7030A0"/>
                            </a:solidFill>
                            <a:effectLst/>
                            <a:latin typeface="Cambria Math" panose="02040503050406030204" pitchFamily="18" charset="0"/>
                          </a:rPr>
                          <m:t>′</m:t>
                        </m:r>
                      </m:sup>
                    </m:sSup>
                    <m:r>
                      <a:rPr lang="en-US" sz="2400" b="0" i="1" u="none" strike="noStrike" smtClean="0">
                        <a:solidFill>
                          <a:srgbClr val="7030A0"/>
                        </a:solidFill>
                        <a:effectLst/>
                        <a:latin typeface="Cambria Math" panose="02040503050406030204" pitchFamily="18" charset="0"/>
                      </a:rPr>
                      <m:t>=</m:t>
                    </m:r>
                    <m:r>
                      <a:rPr lang="en-US" sz="2400" b="0" i="1" u="none" strike="noStrike" smtClean="0">
                        <a:solidFill>
                          <a:srgbClr val="7030A0"/>
                        </a:solidFill>
                        <a:effectLst/>
                        <a:latin typeface="Cambria Math" panose="02040503050406030204" pitchFamily="18" charset="0"/>
                      </a:rPr>
                      <m:t>𝑏</m:t>
                    </m:r>
                    <m:r>
                      <a:rPr lang="en-US" sz="2400" b="0" i="1" u="none" strike="noStrike" smtClean="0">
                        <a:solidFill>
                          <a:srgbClr val="7030A0"/>
                        </a:solidFill>
                        <a:effectLst/>
                        <a:latin typeface="Cambria Math" panose="02040503050406030204" pitchFamily="18" charset="0"/>
                      </a:rPr>
                      <m:t>+</m:t>
                    </m:r>
                    <m:sSub>
                      <m:sSubPr>
                        <m:ctrlPr>
                          <a:rPr lang="en-US" sz="2400" i="0" u="none" strike="noStrike" smtClean="0">
                            <a:solidFill>
                              <a:srgbClr val="7030A0"/>
                            </a:solidFill>
                            <a:effectLst/>
                            <a:latin typeface="Cambria Math" panose="02040503050406030204" pitchFamily="18" charset="0"/>
                          </a:rPr>
                        </m:ctrlPr>
                      </m:sSubPr>
                      <m:e>
                        <m:r>
                          <a:rPr lang="en-US" sz="2400" b="0" i="1" u="none" strike="noStrike" smtClean="0">
                            <a:solidFill>
                              <a:srgbClr val="7030A0"/>
                            </a:solidFill>
                            <a:effectLst/>
                            <a:latin typeface="Cambria Math" panose="02040503050406030204" pitchFamily="18" charset="0"/>
                          </a:rPr>
                          <m:t>𝑤</m:t>
                        </m:r>
                      </m:e>
                      <m:sub>
                        <m:r>
                          <a:rPr lang="en-US" sz="2400" b="0" i="0" u="none" strike="noStrike" smtClean="0">
                            <a:solidFill>
                              <a:srgbClr val="7030A0"/>
                            </a:solidFill>
                            <a:effectLst/>
                            <a:latin typeface="Cambria Math" panose="02040503050406030204" pitchFamily="18" charset="0"/>
                          </a:rPr>
                          <m:t>1</m:t>
                        </m:r>
                      </m:sub>
                    </m:sSub>
                    <m:sSub>
                      <m:sSubPr>
                        <m:ctrlPr>
                          <a:rPr lang="en-US" sz="2400" i="0" u="none" strike="noStrike" smtClean="0">
                            <a:solidFill>
                              <a:srgbClr val="7030A0"/>
                            </a:solidFill>
                            <a:effectLst/>
                            <a:latin typeface="Cambria Math" panose="02040503050406030204" pitchFamily="18" charset="0"/>
                          </a:rPr>
                        </m:ctrlPr>
                      </m:sSubPr>
                      <m:e>
                        <m:r>
                          <a:rPr lang="en-US" sz="2400" i="1">
                            <a:solidFill>
                              <a:srgbClr val="7030A0"/>
                            </a:solidFill>
                            <a:latin typeface="Cambria Math" panose="02040503050406030204" pitchFamily="18" charset="0"/>
                          </a:rPr>
                          <m:t>𝑥</m:t>
                        </m:r>
                      </m:e>
                      <m:sub>
                        <m:r>
                          <a:rPr lang="en-US" sz="2400" b="0" i="0" u="none" strike="noStrike" smtClean="0">
                            <a:solidFill>
                              <a:srgbClr val="7030A0"/>
                            </a:solidFill>
                            <a:effectLst/>
                            <a:latin typeface="Cambria Math" panose="02040503050406030204" pitchFamily="18" charset="0"/>
                          </a:rPr>
                          <m:t>1</m:t>
                        </m:r>
                      </m:sub>
                    </m:sSub>
                  </m:oMath>
                </a14:m>
                <a:endParaRPr lang="en-US" sz="2400" i="0" u="none" strike="noStrike" dirty="0">
                  <a:solidFill>
                    <a:srgbClr val="7030A0"/>
                  </a:solidFill>
                  <a:effectLst/>
                </a:endParaRPr>
              </a:p>
              <a:p>
                <a:pPr algn="l"/>
                <a:r>
                  <a:rPr lang="en-US" sz="1400" b="0" i="0" u="none" strike="noStrike" dirty="0">
                    <a:solidFill>
                      <a:srgbClr val="202124"/>
                    </a:solidFill>
                    <a:effectLst/>
                    <a:latin typeface="Roboto" panose="02000000000000000000" pitchFamily="2" charset="0"/>
                  </a:rPr>
                  <a:t>where:</a:t>
                </a:r>
              </a:p>
              <a:p>
                <a:pPr algn="l">
                  <a:buFont typeface="Arial" panose="020B0604020202020204" pitchFamily="34" charset="0"/>
                  <a:buChar char="•"/>
                </a:pPr>
                <a14:m>
                  <m:oMath xmlns:m="http://schemas.openxmlformats.org/officeDocument/2006/math">
                    <m:r>
                      <a:rPr lang="en-US" sz="1400" b="0" i="1" u="none" strike="noStrike" smtClean="0">
                        <a:solidFill>
                          <a:srgbClr val="202124"/>
                        </a:solidFill>
                        <a:effectLst/>
                        <a:latin typeface="Cambria Math" panose="02040503050406030204" pitchFamily="18" charset="0"/>
                      </a:rPr>
                      <m:t>𝑦</m:t>
                    </m:r>
                    <m:r>
                      <a:rPr lang="en-US" sz="1400" b="0" i="1" u="none" strike="noStrike" smtClean="0">
                        <a:solidFill>
                          <a:srgbClr val="202124"/>
                        </a:solidFill>
                        <a:effectLst/>
                        <a:latin typeface="Cambria Math" panose="02040503050406030204" pitchFamily="18" charset="0"/>
                      </a:rPr>
                      <m:t>′</m:t>
                    </m:r>
                  </m:oMath>
                </a14:m>
                <a:r>
                  <a:rPr lang="en-US" sz="1400" b="0" i="0" u="none" strike="noStrike" dirty="0">
                    <a:solidFill>
                      <a:srgbClr val="202124"/>
                    </a:solidFill>
                    <a:effectLst/>
                    <a:latin typeface="Roboto" panose="02000000000000000000" pitchFamily="2" charset="0"/>
                  </a:rPr>
                  <a:t> is the predicted value (a desired output).</a:t>
                </a:r>
              </a:p>
              <a:p>
                <a:pPr>
                  <a:buFont typeface="Arial" panose="020B0604020202020204" pitchFamily="34" charset="0"/>
                  <a:buChar char="•"/>
                </a:pPr>
                <a14:m>
                  <m:oMath xmlns:m="http://schemas.openxmlformats.org/officeDocument/2006/math">
                    <m:r>
                      <a:rPr lang="en-US" sz="1400" b="0" i="1" u="none" strike="noStrike" smtClean="0">
                        <a:solidFill>
                          <a:srgbClr val="202124"/>
                        </a:solidFill>
                        <a:effectLst/>
                        <a:latin typeface="Cambria Math" panose="02040503050406030204" pitchFamily="18" charset="0"/>
                      </a:rPr>
                      <m:t>𝑏</m:t>
                    </m:r>
                    <m:r>
                      <a:rPr lang="en-US" sz="1400" b="0" i="1" u="none" strike="noStrike" smtClean="0">
                        <a:solidFill>
                          <a:srgbClr val="202124"/>
                        </a:solidFill>
                        <a:effectLst/>
                        <a:latin typeface="Cambria Math" panose="02040503050406030204" pitchFamily="18" charset="0"/>
                      </a:rPr>
                      <m:t> </m:t>
                    </m:r>
                  </m:oMath>
                </a14:m>
                <a:r>
                  <a:rPr lang="en-US" sz="1400" b="0" i="0" u="none" strike="noStrike" dirty="0">
                    <a:solidFill>
                      <a:srgbClr val="202124"/>
                    </a:solidFill>
                    <a:effectLst/>
                    <a:latin typeface="Roboto" panose="02000000000000000000" pitchFamily="2" charset="0"/>
                  </a:rPr>
                  <a:t> is the bias (the y-intercept), sometimes referred to as </a:t>
                </a:r>
                <a:r>
                  <a:rPr lang="en-US" sz="1400" dirty="0">
                    <a:solidFill>
                      <a:srgbClr val="202124"/>
                    </a:solidFill>
                  </a:rPr>
                  <a:t> </a:t>
                </a:r>
                <a14:m>
                  <m:oMath xmlns:m="http://schemas.openxmlformats.org/officeDocument/2006/math">
                    <m:sSub>
                      <m:sSubPr>
                        <m:ctrlPr>
                          <a:rPr lang="en-US" sz="1400" b="0" i="0" smtClean="0">
                            <a:solidFill>
                              <a:srgbClr val="202124"/>
                            </a:solidFill>
                            <a:latin typeface="Cambria Math" panose="02040503050406030204" pitchFamily="18" charset="0"/>
                          </a:rPr>
                        </m:ctrlPr>
                      </m:sSubPr>
                      <m:e>
                        <m:r>
                          <m:rPr>
                            <m:sty m:val="p"/>
                          </m:rPr>
                          <a:rPr lang="en-US" sz="1400" b="0" i="0" smtClean="0">
                            <a:solidFill>
                              <a:srgbClr val="202124"/>
                            </a:solidFill>
                            <a:latin typeface="Cambria Math" panose="02040503050406030204" pitchFamily="18" charset="0"/>
                          </a:rPr>
                          <m:t>w</m:t>
                        </m:r>
                      </m:e>
                      <m:sub>
                        <m:r>
                          <a:rPr lang="en-US" sz="1400" b="0" i="0" smtClean="0">
                            <a:solidFill>
                              <a:srgbClr val="202124"/>
                            </a:solidFill>
                            <a:latin typeface="Cambria Math" panose="02040503050406030204" pitchFamily="18" charset="0"/>
                          </a:rPr>
                          <m:t>0</m:t>
                        </m:r>
                      </m:sub>
                    </m:sSub>
                  </m:oMath>
                </a14:m>
                <a:r>
                  <a:rPr lang="en-US" sz="1400" b="0" i="0" u="none" strike="noStrike" dirty="0">
                    <a:solidFill>
                      <a:srgbClr val="202124"/>
                    </a:solidFill>
                    <a:effectLst/>
                    <a:latin typeface="Roboto" panose="02000000000000000000" pitchFamily="2" charset="0"/>
                  </a:rPr>
                  <a:t>.</a:t>
                </a:r>
              </a:p>
              <a:p>
                <a:pPr algn="l">
                  <a:buFont typeface="Arial" panose="020B0604020202020204" pitchFamily="34" charset="0"/>
                  <a:buChar char="•"/>
                </a:pPr>
                <a14:m>
                  <m:oMath xmlns:m="http://schemas.openxmlformats.org/officeDocument/2006/math">
                    <m:sSub>
                      <m:sSubPr>
                        <m:ctrlPr>
                          <a:rPr lang="en-US" sz="1400" b="0" i="1" u="none" strike="noStrike" smtClean="0">
                            <a:solidFill>
                              <a:srgbClr val="202124"/>
                            </a:solidFill>
                            <a:effectLst/>
                            <a:latin typeface="Cambria Math" panose="02040503050406030204" pitchFamily="18" charset="0"/>
                          </a:rPr>
                        </m:ctrlPr>
                      </m:sSubPr>
                      <m:e>
                        <m:r>
                          <a:rPr lang="en-US" sz="1400" b="0" i="1" u="none" strike="noStrike" smtClean="0">
                            <a:solidFill>
                              <a:srgbClr val="202124"/>
                            </a:solidFill>
                            <a:effectLst/>
                            <a:latin typeface="Cambria Math" panose="02040503050406030204" pitchFamily="18" charset="0"/>
                          </a:rPr>
                          <m:t>𝑤</m:t>
                        </m:r>
                      </m:e>
                      <m:sub>
                        <m:r>
                          <a:rPr lang="en-US" sz="1400" b="0" i="1" u="none" strike="noStrike" smtClean="0">
                            <a:solidFill>
                              <a:srgbClr val="202124"/>
                            </a:solidFill>
                            <a:effectLst/>
                            <a:latin typeface="Cambria Math" panose="02040503050406030204" pitchFamily="18" charset="0"/>
                          </a:rPr>
                          <m:t>1</m:t>
                        </m:r>
                      </m:sub>
                    </m:sSub>
                  </m:oMath>
                </a14:m>
                <a:r>
                  <a:rPr lang="en-US" sz="1400" b="0" i="0" u="none" strike="noStrike" dirty="0">
                    <a:solidFill>
                      <a:srgbClr val="202124"/>
                    </a:solidFill>
                    <a:effectLst/>
                    <a:latin typeface="Roboto" panose="02000000000000000000" pitchFamily="2" charset="0"/>
                  </a:rPr>
                  <a:t> is the weight of feature 1. Weight is the same concept as the "slope"  in the traditional equation of a line.</a:t>
                </a:r>
              </a:p>
              <a:p>
                <a:pPr algn="l">
                  <a:buFont typeface="Arial" panose="020B0604020202020204" pitchFamily="34" charset="0"/>
                  <a:buChar char="•"/>
                </a:pPr>
                <a:r>
                  <a:rPr lang="en-US" sz="1400" b="0" i="0" u="none" strike="noStrike" dirty="0">
                    <a:solidFill>
                      <a:srgbClr val="202124"/>
                    </a:solidFill>
                    <a:effectLst/>
                    <a:latin typeface="Roboto" panose="02000000000000000000" pitchFamily="2" charset="0"/>
                  </a:rPr>
                  <a:t> </a:t>
                </a:r>
                <a14:m>
                  <m:oMath xmlns:m="http://schemas.openxmlformats.org/officeDocument/2006/math">
                    <m:sSub>
                      <m:sSubPr>
                        <m:ctrlPr>
                          <a:rPr lang="en-US" sz="1400" b="0" i="1" u="none" strike="noStrike" smtClean="0">
                            <a:solidFill>
                              <a:srgbClr val="202124"/>
                            </a:solidFill>
                            <a:effectLst/>
                            <a:latin typeface="Cambria Math" panose="02040503050406030204" pitchFamily="18" charset="0"/>
                          </a:rPr>
                        </m:ctrlPr>
                      </m:sSubPr>
                      <m:e>
                        <m:r>
                          <a:rPr lang="en-US" sz="1400" b="0" i="1" u="none" strike="noStrike" smtClean="0">
                            <a:solidFill>
                              <a:srgbClr val="202124"/>
                            </a:solidFill>
                            <a:effectLst/>
                            <a:latin typeface="Cambria Math" panose="02040503050406030204" pitchFamily="18" charset="0"/>
                          </a:rPr>
                          <m:t>𝑥</m:t>
                        </m:r>
                      </m:e>
                      <m:sub>
                        <m:r>
                          <a:rPr lang="en-US" sz="1400" b="0" i="1" u="none" strike="noStrike" smtClean="0">
                            <a:solidFill>
                              <a:srgbClr val="202124"/>
                            </a:solidFill>
                            <a:effectLst/>
                            <a:latin typeface="Cambria Math" panose="02040503050406030204" pitchFamily="18" charset="0"/>
                          </a:rPr>
                          <m:t>1</m:t>
                        </m:r>
                      </m:sub>
                    </m:sSub>
                    <m:r>
                      <a:rPr lang="en-US" sz="1400" b="0" i="1" u="none" strike="noStrike" smtClean="0">
                        <a:solidFill>
                          <a:srgbClr val="202124"/>
                        </a:solidFill>
                        <a:effectLst/>
                        <a:latin typeface="Cambria Math" panose="02040503050406030204" pitchFamily="18" charset="0"/>
                      </a:rPr>
                      <m:t> </m:t>
                    </m:r>
                  </m:oMath>
                </a14:m>
                <a:r>
                  <a:rPr lang="en-US" sz="1400" b="0" i="0" u="none" strike="noStrike" dirty="0">
                    <a:solidFill>
                      <a:srgbClr val="202124"/>
                    </a:solidFill>
                    <a:effectLst/>
                    <a:latin typeface="Roboto" panose="02000000000000000000" pitchFamily="2" charset="0"/>
                  </a:rPr>
                  <a:t>is a </a:t>
                </a:r>
                <a:r>
                  <a:rPr lang="en-US" sz="1400" dirty="0">
                    <a:solidFill>
                      <a:srgbClr val="202124"/>
                    </a:solidFill>
                    <a:latin typeface="Roboto" panose="02000000000000000000" pitchFamily="2" charset="0"/>
                  </a:rPr>
                  <a:t>feature</a:t>
                </a:r>
                <a:r>
                  <a:rPr lang="en-US" sz="1400" b="0" i="0" u="none" strike="noStrike" dirty="0">
                    <a:solidFill>
                      <a:srgbClr val="202124"/>
                    </a:solidFill>
                    <a:effectLst/>
                    <a:latin typeface="Roboto" panose="02000000000000000000" pitchFamily="2" charset="0"/>
                  </a:rPr>
                  <a:t> (a known input).</a:t>
                </a:r>
              </a:p>
              <a:p>
                <a:pPr>
                  <a:lnSpc>
                    <a:spcPct val="90000"/>
                  </a:lnSpc>
                  <a:buFont typeface="Arial" panose="020B0604020202020204" pitchFamily="34" charset="0"/>
                  <a:buChar char="•"/>
                </a:pPr>
                <a:endParaRPr lang="en-US" sz="1600" b="0" i="0" u="none" strike="noStrike" dirty="0">
                  <a:solidFill>
                    <a:schemeClr val="accent3">
                      <a:lumMod val="50000"/>
                    </a:schemeClr>
                  </a:solidFill>
                  <a:effectLst/>
                  <a:latin typeface="Roboto" panose="02000000000000000000" pitchFamily="2" charset="0"/>
                </a:endParaRPr>
              </a:p>
              <a:p>
                <a:pPr marL="0" indent="0">
                  <a:lnSpc>
                    <a:spcPct val="90000"/>
                  </a:lnSpc>
                  <a:buNone/>
                </a:pPr>
                <a:r>
                  <a:rPr lang="en-US" sz="1400" b="0" i="0" u="none" strike="noStrike" dirty="0">
                    <a:solidFill>
                      <a:srgbClr val="202124"/>
                    </a:solidFill>
                    <a:effectLst/>
                    <a:latin typeface="Roboto" panose="02000000000000000000" pitchFamily="2" charset="0"/>
                  </a:rPr>
                  <a:t>Although this model uses only one feature, a more sophisticated model might rely on multiple features, each having a separate weight:</a:t>
                </a:r>
              </a:p>
              <a:p>
                <a:pPr marL="0" indent="0">
                  <a:lnSpc>
                    <a:spcPct val="90000"/>
                  </a:lnSpc>
                  <a:buNone/>
                </a:pPr>
                <a:r>
                  <a:rPr lang="en-US" sz="1600" b="1" i="0" u="none" strike="noStrike" dirty="0">
                    <a:solidFill>
                      <a:srgbClr val="7030A0"/>
                    </a:solidFill>
                    <a:effectLst/>
                  </a:rPr>
                  <a:t>	</a:t>
                </a:r>
                <a14:m>
                  <m:oMath xmlns:m="http://schemas.openxmlformats.org/officeDocument/2006/math">
                    <m:sSup>
                      <m:sSupPr>
                        <m:ctrlPr>
                          <a:rPr lang="en-US" sz="2000" i="1" u="none" strike="noStrike" smtClean="0">
                            <a:solidFill>
                              <a:srgbClr val="7030A0"/>
                            </a:solidFill>
                            <a:effectLst/>
                            <a:latin typeface="Cambria Math" panose="02040503050406030204" pitchFamily="18" charset="0"/>
                          </a:rPr>
                        </m:ctrlPr>
                      </m:sSupPr>
                      <m:e>
                        <m:r>
                          <a:rPr lang="en-US" sz="2000" b="0" i="1" u="none" strike="noStrike" smtClean="0">
                            <a:solidFill>
                              <a:srgbClr val="7030A0"/>
                            </a:solidFill>
                            <a:effectLst/>
                            <a:latin typeface="Cambria Math" panose="02040503050406030204" pitchFamily="18" charset="0"/>
                          </a:rPr>
                          <m:t>𝑦</m:t>
                        </m:r>
                      </m:e>
                      <m:sup>
                        <m:r>
                          <a:rPr lang="en-US" sz="2000" b="0" i="1" u="none" strike="noStrike" smtClean="0">
                            <a:solidFill>
                              <a:srgbClr val="7030A0"/>
                            </a:solidFill>
                            <a:effectLst/>
                            <a:latin typeface="Cambria Math" panose="02040503050406030204" pitchFamily="18" charset="0"/>
                          </a:rPr>
                          <m:t>′</m:t>
                        </m:r>
                      </m:sup>
                    </m:sSup>
                    <m:r>
                      <a:rPr lang="en-US" sz="2000" b="0" i="1" u="none" strike="noStrike" smtClean="0">
                        <a:solidFill>
                          <a:srgbClr val="7030A0"/>
                        </a:solidFill>
                        <a:effectLst/>
                        <a:latin typeface="Cambria Math" panose="02040503050406030204" pitchFamily="18" charset="0"/>
                      </a:rPr>
                      <m:t>=</m:t>
                    </m:r>
                    <m:r>
                      <a:rPr lang="en-US" sz="2000" b="0" i="1" u="none" strike="noStrike" smtClean="0">
                        <a:solidFill>
                          <a:srgbClr val="7030A0"/>
                        </a:solidFill>
                        <a:effectLst/>
                        <a:latin typeface="Cambria Math" panose="02040503050406030204" pitchFamily="18" charset="0"/>
                      </a:rPr>
                      <m:t>𝑏</m:t>
                    </m:r>
                    <m:r>
                      <a:rPr lang="en-US" sz="2000" b="0" i="1" u="none" strike="noStrike" smtClean="0">
                        <a:solidFill>
                          <a:srgbClr val="7030A0"/>
                        </a:solidFill>
                        <a:effectLst/>
                        <a:latin typeface="Cambria Math" panose="02040503050406030204" pitchFamily="18" charset="0"/>
                      </a:rPr>
                      <m:t>+</m:t>
                    </m:r>
                    <m:sSub>
                      <m:sSubPr>
                        <m:ctrlPr>
                          <a:rPr lang="en-US" sz="2000" i="1" u="none" strike="noStrike" smtClean="0">
                            <a:solidFill>
                              <a:srgbClr val="7030A0"/>
                            </a:solidFill>
                            <a:effectLst/>
                            <a:latin typeface="Cambria Math" panose="02040503050406030204" pitchFamily="18" charset="0"/>
                          </a:rPr>
                        </m:ctrlPr>
                      </m:sSubPr>
                      <m:e>
                        <m:r>
                          <a:rPr lang="en-US" sz="2000" b="0" i="1" u="none" strike="noStrike" smtClean="0">
                            <a:solidFill>
                              <a:srgbClr val="7030A0"/>
                            </a:solidFill>
                            <a:effectLst/>
                            <a:latin typeface="Cambria Math" panose="02040503050406030204" pitchFamily="18" charset="0"/>
                          </a:rPr>
                          <m:t>𝑤</m:t>
                        </m:r>
                      </m:e>
                      <m:sub>
                        <m:r>
                          <a:rPr lang="en-US" sz="2000" b="0" i="0" u="none" strike="noStrike" smtClean="0">
                            <a:solidFill>
                              <a:srgbClr val="7030A0"/>
                            </a:solidFill>
                            <a:effectLst/>
                            <a:latin typeface="Cambria Math" panose="02040503050406030204" pitchFamily="18" charset="0"/>
                          </a:rPr>
                          <m:t>1</m:t>
                        </m:r>
                      </m:sub>
                    </m:sSub>
                    <m:sSub>
                      <m:sSubPr>
                        <m:ctrlPr>
                          <a:rPr lang="en-US" sz="2000" i="1" u="none" strike="noStrike" smtClean="0">
                            <a:solidFill>
                              <a:srgbClr val="7030A0"/>
                            </a:solidFill>
                            <a:effectLst/>
                            <a:latin typeface="Cambria Math" panose="02040503050406030204" pitchFamily="18" charset="0"/>
                          </a:rPr>
                        </m:ctrlPr>
                      </m:sSubPr>
                      <m:e>
                        <m:r>
                          <a:rPr lang="en-US" sz="2000" i="1">
                            <a:solidFill>
                              <a:srgbClr val="7030A0"/>
                            </a:solidFill>
                            <a:latin typeface="Cambria Math" panose="02040503050406030204" pitchFamily="18" charset="0"/>
                          </a:rPr>
                          <m:t>𝑥</m:t>
                        </m:r>
                      </m:e>
                      <m:sub>
                        <m:r>
                          <a:rPr lang="en-US" sz="2000" b="0" i="0" u="none" strike="noStrike" smtClean="0">
                            <a:solidFill>
                              <a:srgbClr val="7030A0"/>
                            </a:solidFill>
                            <a:effectLst/>
                            <a:latin typeface="Cambria Math" panose="02040503050406030204" pitchFamily="18" charset="0"/>
                          </a:rPr>
                          <m:t>1</m:t>
                        </m:r>
                        <m:r>
                          <a:rPr lang="en-US" sz="2000" b="0" i="0" u="none" strike="noStrike" smtClean="0">
                            <a:solidFill>
                              <a:srgbClr val="7030A0"/>
                            </a:solidFill>
                            <a:effectLst/>
                            <a:latin typeface="Cambria Math" panose="02040503050406030204" pitchFamily="18" charset="0"/>
                          </a:rPr>
                          <m:t> </m:t>
                        </m:r>
                      </m:sub>
                    </m:sSub>
                    <m:r>
                      <a:rPr lang="en-US" sz="2000" b="0" i="1" u="none" strike="noStrike" smtClean="0">
                        <a:solidFill>
                          <a:srgbClr val="7030A0"/>
                        </a:solidFill>
                        <a:effectLst/>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𝑤</m:t>
                        </m:r>
                      </m:e>
                      <m:sub>
                        <m:r>
                          <a:rPr lang="en-US" sz="2000" b="0" i="0" smtClean="0">
                            <a:solidFill>
                              <a:srgbClr val="7030A0"/>
                            </a:solidFill>
                            <a:latin typeface="Cambria Math" panose="02040503050406030204" pitchFamily="18" charset="0"/>
                          </a:rPr>
                          <m:t>2</m:t>
                        </m:r>
                      </m:sub>
                    </m:sSub>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𝑥</m:t>
                        </m:r>
                      </m:e>
                      <m:sub>
                        <m:r>
                          <a:rPr lang="en-US" sz="2000" b="0" i="0" smtClean="0">
                            <a:solidFill>
                              <a:srgbClr val="7030A0"/>
                            </a:solidFill>
                            <a:latin typeface="Cambria Math" panose="02040503050406030204" pitchFamily="18" charset="0"/>
                          </a:rPr>
                          <m:t>2</m:t>
                        </m:r>
                        <m:r>
                          <a:rPr lang="en-US" sz="2000">
                            <a:solidFill>
                              <a:srgbClr val="7030A0"/>
                            </a:solidFill>
                            <a:latin typeface="Cambria Math" panose="02040503050406030204" pitchFamily="18" charset="0"/>
                          </a:rPr>
                          <m:t> </m:t>
                        </m:r>
                      </m:sub>
                    </m:sSub>
                  </m:oMath>
                </a14:m>
                <a:r>
                  <a:rPr lang="en-US" sz="2000" i="0" u="none" strike="noStrike" dirty="0">
                    <a:solidFill>
                      <a:srgbClr val="7030A0"/>
                    </a:solidFill>
                    <a:effectLst/>
                  </a:rPr>
                  <a:t>+ </a:t>
                </a:r>
                <a14:m>
                  <m:oMath xmlns:m="http://schemas.openxmlformats.org/officeDocument/2006/math">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𝑤</m:t>
                        </m:r>
                      </m:e>
                      <m:sub>
                        <m:r>
                          <a:rPr lang="en-US" sz="2000" b="0" i="0" smtClean="0">
                            <a:solidFill>
                              <a:srgbClr val="7030A0"/>
                            </a:solidFill>
                            <a:latin typeface="Cambria Math" panose="02040503050406030204" pitchFamily="18" charset="0"/>
                          </a:rPr>
                          <m:t>3</m:t>
                        </m:r>
                      </m:sub>
                    </m:sSub>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𝑥</m:t>
                        </m:r>
                      </m:e>
                      <m:sub>
                        <m:r>
                          <a:rPr lang="en-US" sz="2000" b="0" i="0" smtClean="0">
                            <a:solidFill>
                              <a:srgbClr val="7030A0"/>
                            </a:solidFill>
                            <a:latin typeface="Cambria Math" panose="02040503050406030204" pitchFamily="18" charset="0"/>
                          </a:rPr>
                          <m:t>3</m:t>
                        </m:r>
                        <m:r>
                          <a:rPr lang="en-US" sz="2000">
                            <a:solidFill>
                              <a:srgbClr val="7030A0"/>
                            </a:solidFill>
                            <a:latin typeface="Cambria Math" panose="02040503050406030204" pitchFamily="18" charset="0"/>
                          </a:rPr>
                          <m:t> </m:t>
                        </m:r>
                      </m:sub>
                    </m:sSub>
                  </m:oMath>
                </a14:m>
                <a:r>
                  <a:rPr lang="en-US" sz="2000" i="0" u="none" strike="noStrike" dirty="0">
                    <a:solidFill>
                      <a:srgbClr val="7030A0"/>
                    </a:solidFill>
                    <a:effectLst/>
                  </a:rPr>
                  <a:t>+ … + </a:t>
                </a:r>
                <a14:m>
                  <m:oMath xmlns:m="http://schemas.openxmlformats.org/officeDocument/2006/math">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𝑤</m:t>
                        </m:r>
                      </m:e>
                      <m:sub>
                        <m:r>
                          <m:rPr>
                            <m:sty m:val="p"/>
                          </m:rPr>
                          <a:rPr lang="en-US" sz="2000" b="0" i="0" smtClean="0">
                            <a:solidFill>
                              <a:srgbClr val="7030A0"/>
                            </a:solidFill>
                            <a:latin typeface="Cambria Math" panose="02040503050406030204" pitchFamily="18" charset="0"/>
                          </a:rPr>
                          <m:t>n</m:t>
                        </m:r>
                      </m:sub>
                    </m:sSub>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𝑥</m:t>
                        </m:r>
                      </m:e>
                      <m:sub>
                        <m:r>
                          <m:rPr>
                            <m:sty m:val="p"/>
                          </m:rPr>
                          <a:rPr lang="en-US" sz="2000" b="0" i="0" smtClean="0">
                            <a:solidFill>
                              <a:srgbClr val="7030A0"/>
                            </a:solidFill>
                            <a:latin typeface="Cambria Math" panose="02040503050406030204" pitchFamily="18" charset="0"/>
                          </a:rPr>
                          <m:t>n</m:t>
                        </m:r>
                        <m:r>
                          <a:rPr lang="en-US" sz="2000" b="0" i="0" smtClean="0">
                            <a:solidFill>
                              <a:srgbClr val="7030A0"/>
                            </a:solidFill>
                            <a:latin typeface="Cambria Math" panose="02040503050406030204" pitchFamily="18" charset="0"/>
                          </a:rPr>
                          <m:t> </m:t>
                        </m:r>
                      </m:sub>
                    </m:sSub>
                  </m:oMath>
                </a14:m>
                <a:endParaRPr lang="en-US" sz="2000" i="0" u="none" strike="noStrike" dirty="0">
                  <a:solidFill>
                    <a:srgbClr val="7030A0"/>
                  </a:solidFill>
                  <a:effectLst/>
                </a:endParaRPr>
              </a:p>
              <a:p>
                <a:pPr marL="0" indent="0">
                  <a:lnSpc>
                    <a:spcPct val="90000"/>
                  </a:lnSpc>
                  <a:buNone/>
                </a:pPr>
                <a:endParaRPr lang="en-US" sz="1600" b="0" i="0" u="none" strike="noStrike" dirty="0">
                  <a:solidFill>
                    <a:schemeClr val="accent3">
                      <a:lumMod val="50000"/>
                    </a:schemeClr>
                  </a:solidFill>
                  <a:effectLst/>
                  <a:latin typeface="Roboto" panose="02000000000000000000" pitchFamily="2" charset="0"/>
                </a:endParaRPr>
              </a:p>
              <a:p>
                <a:pPr marL="457200" lvl="1" indent="0">
                  <a:lnSpc>
                    <a:spcPct val="90000"/>
                  </a:lnSpc>
                  <a:buNone/>
                </a:pPr>
                <a:endParaRPr lang="en-US" sz="1900" b="0" i="0" u="none" strike="noStrike" dirty="0">
                  <a:effectLst/>
                  <a:latin typeface="-webkit-standard"/>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929384"/>
                <a:ext cx="7886700" cy="4251960"/>
              </a:xfrm>
              <a:blipFill>
                <a:blip r:embed="rId2"/>
                <a:stretch>
                  <a:fillRect l="-965" t="-2090"/>
                </a:stretch>
              </a:blipFill>
            </p:spPr>
            <p:txBody>
              <a:bodyPr/>
              <a:lstStyle/>
              <a:p>
                <a:r>
                  <a:rPr lang="en-US">
                    <a:noFill/>
                  </a:rPr>
                  <a:t> </a:t>
                </a:r>
              </a:p>
            </p:txBody>
          </p:sp>
        </mc:Fallback>
      </mc:AlternateContent>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3" cstate="print"/>
          <a:stretch>
            <a:fillRect/>
          </a:stretch>
        </p:blipFill>
        <p:spPr>
          <a:xfrm>
            <a:off x="14656" y="5986828"/>
            <a:ext cx="871168" cy="87116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2" cstate="print"/>
          <a:stretch>
            <a:fillRect/>
          </a:stretch>
        </p:blipFill>
        <p:spPr>
          <a:xfrm>
            <a:off x="14656" y="5986828"/>
            <a:ext cx="871168" cy="871168"/>
          </a:xfrm>
          <a:prstGeom prst="rect">
            <a:avLst/>
          </a:prstGeom>
        </p:spPr>
      </p:pic>
      <p:pic>
        <p:nvPicPr>
          <p:cNvPr id="7" name="Picture 6" descr="A diagram with blue diamonds and a line&#10;&#10;Description automatically generated">
            <a:extLst>
              <a:ext uri="{FF2B5EF4-FFF2-40B4-BE49-F238E27FC236}">
                <a16:creationId xmlns:a16="http://schemas.microsoft.com/office/drawing/2014/main" id="{55E70919-FD2D-77A2-D428-B618F6C994E3}"/>
              </a:ext>
            </a:extLst>
          </p:cNvPr>
          <p:cNvPicPr>
            <a:picLocks noChangeAspect="1"/>
          </p:cNvPicPr>
          <p:nvPr/>
        </p:nvPicPr>
        <p:blipFill>
          <a:blip r:embed="rId3"/>
          <a:stretch>
            <a:fillRect/>
          </a:stretch>
        </p:blipFill>
        <p:spPr>
          <a:xfrm>
            <a:off x="324270" y="1763818"/>
            <a:ext cx="7716144" cy="1938538"/>
          </a:xfrm>
          <a:prstGeom prst="rect">
            <a:avLst/>
          </a:prstGeom>
        </p:spPr>
      </p:pic>
      <p:sp>
        <p:nvSpPr>
          <p:cNvPr id="13" name="TextBox 12">
            <a:extLst>
              <a:ext uri="{FF2B5EF4-FFF2-40B4-BE49-F238E27FC236}">
                <a16:creationId xmlns:a16="http://schemas.microsoft.com/office/drawing/2014/main" id="{EAF2BE19-DD9A-AFC0-8274-ED0C6D9CF0BB}"/>
              </a:ext>
            </a:extLst>
          </p:cNvPr>
          <p:cNvSpPr txBox="1"/>
          <p:nvPr/>
        </p:nvSpPr>
        <p:spPr>
          <a:xfrm>
            <a:off x="900480" y="6363204"/>
            <a:ext cx="7649851" cy="276999"/>
          </a:xfrm>
          <a:prstGeom prst="rect">
            <a:avLst/>
          </a:prstGeom>
          <a:noFill/>
        </p:spPr>
        <p:txBody>
          <a:bodyPr wrap="none" rtlCol="0">
            <a:spAutoFit/>
          </a:bodyPr>
          <a:lstStyle/>
          <a:p>
            <a:r>
              <a:rPr lang="en-US" sz="1200" i="0" u="none" strike="noStrike" dirty="0">
                <a:solidFill>
                  <a:srgbClr val="202124"/>
                </a:solidFill>
                <a:effectLst/>
                <a:latin typeface="Roboto" panose="02000000000000000000" pitchFamily="2" charset="0"/>
              </a:rPr>
              <a:t>High error (difference between actual value and predicted value) in the left model; low error in the right model.</a:t>
            </a:r>
            <a:endParaRPr lang="en-US" sz="1200" dirty="0"/>
          </a:p>
        </p:txBody>
      </p:sp>
      <p:grpSp>
        <p:nvGrpSpPr>
          <p:cNvPr id="16" name="Group 15">
            <a:extLst>
              <a:ext uri="{FF2B5EF4-FFF2-40B4-BE49-F238E27FC236}">
                <a16:creationId xmlns:a16="http://schemas.microsoft.com/office/drawing/2014/main" id="{014E8CF2-D213-FA91-E1B2-4EC70EA21ECD}"/>
              </a:ext>
            </a:extLst>
          </p:cNvPr>
          <p:cNvGrpSpPr/>
          <p:nvPr/>
        </p:nvGrpSpPr>
        <p:grpSpPr>
          <a:xfrm>
            <a:off x="742950" y="3722442"/>
            <a:ext cx="7772400" cy="2699970"/>
            <a:chOff x="742950" y="3722442"/>
            <a:chExt cx="7772400" cy="2699970"/>
          </a:xfrm>
        </p:grpSpPr>
        <p:pic>
          <p:nvPicPr>
            <p:cNvPr id="12" name="Picture 11">
              <a:extLst>
                <a:ext uri="{FF2B5EF4-FFF2-40B4-BE49-F238E27FC236}">
                  <a16:creationId xmlns:a16="http://schemas.microsoft.com/office/drawing/2014/main" id="{92BE36D0-C3B0-A61A-7FC1-18E29EFDE312}"/>
                </a:ext>
              </a:extLst>
            </p:cNvPr>
            <p:cNvPicPr>
              <a:picLocks noChangeAspect="1"/>
            </p:cNvPicPr>
            <p:nvPr/>
          </p:nvPicPr>
          <p:blipFill>
            <a:blip r:embed="rId4"/>
            <a:stretch>
              <a:fillRect/>
            </a:stretch>
          </p:blipFill>
          <p:spPr>
            <a:xfrm>
              <a:off x="742950" y="3722442"/>
              <a:ext cx="7772400" cy="2699970"/>
            </a:xfrm>
            <a:prstGeom prst="rect">
              <a:avLst/>
            </a:prstGeom>
          </p:spPr>
        </p:pic>
        <p:cxnSp>
          <p:nvCxnSpPr>
            <p:cNvPr id="15" name="Straight Arrow Connector 14">
              <a:extLst>
                <a:ext uri="{FF2B5EF4-FFF2-40B4-BE49-F238E27FC236}">
                  <a16:creationId xmlns:a16="http://schemas.microsoft.com/office/drawing/2014/main" id="{39F81E6B-B4ED-6964-9D96-81E321C5F3CB}"/>
                </a:ext>
              </a:extLst>
            </p:cNvPr>
            <p:cNvCxnSpPr>
              <a:stCxn id="12" idx="3"/>
            </p:cNvCxnSpPr>
            <p:nvPr/>
          </p:nvCxnSpPr>
          <p:spPr>
            <a:xfrm flipH="1" flipV="1">
              <a:off x="7886700" y="4696691"/>
              <a:ext cx="628650" cy="375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5B27296-A981-FBFE-3F71-3D144251FF0D}"/>
                  </a:ext>
                </a:extLst>
              </p:cNvPr>
              <p:cNvSpPr txBox="1"/>
              <p:nvPr/>
            </p:nvSpPr>
            <p:spPr>
              <a:xfrm>
                <a:off x="8487868" y="4884559"/>
                <a:ext cx="44755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800" i="1" u="none" strike="noStrike" smtClean="0">
                              <a:solidFill>
                                <a:srgbClr val="7030A0"/>
                              </a:solidFill>
                              <a:effectLst/>
                              <a:latin typeface="Cambria Math" panose="02040503050406030204" pitchFamily="18" charset="0"/>
                            </a:rPr>
                          </m:ctrlPr>
                        </m:sSupPr>
                        <m:e>
                          <m:r>
                            <a:rPr lang="en-US" sz="1800" b="0" i="1" u="none" strike="noStrike" smtClean="0">
                              <a:solidFill>
                                <a:srgbClr val="7030A0"/>
                              </a:solidFill>
                              <a:effectLst/>
                              <a:latin typeface="Cambria Math" panose="02040503050406030204" pitchFamily="18" charset="0"/>
                            </a:rPr>
                            <m:t>𝑦</m:t>
                          </m:r>
                        </m:e>
                        <m:sup>
                          <m:r>
                            <a:rPr lang="en-US" sz="1800" b="0" i="1" u="none" strike="noStrike" smtClean="0">
                              <a:solidFill>
                                <a:srgbClr val="7030A0"/>
                              </a:solidFill>
                              <a:effectLst/>
                              <a:latin typeface="Cambria Math" panose="02040503050406030204" pitchFamily="18" charset="0"/>
                            </a:rPr>
                            <m:t>′</m:t>
                          </m:r>
                        </m:sup>
                      </m:sSup>
                    </m:oMath>
                  </m:oMathPara>
                </a14:m>
                <a:endParaRPr lang="en-US" dirty="0"/>
              </a:p>
            </p:txBody>
          </p:sp>
        </mc:Choice>
        <mc:Fallback>
          <p:sp>
            <p:nvSpPr>
              <p:cNvPr id="18" name="TextBox 17">
                <a:extLst>
                  <a:ext uri="{FF2B5EF4-FFF2-40B4-BE49-F238E27FC236}">
                    <a16:creationId xmlns:a16="http://schemas.microsoft.com/office/drawing/2014/main" id="{D5B27296-A981-FBFE-3F71-3D144251FF0D}"/>
                  </a:ext>
                </a:extLst>
              </p:cNvPr>
              <p:cNvSpPr txBox="1">
                <a:spLocks noRot="1" noChangeAspect="1" noMove="1" noResize="1" noEditPoints="1" noAdjustHandles="1" noChangeArrowheads="1" noChangeShapeType="1" noTextEdit="1"/>
              </p:cNvSpPr>
              <p:nvPr/>
            </p:nvSpPr>
            <p:spPr>
              <a:xfrm>
                <a:off x="8487868" y="4884559"/>
                <a:ext cx="447558" cy="369332"/>
              </a:xfrm>
              <a:prstGeom prst="rect">
                <a:avLst/>
              </a:prstGeom>
              <a:blipFill>
                <a:blip r:embed="rId5"/>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317230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F79C9-7983-C3DF-E60E-7760328909E9}"/>
              </a:ext>
            </a:extLst>
          </p:cNvPr>
          <p:cNvSpPr>
            <a:spLocks noGrp="1"/>
          </p:cNvSpPr>
          <p:nvPr>
            <p:ph type="title"/>
          </p:nvPr>
        </p:nvSpPr>
        <p:spPr>
          <a:xfrm>
            <a:off x="628650" y="365125"/>
            <a:ext cx="7886700" cy="1325563"/>
          </a:xfrm>
        </p:spPr>
        <p:txBody>
          <a:bodyPr>
            <a:normAutofit/>
          </a:bodyPr>
          <a:lstStyle/>
          <a:p>
            <a:r>
              <a:rPr lang="en-US" sz="4700"/>
              <a:t>About instructor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EF61CD-8F0F-A510-86AF-93CEF1AB7F07}"/>
              </a:ext>
            </a:extLst>
          </p:cNvPr>
          <p:cNvSpPr>
            <a:spLocks noGrp="1"/>
          </p:cNvSpPr>
          <p:nvPr>
            <p:ph idx="1"/>
          </p:nvPr>
        </p:nvSpPr>
        <p:spPr>
          <a:xfrm>
            <a:off x="628650" y="1929384"/>
            <a:ext cx="7886700" cy="4251960"/>
          </a:xfrm>
        </p:spPr>
        <p:txBody>
          <a:bodyPr>
            <a:normAutofit/>
          </a:bodyPr>
          <a:lstStyle/>
          <a:p>
            <a:r>
              <a:rPr lang="en-US" sz="2400" dirty="0"/>
              <a:t>Sammie Omranian</a:t>
            </a:r>
          </a:p>
          <a:p>
            <a:r>
              <a:rPr lang="en-US" sz="2400" dirty="0"/>
              <a:t>PhD student in Biomedical and Health Informatics</a:t>
            </a:r>
          </a:p>
          <a:p>
            <a:r>
              <a:rPr lang="en-US" sz="2400" dirty="0"/>
              <a:t>Research area: Applications of Natural Language Processing in Healthcare</a:t>
            </a:r>
          </a:p>
          <a:p>
            <a:r>
              <a:rPr lang="en-US" sz="2400" dirty="0"/>
              <a:t>Research Trainee at Brigham and Women’s Hospital, Harvard Medical School</a:t>
            </a:r>
          </a:p>
        </p:txBody>
      </p:sp>
      <p:pic>
        <p:nvPicPr>
          <p:cNvPr id="4" name="object 4">
            <a:extLst>
              <a:ext uri="{FF2B5EF4-FFF2-40B4-BE49-F238E27FC236}">
                <a16:creationId xmlns:a16="http://schemas.microsoft.com/office/drawing/2014/main" id="{22CF8083-122B-5C99-FCF8-A93EFAA9B895}"/>
              </a:ext>
            </a:extLst>
          </p:cNvPr>
          <p:cNvPicPr/>
          <p:nvPr/>
        </p:nvPicPr>
        <p:blipFill>
          <a:blip r:embed="rId2" cstate="print"/>
          <a:stretch>
            <a:fillRect/>
          </a:stretch>
        </p:blipFill>
        <p:spPr>
          <a:xfrm>
            <a:off x="14656" y="5986828"/>
            <a:ext cx="871168" cy="871168"/>
          </a:xfrm>
          <a:prstGeom prst="rect">
            <a:avLst/>
          </a:prstGeom>
        </p:spPr>
      </p:pic>
    </p:spTree>
    <p:extLst>
      <p:ext uri="{BB962C8B-B14F-4D97-AF65-F5344CB8AC3E}">
        <p14:creationId xmlns:p14="http://schemas.microsoft.com/office/powerpoint/2010/main" val="4152006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227" y="3969726"/>
            <a:ext cx="5614060" cy="2452687"/>
          </a:xfrm>
        </p:spPr>
        <p:txBody>
          <a:bodyPr anchor="ctr">
            <a:normAutofit/>
          </a:bodyPr>
          <a:lstStyle/>
          <a:p>
            <a:pPr marL="457200" lvl="1" indent="0">
              <a:buNone/>
            </a:pPr>
            <a:r>
              <a:rPr lang="en-US" sz="1600" dirty="0"/>
              <a:t>- </a:t>
            </a:r>
            <a:r>
              <a:rPr lang="en-US" sz="1800" b="1" dirty="0"/>
              <a:t>Cost Function</a:t>
            </a:r>
            <a:r>
              <a:rPr lang="en-US" sz="1800" dirty="0"/>
              <a:t>: Mean Squared Error (MSE)</a:t>
            </a:r>
          </a:p>
          <a:p>
            <a:pPr marL="457200" lvl="1" indent="0">
              <a:buNone/>
            </a:pPr>
            <a:r>
              <a:rPr lang="en-US" sz="1800" b="0" i="0" u="none" strike="noStrike" dirty="0">
                <a:solidFill>
                  <a:srgbClr val="7030A0"/>
                </a:solidFill>
                <a:effectLst/>
                <a:latin typeface="Google Sans"/>
              </a:rPr>
              <a:t>The cost function defined as Mean Squared Error is the sum of the squared differences between the prediction and true value. And the output is a single number representing the cost. So, the line with the minimum cost function or MSE represents the relationship between X and Y in the best possible manner.</a:t>
            </a:r>
          </a:p>
        </p:txBody>
      </p:sp>
      <p:pic>
        <p:nvPicPr>
          <p:cNvPr id="11" name="object 4" descr="A yellow circle with black text&#10;&#10;Description automatically generated">
            <a:extLst>
              <a:ext uri="{FF2B5EF4-FFF2-40B4-BE49-F238E27FC236}">
                <a16:creationId xmlns:a16="http://schemas.microsoft.com/office/drawing/2014/main" id="{2B2E62AB-26BE-0963-89AA-6B6CCA012B88}"/>
              </a:ext>
            </a:extLst>
          </p:cNvPr>
          <p:cNvPicPr/>
          <p:nvPr/>
        </p:nvPicPr>
        <p:blipFill>
          <a:blip r:embed="rId2" cstate="print"/>
          <a:stretch>
            <a:fillRect/>
          </a:stretch>
        </p:blipFill>
        <p:spPr>
          <a:xfrm>
            <a:off x="14656" y="5986828"/>
            <a:ext cx="871168" cy="871168"/>
          </a:xfrm>
          <a:prstGeom prst="rect">
            <a:avLst/>
          </a:prstGeom>
        </p:spPr>
      </p:pic>
      <p:cxnSp>
        <p:nvCxnSpPr>
          <p:cNvPr id="17" name="Straight Arrow Connector 16">
            <a:extLst>
              <a:ext uri="{FF2B5EF4-FFF2-40B4-BE49-F238E27FC236}">
                <a16:creationId xmlns:a16="http://schemas.microsoft.com/office/drawing/2014/main" id="{58D86942-37D2-06BA-2FE1-6F15DDB49A43}"/>
              </a:ext>
            </a:extLst>
          </p:cNvPr>
          <p:cNvCxnSpPr>
            <a:cxnSpLocks/>
          </p:cNvCxnSpPr>
          <p:nvPr/>
        </p:nvCxnSpPr>
        <p:spPr>
          <a:xfrm>
            <a:off x="1122218" y="3710613"/>
            <a:ext cx="5766955" cy="93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0D5A8F48-3F1B-637C-544F-8225DBF4AFEF}"/>
              </a:ext>
            </a:extLst>
          </p:cNvPr>
          <p:cNvGrpSpPr/>
          <p:nvPr/>
        </p:nvGrpSpPr>
        <p:grpSpPr>
          <a:xfrm>
            <a:off x="20" y="10"/>
            <a:ext cx="9143980" cy="4522919"/>
            <a:chOff x="20" y="10"/>
            <a:chExt cx="9143980" cy="4522919"/>
          </a:xfrm>
        </p:grpSpPr>
        <p:pic>
          <p:nvPicPr>
            <p:cNvPr id="9" name="Picture 8" descr="A diagram of a function&#10;&#10;Description automatically generated">
              <a:extLst>
                <a:ext uri="{FF2B5EF4-FFF2-40B4-BE49-F238E27FC236}">
                  <a16:creationId xmlns:a16="http://schemas.microsoft.com/office/drawing/2014/main" id="{91969BE1-B7C9-7BF0-29F3-22505A3FD555}"/>
                </a:ext>
              </a:extLst>
            </p:cNvPr>
            <p:cNvPicPr>
              <a:picLocks noChangeAspect="1"/>
            </p:cNvPicPr>
            <p:nvPr/>
          </p:nvPicPr>
          <p:blipFill rotWithShape="1">
            <a:blip r:embed="rId3"/>
            <a:srcRect b="32926"/>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grpSp>
          <p:nvGrpSpPr>
            <p:cNvPr id="42" name="Group 41">
              <a:extLst>
                <a:ext uri="{FF2B5EF4-FFF2-40B4-BE49-F238E27FC236}">
                  <a16:creationId xmlns:a16="http://schemas.microsoft.com/office/drawing/2014/main" id="{4F7507AC-B4C1-FB57-0F4A-1CD047A82D68}"/>
                </a:ext>
              </a:extLst>
            </p:cNvPr>
            <p:cNvGrpSpPr/>
            <p:nvPr/>
          </p:nvGrpSpPr>
          <p:grpSpPr>
            <a:xfrm>
              <a:off x="1874459" y="3938154"/>
              <a:ext cx="1616886" cy="584775"/>
              <a:chOff x="1874459" y="3938154"/>
              <a:chExt cx="1616886" cy="584775"/>
            </a:xfrm>
          </p:grpSpPr>
          <p:sp>
            <p:nvSpPr>
              <p:cNvPr id="19" name="TextBox 18">
                <a:extLst>
                  <a:ext uri="{FF2B5EF4-FFF2-40B4-BE49-F238E27FC236}">
                    <a16:creationId xmlns:a16="http://schemas.microsoft.com/office/drawing/2014/main" id="{8D526781-FBC0-BC7C-DB4F-0E2139B85005}"/>
                  </a:ext>
                </a:extLst>
              </p:cNvPr>
              <p:cNvSpPr txBox="1"/>
              <p:nvPr/>
            </p:nvSpPr>
            <p:spPr>
              <a:xfrm>
                <a:off x="1874459" y="3938154"/>
                <a:ext cx="397866" cy="584775"/>
              </a:xfrm>
              <a:prstGeom prst="rect">
                <a:avLst/>
              </a:prstGeom>
              <a:noFill/>
            </p:spPr>
            <p:txBody>
              <a:bodyPr wrap="none" rtlCol="0">
                <a:spAutoFit/>
              </a:bodyPr>
              <a:lstStyle/>
              <a:p>
                <a:r>
                  <a:rPr lang="en-US" sz="3200" dirty="0"/>
                  <a:t>X</a:t>
                </a:r>
              </a:p>
            </p:txBody>
          </p:sp>
          <p:cxnSp>
            <p:nvCxnSpPr>
              <p:cNvPr id="23" name="Straight Arrow Connector 22">
                <a:extLst>
                  <a:ext uri="{FF2B5EF4-FFF2-40B4-BE49-F238E27FC236}">
                    <a16:creationId xmlns:a16="http://schemas.microsoft.com/office/drawing/2014/main" id="{CE34147E-F882-815A-185B-0461031BCB3B}"/>
                  </a:ext>
                </a:extLst>
              </p:cNvPr>
              <p:cNvCxnSpPr>
                <a:cxnSpLocks/>
              </p:cNvCxnSpPr>
              <p:nvPr/>
            </p:nvCxnSpPr>
            <p:spPr>
              <a:xfrm>
                <a:off x="2399524" y="4230541"/>
                <a:ext cx="109182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6" name="Group 35">
              <a:extLst>
                <a:ext uri="{FF2B5EF4-FFF2-40B4-BE49-F238E27FC236}">
                  <a16:creationId xmlns:a16="http://schemas.microsoft.com/office/drawing/2014/main" id="{4566C4AB-65AB-D3BC-6915-E8DBA564F4F0}"/>
                </a:ext>
              </a:extLst>
            </p:cNvPr>
            <p:cNvGrpSpPr/>
            <p:nvPr/>
          </p:nvGrpSpPr>
          <p:grpSpPr>
            <a:xfrm>
              <a:off x="5934106" y="2308453"/>
              <a:ext cx="2410275" cy="1006247"/>
              <a:chOff x="5934106" y="2308453"/>
              <a:chExt cx="2410275" cy="1006247"/>
            </a:xfrm>
          </p:grpSpPr>
          <p:sp>
            <p:nvSpPr>
              <p:cNvPr id="30" name="Rectangle 29">
                <a:extLst>
                  <a:ext uri="{FF2B5EF4-FFF2-40B4-BE49-F238E27FC236}">
                    <a16:creationId xmlns:a16="http://schemas.microsoft.com/office/drawing/2014/main" id="{BFBDDD3C-AC71-226B-D2A7-5AE822FB1BB8}"/>
                  </a:ext>
                </a:extLst>
              </p:cNvPr>
              <p:cNvSpPr/>
              <p:nvPr/>
            </p:nvSpPr>
            <p:spPr>
              <a:xfrm>
                <a:off x="6026727" y="2308453"/>
                <a:ext cx="2161363" cy="10062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D4B52C0A-0448-3555-9456-3434E6680FC7}"/>
                      </a:ext>
                    </a:extLst>
                  </p:cNvPr>
                  <p:cNvSpPr txBox="1"/>
                  <p:nvPr/>
                </p:nvSpPr>
                <p:spPr>
                  <a:xfrm>
                    <a:off x="5934106" y="2351260"/>
                    <a:ext cx="2410275" cy="8487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i="1" smtClean="0">
                                  <a:latin typeface="Cambria Math" panose="02040503050406030204" pitchFamily="18" charset="0"/>
                                </a:rPr>
                                <m:t>=0</m:t>
                              </m:r>
                            </m:sub>
                            <m:sup>
                              <m:r>
                                <a:rPr lang="en-US" i="1" smtClean="0">
                                  <a:latin typeface="Cambria Math" panose="02040503050406030204" pitchFamily="18" charset="0"/>
                                </a:rPr>
                                <m:t>𝑛</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e>
                                      </m:d>
                                    </m:e>
                                    <m:sup>
                                      <m:r>
                                        <a:rPr lang="en-US" b="0" i="1" smtClean="0">
                                          <a:latin typeface="Cambria Math" panose="02040503050406030204" pitchFamily="18" charset="0"/>
                                        </a:rPr>
                                        <m:t>2</m:t>
                                      </m:r>
                                    </m:sup>
                                  </m:sSup>
                                </m:num>
                                <m:den>
                                  <m:r>
                                    <a:rPr lang="en-US" b="0" i="1" smtClean="0">
                                      <a:latin typeface="Cambria Math" panose="02040503050406030204" pitchFamily="18" charset="0"/>
                                    </a:rPr>
                                    <m:t>𝑛</m:t>
                                  </m:r>
                                </m:den>
                              </m:f>
                            </m:e>
                          </m:nary>
                        </m:oMath>
                      </m:oMathPara>
                    </a14:m>
                    <a:endParaRPr lang="en-US" dirty="0"/>
                  </a:p>
                </p:txBody>
              </p:sp>
            </mc:Choice>
            <mc:Fallback>
              <p:sp>
                <p:nvSpPr>
                  <p:cNvPr id="28" name="TextBox 27">
                    <a:extLst>
                      <a:ext uri="{FF2B5EF4-FFF2-40B4-BE49-F238E27FC236}">
                        <a16:creationId xmlns:a16="http://schemas.microsoft.com/office/drawing/2014/main" id="{D4B52C0A-0448-3555-9456-3434E6680FC7}"/>
                      </a:ext>
                    </a:extLst>
                  </p:cNvPr>
                  <p:cNvSpPr txBox="1">
                    <a:spLocks noRot="1" noChangeAspect="1" noMove="1" noResize="1" noEditPoints="1" noAdjustHandles="1" noChangeArrowheads="1" noChangeShapeType="1" noTextEdit="1"/>
                  </p:cNvSpPr>
                  <p:nvPr/>
                </p:nvSpPr>
                <p:spPr>
                  <a:xfrm>
                    <a:off x="5934106" y="2351260"/>
                    <a:ext cx="2410275" cy="848758"/>
                  </a:xfrm>
                  <a:prstGeom prst="rect">
                    <a:avLst/>
                  </a:prstGeom>
                  <a:blipFill>
                    <a:blip r:embed="rId4"/>
                    <a:stretch>
                      <a:fillRect t="-100000" b="-152941"/>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12932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2" cstate="print"/>
          <a:stretch>
            <a:fillRect/>
          </a:stretch>
        </p:blipFill>
        <p:spPr>
          <a:xfrm>
            <a:off x="14656" y="5986828"/>
            <a:ext cx="871168" cy="871168"/>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DC4E8F-5C84-C751-5E08-8CC14A3F1AFB}"/>
                  </a:ext>
                </a:extLst>
              </p:cNvPr>
              <p:cNvSpPr>
                <a:spLocks noGrp="1"/>
              </p:cNvSpPr>
              <p:nvPr>
                <p:ph idx="1"/>
              </p:nvPr>
            </p:nvSpPr>
            <p:spPr>
              <a:xfrm>
                <a:off x="457200" y="1962702"/>
                <a:ext cx="8229600" cy="4163461"/>
              </a:xfrm>
            </p:spPr>
            <p:txBody>
              <a:bodyPr>
                <a:normAutofit/>
              </a:bodyPr>
              <a:lstStyle/>
              <a:p>
                <a:pPr marL="457200" lvl="1" indent="0">
                  <a:buNone/>
                </a:pPr>
                <a:r>
                  <a:rPr lang="en-US" b="1" dirty="0">
                    <a:solidFill>
                      <a:srgbClr val="7030A0"/>
                    </a:solidFill>
                  </a:rPr>
                  <a:t>Gradient Descent</a:t>
                </a:r>
                <a:r>
                  <a:rPr lang="en-US" dirty="0"/>
                  <a:t>: An iterative optimization algorithm to find values of the model parameters (bias and weights) that minimize the cost function.</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𝑀𝑆𝐸</m:t>
                      </m:r>
                      <m:r>
                        <a:rPr lang="en-US" sz="1600" i="1" smtClean="0">
                          <a:latin typeface="Cambria Math" panose="02040503050406030204" pitchFamily="18" charset="0"/>
                        </a:rPr>
                        <m:t>=</m:t>
                      </m:r>
                      <m:nary>
                        <m:naryPr>
                          <m:chr m:val="∑"/>
                          <m:ctrlPr>
                            <a:rPr lang="ar-AE" sz="1600" i="1" smtClean="0">
                              <a:latin typeface="Cambria Math" panose="02040503050406030204" pitchFamily="18" charset="0"/>
                            </a:rPr>
                          </m:ctrlPr>
                        </m:naryPr>
                        <m:sub>
                          <m:r>
                            <a:rPr lang="en-US" sz="1600" b="0" i="1" smtClean="0">
                              <a:latin typeface="Cambria Math" panose="02040503050406030204" pitchFamily="18" charset="0"/>
                            </a:rPr>
                            <m:t>𝑖</m:t>
                          </m:r>
                          <m:r>
                            <a:rPr lang="ar-AE" sz="1600" i="1" smtClean="0">
                              <a:latin typeface="Cambria Math" panose="02040503050406030204" pitchFamily="18" charset="0"/>
                            </a:rPr>
                            <m:t>=0</m:t>
                          </m:r>
                        </m:sub>
                        <m:sup>
                          <m:r>
                            <a:rPr lang="ar-AE" sz="1600" i="1" smtClean="0">
                              <a:latin typeface="Cambria Math" panose="02040503050406030204" pitchFamily="18" charset="0"/>
                            </a:rPr>
                            <m:t>𝑛</m:t>
                          </m:r>
                        </m:sup>
                        <m:e>
                          <m:f>
                            <m:fPr>
                              <m:ctrlPr>
                                <a:rPr lang="ar-AE" sz="1600" b="0" i="1" smtClean="0">
                                  <a:latin typeface="Cambria Math" panose="02040503050406030204" pitchFamily="18" charset="0"/>
                                </a:rPr>
                              </m:ctrlPr>
                            </m:fPr>
                            <m:num>
                              <m:sSup>
                                <m:sSupPr>
                                  <m:ctrlPr>
                                    <a:rPr lang="ar-AE" sz="1600" b="0" i="1" smtClean="0">
                                      <a:latin typeface="Cambria Math" panose="02040503050406030204" pitchFamily="18" charset="0"/>
                                    </a:rPr>
                                  </m:ctrlPr>
                                </m:sSupPr>
                                <m:e>
                                  <m:d>
                                    <m:dPr>
                                      <m:ctrlPr>
                                        <a:rPr lang="ar-AE"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ar-AE" sz="1600" b="0" i="1" smtClean="0">
                                              <a:latin typeface="Cambria Math" panose="02040503050406030204" pitchFamily="18" charset="0"/>
                                            </a:rPr>
                                            <m:t>𝑦</m:t>
                                          </m:r>
                                        </m:e>
                                        <m:sub>
                                          <m:r>
                                            <a:rPr lang="en-US" sz="1600" b="0" i="1" smtClean="0">
                                              <a:latin typeface="Cambria Math" panose="02040503050406030204" pitchFamily="18" charset="0"/>
                                            </a:rPr>
                                            <m:t>𝑖</m:t>
                                          </m:r>
                                        </m:sub>
                                      </m:sSub>
                                      <m:r>
                                        <a:rPr lang="ar-AE" sz="1600" b="0" i="1" smtClean="0">
                                          <a:latin typeface="Cambria Math" panose="02040503050406030204" pitchFamily="18" charset="0"/>
                                        </a:rPr>
                                        <m:t> −</m:t>
                                      </m:r>
                                      <m:sSubSup>
                                        <m:sSubSupPr>
                                          <m:ctrlPr>
                                            <a:rPr lang="en-US" sz="1600" b="0" i="1" smtClean="0">
                                              <a:latin typeface="Cambria Math" panose="02040503050406030204" pitchFamily="18" charset="0"/>
                                            </a:rPr>
                                          </m:ctrlPr>
                                        </m:sSubSupPr>
                                        <m:e>
                                          <m:r>
                                            <a:rPr lang="ar-AE" sz="1600" b="0" i="1" smtClean="0">
                                              <a:latin typeface="Cambria Math" panose="02040503050406030204" pitchFamily="18" charset="0"/>
                                            </a:rPr>
                                            <m:t>𝑦</m:t>
                                          </m:r>
                                        </m:e>
                                        <m:sub>
                                          <m:r>
                                            <a:rPr lang="en-US" sz="1600" b="0" i="1" smtClean="0">
                                              <a:latin typeface="Cambria Math" panose="02040503050406030204" pitchFamily="18" charset="0"/>
                                            </a:rPr>
                                            <m:t>𝑖</m:t>
                                          </m:r>
                                        </m:sub>
                                        <m:sup>
                                          <m:r>
                                            <a:rPr lang="ar-AE" sz="1600" b="0" i="1" smtClean="0">
                                              <a:latin typeface="Cambria Math" panose="02040503050406030204" pitchFamily="18" charset="0"/>
                                            </a:rPr>
                                            <m:t>′</m:t>
                                          </m:r>
                                        </m:sup>
                                      </m:sSubSup>
                                    </m:e>
                                  </m:d>
                                </m:e>
                                <m:sup>
                                  <m:r>
                                    <a:rPr lang="ar-AE" sz="1600" b="0" i="1" smtClean="0">
                                      <a:latin typeface="Cambria Math" panose="02040503050406030204" pitchFamily="18" charset="0"/>
                                    </a:rPr>
                                    <m:t>2</m:t>
                                  </m:r>
                                </m:sup>
                              </m:sSup>
                            </m:num>
                            <m:den>
                              <m:r>
                                <a:rPr lang="ar-AE" sz="1600" b="0" i="1" smtClean="0">
                                  <a:latin typeface="Cambria Math" panose="02040503050406030204" pitchFamily="18" charset="0"/>
                                </a:rPr>
                                <m:t>𝑛</m:t>
                              </m:r>
                            </m:den>
                          </m:f>
                        </m:e>
                      </m:nary>
                    </m:oMath>
                  </m:oMathPara>
                </a14:m>
                <a:endParaRPr lang="ar-AE" sz="1600" i="1" u="none" strike="noStrike" dirty="0">
                  <a:solidFill>
                    <a:srgbClr val="7030A0"/>
                  </a:solidFill>
                  <a:effectLst/>
                  <a:latin typeface="Cambria Math" panose="02040503050406030204" pitchFamily="18" charset="0"/>
                </a:endParaRPr>
              </a:p>
              <a:p>
                <a:pPr marL="457200" lvl="1" indent="0">
                  <a:buNone/>
                </a:pPr>
                <a:endParaRPr lang="en-US" sz="1400" b="0" i="0" u="none" strike="noStrike" dirty="0">
                  <a:solidFill>
                    <a:srgbClr val="242424"/>
                  </a:solidFill>
                  <a:effectLst/>
                  <a:latin typeface="source-serif-pro"/>
                </a:endParaRPr>
              </a:p>
              <a:p>
                <a:pPr marL="457200" lvl="1" indent="0">
                  <a:buNone/>
                </a:pPr>
                <a:r>
                  <a:rPr lang="en-US" sz="1400" b="0" i="0" u="none" strike="noStrike" dirty="0">
                    <a:solidFill>
                      <a:srgbClr val="242424"/>
                    </a:solidFill>
                    <a:effectLst/>
                    <a:latin typeface="source-serif-pro"/>
                  </a:rPr>
                  <a:t>Now , we can use gradient descent to find optimum parameters which is an iterative algorithm and apply the following rule “ update rule” .</a:t>
                </a:r>
                <a:endParaRPr lang="en-US" sz="2000" b="0" i="0" u="none" strike="noStrike" dirty="0">
                  <a:solidFill>
                    <a:srgbClr val="242424"/>
                  </a:solidFill>
                  <a:effectLst/>
                  <a:latin typeface="source-serif-pro"/>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𝑙𝑒𝑎𝑟𝑛𝑖𝑛𝑔</m:t>
                      </m:r>
                      <m:r>
                        <a:rPr lang="en-US" sz="2000" b="0" i="1" smtClean="0">
                          <a:latin typeface="Cambria Math" panose="02040503050406030204" pitchFamily="18" charset="0"/>
                        </a:rPr>
                        <m:t> </m:t>
                      </m:r>
                      <m:r>
                        <a:rPr lang="en-US" sz="2000" b="0" i="1" smtClean="0">
                          <a:latin typeface="Cambria Math" panose="02040503050406030204" pitchFamily="18" charset="0"/>
                        </a:rPr>
                        <m:t>𝑟𝑎𝑡𝑒</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𝑀𝑆𝐸</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oMath>
                  </m:oMathPara>
                </a14:m>
                <a:endParaRPr lang="en-US" sz="2000"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𝑙𝑒𝑎𝑟𝑛𝑖𝑛𝑔</m:t>
                      </m:r>
                      <m:r>
                        <a:rPr lang="en-US" sz="2000" b="0" i="1" smtClean="0">
                          <a:latin typeface="Cambria Math" panose="02040503050406030204" pitchFamily="18" charset="0"/>
                        </a:rPr>
                        <m:t> </m:t>
                      </m:r>
                      <m:r>
                        <a:rPr lang="en-US" sz="2000" b="0" i="1" smtClean="0">
                          <a:latin typeface="Cambria Math" panose="02040503050406030204" pitchFamily="18" charset="0"/>
                        </a:rPr>
                        <m:t>𝑟𝑎𝑡𝑒</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𝑀𝑆𝐸</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a:p>
                <a:pPr marL="457200" lvl="1" indent="0">
                  <a:buNone/>
                </a:pPr>
                <a:endParaRPr sz="2000" dirty="0"/>
              </a:p>
            </p:txBody>
          </p:sp>
        </mc:Choice>
        <mc:Fallback>
          <p:sp>
            <p:nvSpPr>
              <p:cNvPr id="3" name="Content Placeholder 2">
                <a:extLst>
                  <a:ext uri="{FF2B5EF4-FFF2-40B4-BE49-F238E27FC236}">
                    <a16:creationId xmlns:a16="http://schemas.microsoft.com/office/drawing/2014/main" id="{5ADC4E8F-5C84-C751-5E08-8CC14A3F1AFB}"/>
                  </a:ext>
                </a:extLst>
              </p:cNvPr>
              <p:cNvSpPr>
                <a:spLocks noGrp="1" noRot="1" noChangeAspect="1" noMove="1" noResize="1" noEditPoints="1" noAdjustHandles="1" noChangeArrowheads="1" noChangeShapeType="1" noTextEdit="1"/>
              </p:cNvSpPr>
              <p:nvPr>
                <p:ph idx="1"/>
              </p:nvPr>
            </p:nvSpPr>
            <p:spPr>
              <a:xfrm>
                <a:off x="457200" y="1962702"/>
                <a:ext cx="8229600" cy="4163461"/>
              </a:xfrm>
              <a:blipFill>
                <a:blip r:embed="rId3"/>
                <a:stretch>
                  <a:fillRect t="-1520" r="-463"/>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12EC4CA1-B3FC-9C5D-6CB6-4B94D65DE68D}"/>
              </a:ext>
            </a:extLst>
          </p:cNvPr>
          <p:cNvGrpSpPr/>
          <p:nvPr/>
        </p:nvGrpSpPr>
        <p:grpSpPr>
          <a:xfrm>
            <a:off x="457200" y="4166754"/>
            <a:ext cx="2844096" cy="438787"/>
            <a:chOff x="501777" y="3605645"/>
            <a:chExt cx="2844096" cy="438787"/>
          </a:xfrm>
        </p:grpSpPr>
        <p:cxnSp>
          <p:nvCxnSpPr>
            <p:cNvPr id="10" name="Straight Arrow Connector 9">
              <a:extLst>
                <a:ext uri="{FF2B5EF4-FFF2-40B4-BE49-F238E27FC236}">
                  <a16:creationId xmlns:a16="http://schemas.microsoft.com/office/drawing/2014/main" id="{74A9724F-0691-EC16-BE34-DE14140A56BC}"/>
                </a:ext>
              </a:extLst>
            </p:cNvPr>
            <p:cNvCxnSpPr/>
            <p:nvPr/>
          </p:nvCxnSpPr>
          <p:spPr>
            <a:xfrm flipV="1">
              <a:off x="1558636" y="3605645"/>
              <a:ext cx="1787237" cy="1039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33629BE-79EA-6B34-1443-D41B9AF26400}"/>
                </a:ext>
              </a:extLst>
            </p:cNvPr>
            <p:cNvSpPr txBox="1"/>
            <p:nvPr/>
          </p:nvSpPr>
          <p:spPr>
            <a:xfrm>
              <a:off x="501777" y="3675100"/>
              <a:ext cx="1432443" cy="369332"/>
            </a:xfrm>
            <a:prstGeom prst="rect">
              <a:avLst/>
            </a:prstGeom>
            <a:noFill/>
          </p:spPr>
          <p:txBody>
            <a:bodyPr wrap="none" rtlCol="0">
              <a:spAutoFit/>
            </a:bodyPr>
            <a:lstStyle/>
            <a:p>
              <a:r>
                <a:rPr lang="en-US" dirty="0"/>
                <a:t>Cost function</a:t>
              </a:r>
            </a:p>
          </p:txBody>
        </p:sp>
      </p:grpSp>
      <p:grpSp>
        <p:nvGrpSpPr>
          <p:cNvPr id="22" name="Group 21">
            <a:extLst>
              <a:ext uri="{FF2B5EF4-FFF2-40B4-BE49-F238E27FC236}">
                <a16:creationId xmlns:a16="http://schemas.microsoft.com/office/drawing/2014/main" id="{682C96AC-85AB-5098-52F8-049E290945C3}"/>
              </a:ext>
            </a:extLst>
          </p:cNvPr>
          <p:cNvGrpSpPr/>
          <p:nvPr/>
        </p:nvGrpSpPr>
        <p:grpSpPr>
          <a:xfrm>
            <a:off x="4914900" y="5091544"/>
            <a:ext cx="3886265" cy="446809"/>
            <a:chOff x="4873336" y="4665518"/>
            <a:chExt cx="3886265" cy="446809"/>
          </a:xfrm>
        </p:grpSpPr>
        <p:sp>
          <p:nvSpPr>
            <p:cNvPr id="17" name="Oval 16">
              <a:extLst>
                <a:ext uri="{FF2B5EF4-FFF2-40B4-BE49-F238E27FC236}">
                  <a16:creationId xmlns:a16="http://schemas.microsoft.com/office/drawing/2014/main" id="{81B44DBD-08A8-3A9C-80F8-D07FD7588051}"/>
                </a:ext>
              </a:extLst>
            </p:cNvPr>
            <p:cNvSpPr/>
            <p:nvPr/>
          </p:nvSpPr>
          <p:spPr>
            <a:xfrm>
              <a:off x="4873336" y="4665518"/>
              <a:ext cx="2140464" cy="44680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cxnSp>
          <p:nvCxnSpPr>
            <p:cNvPr id="19" name="Straight Arrow Connector 18">
              <a:extLst>
                <a:ext uri="{FF2B5EF4-FFF2-40B4-BE49-F238E27FC236}">
                  <a16:creationId xmlns:a16="http://schemas.microsoft.com/office/drawing/2014/main" id="{9E5AFBCD-AD30-9A8F-5786-6BB6F7623CB1}"/>
                </a:ext>
              </a:extLst>
            </p:cNvPr>
            <p:cNvCxnSpPr>
              <a:cxnSpLocks/>
            </p:cNvCxnSpPr>
            <p:nvPr/>
          </p:nvCxnSpPr>
          <p:spPr>
            <a:xfrm flipH="1" flipV="1">
              <a:off x="6933023" y="5018809"/>
              <a:ext cx="1039091" cy="9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87B936CC-EEFA-D98E-3823-B153188E1116}"/>
                </a:ext>
              </a:extLst>
            </p:cNvPr>
            <p:cNvSpPr txBox="1"/>
            <p:nvPr/>
          </p:nvSpPr>
          <p:spPr>
            <a:xfrm>
              <a:off x="7793118" y="4742995"/>
              <a:ext cx="966483" cy="369332"/>
            </a:xfrm>
            <a:prstGeom prst="rect">
              <a:avLst/>
            </a:prstGeom>
            <a:noFill/>
          </p:spPr>
          <p:txBody>
            <a:bodyPr wrap="none" rtlCol="0">
              <a:spAutoFit/>
            </a:bodyPr>
            <a:lstStyle/>
            <a:p>
              <a:r>
                <a:rPr lang="en-US" dirty="0">
                  <a:solidFill>
                    <a:srgbClr val="7030A0"/>
                  </a:solidFill>
                </a:rPr>
                <a:t>gradient</a:t>
              </a:r>
            </a:p>
          </p:txBody>
        </p:sp>
      </p:grpSp>
    </p:spTree>
    <p:extLst>
      <p:ext uri="{BB962C8B-B14F-4D97-AF65-F5344CB8AC3E}">
        <p14:creationId xmlns:p14="http://schemas.microsoft.com/office/powerpoint/2010/main" val="3613074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2" cstate="print"/>
          <a:stretch>
            <a:fillRect/>
          </a:stretch>
        </p:blipFill>
        <p:spPr>
          <a:xfrm>
            <a:off x="14656" y="5986828"/>
            <a:ext cx="871168" cy="871168"/>
          </a:xfrm>
          <a:prstGeom prst="rect">
            <a:avLst/>
          </a:prstGeom>
        </p:spPr>
      </p:pic>
      <p:sp>
        <p:nvSpPr>
          <p:cNvPr id="3" name="Content Placeholder 2">
            <a:extLst>
              <a:ext uri="{FF2B5EF4-FFF2-40B4-BE49-F238E27FC236}">
                <a16:creationId xmlns:a16="http://schemas.microsoft.com/office/drawing/2014/main" id="{5ADC4E8F-5C84-C751-5E08-8CC14A3F1AFB}"/>
              </a:ext>
            </a:extLst>
          </p:cNvPr>
          <p:cNvSpPr>
            <a:spLocks noGrp="1"/>
          </p:cNvSpPr>
          <p:nvPr>
            <p:ph idx="1"/>
          </p:nvPr>
        </p:nvSpPr>
        <p:spPr>
          <a:xfrm>
            <a:off x="457200" y="1962702"/>
            <a:ext cx="8229600" cy="4163461"/>
          </a:xfrm>
        </p:spPr>
        <p:txBody>
          <a:bodyPr>
            <a:normAutofit/>
          </a:bodyPr>
          <a:lstStyle/>
          <a:p>
            <a:pPr marL="457200" lvl="1" indent="0">
              <a:buNone/>
            </a:pPr>
            <a:r>
              <a:rPr lang="en-US" sz="1600" b="1" dirty="0">
                <a:solidFill>
                  <a:srgbClr val="7030A0"/>
                </a:solidFill>
              </a:rPr>
              <a:t>Learning rate</a:t>
            </a:r>
            <a:r>
              <a:rPr lang="en-US" sz="1600" b="1" i="0" u="none" strike="noStrike" dirty="0">
                <a:solidFill>
                  <a:srgbClr val="7030A0"/>
                </a:solidFill>
                <a:effectLst/>
              </a:rPr>
              <a:t> </a:t>
            </a:r>
            <a:r>
              <a:rPr lang="en-US" sz="1600" b="0" i="0" u="none" strike="noStrike" dirty="0">
                <a:solidFill>
                  <a:srgbClr val="242424"/>
                </a:solidFill>
                <a:effectLst/>
              </a:rPr>
              <a:t>decides the size of steps in gradient descent algorithm. </a:t>
            </a:r>
            <a:r>
              <a:rPr lang="en-US" sz="1600" dirty="0">
                <a:solidFill>
                  <a:srgbClr val="242424"/>
                </a:solidFill>
              </a:rPr>
              <a:t>The programmer sets this rate. It should not be too large nor too small. </a:t>
            </a:r>
            <a:r>
              <a:rPr lang="en-US" sz="1600" b="0" i="0" u="none" strike="noStrike" dirty="0">
                <a:solidFill>
                  <a:srgbClr val="242424"/>
                </a:solidFill>
                <a:effectLst/>
              </a:rPr>
              <a:t>if it takes large steps ,it may miss the optimum point . If it takes too small , it may take too many iterations and consume large computation time. </a:t>
            </a:r>
          </a:p>
          <a:p>
            <a:pPr marL="457200" lvl="1" indent="0">
              <a:buNone/>
            </a:pPr>
            <a:r>
              <a:rPr lang="en-US" sz="1600" b="0" i="0" u="none" strike="noStrike" dirty="0">
                <a:solidFill>
                  <a:srgbClr val="202124"/>
                </a:solidFill>
                <a:effectLst/>
              </a:rPr>
              <a:t>There's a </a:t>
            </a:r>
            <a:r>
              <a:rPr lang="en-US" sz="1600" b="0" i="0" dirty="0">
                <a:effectLst/>
                <a:hlinkClick r:id="rId3">
                  <a:extLst>
                    <a:ext uri="{A12FA001-AC4F-418D-AE19-62706E023703}">
                      <ahyp:hlinkClr xmlns:ahyp="http://schemas.microsoft.com/office/drawing/2018/hyperlinkcolor" val="tx"/>
                    </a:ext>
                  </a:extLst>
                </a:hlinkClick>
              </a:rPr>
              <a:t>Goldilocks</a:t>
            </a:r>
            <a:r>
              <a:rPr lang="en-US" sz="1600" b="0" i="0" u="none" strike="noStrike" dirty="0">
                <a:effectLst/>
              </a:rPr>
              <a:t> </a:t>
            </a:r>
            <a:r>
              <a:rPr lang="en-US" sz="1600" b="0" i="0" u="none" strike="noStrike" dirty="0">
                <a:solidFill>
                  <a:srgbClr val="202124"/>
                </a:solidFill>
                <a:effectLst/>
              </a:rPr>
              <a:t>learning rate for every regression problem. The Goldilocks value is related to how flat the loss function is.</a:t>
            </a:r>
            <a:r>
              <a:rPr lang="en-US" sz="1600" dirty="0">
                <a:solidFill>
                  <a:srgbClr val="242424"/>
                </a:solidFill>
              </a:rPr>
              <a:t> The common values are [</a:t>
            </a:r>
            <a:r>
              <a:rPr lang="en-US" sz="1600" b="0" i="1" u="none" strike="noStrike" dirty="0">
                <a:solidFill>
                  <a:srgbClr val="242424"/>
                </a:solidFill>
                <a:effectLst/>
              </a:rPr>
              <a:t>0.00001,0.0001, 0,001, 0.01, 0.1, 1]. </a:t>
            </a:r>
            <a:r>
              <a:rPr lang="en-US" sz="1600" b="0" i="0" u="none" strike="noStrike" dirty="0">
                <a:solidFill>
                  <a:srgbClr val="3A3B41"/>
                </a:solidFill>
                <a:effectLst/>
              </a:rPr>
              <a:t>You can check if your learning rate is doing well by plotting it on a graph.</a:t>
            </a:r>
          </a:p>
          <a:p>
            <a:pPr marL="457200" lvl="1" indent="0">
              <a:buNone/>
            </a:pPr>
            <a:endParaRPr lang="en-US" sz="1600" b="0" i="0" u="none" strike="noStrike" dirty="0">
              <a:solidFill>
                <a:srgbClr val="242424"/>
              </a:solidFill>
              <a:effectLst/>
              <a:latin typeface="source-serif-pro"/>
            </a:endParaRPr>
          </a:p>
          <a:p>
            <a:pPr marL="457200" lvl="1" indent="0">
              <a:buNone/>
            </a:pPr>
            <a:endParaRPr lang="en-US" sz="1600" b="0" i="1" dirty="0">
              <a:latin typeface="Cambria Math" panose="02040503050406030204" pitchFamily="18" charset="0"/>
            </a:endParaRPr>
          </a:p>
          <a:p>
            <a:pPr marL="457200" lvl="1" indent="0">
              <a:buNone/>
            </a:pPr>
            <a:endParaRPr sz="2000" dirty="0"/>
          </a:p>
        </p:txBody>
      </p:sp>
      <p:grpSp>
        <p:nvGrpSpPr>
          <p:cNvPr id="12" name="Group 11">
            <a:extLst>
              <a:ext uri="{FF2B5EF4-FFF2-40B4-BE49-F238E27FC236}">
                <a16:creationId xmlns:a16="http://schemas.microsoft.com/office/drawing/2014/main" id="{F63E05B4-0562-1CE2-7727-AA1008F94633}"/>
              </a:ext>
            </a:extLst>
          </p:cNvPr>
          <p:cNvGrpSpPr/>
          <p:nvPr/>
        </p:nvGrpSpPr>
        <p:grpSpPr>
          <a:xfrm>
            <a:off x="347912" y="3950002"/>
            <a:ext cx="8773020" cy="2156838"/>
            <a:chOff x="347912" y="3794137"/>
            <a:chExt cx="8773020" cy="2156838"/>
          </a:xfrm>
        </p:grpSpPr>
        <p:pic>
          <p:nvPicPr>
            <p:cNvPr id="7" name="Picture 6">
              <a:extLst>
                <a:ext uri="{FF2B5EF4-FFF2-40B4-BE49-F238E27FC236}">
                  <a16:creationId xmlns:a16="http://schemas.microsoft.com/office/drawing/2014/main" id="{7E2E8C66-832D-279E-0D5A-A0FF2CF4238F}"/>
                </a:ext>
              </a:extLst>
            </p:cNvPr>
            <p:cNvPicPr>
              <a:picLocks noChangeAspect="1"/>
            </p:cNvPicPr>
            <p:nvPr/>
          </p:nvPicPr>
          <p:blipFill>
            <a:blip r:embed="rId4"/>
            <a:stretch>
              <a:fillRect/>
            </a:stretch>
          </p:blipFill>
          <p:spPr>
            <a:xfrm>
              <a:off x="347912" y="3794137"/>
              <a:ext cx="4219077" cy="2156838"/>
            </a:xfrm>
            <a:prstGeom prst="rect">
              <a:avLst/>
            </a:prstGeom>
          </p:spPr>
        </p:pic>
        <p:pic>
          <p:nvPicPr>
            <p:cNvPr id="8" name="Picture 7">
              <a:extLst>
                <a:ext uri="{FF2B5EF4-FFF2-40B4-BE49-F238E27FC236}">
                  <a16:creationId xmlns:a16="http://schemas.microsoft.com/office/drawing/2014/main" id="{2D1379BB-7825-CED3-820A-859DBA793522}"/>
                </a:ext>
              </a:extLst>
            </p:cNvPr>
            <p:cNvPicPr>
              <a:picLocks noChangeAspect="1"/>
            </p:cNvPicPr>
            <p:nvPr/>
          </p:nvPicPr>
          <p:blipFill>
            <a:blip r:embed="rId5"/>
            <a:stretch>
              <a:fillRect/>
            </a:stretch>
          </p:blipFill>
          <p:spPr>
            <a:xfrm>
              <a:off x="4436918" y="3837852"/>
              <a:ext cx="4684014" cy="2021063"/>
            </a:xfrm>
            <a:prstGeom prst="rect">
              <a:avLst/>
            </a:prstGeom>
          </p:spPr>
        </p:pic>
      </p:grpSp>
    </p:spTree>
    <p:extLst>
      <p:ext uri="{BB962C8B-B14F-4D97-AF65-F5344CB8AC3E}">
        <p14:creationId xmlns:p14="http://schemas.microsoft.com/office/powerpoint/2010/main" val="2568905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2" cstate="print"/>
          <a:stretch>
            <a:fillRect/>
          </a:stretch>
        </p:blipFill>
        <p:spPr>
          <a:xfrm>
            <a:off x="14656" y="5986828"/>
            <a:ext cx="871168" cy="871168"/>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DC4E8F-5C84-C751-5E08-8CC14A3F1AFB}"/>
                  </a:ext>
                </a:extLst>
              </p:cNvPr>
              <p:cNvSpPr>
                <a:spLocks noGrp="1"/>
              </p:cNvSpPr>
              <p:nvPr>
                <p:ph idx="1"/>
              </p:nvPr>
            </p:nvSpPr>
            <p:spPr>
              <a:xfrm>
                <a:off x="457200" y="1962702"/>
                <a:ext cx="8229600" cy="4163461"/>
              </a:xfrm>
            </p:spPr>
            <p:txBody>
              <a:bodyPr>
                <a:normAutofit/>
              </a:bodyPr>
              <a:lstStyle/>
              <a:p>
                <a:pPr marL="457200" lvl="1" indent="0">
                  <a:buNone/>
                </a:pPr>
                <a:endParaRPr lang="ar-AE" sz="1600" i="1" u="none" strike="noStrike" dirty="0">
                  <a:solidFill>
                    <a:srgbClr val="7030A0"/>
                  </a:solidFill>
                  <a:effectLst/>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𝑙𝑒𝑎𝑟𝑛𝑖𝑛𝑔</m:t>
                      </m:r>
                      <m:r>
                        <a:rPr lang="en-US" sz="2000" b="0" i="1" smtClean="0">
                          <a:latin typeface="Cambria Math" panose="02040503050406030204" pitchFamily="18" charset="0"/>
                        </a:rPr>
                        <m:t> </m:t>
                      </m:r>
                      <m:r>
                        <a:rPr lang="en-US" sz="2000" b="0" i="1" smtClean="0">
                          <a:latin typeface="Cambria Math" panose="02040503050406030204" pitchFamily="18" charset="0"/>
                        </a:rPr>
                        <m:t>𝑟𝑎𝑡𝑒</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𝑀𝑆𝐸</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oMath>
                  </m:oMathPara>
                </a14:m>
                <a:endParaRPr lang="en-US" sz="2000" dirty="0"/>
              </a:p>
              <a:p>
                <a:pPr marL="457200" lvl="1" indent="0">
                  <a:buNone/>
                </a:pPr>
                <a:endParaRPr lang="en-US" sz="2000"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𝑙𝑒𝑎𝑟𝑛𝑖𝑛𝑔</m:t>
                      </m:r>
                      <m:r>
                        <a:rPr lang="en-US" sz="2000" b="0" i="1" smtClean="0">
                          <a:latin typeface="Cambria Math" panose="02040503050406030204" pitchFamily="18" charset="0"/>
                        </a:rPr>
                        <m:t> </m:t>
                      </m:r>
                      <m:r>
                        <a:rPr lang="en-US" sz="2000" b="0" i="1" smtClean="0">
                          <a:latin typeface="Cambria Math" panose="02040503050406030204" pitchFamily="18" charset="0"/>
                        </a:rPr>
                        <m:t>𝑟𝑎𝑡𝑒</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𝑀𝑆𝐸</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a:p>
                <a:pPr marL="457200" lvl="1" indent="0">
                  <a:buNone/>
                </a:pPr>
                <a:endParaRPr lang="en-US" sz="2000"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𝑎𝑏𝑠</m:t>
                          </m:r>
                          <m:r>
                            <a:rPr lang="en-US" sz="2000" b="0" i="1" smtClean="0">
                              <a:latin typeface="Cambria Math" panose="02040503050406030204" pitchFamily="18" charset="0"/>
                            </a:rPr>
                            <m:t>(</m:t>
                          </m:r>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m:oMathPara>
                </a14:m>
                <a:endParaRPr sz="2000" dirty="0"/>
              </a:p>
            </p:txBody>
          </p:sp>
        </mc:Choice>
        <mc:Fallback>
          <p:sp>
            <p:nvSpPr>
              <p:cNvPr id="3" name="Content Placeholder 2">
                <a:extLst>
                  <a:ext uri="{FF2B5EF4-FFF2-40B4-BE49-F238E27FC236}">
                    <a16:creationId xmlns:a16="http://schemas.microsoft.com/office/drawing/2014/main" id="{5ADC4E8F-5C84-C751-5E08-8CC14A3F1AFB}"/>
                  </a:ext>
                </a:extLst>
              </p:cNvPr>
              <p:cNvSpPr>
                <a:spLocks noGrp="1" noRot="1" noChangeAspect="1" noMove="1" noResize="1" noEditPoints="1" noAdjustHandles="1" noChangeArrowheads="1" noChangeShapeType="1" noTextEdit="1"/>
              </p:cNvSpPr>
              <p:nvPr>
                <p:ph idx="1"/>
              </p:nvPr>
            </p:nvSpPr>
            <p:spPr>
              <a:xfrm>
                <a:off x="457200" y="1962702"/>
                <a:ext cx="8229600" cy="4163461"/>
              </a:xfrm>
              <a:blipFill>
                <a:blip r:embed="rId3"/>
                <a:stretch>
                  <a:fillRect t="-30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9E20F07-14EE-D9AC-93BF-8C725254F58B}"/>
              </a:ext>
            </a:extLst>
          </p:cNvPr>
          <p:cNvPicPr>
            <a:picLocks noChangeAspect="1"/>
          </p:cNvPicPr>
          <p:nvPr/>
        </p:nvPicPr>
        <p:blipFill>
          <a:blip r:embed="rId4"/>
          <a:stretch>
            <a:fillRect/>
          </a:stretch>
        </p:blipFill>
        <p:spPr>
          <a:xfrm>
            <a:off x="5392838" y="3913961"/>
            <a:ext cx="3379932" cy="2653586"/>
          </a:xfrm>
          <a:prstGeom prst="rect">
            <a:avLst/>
          </a:prstGeom>
        </p:spPr>
      </p:pic>
      <p:pic>
        <p:nvPicPr>
          <p:cNvPr id="6" name="Picture 5">
            <a:extLst>
              <a:ext uri="{FF2B5EF4-FFF2-40B4-BE49-F238E27FC236}">
                <a16:creationId xmlns:a16="http://schemas.microsoft.com/office/drawing/2014/main" id="{2DDE6E5C-4E61-5C3B-CC49-09F1E407F65A}"/>
              </a:ext>
            </a:extLst>
          </p:cNvPr>
          <p:cNvPicPr>
            <a:picLocks noChangeAspect="1"/>
          </p:cNvPicPr>
          <p:nvPr/>
        </p:nvPicPr>
        <p:blipFill>
          <a:blip r:embed="rId5"/>
          <a:stretch>
            <a:fillRect/>
          </a:stretch>
        </p:blipFill>
        <p:spPr>
          <a:xfrm>
            <a:off x="622164" y="4023040"/>
            <a:ext cx="4605710" cy="2155078"/>
          </a:xfrm>
          <a:prstGeom prst="rect">
            <a:avLst/>
          </a:prstGeom>
        </p:spPr>
      </p:pic>
    </p:spTree>
    <p:extLst>
      <p:ext uri="{BB962C8B-B14F-4D97-AF65-F5344CB8AC3E}">
        <p14:creationId xmlns:p14="http://schemas.microsoft.com/office/powerpoint/2010/main" val="2635820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2" cstate="print"/>
          <a:stretch>
            <a:fillRect/>
          </a:stretch>
        </p:blipFill>
        <p:spPr>
          <a:xfrm>
            <a:off x="14656" y="5986828"/>
            <a:ext cx="871168" cy="871168"/>
          </a:xfrm>
          <a:prstGeom prst="rect">
            <a:avLst/>
          </a:prstGeom>
        </p:spPr>
      </p:pic>
      <p:pic>
        <p:nvPicPr>
          <p:cNvPr id="23" name="Content Placeholder 22" descr="A graph of a function&#10;&#10;Description automatically generated">
            <a:extLst>
              <a:ext uri="{FF2B5EF4-FFF2-40B4-BE49-F238E27FC236}">
                <a16:creationId xmlns:a16="http://schemas.microsoft.com/office/drawing/2014/main" id="{0A1ED84D-CDCC-19C7-0937-2F42AA9D4710}"/>
              </a:ext>
            </a:extLst>
          </p:cNvPr>
          <p:cNvPicPr>
            <a:picLocks noGrp="1" noChangeAspect="1"/>
          </p:cNvPicPr>
          <p:nvPr>
            <p:ph idx="1"/>
          </p:nvPr>
        </p:nvPicPr>
        <p:blipFill>
          <a:blip r:embed="rId3"/>
          <a:stretch>
            <a:fillRect/>
          </a:stretch>
        </p:blipFill>
        <p:spPr>
          <a:xfrm>
            <a:off x="474997" y="1600200"/>
            <a:ext cx="8194006" cy="4525963"/>
          </a:xfrm>
        </p:spPr>
      </p:pic>
      <p:sp>
        <p:nvSpPr>
          <p:cNvPr id="24" name="TextBox 23">
            <a:extLst>
              <a:ext uri="{FF2B5EF4-FFF2-40B4-BE49-F238E27FC236}">
                <a16:creationId xmlns:a16="http://schemas.microsoft.com/office/drawing/2014/main" id="{C8C59AC4-E910-EC61-F90D-3DD931CFA9E9}"/>
              </a:ext>
            </a:extLst>
          </p:cNvPr>
          <p:cNvSpPr txBox="1"/>
          <p:nvPr/>
        </p:nvSpPr>
        <p:spPr>
          <a:xfrm>
            <a:off x="810491" y="6539433"/>
            <a:ext cx="1017651" cy="276999"/>
          </a:xfrm>
          <a:prstGeom prst="rect">
            <a:avLst/>
          </a:prstGeom>
          <a:noFill/>
        </p:spPr>
        <p:txBody>
          <a:bodyPr wrap="none" rtlCol="0">
            <a:spAutoFit/>
          </a:bodyPr>
          <a:lstStyle/>
          <a:p>
            <a:r>
              <a:rPr lang="en-US" sz="1200" dirty="0">
                <a:hlinkClick r:id="rId4"/>
              </a:rPr>
              <a:t>Graph source</a:t>
            </a:r>
            <a:endParaRPr lang="en-US" sz="1200" dirty="0"/>
          </a:p>
        </p:txBody>
      </p:sp>
      <p:sp>
        <p:nvSpPr>
          <p:cNvPr id="25" name="TextBox 24">
            <a:extLst>
              <a:ext uri="{FF2B5EF4-FFF2-40B4-BE49-F238E27FC236}">
                <a16:creationId xmlns:a16="http://schemas.microsoft.com/office/drawing/2014/main" id="{D839046D-36FD-C453-8236-047CB02E645F}"/>
              </a:ext>
            </a:extLst>
          </p:cNvPr>
          <p:cNvSpPr txBox="1"/>
          <p:nvPr/>
        </p:nvSpPr>
        <p:spPr>
          <a:xfrm>
            <a:off x="810491" y="6170097"/>
            <a:ext cx="8066824" cy="369332"/>
          </a:xfrm>
          <a:prstGeom prst="rect">
            <a:avLst/>
          </a:prstGeom>
          <a:noFill/>
        </p:spPr>
        <p:txBody>
          <a:bodyPr wrap="none" rtlCol="0">
            <a:spAutoFit/>
          </a:bodyPr>
          <a:lstStyle/>
          <a:p>
            <a:r>
              <a:rPr lang="en-US" b="0" i="0" u="none" strike="noStrike" dirty="0">
                <a:solidFill>
                  <a:srgbClr val="242424"/>
                </a:solidFill>
                <a:effectLst/>
                <a:latin typeface="source-serif-pro"/>
              </a:rPr>
              <a:t>3D picture of gradient descent , MSE ( cost ) with weight (w) , and MSE with bias (b).</a:t>
            </a:r>
            <a:endParaRPr lang="en-US" dirty="0"/>
          </a:p>
        </p:txBody>
      </p:sp>
      <p:grpSp>
        <p:nvGrpSpPr>
          <p:cNvPr id="47" name="Group 46">
            <a:extLst>
              <a:ext uri="{FF2B5EF4-FFF2-40B4-BE49-F238E27FC236}">
                <a16:creationId xmlns:a16="http://schemas.microsoft.com/office/drawing/2014/main" id="{4375A3CE-8B56-A566-1F5C-54105CA85803}"/>
              </a:ext>
            </a:extLst>
          </p:cNvPr>
          <p:cNvGrpSpPr/>
          <p:nvPr/>
        </p:nvGrpSpPr>
        <p:grpSpPr>
          <a:xfrm>
            <a:off x="5985164" y="1883622"/>
            <a:ext cx="1766454" cy="1713265"/>
            <a:chOff x="5985164" y="1883622"/>
            <a:chExt cx="1766454" cy="1713265"/>
          </a:xfrm>
        </p:grpSpPr>
        <p:cxnSp>
          <p:nvCxnSpPr>
            <p:cNvPr id="27" name="Straight Connector 26">
              <a:extLst>
                <a:ext uri="{FF2B5EF4-FFF2-40B4-BE49-F238E27FC236}">
                  <a16:creationId xmlns:a16="http://schemas.microsoft.com/office/drawing/2014/main" id="{FD23AED2-DE06-8D60-4F16-5B32B9DE9027}"/>
                </a:ext>
              </a:extLst>
            </p:cNvPr>
            <p:cNvCxnSpPr>
              <a:cxnSpLocks/>
            </p:cNvCxnSpPr>
            <p:nvPr/>
          </p:nvCxnSpPr>
          <p:spPr>
            <a:xfrm>
              <a:off x="5985164" y="1883622"/>
              <a:ext cx="405245" cy="755669"/>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DEB4D92-EFC1-FDC1-ED92-884E307528CF}"/>
                </a:ext>
              </a:extLst>
            </p:cNvPr>
            <p:cNvCxnSpPr>
              <a:cxnSpLocks/>
            </p:cNvCxnSpPr>
            <p:nvPr/>
          </p:nvCxnSpPr>
          <p:spPr>
            <a:xfrm>
              <a:off x="6463145" y="2903208"/>
              <a:ext cx="422565" cy="522762"/>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8C42A9B-B918-4CC0-68A0-27FCB24963ED}"/>
                </a:ext>
              </a:extLst>
            </p:cNvPr>
            <p:cNvCxnSpPr/>
            <p:nvPr/>
          </p:nvCxnSpPr>
          <p:spPr>
            <a:xfrm>
              <a:off x="6057900" y="2078182"/>
              <a:ext cx="270164" cy="47798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195A7A25-A245-68B8-DE5F-D28DE90C5D19}"/>
                </a:ext>
              </a:extLst>
            </p:cNvPr>
            <p:cNvCxnSpPr>
              <a:cxnSpLocks/>
            </p:cNvCxnSpPr>
            <p:nvPr/>
          </p:nvCxnSpPr>
          <p:spPr>
            <a:xfrm>
              <a:off x="6463145" y="3075709"/>
              <a:ext cx="685800" cy="521178"/>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C78321E-B52B-E2FE-4903-50798C71270E}"/>
                </a:ext>
              </a:extLst>
            </p:cNvPr>
            <p:cNvCxnSpPr>
              <a:cxnSpLocks/>
            </p:cNvCxnSpPr>
            <p:nvPr/>
          </p:nvCxnSpPr>
          <p:spPr>
            <a:xfrm>
              <a:off x="6463145" y="3418237"/>
              <a:ext cx="1288473" cy="48354"/>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grpSp>
      <p:cxnSp>
        <p:nvCxnSpPr>
          <p:cNvPr id="58" name="Straight Connector 57">
            <a:extLst>
              <a:ext uri="{FF2B5EF4-FFF2-40B4-BE49-F238E27FC236}">
                <a16:creationId xmlns:a16="http://schemas.microsoft.com/office/drawing/2014/main" id="{3DF35796-B9B7-2960-4CC0-EA1C38F7CA99}"/>
              </a:ext>
            </a:extLst>
          </p:cNvPr>
          <p:cNvCxnSpPr>
            <a:cxnSpLocks/>
          </p:cNvCxnSpPr>
          <p:nvPr/>
        </p:nvCxnSpPr>
        <p:spPr>
          <a:xfrm>
            <a:off x="1808018" y="5177716"/>
            <a:ext cx="852055" cy="673810"/>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EE2CD7AF-DBCC-6658-F8D4-63528E219BFA}"/>
              </a:ext>
            </a:extLst>
          </p:cNvPr>
          <p:cNvCxnSpPr>
            <a:cxnSpLocks/>
          </p:cNvCxnSpPr>
          <p:nvPr/>
        </p:nvCxnSpPr>
        <p:spPr>
          <a:xfrm>
            <a:off x="1406069" y="4561609"/>
            <a:ext cx="692895" cy="94951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8864001E-964D-7231-F4C3-4A4971D44588}"/>
              </a:ext>
            </a:extLst>
          </p:cNvPr>
          <p:cNvCxnSpPr>
            <a:cxnSpLocks/>
          </p:cNvCxnSpPr>
          <p:nvPr/>
        </p:nvCxnSpPr>
        <p:spPr>
          <a:xfrm>
            <a:off x="2015836" y="5646227"/>
            <a:ext cx="1278082" cy="10918"/>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2480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Linear Regression Implementation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000" dirty="0"/>
                  <a:t>From Scratch:</a:t>
                </a:r>
              </a:p>
              <a:p>
                <a:endParaRPr lang="en-US" sz="2000" dirty="0"/>
              </a:p>
              <a:p>
                <a:r>
                  <a:rPr lang="en-US" sz="2000" dirty="0"/>
                  <a:t>Step 1: </a:t>
                </a:r>
              </a:p>
              <a:p>
                <a:r>
                  <a:rPr lang="en-US" sz="2000" b="0" i="0" u="none" strike="noStrike" dirty="0">
                    <a:solidFill>
                      <a:srgbClr val="000000"/>
                    </a:solidFill>
                    <a:effectLst/>
                    <a:latin typeface="-webkit-standard"/>
                  </a:rPr>
                  <a:t>Initialize Parameters:</a:t>
                </a:r>
                <a14:m>
                  <m:oMath xmlns:m="http://schemas.openxmlformats.org/officeDocument/2006/math">
                    <m:sSub>
                      <m:sSubPr>
                        <m:ctrlPr>
                          <a:rPr lang="en-US" sz="2000" b="0" i="1" u="none" strike="noStrike" smtClean="0">
                            <a:solidFill>
                              <a:schemeClr val="accent6">
                                <a:lumMod val="50000"/>
                              </a:schemeClr>
                            </a:solidFill>
                            <a:effectLst/>
                            <a:latin typeface="Cambria Math" panose="02040503050406030204" pitchFamily="18" charset="0"/>
                          </a:rPr>
                        </m:ctrlPr>
                      </m:sSubPr>
                      <m:e>
                        <m:r>
                          <a:rPr lang="en-US" sz="2000" b="0" i="1" u="none" strike="noStrike" smtClean="0">
                            <a:solidFill>
                              <a:schemeClr val="accent6">
                                <a:lumMod val="50000"/>
                              </a:schemeClr>
                            </a:solidFill>
                            <a:effectLst/>
                            <a:latin typeface="Cambria Math" panose="02040503050406030204" pitchFamily="18" charset="0"/>
                          </a:rPr>
                          <m:t>    </m:t>
                        </m:r>
                        <m:r>
                          <a:rPr lang="en-US" sz="2000" b="0" i="1" u="none" strike="noStrike" smtClean="0">
                            <a:solidFill>
                              <a:schemeClr val="accent6">
                                <a:lumMod val="50000"/>
                              </a:schemeClr>
                            </a:solidFill>
                            <a:effectLst/>
                            <a:latin typeface="Cambria Math" panose="02040503050406030204" pitchFamily="18" charset="0"/>
                          </a:rPr>
                          <m:t>𝑤</m:t>
                        </m:r>
                      </m:e>
                      <m:sub>
                        <m:r>
                          <a:rPr lang="en-US" sz="2000" b="0" i="1" u="none" strike="noStrike" smtClean="0">
                            <a:solidFill>
                              <a:schemeClr val="accent6">
                                <a:lumMod val="50000"/>
                              </a:schemeClr>
                            </a:solidFill>
                            <a:effectLst/>
                            <a:latin typeface="Cambria Math" panose="02040503050406030204" pitchFamily="18" charset="0"/>
                          </a:rPr>
                          <m:t>0</m:t>
                        </m:r>
                      </m:sub>
                    </m:sSub>
                    <m:r>
                      <a:rPr lang="en-US" sz="2000" b="0" i="1" u="none" strike="noStrike" smtClean="0">
                        <a:solidFill>
                          <a:schemeClr val="accent6">
                            <a:lumMod val="50000"/>
                          </a:schemeClr>
                        </a:solidFill>
                        <a:effectLst/>
                        <a:latin typeface="Cambria Math" panose="02040503050406030204" pitchFamily="18" charset="0"/>
                      </a:rPr>
                      <m:t>, </m:t>
                    </m:r>
                    <m:sSub>
                      <m:sSubPr>
                        <m:ctrlPr>
                          <a:rPr lang="en-US" sz="2000" b="0" i="1" u="none" strike="noStrike" smtClean="0">
                            <a:solidFill>
                              <a:schemeClr val="accent6">
                                <a:lumMod val="50000"/>
                              </a:schemeClr>
                            </a:solidFill>
                            <a:effectLst/>
                            <a:latin typeface="Cambria Math" panose="02040503050406030204" pitchFamily="18" charset="0"/>
                          </a:rPr>
                        </m:ctrlPr>
                      </m:sSubPr>
                      <m:e>
                        <m:r>
                          <a:rPr lang="en-US" sz="2000" b="0" i="1" u="none" strike="noStrike" smtClean="0">
                            <a:solidFill>
                              <a:schemeClr val="accent6">
                                <a:lumMod val="50000"/>
                              </a:schemeClr>
                            </a:solidFill>
                            <a:effectLst/>
                            <a:latin typeface="Cambria Math" panose="02040503050406030204" pitchFamily="18" charset="0"/>
                          </a:rPr>
                          <m:t>𝑏</m:t>
                        </m:r>
                      </m:e>
                      <m:sub>
                        <m:r>
                          <a:rPr lang="en-US" sz="2000" b="0" i="1" u="none" strike="noStrike" smtClean="0">
                            <a:solidFill>
                              <a:schemeClr val="accent6">
                                <a:lumMod val="50000"/>
                              </a:schemeClr>
                            </a:solidFill>
                            <a:effectLst/>
                            <a:latin typeface="Cambria Math" panose="02040503050406030204" pitchFamily="18" charset="0"/>
                          </a:rPr>
                          <m:t>0</m:t>
                        </m:r>
                      </m:sub>
                    </m:sSub>
                    <m:r>
                      <a:rPr lang="en-US" sz="2000" b="0" i="1" u="none" strike="noStrike" smtClean="0">
                        <a:solidFill>
                          <a:schemeClr val="accent6">
                            <a:lumMod val="50000"/>
                          </a:schemeClr>
                        </a:solidFill>
                        <a:effectLst/>
                        <a:latin typeface="Cambria Math" panose="02040503050406030204" pitchFamily="18" charset="0"/>
                      </a:rPr>
                      <m:t>, </m:t>
                    </m:r>
                    <m:r>
                      <a:rPr lang="en-US" sz="2000" b="0" i="1" u="none" strike="noStrike" smtClean="0">
                        <a:solidFill>
                          <a:schemeClr val="accent6">
                            <a:lumMod val="50000"/>
                          </a:schemeClr>
                        </a:solidFill>
                        <a:effectLst/>
                        <a:latin typeface="Cambria Math" panose="02040503050406030204" pitchFamily="18" charset="0"/>
                      </a:rPr>
                      <m:t>𝑙𝑒𝑎𝑟𝑛𝑖𝑛𝑔</m:t>
                    </m:r>
                    <m:r>
                      <a:rPr lang="en-US" sz="2000" b="0" i="1" u="none" strike="noStrike" smtClean="0">
                        <a:solidFill>
                          <a:schemeClr val="accent6">
                            <a:lumMod val="50000"/>
                          </a:schemeClr>
                        </a:solidFill>
                        <a:effectLst/>
                        <a:latin typeface="Cambria Math" panose="02040503050406030204" pitchFamily="18" charset="0"/>
                      </a:rPr>
                      <m:t> </m:t>
                    </m:r>
                    <m:r>
                      <a:rPr lang="en-US" sz="2000" b="0" i="1" u="none" strike="noStrike" smtClean="0">
                        <a:solidFill>
                          <a:schemeClr val="accent6">
                            <a:lumMod val="50000"/>
                          </a:schemeClr>
                        </a:solidFill>
                        <a:effectLst/>
                        <a:latin typeface="Cambria Math" panose="02040503050406030204" pitchFamily="18" charset="0"/>
                      </a:rPr>
                      <m:t>𝑟𝑎𝑡𝑒</m:t>
                    </m:r>
                    <m:r>
                      <a:rPr lang="en-US" sz="2000" b="0" i="1" u="none" strike="noStrike" smtClean="0">
                        <a:solidFill>
                          <a:schemeClr val="accent6">
                            <a:lumMod val="50000"/>
                          </a:schemeClr>
                        </a:solidFill>
                        <a:effectLst/>
                        <a:latin typeface="Cambria Math" panose="02040503050406030204" pitchFamily="18" charset="0"/>
                      </a:rPr>
                      <m:t>, </m:t>
                    </m:r>
                    <m:r>
                      <a:rPr lang="en-US" sz="2000" b="0" i="1" u="none" strike="noStrike" smtClean="0">
                        <a:solidFill>
                          <a:schemeClr val="accent6">
                            <a:lumMod val="50000"/>
                          </a:schemeClr>
                        </a:solidFill>
                        <a:effectLst/>
                        <a:latin typeface="Cambria Math" panose="02040503050406030204" pitchFamily="18" charset="0"/>
                      </a:rPr>
                      <m:t>𝑝𝑟𝑒𝑐𝑖𝑠𝑖𝑜𝑛</m:t>
                    </m:r>
                    <m:r>
                      <a:rPr lang="en-US" sz="2000" b="0" i="1" u="none" strike="noStrike" smtClean="0">
                        <a:solidFill>
                          <a:schemeClr val="accent6">
                            <a:lumMod val="50000"/>
                          </a:schemeClr>
                        </a:solidFill>
                        <a:effectLst/>
                        <a:latin typeface="Cambria Math" panose="02040503050406030204" pitchFamily="18" charset="0"/>
                      </a:rPr>
                      <m:t>, #</m:t>
                    </m:r>
                    <m:r>
                      <a:rPr lang="en-US" sz="2000" b="0" i="1" u="none" strike="noStrike" smtClean="0">
                        <a:solidFill>
                          <a:schemeClr val="accent6">
                            <a:lumMod val="50000"/>
                          </a:schemeClr>
                        </a:solidFill>
                        <a:effectLst/>
                        <a:latin typeface="Cambria Math" panose="02040503050406030204" pitchFamily="18" charset="0"/>
                      </a:rPr>
                      <m:t>𝑖𝑡𝑒𝑟𝑎𝑡𝑖𝑜𝑛𝑠</m:t>
                    </m:r>
                  </m:oMath>
                </a14:m>
                <a:endParaRPr lang="en-US" sz="2000" b="0" i="0" u="none" strike="noStrike" dirty="0">
                  <a:solidFill>
                    <a:schemeClr val="accent6">
                      <a:lumMod val="50000"/>
                    </a:schemeClr>
                  </a:solidFill>
                  <a:effectLst/>
                  <a:latin typeface="-webkit-standard"/>
                </a:endParaRPr>
              </a:p>
              <a:p>
                <a:endParaRPr lang="en-US" sz="2000" dirty="0">
                  <a:solidFill>
                    <a:srgbClr val="000000"/>
                  </a:solidFill>
                  <a:latin typeface="-webkit-standard"/>
                </a:endParaRPr>
              </a:p>
              <a:p>
                <a:r>
                  <a:rPr lang="en-US" sz="2000" dirty="0">
                    <a:solidFill>
                      <a:srgbClr val="000000"/>
                    </a:solidFill>
                    <a:latin typeface="-webkit-standard"/>
                  </a:rPr>
                  <a:t>Step 2: </a:t>
                </a:r>
                <a:r>
                  <a:rPr lang="en-US" sz="2000" b="0" i="0" u="none" strike="noStrike" dirty="0">
                    <a:solidFill>
                      <a:srgbClr val="000000"/>
                    </a:solidFill>
                    <a:effectLst/>
                    <a:latin typeface="-webkit-standard"/>
                  </a:rPr>
                  <a:t>Compute Gradient and update parameters</a:t>
                </a:r>
              </a:p>
              <a:p>
                <a:endParaRPr lang="en-US" sz="2000" dirty="0">
                  <a:solidFill>
                    <a:srgbClr val="000000"/>
                  </a:solidFill>
                  <a:latin typeface="-webkit-standard"/>
                </a:endParaRPr>
              </a:p>
              <a:p>
                <a:r>
                  <a:rPr lang="en-US" sz="2000" dirty="0">
                    <a:solidFill>
                      <a:srgbClr val="000000"/>
                    </a:solidFill>
                    <a:latin typeface="-webkit-standard"/>
                  </a:rPr>
                  <a:t>Step 3: repeat until the difference between the values of parameters from two consecutive iterations is less than precision or when the number of iterations exceeds number of iterations, the algorithm should be stopped.</a:t>
                </a:r>
                <a:endParaRPr lang="en-US" sz="2000"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7" t="-840" r="-617"/>
                </a:stretch>
              </a:blipFill>
            </p:spPr>
            <p:txBody>
              <a:bodyPr/>
              <a:lstStyle/>
              <a:p>
                <a:r>
                  <a:rPr lang="en-US">
                    <a:noFill/>
                  </a:rPr>
                  <a:t> </a:t>
                </a:r>
              </a:p>
            </p:txBody>
          </p:sp>
        </mc:Fallback>
      </mc:AlternateContent>
    </p:spTree>
    <p:extLst>
      <p:ext uri="{BB962C8B-B14F-4D97-AF65-F5344CB8AC3E}">
        <p14:creationId xmlns:p14="http://schemas.microsoft.com/office/powerpoint/2010/main" val="1486245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Linear Regression Implementation</a:t>
            </a:r>
          </a:p>
        </p:txBody>
      </p:sp>
      <p:sp>
        <p:nvSpPr>
          <p:cNvPr id="3" name="Content Placeholder 2"/>
          <p:cNvSpPr>
            <a:spLocks noGrp="1"/>
          </p:cNvSpPr>
          <p:nvPr>
            <p:ph idx="1"/>
          </p:nvPr>
        </p:nvSpPr>
        <p:spPr/>
        <p:txBody>
          <a:bodyPr>
            <a:normAutofit/>
          </a:bodyPr>
          <a:lstStyle/>
          <a:p>
            <a:endParaRPr lang="en-US" dirty="0"/>
          </a:p>
          <a:p>
            <a:endParaRPr lang="en-US" dirty="0"/>
          </a:p>
        </p:txBody>
      </p:sp>
      <p:pic>
        <p:nvPicPr>
          <p:cNvPr id="4" name="Picture 3">
            <a:extLst>
              <a:ext uri="{FF2B5EF4-FFF2-40B4-BE49-F238E27FC236}">
                <a16:creationId xmlns:a16="http://schemas.microsoft.com/office/drawing/2014/main" id="{3B53B082-E531-9E64-DB8E-D28AAAD13443}"/>
              </a:ext>
            </a:extLst>
          </p:cNvPr>
          <p:cNvPicPr>
            <a:picLocks noChangeAspect="1"/>
          </p:cNvPicPr>
          <p:nvPr/>
        </p:nvPicPr>
        <p:blipFill>
          <a:blip r:embed="rId2"/>
          <a:stretch>
            <a:fillRect/>
          </a:stretch>
        </p:blipFill>
        <p:spPr>
          <a:xfrm>
            <a:off x="685800" y="3863181"/>
            <a:ext cx="7772400" cy="199991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014971D-9F62-A7E6-B17B-468A779423AB}"/>
              </a:ext>
            </a:extLst>
          </p:cNvPr>
          <p:cNvPicPr>
            <a:picLocks noChangeAspect="1"/>
          </p:cNvPicPr>
          <p:nvPr/>
        </p:nvPicPr>
        <p:blipFill>
          <a:blip r:embed="rId3"/>
          <a:stretch>
            <a:fillRect/>
          </a:stretch>
        </p:blipFill>
        <p:spPr>
          <a:xfrm>
            <a:off x="762576" y="2198291"/>
            <a:ext cx="7446242" cy="1118934"/>
          </a:xfrm>
          <a:prstGeom prst="rect">
            <a:avLst/>
          </a:prstGeom>
        </p:spPr>
      </p:pic>
    </p:spTree>
    <p:extLst>
      <p:ext uri="{BB962C8B-B14F-4D97-AF65-F5344CB8AC3E}">
        <p14:creationId xmlns:p14="http://schemas.microsoft.com/office/powerpoint/2010/main" val="5484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29369" y="238539"/>
            <a:ext cx="8263890" cy="1434415"/>
          </a:xfrm>
          <a:prstGeom prst="rect">
            <a:avLst/>
          </a:prstGeom>
        </p:spPr>
        <p:txBody>
          <a:bodyPr vert="horz" lIns="91440" tIns="45720" rIns="91440" bIns="45720" rtlCol="0" anchor="b">
            <a:normAutofit/>
          </a:bodyPr>
          <a:lstStyle/>
          <a:p>
            <a:pPr marL="9525" algn="l" defTabSz="914400">
              <a:lnSpc>
                <a:spcPct val="90000"/>
              </a:lnSpc>
            </a:pPr>
            <a:r>
              <a:rPr lang="en-US" sz="4700" spc="-109" dirty="0"/>
              <a:t>Book</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411253" y="1869330"/>
            <a:ext cx="5585465" cy="4408078"/>
          </a:xfrm>
          <a:prstGeom prst="rect">
            <a:avLst/>
          </a:prstGeom>
        </p:spPr>
        <p:txBody>
          <a:bodyPr vert="horz" lIns="91440" tIns="45720" rIns="91440" bIns="45720" rtlCol="0" anchor="t">
            <a:noAutofit/>
          </a:bodyPr>
          <a:lstStyle/>
          <a:p>
            <a:pPr marL="285750" indent="-285750" defTabSz="914400">
              <a:lnSpc>
                <a:spcPct val="90000"/>
              </a:lnSpc>
              <a:buFont typeface="Arial" panose="020B0604020202020204" pitchFamily="34" charset="0"/>
              <a:buChar char="•"/>
            </a:pPr>
            <a:r>
              <a:rPr lang="en-US" dirty="0"/>
              <a:t>Book</a:t>
            </a:r>
            <a:r>
              <a:rPr lang="en-US" spc="-23" dirty="0"/>
              <a:t> </a:t>
            </a:r>
            <a:r>
              <a:rPr lang="en-US" dirty="0"/>
              <a:t>description</a:t>
            </a:r>
            <a:r>
              <a:rPr lang="en-US" spc="-23" dirty="0"/>
              <a:t> </a:t>
            </a:r>
            <a:r>
              <a:rPr lang="en-US" dirty="0"/>
              <a:t>from</a:t>
            </a:r>
            <a:r>
              <a:rPr lang="en-US" spc="236" dirty="0"/>
              <a:t> </a:t>
            </a:r>
            <a:r>
              <a:rPr lang="en-US" u="sng" spc="-15" dirty="0">
                <a:uFill>
                  <a:solidFill>
                    <a:srgbClr val="3E8FF1"/>
                  </a:solidFill>
                </a:uFill>
              </a:rPr>
              <a:t>O’REILY</a:t>
            </a:r>
            <a:r>
              <a:rPr lang="en-US" spc="-23" dirty="0"/>
              <a:t> </a:t>
            </a:r>
            <a:r>
              <a:rPr lang="en-US" spc="-8" dirty="0"/>
              <a:t>website:</a:t>
            </a:r>
            <a:endParaRPr lang="en-US" dirty="0"/>
          </a:p>
          <a:p>
            <a:pPr marL="9525" marR="3810" indent="-228600" defTabSz="914400">
              <a:lnSpc>
                <a:spcPct val="90000"/>
              </a:lnSpc>
              <a:spcBef>
                <a:spcPts val="776"/>
              </a:spcBef>
              <a:buFont typeface="Arial" panose="020B0604020202020204" pitchFamily="34" charset="0"/>
              <a:buChar char="•"/>
            </a:pPr>
            <a:r>
              <a:rPr lang="en-US" dirty="0"/>
              <a:t>This</a:t>
            </a:r>
            <a:r>
              <a:rPr lang="en-US" spc="-26" dirty="0"/>
              <a:t> </a:t>
            </a:r>
            <a:r>
              <a:rPr lang="en-US" spc="-8" dirty="0"/>
              <a:t>practical</a:t>
            </a:r>
            <a:r>
              <a:rPr lang="en-US" spc="-23" dirty="0"/>
              <a:t> </a:t>
            </a:r>
            <a:r>
              <a:rPr lang="en-US" dirty="0"/>
              <a:t>guide</a:t>
            </a:r>
            <a:r>
              <a:rPr lang="en-US" spc="-15" dirty="0"/>
              <a:t> </a:t>
            </a:r>
            <a:r>
              <a:rPr lang="en-US" dirty="0"/>
              <a:t>provides</a:t>
            </a:r>
            <a:r>
              <a:rPr lang="en-US" spc="-23" dirty="0"/>
              <a:t> </a:t>
            </a:r>
            <a:r>
              <a:rPr lang="en-US" dirty="0"/>
              <a:t>nearly</a:t>
            </a:r>
            <a:r>
              <a:rPr lang="en-US" spc="-19" dirty="0"/>
              <a:t> </a:t>
            </a:r>
            <a:r>
              <a:rPr lang="en-US" dirty="0"/>
              <a:t>200</a:t>
            </a:r>
            <a:r>
              <a:rPr lang="en-US" spc="-19" dirty="0"/>
              <a:t> </a:t>
            </a:r>
            <a:r>
              <a:rPr lang="en-US" spc="-15" dirty="0"/>
              <a:t>self-</a:t>
            </a:r>
            <a:r>
              <a:rPr lang="en-US" spc="-8" dirty="0"/>
              <a:t>contained</a:t>
            </a:r>
            <a:r>
              <a:rPr lang="en-US" spc="-26" dirty="0"/>
              <a:t> </a:t>
            </a:r>
            <a:r>
              <a:rPr lang="en-US" dirty="0"/>
              <a:t>recipes</a:t>
            </a:r>
            <a:r>
              <a:rPr lang="en-US" spc="-23" dirty="0"/>
              <a:t> </a:t>
            </a:r>
            <a:r>
              <a:rPr lang="en-US" dirty="0"/>
              <a:t>to</a:t>
            </a:r>
            <a:r>
              <a:rPr lang="en-US" spc="-15" dirty="0"/>
              <a:t> </a:t>
            </a:r>
            <a:r>
              <a:rPr lang="en-US" dirty="0"/>
              <a:t>help</a:t>
            </a:r>
            <a:r>
              <a:rPr lang="en-US" spc="-23" dirty="0"/>
              <a:t> </a:t>
            </a:r>
            <a:r>
              <a:rPr lang="en-US" dirty="0"/>
              <a:t>you</a:t>
            </a:r>
            <a:r>
              <a:rPr lang="en-US" spc="-23" dirty="0"/>
              <a:t> </a:t>
            </a:r>
            <a:r>
              <a:rPr lang="en-US" dirty="0"/>
              <a:t>solve</a:t>
            </a:r>
            <a:r>
              <a:rPr lang="en-US" spc="-15" dirty="0"/>
              <a:t> </a:t>
            </a:r>
            <a:r>
              <a:rPr lang="en-US" spc="-8" dirty="0"/>
              <a:t>machine </a:t>
            </a:r>
            <a:r>
              <a:rPr lang="en-US" dirty="0"/>
              <a:t>learning</a:t>
            </a:r>
            <a:r>
              <a:rPr lang="en-US" spc="-38" dirty="0"/>
              <a:t> </a:t>
            </a:r>
            <a:r>
              <a:rPr lang="en-US" dirty="0"/>
              <a:t>challenges</a:t>
            </a:r>
            <a:r>
              <a:rPr lang="en-US" spc="-30" dirty="0"/>
              <a:t> </a:t>
            </a:r>
            <a:r>
              <a:rPr lang="en-US" dirty="0"/>
              <a:t>you</a:t>
            </a:r>
            <a:r>
              <a:rPr lang="en-US" spc="-34" dirty="0"/>
              <a:t> </a:t>
            </a:r>
            <a:r>
              <a:rPr lang="en-US" dirty="0"/>
              <a:t>may</a:t>
            </a:r>
            <a:r>
              <a:rPr lang="en-US" spc="-30" dirty="0"/>
              <a:t> </a:t>
            </a:r>
            <a:r>
              <a:rPr lang="en-US" dirty="0"/>
              <a:t>encounter</a:t>
            </a:r>
            <a:r>
              <a:rPr lang="en-US" spc="-30" dirty="0"/>
              <a:t> </a:t>
            </a:r>
            <a:r>
              <a:rPr lang="en-US" dirty="0"/>
              <a:t>in</a:t>
            </a:r>
            <a:r>
              <a:rPr lang="en-US" spc="-34" dirty="0"/>
              <a:t> </a:t>
            </a:r>
            <a:r>
              <a:rPr lang="en-US" dirty="0"/>
              <a:t>your</a:t>
            </a:r>
            <a:r>
              <a:rPr lang="en-US" spc="-26" dirty="0"/>
              <a:t> </a:t>
            </a:r>
            <a:r>
              <a:rPr lang="en-US" dirty="0"/>
              <a:t>daily</a:t>
            </a:r>
            <a:r>
              <a:rPr lang="en-US" spc="-34" dirty="0"/>
              <a:t> </a:t>
            </a:r>
            <a:r>
              <a:rPr lang="en-US" spc="-8" dirty="0"/>
              <a:t>work.</a:t>
            </a:r>
            <a:endParaRPr lang="en-US" dirty="0"/>
          </a:p>
          <a:p>
            <a:pPr marL="62865" indent="-228600" defTabSz="914400">
              <a:lnSpc>
                <a:spcPct val="90000"/>
              </a:lnSpc>
              <a:spcBef>
                <a:spcPts val="563"/>
              </a:spcBef>
              <a:buClr>
                <a:srgbClr val="EC4E70"/>
              </a:buClr>
              <a:buSzPct val="93750"/>
              <a:buFont typeface="Arial" panose="020B0604020202020204" pitchFamily="34" charset="0"/>
              <a:buChar char="•"/>
              <a:tabLst>
                <a:tab pos="62865" algn="l"/>
              </a:tabLst>
            </a:pPr>
            <a:r>
              <a:rPr lang="en-US" spc="-8" dirty="0"/>
              <a:t>Vectors,</a:t>
            </a:r>
            <a:r>
              <a:rPr lang="en-US" spc="-41" dirty="0"/>
              <a:t> </a:t>
            </a:r>
            <a:r>
              <a:rPr lang="en-US" dirty="0"/>
              <a:t>matrices,</a:t>
            </a:r>
            <a:r>
              <a:rPr lang="en-US" spc="-38" dirty="0"/>
              <a:t> </a:t>
            </a:r>
            <a:r>
              <a:rPr lang="en-US" dirty="0"/>
              <a:t>and</a:t>
            </a:r>
            <a:r>
              <a:rPr lang="en-US" spc="-38" dirty="0"/>
              <a:t> </a:t>
            </a:r>
            <a:r>
              <a:rPr lang="en-US" spc="-8" dirty="0"/>
              <a:t>arrays</a:t>
            </a:r>
            <a:endParaRPr lang="en-US" dirty="0"/>
          </a:p>
          <a:p>
            <a:pPr marL="62865" indent="-228600" defTabSz="914400">
              <a:lnSpc>
                <a:spcPct val="90000"/>
              </a:lnSpc>
              <a:spcBef>
                <a:spcPts val="668"/>
              </a:spcBef>
              <a:buClr>
                <a:srgbClr val="EC4E70"/>
              </a:buClr>
              <a:buSzPct val="93750"/>
              <a:buFont typeface="Arial" panose="020B0604020202020204" pitchFamily="34" charset="0"/>
              <a:buChar char="•"/>
              <a:tabLst>
                <a:tab pos="62865" algn="l"/>
              </a:tabLst>
            </a:pPr>
            <a:r>
              <a:rPr lang="en-US" dirty="0"/>
              <a:t>Handling</a:t>
            </a:r>
            <a:r>
              <a:rPr lang="en-US" spc="-34" dirty="0"/>
              <a:t> </a:t>
            </a:r>
            <a:r>
              <a:rPr lang="en-US" dirty="0"/>
              <a:t>numerical</a:t>
            </a:r>
            <a:r>
              <a:rPr lang="en-US" spc="-30" dirty="0"/>
              <a:t> </a:t>
            </a:r>
            <a:r>
              <a:rPr lang="en-US" dirty="0"/>
              <a:t>and</a:t>
            </a:r>
            <a:r>
              <a:rPr lang="en-US" spc="-30" dirty="0"/>
              <a:t> </a:t>
            </a:r>
            <a:r>
              <a:rPr lang="en-US" spc="-8" dirty="0"/>
              <a:t>categorical</a:t>
            </a:r>
            <a:r>
              <a:rPr lang="en-US" spc="-30" dirty="0"/>
              <a:t> </a:t>
            </a:r>
            <a:r>
              <a:rPr lang="en-US" dirty="0"/>
              <a:t>data,</a:t>
            </a:r>
            <a:r>
              <a:rPr lang="en-US" spc="-30" dirty="0"/>
              <a:t> </a:t>
            </a:r>
            <a:r>
              <a:rPr lang="en-US" dirty="0"/>
              <a:t>text,</a:t>
            </a:r>
            <a:r>
              <a:rPr lang="en-US" spc="-26" dirty="0"/>
              <a:t> </a:t>
            </a:r>
            <a:r>
              <a:rPr lang="en-US" dirty="0"/>
              <a:t>images,</a:t>
            </a:r>
            <a:r>
              <a:rPr lang="en-US" spc="-26" dirty="0"/>
              <a:t> </a:t>
            </a:r>
            <a:r>
              <a:rPr lang="en-US" dirty="0"/>
              <a:t>and</a:t>
            </a:r>
            <a:r>
              <a:rPr lang="en-US" spc="-34" dirty="0"/>
              <a:t> </a:t>
            </a:r>
            <a:r>
              <a:rPr lang="en-US" dirty="0"/>
              <a:t>dates</a:t>
            </a:r>
            <a:r>
              <a:rPr lang="en-US" spc="-26" dirty="0"/>
              <a:t> </a:t>
            </a:r>
            <a:r>
              <a:rPr lang="en-US" dirty="0"/>
              <a:t>and</a:t>
            </a:r>
            <a:r>
              <a:rPr lang="en-US" spc="-30" dirty="0"/>
              <a:t> </a:t>
            </a:r>
            <a:r>
              <a:rPr lang="en-US" spc="-8" dirty="0"/>
              <a:t>times</a:t>
            </a:r>
            <a:endParaRPr lang="en-US" dirty="0"/>
          </a:p>
          <a:p>
            <a:pPr marL="62865" indent="-228600" defTabSz="914400">
              <a:lnSpc>
                <a:spcPct val="90000"/>
              </a:lnSpc>
              <a:spcBef>
                <a:spcPts val="574"/>
              </a:spcBef>
              <a:buClr>
                <a:srgbClr val="EC4E70"/>
              </a:buClr>
              <a:buSzPct val="93750"/>
              <a:buFont typeface="Arial" panose="020B0604020202020204" pitchFamily="34" charset="0"/>
              <a:buChar char="•"/>
              <a:tabLst>
                <a:tab pos="62865" algn="l"/>
              </a:tabLst>
            </a:pPr>
            <a:r>
              <a:rPr lang="en-US" dirty="0"/>
              <a:t>Dimensionality</a:t>
            </a:r>
            <a:r>
              <a:rPr lang="en-US" spc="-30" dirty="0"/>
              <a:t> </a:t>
            </a:r>
            <a:r>
              <a:rPr lang="en-US" dirty="0"/>
              <a:t>reduction</a:t>
            </a:r>
            <a:r>
              <a:rPr lang="en-US" spc="-34" dirty="0"/>
              <a:t> </a:t>
            </a:r>
            <a:r>
              <a:rPr lang="en-US" dirty="0"/>
              <a:t>using</a:t>
            </a:r>
            <a:r>
              <a:rPr lang="en-US" spc="-30" dirty="0"/>
              <a:t> </a:t>
            </a:r>
            <a:r>
              <a:rPr lang="en-US" spc="-8" dirty="0"/>
              <a:t>feature</a:t>
            </a:r>
            <a:r>
              <a:rPr lang="en-US" spc="-30" dirty="0"/>
              <a:t> </a:t>
            </a:r>
            <a:r>
              <a:rPr lang="en-US" spc="-8" dirty="0"/>
              <a:t>extraction</a:t>
            </a:r>
            <a:r>
              <a:rPr lang="en-US" spc="-30" dirty="0"/>
              <a:t> </a:t>
            </a:r>
            <a:r>
              <a:rPr lang="en-US" dirty="0"/>
              <a:t>or</a:t>
            </a:r>
            <a:r>
              <a:rPr lang="en-US" spc="-30" dirty="0"/>
              <a:t> </a:t>
            </a:r>
            <a:r>
              <a:rPr lang="en-US" spc="-8" dirty="0"/>
              <a:t>feature</a:t>
            </a:r>
            <a:r>
              <a:rPr lang="en-US" spc="-30" dirty="0"/>
              <a:t> </a:t>
            </a:r>
            <a:r>
              <a:rPr lang="en-US" spc="-8" dirty="0"/>
              <a:t>selection</a:t>
            </a:r>
            <a:endParaRPr lang="en-US" dirty="0"/>
          </a:p>
          <a:p>
            <a:pPr marL="62865" indent="-228600" defTabSz="914400">
              <a:lnSpc>
                <a:spcPct val="90000"/>
              </a:lnSpc>
              <a:spcBef>
                <a:spcPts val="596"/>
              </a:spcBef>
              <a:buClr>
                <a:srgbClr val="EC4E70"/>
              </a:buClr>
              <a:buSzPct val="93750"/>
              <a:buFont typeface="Arial" panose="020B0604020202020204" pitchFamily="34" charset="0"/>
              <a:buChar char="•"/>
              <a:tabLst>
                <a:tab pos="62865" algn="l"/>
              </a:tabLst>
            </a:pPr>
            <a:r>
              <a:rPr lang="en-US" dirty="0"/>
              <a:t>Model</a:t>
            </a:r>
            <a:r>
              <a:rPr lang="en-US" spc="-15" dirty="0"/>
              <a:t> </a:t>
            </a:r>
            <a:r>
              <a:rPr lang="en-US" spc="-8" dirty="0"/>
              <a:t>evaluation</a:t>
            </a:r>
            <a:r>
              <a:rPr lang="en-US" spc="-11" dirty="0"/>
              <a:t> </a:t>
            </a:r>
            <a:r>
              <a:rPr lang="en-US" dirty="0"/>
              <a:t>and</a:t>
            </a:r>
            <a:r>
              <a:rPr lang="en-US" spc="-11" dirty="0"/>
              <a:t> </a:t>
            </a:r>
            <a:r>
              <a:rPr lang="en-US" spc="-8" dirty="0"/>
              <a:t>selection</a:t>
            </a:r>
            <a:endParaRPr lang="en-US" dirty="0"/>
          </a:p>
          <a:p>
            <a:pPr marL="62865" indent="-228600" defTabSz="914400">
              <a:lnSpc>
                <a:spcPct val="90000"/>
              </a:lnSpc>
              <a:spcBef>
                <a:spcPts val="664"/>
              </a:spcBef>
              <a:buClr>
                <a:srgbClr val="EC4E70"/>
              </a:buClr>
              <a:buSzPct val="93750"/>
              <a:buFont typeface="Arial" panose="020B0604020202020204" pitchFamily="34" charset="0"/>
              <a:buChar char="•"/>
              <a:tabLst>
                <a:tab pos="62865" algn="l"/>
              </a:tabLst>
            </a:pPr>
            <a:r>
              <a:rPr lang="en-US" dirty="0"/>
              <a:t>Linear</a:t>
            </a:r>
            <a:r>
              <a:rPr lang="en-US" spc="-19" dirty="0"/>
              <a:t> </a:t>
            </a:r>
            <a:r>
              <a:rPr lang="en-US" dirty="0"/>
              <a:t>and</a:t>
            </a:r>
            <a:r>
              <a:rPr lang="en-US" spc="-23" dirty="0"/>
              <a:t> </a:t>
            </a:r>
            <a:r>
              <a:rPr lang="en-US" dirty="0"/>
              <a:t>logical</a:t>
            </a:r>
            <a:r>
              <a:rPr lang="en-US" spc="-23" dirty="0"/>
              <a:t> </a:t>
            </a:r>
            <a:r>
              <a:rPr lang="en-US" spc="-8" dirty="0"/>
              <a:t>regression,</a:t>
            </a:r>
            <a:r>
              <a:rPr lang="en-US" spc="-23" dirty="0"/>
              <a:t> </a:t>
            </a:r>
            <a:r>
              <a:rPr lang="en-US" dirty="0"/>
              <a:t>trees</a:t>
            </a:r>
            <a:r>
              <a:rPr lang="en-US" spc="-19" dirty="0"/>
              <a:t> </a:t>
            </a:r>
            <a:r>
              <a:rPr lang="en-US" dirty="0"/>
              <a:t>and</a:t>
            </a:r>
            <a:r>
              <a:rPr lang="en-US" spc="-23" dirty="0"/>
              <a:t> </a:t>
            </a:r>
            <a:r>
              <a:rPr lang="en-US" spc="-8" dirty="0"/>
              <a:t>forests,</a:t>
            </a:r>
            <a:r>
              <a:rPr lang="en-US" spc="-23" dirty="0"/>
              <a:t> </a:t>
            </a:r>
            <a:r>
              <a:rPr lang="en-US" dirty="0"/>
              <a:t>and</a:t>
            </a:r>
            <a:r>
              <a:rPr lang="en-US" spc="-23" dirty="0"/>
              <a:t> </a:t>
            </a:r>
            <a:r>
              <a:rPr lang="en-US" spc="-26" dirty="0"/>
              <a:t>k-</a:t>
            </a:r>
            <a:r>
              <a:rPr lang="en-US" dirty="0"/>
              <a:t>nearest</a:t>
            </a:r>
            <a:r>
              <a:rPr lang="en-US" spc="-19" dirty="0"/>
              <a:t> </a:t>
            </a:r>
            <a:r>
              <a:rPr lang="en-US" spc="-8" dirty="0"/>
              <a:t>neighbors</a:t>
            </a:r>
            <a:endParaRPr lang="en-US" dirty="0"/>
          </a:p>
          <a:p>
            <a:pPr marL="62865" indent="-228600" defTabSz="914400">
              <a:lnSpc>
                <a:spcPct val="90000"/>
              </a:lnSpc>
              <a:spcBef>
                <a:spcPts val="578"/>
              </a:spcBef>
              <a:buClr>
                <a:srgbClr val="EC4E70"/>
              </a:buClr>
              <a:buSzPct val="93750"/>
              <a:buFont typeface="Arial" panose="020B0604020202020204" pitchFamily="34" charset="0"/>
              <a:buChar char="•"/>
              <a:tabLst>
                <a:tab pos="62865" algn="l"/>
              </a:tabLst>
            </a:pPr>
            <a:r>
              <a:rPr lang="en-US" dirty="0"/>
              <a:t>Support</a:t>
            </a:r>
            <a:r>
              <a:rPr lang="en-US" spc="-41" dirty="0"/>
              <a:t> </a:t>
            </a:r>
            <a:r>
              <a:rPr lang="en-US" dirty="0"/>
              <a:t>vector</a:t>
            </a:r>
            <a:r>
              <a:rPr lang="en-US" spc="-34" dirty="0"/>
              <a:t> </a:t>
            </a:r>
            <a:r>
              <a:rPr lang="en-US" dirty="0"/>
              <a:t>machines</a:t>
            </a:r>
            <a:r>
              <a:rPr lang="en-US" spc="-38" dirty="0"/>
              <a:t> </a:t>
            </a:r>
            <a:r>
              <a:rPr lang="en-US" dirty="0"/>
              <a:t>(SVM),</a:t>
            </a:r>
            <a:r>
              <a:rPr lang="en-US" spc="-38" dirty="0"/>
              <a:t> </a:t>
            </a:r>
            <a:r>
              <a:rPr lang="en-US" dirty="0"/>
              <a:t>naïve</a:t>
            </a:r>
            <a:r>
              <a:rPr lang="en-US" spc="-38" dirty="0"/>
              <a:t> </a:t>
            </a:r>
            <a:r>
              <a:rPr lang="en-US" dirty="0"/>
              <a:t>Bayes,</a:t>
            </a:r>
            <a:r>
              <a:rPr lang="en-US" spc="-38" dirty="0"/>
              <a:t> </a:t>
            </a:r>
            <a:r>
              <a:rPr lang="en-US" dirty="0"/>
              <a:t>clustering,</a:t>
            </a:r>
            <a:r>
              <a:rPr lang="en-US" spc="-38" dirty="0"/>
              <a:t> </a:t>
            </a:r>
            <a:r>
              <a:rPr lang="en-US" dirty="0"/>
              <a:t>and</a:t>
            </a:r>
            <a:r>
              <a:rPr lang="en-US" spc="-41" dirty="0"/>
              <a:t> </a:t>
            </a:r>
            <a:r>
              <a:rPr lang="en-US" dirty="0"/>
              <a:t>neural</a:t>
            </a:r>
            <a:r>
              <a:rPr lang="en-US" spc="-41" dirty="0"/>
              <a:t> </a:t>
            </a:r>
            <a:r>
              <a:rPr lang="en-US" spc="-8" dirty="0"/>
              <a:t>networks</a:t>
            </a:r>
            <a:endParaRPr lang="en-US" dirty="0"/>
          </a:p>
          <a:p>
            <a:pPr marL="62865" indent="-228600" defTabSz="914400">
              <a:lnSpc>
                <a:spcPct val="90000"/>
              </a:lnSpc>
              <a:spcBef>
                <a:spcPts val="593"/>
              </a:spcBef>
              <a:buClr>
                <a:srgbClr val="EC4E70"/>
              </a:buClr>
              <a:buSzPct val="93750"/>
              <a:buFont typeface="Arial" panose="020B0604020202020204" pitchFamily="34" charset="0"/>
              <a:buChar char="•"/>
              <a:tabLst>
                <a:tab pos="62865" algn="l"/>
              </a:tabLst>
            </a:pPr>
            <a:r>
              <a:rPr lang="en-US" dirty="0"/>
              <a:t>Saving</a:t>
            </a:r>
            <a:r>
              <a:rPr lang="en-US" spc="-34" dirty="0"/>
              <a:t> </a:t>
            </a:r>
            <a:r>
              <a:rPr lang="en-US" dirty="0"/>
              <a:t>and</a:t>
            </a:r>
            <a:r>
              <a:rPr lang="en-US" spc="-30" dirty="0"/>
              <a:t> </a:t>
            </a:r>
            <a:r>
              <a:rPr lang="en-US" dirty="0"/>
              <a:t>loading</a:t>
            </a:r>
            <a:r>
              <a:rPr lang="en-US" spc="-34" dirty="0"/>
              <a:t> </a:t>
            </a:r>
            <a:r>
              <a:rPr lang="en-US" dirty="0"/>
              <a:t>trained</a:t>
            </a:r>
            <a:r>
              <a:rPr lang="en-US" spc="-30" dirty="0"/>
              <a:t> </a:t>
            </a:r>
            <a:r>
              <a:rPr lang="en-US" spc="-8" dirty="0"/>
              <a:t>models</a:t>
            </a:r>
            <a:endParaRPr lang="en-US" dirty="0"/>
          </a:p>
        </p:txBody>
      </p:sp>
      <p:pic>
        <p:nvPicPr>
          <p:cNvPr id="5" name="object 5"/>
          <p:cNvPicPr/>
          <p:nvPr/>
        </p:nvPicPr>
        <p:blipFill rotWithShape="1">
          <a:blip r:embed="rId2" cstate="print"/>
          <a:srcRect l="3679" r="3238" b="1"/>
          <a:stretch/>
        </p:blipFill>
        <p:spPr>
          <a:xfrm>
            <a:off x="6014833" y="2093976"/>
            <a:ext cx="2955798" cy="4096512"/>
          </a:xfrm>
          <a:prstGeom prst="rect">
            <a:avLst/>
          </a:prstGeom>
        </p:spPr>
      </p:pic>
      <p:pic>
        <p:nvPicPr>
          <p:cNvPr id="4" name="object 4"/>
          <p:cNvPicPr/>
          <p:nvPr/>
        </p:nvPicPr>
        <p:blipFill>
          <a:blip r:embed="rId3" cstate="print"/>
          <a:stretch>
            <a:fillRect/>
          </a:stretch>
        </p:blipFill>
        <p:spPr>
          <a:xfrm>
            <a:off x="84565" y="5988502"/>
            <a:ext cx="653376" cy="6533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3200" b="1" dirty="0">
                <a:solidFill>
                  <a:srgbClr val="8C0011"/>
                </a:solidFill>
                <a:effectLst/>
                <a:latin typeface="LiberationSans"/>
              </a:rPr>
              <a:t>Terminology Used in This Book </a:t>
            </a:r>
            <a:endParaRPr lang="en-US" sz="3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812824"/>
            <a:ext cx="8527720" cy="4368520"/>
          </a:xfrm>
        </p:spPr>
        <p:txBody>
          <a:bodyPr>
            <a:noAutofit/>
          </a:bodyPr>
          <a:lstStyle/>
          <a:p>
            <a:pPr marR="1397000">
              <a:lnSpc>
                <a:spcPct val="107500"/>
              </a:lnSpc>
              <a:spcBef>
                <a:spcPts val="100"/>
              </a:spcBef>
            </a:pPr>
            <a:r>
              <a:rPr lang="en-US" sz="1400" dirty="0">
                <a:solidFill>
                  <a:srgbClr val="333333"/>
                </a:solidFill>
                <a:effectLst/>
                <a:latin typeface="LiberationSerif"/>
              </a:rPr>
              <a:t>Observation</a:t>
            </a:r>
          </a:p>
          <a:p>
            <a:pPr marR="1397000" lvl="1">
              <a:lnSpc>
                <a:spcPct val="107500"/>
              </a:lnSpc>
              <a:spcBef>
                <a:spcPts val="100"/>
              </a:spcBef>
            </a:pPr>
            <a:r>
              <a:rPr lang="en-US" sz="1400" dirty="0">
                <a:solidFill>
                  <a:srgbClr val="333333"/>
                </a:solidFill>
                <a:effectLst/>
                <a:latin typeface="LiberationSerif"/>
              </a:rPr>
              <a:t>A single unit in our level of observation—for example, a person, a sale, or a record.  </a:t>
            </a:r>
            <a:endParaRPr lang="en-US" sz="1400" dirty="0">
              <a:effectLst/>
            </a:endParaRPr>
          </a:p>
          <a:p>
            <a:pPr marR="1397000">
              <a:lnSpc>
                <a:spcPct val="107500"/>
              </a:lnSpc>
              <a:spcBef>
                <a:spcPts val="100"/>
              </a:spcBef>
            </a:pPr>
            <a:r>
              <a:rPr lang="en-US" sz="1400" dirty="0">
                <a:solidFill>
                  <a:srgbClr val="333333"/>
                </a:solidFill>
                <a:effectLst/>
                <a:latin typeface="LiberationSerif"/>
              </a:rPr>
              <a:t>Learning algorithms </a:t>
            </a:r>
          </a:p>
          <a:p>
            <a:pPr marR="1397000" lvl="1">
              <a:lnSpc>
                <a:spcPct val="107500"/>
              </a:lnSpc>
              <a:spcBef>
                <a:spcPts val="100"/>
              </a:spcBef>
            </a:pPr>
            <a:r>
              <a:rPr lang="en-US" sz="1400" dirty="0">
                <a:solidFill>
                  <a:srgbClr val="333333"/>
                </a:solidFill>
                <a:effectLst/>
                <a:latin typeface="LiberationSerif"/>
              </a:rPr>
              <a:t>An algorithm used to learn the best parameters of a model—for example, linear regression, naive Bayes, or decision trees. </a:t>
            </a:r>
            <a:endParaRPr lang="en-US" sz="1400" dirty="0">
              <a:effectLst/>
            </a:endParaRPr>
          </a:p>
          <a:p>
            <a:pPr marR="1397000">
              <a:lnSpc>
                <a:spcPct val="107500"/>
              </a:lnSpc>
              <a:spcBef>
                <a:spcPts val="100"/>
              </a:spcBef>
            </a:pPr>
            <a:r>
              <a:rPr lang="en-US" sz="1400" dirty="0">
                <a:solidFill>
                  <a:srgbClr val="333333"/>
                </a:solidFill>
                <a:effectLst/>
                <a:latin typeface="LiberationSerif"/>
              </a:rPr>
              <a:t>Models </a:t>
            </a:r>
          </a:p>
          <a:p>
            <a:pPr marR="1397000" lvl="1">
              <a:lnSpc>
                <a:spcPct val="107500"/>
              </a:lnSpc>
              <a:spcBef>
                <a:spcPts val="100"/>
              </a:spcBef>
            </a:pPr>
            <a:r>
              <a:rPr lang="en-US" sz="1400" dirty="0">
                <a:solidFill>
                  <a:srgbClr val="333333"/>
                </a:solidFill>
                <a:effectLst/>
                <a:latin typeface="LiberationSerif"/>
              </a:rPr>
              <a:t>An output of a learning algorithm’s training. Learning algorithms train models, which we then use to make predictions. </a:t>
            </a:r>
            <a:endParaRPr lang="en-US" sz="1400" dirty="0">
              <a:effectLst/>
            </a:endParaRPr>
          </a:p>
          <a:p>
            <a:pPr marR="1397000">
              <a:lnSpc>
                <a:spcPct val="107500"/>
              </a:lnSpc>
              <a:spcBef>
                <a:spcPts val="100"/>
              </a:spcBef>
            </a:pPr>
            <a:r>
              <a:rPr lang="en-US" sz="1400" dirty="0">
                <a:solidFill>
                  <a:srgbClr val="333333"/>
                </a:solidFill>
                <a:effectLst/>
                <a:latin typeface="LiberationSerif"/>
              </a:rPr>
              <a:t>Parameters</a:t>
            </a:r>
          </a:p>
          <a:p>
            <a:pPr marR="1397000" lvl="1">
              <a:lnSpc>
                <a:spcPct val="107500"/>
              </a:lnSpc>
              <a:spcBef>
                <a:spcPts val="100"/>
              </a:spcBef>
            </a:pPr>
            <a:r>
              <a:rPr lang="en-US" sz="1400" dirty="0">
                <a:solidFill>
                  <a:srgbClr val="333333"/>
                </a:solidFill>
                <a:effectLst/>
                <a:latin typeface="LiberationSerif"/>
              </a:rPr>
              <a:t>The weights or coefficients of a model learned through training. </a:t>
            </a:r>
            <a:br>
              <a:rPr lang="en-US" sz="1400" dirty="0">
                <a:solidFill>
                  <a:srgbClr val="333333"/>
                </a:solidFill>
                <a:effectLst/>
                <a:latin typeface="LiberationSerif"/>
              </a:rPr>
            </a:br>
            <a:endParaRPr lang="en-US" sz="1400" dirty="0">
              <a:effectLst/>
            </a:endParaRPr>
          </a:p>
          <a:p>
            <a:pPr marR="1397000">
              <a:lnSpc>
                <a:spcPct val="107500"/>
              </a:lnSpc>
              <a:spcBef>
                <a:spcPts val="100"/>
              </a:spcBef>
            </a:pPr>
            <a:r>
              <a:rPr lang="en-US" sz="1400" dirty="0">
                <a:solidFill>
                  <a:srgbClr val="333333"/>
                </a:solidFill>
                <a:effectLst/>
                <a:latin typeface="LiberationSerif"/>
              </a:rPr>
              <a:t>Hyperparameters </a:t>
            </a:r>
          </a:p>
          <a:p>
            <a:pPr marR="1397000" lvl="1">
              <a:lnSpc>
                <a:spcPct val="107500"/>
              </a:lnSpc>
              <a:spcBef>
                <a:spcPts val="100"/>
              </a:spcBef>
            </a:pPr>
            <a:r>
              <a:rPr lang="en-US" sz="1400" dirty="0">
                <a:solidFill>
                  <a:srgbClr val="333333"/>
                </a:solidFill>
                <a:effectLst/>
                <a:latin typeface="LiberationSerif"/>
              </a:rPr>
              <a:t>The settings of a learning algorithm that need to be set before training. </a:t>
            </a:r>
            <a:endParaRPr lang="en-US" sz="1400" dirty="0">
              <a:effectLst/>
            </a:endParaRPr>
          </a:p>
        </p:txBody>
      </p:sp>
      <p:pic>
        <p:nvPicPr>
          <p:cNvPr id="4" name="object 4">
            <a:extLst>
              <a:ext uri="{FF2B5EF4-FFF2-40B4-BE49-F238E27FC236}">
                <a16:creationId xmlns:a16="http://schemas.microsoft.com/office/drawing/2014/main" id="{5E7BA052-8B49-7319-7320-90E6C057FBC9}"/>
              </a:ext>
            </a:extLst>
          </p:cNvPr>
          <p:cNvPicPr/>
          <p:nvPr/>
        </p:nvPicPr>
        <p:blipFill>
          <a:blip r:embed="rId2" cstate="print"/>
          <a:stretch>
            <a:fillRect/>
          </a:stretch>
        </p:blipFill>
        <p:spPr>
          <a:xfrm>
            <a:off x="14656" y="5986828"/>
            <a:ext cx="871168" cy="871168"/>
          </a:xfrm>
          <a:prstGeom prst="rect">
            <a:avLst/>
          </a:prstGeom>
        </p:spPr>
      </p:pic>
    </p:spTree>
    <p:extLst>
      <p:ext uri="{BB962C8B-B14F-4D97-AF65-F5344CB8AC3E}">
        <p14:creationId xmlns:p14="http://schemas.microsoft.com/office/powerpoint/2010/main" val="399877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3200" b="1" dirty="0">
                <a:solidFill>
                  <a:srgbClr val="8C0011"/>
                </a:solidFill>
                <a:effectLst/>
                <a:latin typeface="LiberationSans"/>
              </a:rPr>
              <a:t>Terminology Used in This Book </a:t>
            </a:r>
            <a:endParaRPr lang="en-US" sz="3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812824"/>
            <a:ext cx="8527720" cy="4368520"/>
          </a:xfrm>
        </p:spPr>
        <p:txBody>
          <a:bodyPr>
            <a:noAutofit/>
          </a:bodyPr>
          <a:lstStyle/>
          <a:p>
            <a:pPr marR="1397000">
              <a:lnSpc>
                <a:spcPct val="107500"/>
              </a:lnSpc>
              <a:spcBef>
                <a:spcPts val="100"/>
              </a:spcBef>
            </a:pPr>
            <a:r>
              <a:rPr lang="en-US" sz="1400" dirty="0">
                <a:solidFill>
                  <a:srgbClr val="333333"/>
                </a:solidFill>
                <a:effectLst/>
                <a:latin typeface="LiberationSerif"/>
              </a:rPr>
              <a:t>Performance</a:t>
            </a:r>
          </a:p>
          <a:p>
            <a:pPr marR="1397000" lvl="1">
              <a:lnSpc>
                <a:spcPct val="107500"/>
              </a:lnSpc>
              <a:spcBef>
                <a:spcPts val="100"/>
              </a:spcBef>
            </a:pPr>
            <a:r>
              <a:rPr lang="en-US" sz="1400" dirty="0">
                <a:solidFill>
                  <a:srgbClr val="333333"/>
                </a:solidFill>
                <a:effectLst/>
                <a:latin typeface="LiberationSerif"/>
              </a:rPr>
              <a:t>A metric used to evaluate a model. </a:t>
            </a:r>
            <a:br>
              <a:rPr lang="en-US" sz="1400" dirty="0">
                <a:solidFill>
                  <a:srgbClr val="333333"/>
                </a:solidFill>
                <a:effectLst/>
                <a:latin typeface="LiberationSerif"/>
              </a:rPr>
            </a:br>
            <a:endParaRPr lang="en-US" sz="1400" dirty="0">
              <a:effectLst/>
            </a:endParaRPr>
          </a:p>
          <a:p>
            <a:pPr marR="1397000">
              <a:lnSpc>
                <a:spcPct val="107500"/>
              </a:lnSpc>
              <a:spcBef>
                <a:spcPts val="100"/>
              </a:spcBef>
            </a:pPr>
            <a:r>
              <a:rPr lang="en-US" sz="1400" dirty="0">
                <a:solidFill>
                  <a:srgbClr val="333333"/>
                </a:solidFill>
                <a:effectLst/>
                <a:latin typeface="LiberationSerif"/>
              </a:rPr>
              <a:t>Loss</a:t>
            </a:r>
          </a:p>
          <a:p>
            <a:pPr marR="1397000" lvl="1">
              <a:lnSpc>
                <a:spcPct val="107500"/>
              </a:lnSpc>
              <a:spcBef>
                <a:spcPts val="100"/>
              </a:spcBef>
            </a:pPr>
            <a:r>
              <a:rPr lang="en-US" sz="1400" dirty="0">
                <a:solidFill>
                  <a:srgbClr val="333333"/>
                </a:solidFill>
                <a:effectLst/>
                <a:latin typeface="LiberationSerif"/>
              </a:rPr>
              <a:t>A metric to maximize or minimize through training. </a:t>
            </a:r>
            <a:br>
              <a:rPr lang="en-US" sz="1400" dirty="0">
                <a:solidFill>
                  <a:srgbClr val="333333"/>
                </a:solidFill>
                <a:effectLst/>
                <a:latin typeface="LiberationSerif"/>
              </a:rPr>
            </a:br>
            <a:endParaRPr lang="en-US" sz="1400" dirty="0">
              <a:effectLst/>
            </a:endParaRPr>
          </a:p>
          <a:p>
            <a:pPr marR="1397000">
              <a:lnSpc>
                <a:spcPct val="107500"/>
              </a:lnSpc>
              <a:spcBef>
                <a:spcPts val="100"/>
              </a:spcBef>
            </a:pPr>
            <a:r>
              <a:rPr lang="en-US" sz="1400" dirty="0">
                <a:solidFill>
                  <a:srgbClr val="333333"/>
                </a:solidFill>
                <a:effectLst/>
                <a:latin typeface="LiberationSerif"/>
              </a:rPr>
              <a:t>Train </a:t>
            </a:r>
          </a:p>
          <a:p>
            <a:pPr marR="1397000" lvl="1">
              <a:lnSpc>
                <a:spcPct val="107500"/>
              </a:lnSpc>
              <a:spcBef>
                <a:spcPts val="100"/>
              </a:spcBef>
            </a:pPr>
            <a:r>
              <a:rPr lang="en-US" sz="1400" dirty="0">
                <a:solidFill>
                  <a:srgbClr val="333333"/>
                </a:solidFill>
                <a:effectLst/>
                <a:latin typeface="LiberationSerif"/>
              </a:rPr>
              <a:t>Applying a learning algorithm to data using numerical approaches like gradient descent. </a:t>
            </a:r>
            <a:endParaRPr lang="en-US" sz="1400" dirty="0">
              <a:effectLst/>
            </a:endParaRPr>
          </a:p>
          <a:p>
            <a:pPr marR="1397000">
              <a:lnSpc>
                <a:spcPct val="107500"/>
              </a:lnSpc>
              <a:spcBef>
                <a:spcPts val="100"/>
              </a:spcBef>
            </a:pPr>
            <a:endParaRPr lang="en-US" sz="1400" spc="85" dirty="0">
              <a:solidFill>
                <a:srgbClr val="262626"/>
              </a:solidFill>
              <a:latin typeface="Calibri"/>
              <a:cs typeface="Calibri"/>
            </a:endParaRPr>
          </a:p>
          <a:p>
            <a:pPr marR="1397000">
              <a:lnSpc>
                <a:spcPct val="107500"/>
              </a:lnSpc>
              <a:spcBef>
                <a:spcPts val="100"/>
              </a:spcBef>
            </a:pPr>
            <a:r>
              <a:rPr lang="en-US" sz="1400" spc="85" dirty="0">
                <a:solidFill>
                  <a:srgbClr val="262626"/>
                </a:solidFill>
                <a:latin typeface="Calibri"/>
                <a:cs typeface="Calibri"/>
              </a:rPr>
              <a:t>Fit</a:t>
            </a:r>
          </a:p>
          <a:p>
            <a:pPr marR="1397000" lvl="1">
              <a:lnSpc>
                <a:spcPct val="107500"/>
              </a:lnSpc>
              <a:spcBef>
                <a:spcPts val="100"/>
              </a:spcBef>
            </a:pPr>
            <a:r>
              <a:rPr lang="en-US" sz="1400" dirty="0">
                <a:solidFill>
                  <a:srgbClr val="333333"/>
                </a:solidFill>
                <a:effectLst/>
                <a:latin typeface="LiberationSerif"/>
              </a:rPr>
              <a:t>Applying a learning algorithm to data using analytical approaches. </a:t>
            </a:r>
            <a:endParaRPr lang="en-US" sz="1400" spc="85" dirty="0">
              <a:solidFill>
                <a:srgbClr val="262626"/>
              </a:solidFill>
              <a:latin typeface="Calibri"/>
              <a:cs typeface="Calibri"/>
            </a:endParaRPr>
          </a:p>
          <a:p>
            <a:pPr marR="1397000">
              <a:lnSpc>
                <a:spcPct val="107500"/>
              </a:lnSpc>
              <a:spcBef>
                <a:spcPts val="100"/>
              </a:spcBef>
            </a:pPr>
            <a:r>
              <a:rPr lang="en-US" sz="1400" spc="85" dirty="0">
                <a:solidFill>
                  <a:srgbClr val="262626"/>
                </a:solidFill>
                <a:latin typeface="Calibri"/>
                <a:cs typeface="Calibri"/>
              </a:rPr>
              <a:t>Data</a:t>
            </a:r>
          </a:p>
          <a:p>
            <a:pPr marR="1397000" lvl="1">
              <a:lnSpc>
                <a:spcPct val="107500"/>
              </a:lnSpc>
              <a:spcBef>
                <a:spcPts val="100"/>
              </a:spcBef>
            </a:pPr>
            <a:r>
              <a:rPr lang="en-US" sz="1400" dirty="0">
                <a:solidFill>
                  <a:srgbClr val="333333"/>
                </a:solidFill>
                <a:effectLst/>
                <a:latin typeface="LiberationSerif"/>
              </a:rPr>
              <a:t>A collection of observations. </a:t>
            </a:r>
            <a:endParaRPr lang="en-US" sz="1400" dirty="0">
              <a:effectLst/>
            </a:endParaRPr>
          </a:p>
        </p:txBody>
      </p:sp>
      <p:pic>
        <p:nvPicPr>
          <p:cNvPr id="4" name="object 4">
            <a:extLst>
              <a:ext uri="{FF2B5EF4-FFF2-40B4-BE49-F238E27FC236}">
                <a16:creationId xmlns:a16="http://schemas.microsoft.com/office/drawing/2014/main" id="{5E7BA052-8B49-7319-7320-90E6C057FBC9}"/>
              </a:ext>
            </a:extLst>
          </p:cNvPr>
          <p:cNvPicPr/>
          <p:nvPr/>
        </p:nvPicPr>
        <p:blipFill>
          <a:blip r:embed="rId2" cstate="print"/>
          <a:stretch>
            <a:fillRect/>
          </a:stretch>
        </p:blipFill>
        <p:spPr>
          <a:xfrm>
            <a:off x="14656" y="5986828"/>
            <a:ext cx="871168" cy="871168"/>
          </a:xfrm>
          <a:prstGeom prst="rect">
            <a:avLst/>
          </a:prstGeom>
        </p:spPr>
      </p:pic>
    </p:spTree>
    <p:extLst>
      <p:ext uri="{BB962C8B-B14F-4D97-AF65-F5344CB8AC3E}">
        <p14:creationId xmlns:p14="http://schemas.microsoft.com/office/powerpoint/2010/main" val="222779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Introduction to Machine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49" y="1812824"/>
            <a:ext cx="8140445" cy="4368520"/>
          </a:xfrm>
        </p:spPr>
        <p:txBody>
          <a:bodyPr>
            <a:normAutofit fontScale="92500" lnSpcReduction="20000"/>
          </a:bodyPr>
          <a:lstStyle/>
          <a:p>
            <a:pPr marL="0" marR="1397000" indent="0">
              <a:lnSpc>
                <a:spcPct val="107500"/>
              </a:lnSpc>
              <a:spcBef>
                <a:spcPts val="100"/>
              </a:spcBef>
              <a:buNone/>
            </a:pPr>
            <a:endParaRPr lang="en-US" sz="2000" spc="85" dirty="0">
              <a:solidFill>
                <a:srgbClr val="262626"/>
              </a:solidFill>
              <a:latin typeface="Calibri"/>
              <a:cs typeface="Calibri"/>
            </a:endParaRPr>
          </a:p>
          <a:p>
            <a:pPr marL="0" marR="1397000" indent="0">
              <a:lnSpc>
                <a:spcPct val="107500"/>
              </a:lnSpc>
              <a:spcBef>
                <a:spcPts val="100"/>
              </a:spcBef>
              <a:buNone/>
            </a:pPr>
            <a:r>
              <a:rPr lang="en-US" sz="2800" spc="85" dirty="0">
                <a:solidFill>
                  <a:srgbClr val="262626"/>
                </a:solidFill>
                <a:latin typeface="Calibri"/>
                <a:cs typeface="Calibri"/>
              </a:rPr>
              <a:t>Arthur</a:t>
            </a:r>
            <a:r>
              <a:rPr lang="en-US" sz="2800" spc="65" dirty="0">
                <a:solidFill>
                  <a:srgbClr val="262626"/>
                </a:solidFill>
                <a:latin typeface="Calibri"/>
                <a:cs typeface="Calibri"/>
              </a:rPr>
              <a:t> </a:t>
            </a:r>
            <a:r>
              <a:rPr lang="en-US" sz="2800" spc="150" dirty="0">
                <a:solidFill>
                  <a:srgbClr val="262626"/>
                </a:solidFill>
                <a:latin typeface="Calibri"/>
                <a:cs typeface="Calibri"/>
              </a:rPr>
              <a:t>Samuel</a:t>
            </a:r>
            <a:r>
              <a:rPr lang="en-US" sz="2800" spc="60" dirty="0">
                <a:solidFill>
                  <a:srgbClr val="262626"/>
                </a:solidFill>
                <a:latin typeface="Calibri"/>
                <a:cs typeface="Calibri"/>
              </a:rPr>
              <a:t> </a:t>
            </a:r>
            <a:r>
              <a:rPr lang="en-US" sz="2800" spc="95" dirty="0">
                <a:solidFill>
                  <a:srgbClr val="262626"/>
                </a:solidFill>
                <a:latin typeface="Calibri"/>
                <a:cs typeface="Calibri"/>
              </a:rPr>
              <a:t>(1959),</a:t>
            </a:r>
            <a:r>
              <a:rPr lang="en-US" sz="2800" dirty="0">
                <a:solidFill>
                  <a:srgbClr val="262626"/>
                </a:solidFill>
                <a:latin typeface="Calibri"/>
                <a:cs typeface="Calibri"/>
              </a:rPr>
              <a:t> </a:t>
            </a:r>
            <a:r>
              <a:rPr lang="en-US" sz="2800" spc="125" dirty="0">
                <a:solidFill>
                  <a:srgbClr val="262626"/>
                </a:solidFill>
                <a:latin typeface="Calibri"/>
                <a:cs typeface="Calibri"/>
              </a:rPr>
              <a:t>an</a:t>
            </a:r>
            <a:r>
              <a:rPr lang="en-US" sz="2800" spc="25" dirty="0">
                <a:solidFill>
                  <a:srgbClr val="262626"/>
                </a:solidFill>
                <a:latin typeface="Calibri"/>
                <a:cs typeface="Calibri"/>
              </a:rPr>
              <a:t> </a:t>
            </a:r>
            <a:r>
              <a:rPr lang="en-US" sz="2800" spc="140" dirty="0">
                <a:solidFill>
                  <a:srgbClr val="262626"/>
                </a:solidFill>
                <a:latin typeface="Calibri"/>
                <a:cs typeface="Calibri"/>
              </a:rPr>
              <a:t>American</a:t>
            </a:r>
            <a:r>
              <a:rPr lang="en-US" sz="2800" spc="70" dirty="0">
                <a:solidFill>
                  <a:srgbClr val="262626"/>
                </a:solidFill>
                <a:latin typeface="Calibri"/>
                <a:cs typeface="Calibri"/>
              </a:rPr>
              <a:t> </a:t>
            </a:r>
            <a:r>
              <a:rPr lang="en-US" sz="2800" spc="135" dirty="0">
                <a:solidFill>
                  <a:srgbClr val="262626"/>
                </a:solidFill>
                <a:latin typeface="Calibri"/>
                <a:cs typeface="Calibri"/>
              </a:rPr>
              <a:t>pioneer</a:t>
            </a:r>
            <a:r>
              <a:rPr lang="en-US" sz="2800" spc="70" dirty="0">
                <a:solidFill>
                  <a:srgbClr val="262626"/>
                </a:solidFill>
                <a:latin typeface="Calibri"/>
                <a:cs typeface="Calibri"/>
              </a:rPr>
              <a:t> </a:t>
            </a:r>
            <a:r>
              <a:rPr lang="en-US" sz="2800" spc="85" dirty="0">
                <a:solidFill>
                  <a:srgbClr val="262626"/>
                </a:solidFill>
                <a:latin typeface="Calibri"/>
                <a:cs typeface="Calibri"/>
              </a:rPr>
              <a:t>in</a:t>
            </a:r>
            <a:r>
              <a:rPr lang="en-US" sz="2800" spc="70" dirty="0">
                <a:solidFill>
                  <a:srgbClr val="262626"/>
                </a:solidFill>
                <a:latin typeface="Calibri"/>
                <a:cs typeface="Calibri"/>
              </a:rPr>
              <a:t> </a:t>
            </a:r>
            <a:r>
              <a:rPr lang="en-US" sz="2800" spc="80" dirty="0">
                <a:solidFill>
                  <a:srgbClr val="262626"/>
                </a:solidFill>
                <a:latin typeface="Calibri"/>
                <a:cs typeface="Calibri"/>
              </a:rPr>
              <a:t>the</a:t>
            </a:r>
            <a:r>
              <a:rPr lang="en-US" sz="2800" spc="75" dirty="0">
                <a:solidFill>
                  <a:srgbClr val="262626"/>
                </a:solidFill>
                <a:latin typeface="Calibri"/>
                <a:cs typeface="Calibri"/>
              </a:rPr>
              <a:t> </a:t>
            </a:r>
            <a:r>
              <a:rPr lang="en-US" sz="2800" spc="95" dirty="0">
                <a:solidFill>
                  <a:srgbClr val="262626"/>
                </a:solidFill>
                <a:latin typeface="Calibri"/>
                <a:cs typeface="Calibri"/>
              </a:rPr>
              <a:t>field</a:t>
            </a:r>
            <a:r>
              <a:rPr lang="en-US" sz="2800" spc="60" dirty="0">
                <a:solidFill>
                  <a:srgbClr val="262626"/>
                </a:solidFill>
                <a:latin typeface="Calibri"/>
                <a:cs typeface="Calibri"/>
              </a:rPr>
              <a:t> </a:t>
            </a:r>
            <a:r>
              <a:rPr lang="en-US" sz="2800" spc="80" dirty="0">
                <a:solidFill>
                  <a:srgbClr val="262626"/>
                </a:solidFill>
                <a:latin typeface="Calibri"/>
                <a:cs typeface="Calibri"/>
              </a:rPr>
              <a:t>of</a:t>
            </a:r>
            <a:r>
              <a:rPr lang="en-US" sz="2800" spc="130" dirty="0">
                <a:solidFill>
                  <a:srgbClr val="262626"/>
                </a:solidFill>
                <a:latin typeface="Calibri"/>
                <a:cs typeface="Calibri"/>
              </a:rPr>
              <a:t> </a:t>
            </a:r>
            <a:r>
              <a:rPr lang="en-US" sz="2800" spc="40" dirty="0">
                <a:solidFill>
                  <a:srgbClr val="262626"/>
                </a:solidFill>
                <a:latin typeface="Calibri"/>
                <a:cs typeface="Calibri"/>
              </a:rPr>
              <a:t>artificial </a:t>
            </a:r>
            <a:r>
              <a:rPr lang="en-US" sz="2800" spc="114" dirty="0">
                <a:solidFill>
                  <a:srgbClr val="262626"/>
                </a:solidFill>
                <a:latin typeface="Calibri"/>
                <a:cs typeface="Calibri"/>
              </a:rPr>
              <a:t>intelligence,</a:t>
            </a:r>
            <a:r>
              <a:rPr lang="en-US" sz="2800" spc="-5" dirty="0">
                <a:solidFill>
                  <a:srgbClr val="262626"/>
                </a:solidFill>
                <a:latin typeface="Calibri"/>
                <a:cs typeface="Calibri"/>
              </a:rPr>
              <a:t> </a:t>
            </a:r>
            <a:r>
              <a:rPr lang="en-US" sz="2800" spc="140" dirty="0">
                <a:solidFill>
                  <a:srgbClr val="262626"/>
                </a:solidFill>
                <a:latin typeface="Calibri"/>
                <a:cs typeface="Calibri"/>
              </a:rPr>
              <a:t>defined</a:t>
            </a:r>
            <a:r>
              <a:rPr lang="en-US" sz="2800" spc="60" dirty="0">
                <a:solidFill>
                  <a:srgbClr val="262626"/>
                </a:solidFill>
                <a:latin typeface="Calibri"/>
                <a:cs typeface="Calibri"/>
              </a:rPr>
              <a:t> </a:t>
            </a:r>
            <a:r>
              <a:rPr lang="en-US" sz="2800" spc="140" dirty="0">
                <a:solidFill>
                  <a:srgbClr val="262626"/>
                </a:solidFill>
                <a:latin typeface="Calibri"/>
                <a:cs typeface="Calibri"/>
              </a:rPr>
              <a:t>machine</a:t>
            </a:r>
            <a:r>
              <a:rPr lang="en-US" sz="2800" spc="75" dirty="0">
                <a:solidFill>
                  <a:srgbClr val="262626"/>
                </a:solidFill>
                <a:latin typeface="Calibri"/>
                <a:cs typeface="Calibri"/>
              </a:rPr>
              <a:t> </a:t>
            </a:r>
            <a:r>
              <a:rPr lang="en-US" sz="2800" spc="130" dirty="0">
                <a:solidFill>
                  <a:srgbClr val="262626"/>
                </a:solidFill>
                <a:latin typeface="Calibri"/>
                <a:cs typeface="Calibri"/>
              </a:rPr>
              <a:t>learning</a:t>
            </a:r>
            <a:r>
              <a:rPr lang="en-US" sz="2800" spc="65" dirty="0">
                <a:solidFill>
                  <a:srgbClr val="262626"/>
                </a:solidFill>
                <a:latin typeface="Calibri"/>
                <a:cs typeface="Calibri"/>
              </a:rPr>
              <a:t> </a:t>
            </a:r>
            <a:r>
              <a:rPr lang="en-US" sz="2800" spc="80" dirty="0">
                <a:solidFill>
                  <a:srgbClr val="262626"/>
                </a:solidFill>
                <a:latin typeface="Calibri"/>
                <a:cs typeface="Calibri"/>
              </a:rPr>
              <a:t>as:</a:t>
            </a:r>
            <a:endParaRPr lang="en-US" sz="2800" dirty="0">
              <a:latin typeface="Calibri"/>
              <a:cs typeface="Calibri"/>
            </a:endParaRPr>
          </a:p>
          <a:p>
            <a:pPr marL="0" marR="34290" indent="0">
              <a:lnSpc>
                <a:spcPct val="110000"/>
              </a:lnSpc>
              <a:spcBef>
                <a:spcPts val="990"/>
              </a:spcBef>
              <a:buNone/>
            </a:pPr>
            <a:r>
              <a:rPr lang="en-US" sz="2800" i="1" spc="175" dirty="0">
                <a:solidFill>
                  <a:srgbClr val="2900A6"/>
                </a:solidFill>
                <a:latin typeface="Calibri"/>
                <a:cs typeface="Calibri"/>
              </a:rPr>
              <a:t>The</a:t>
            </a:r>
            <a:r>
              <a:rPr lang="en-US" sz="2800" i="1" spc="80" dirty="0">
                <a:solidFill>
                  <a:srgbClr val="2900A6"/>
                </a:solidFill>
                <a:latin typeface="Calibri"/>
                <a:cs typeface="Calibri"/>
              </a:rPr>
              <a:t> </a:t>
            </a:r>
            <a:r>
              <a:rPr lang="en-US" sz="2800" i="1" spc="120" dirty="0">
                <a:solidFill>
                  <a:srgbClr val="2900A6"/>
                </a:solidFill>
                <a:latin typeface="Calibri"/>
                <a:cs typeface="Calibri"/>
              </a:rPr>
              <a:t>field</a:t>
            </a:r>
            <a:r>
              <a:rPr lang="en-US" sz="2800" i="1" spc="75" dirty="0">
                <a:solidFill>
                  <a:srgbClr val="2900A6"/>
                </a:solidFill>
                <a:latin typeface="Calibri"/>
                <a:cs typeface="Calibri"/>
              </a:rPr>
              <a:t> </a:t>
            </a:r>
            <a:r>
              <a:rPr lang="en-US" sz="2800" i="1" spc="100" dirty="0">
                <a:solidFill>
                  <a:srgbClr val="2900A6"/>
                </a:solidFill>
                <a:latin typeface="Calibri"/>
                <a:cs typeface="Calibri"/>
              </a:rPr>
              <a:t>of</a:t>
            </a:r>
            <a:r>
              <a:rPr lang="en-US" sz="2800" i="1" spc="145" dirty="0">
                <a:solidFill>
                  <a:srgbClr val="2900A6"/>
                </a:solidFill>
                <a:latin typeface="Calibri"/>
                <a:cs typeface="Calibri"/>
              </a:rPr>
              <a:t> </a:t>
            </a:r>
            <a:r>
              <a:rPr lang="en-US" sz="2800" i="1" spc="120" dirty="0">
                <a:solidFill>
                  <a:srgbClr val="2900A6"/>
                </a:solidFill>
                <a:latin typeface="Calibri"/>
                <a:cs typeface="Calibri"/>
              </a:rPr>
              <a:t>study</a:t>
            </a:r>
            <a:r>
              <a:rPr lang="en-US" sz="2800" i="1" spc="75" dirty="0">
                <a:solidFill>
                  <a:srgbClr val="2900A6"/>
                </a:solidFill>
                <a:latin typeface="Calibri"/>
                <a:cs typeface="Calibri"/>
              </a:rPr>
              <a:t> </a:t>
            </a:r>
            <a:r>
              <a:rPr lang="en-US" sz="2800" i="1" dirty="0">
                <a:solidFill>
                  <a:srgbClr val="2900A6"/>
                </a:solidFill>
                <a:latin typeface="Calibri"/>
                <a:cs typeface="Calibri"/>
              </a:rPr>
              <a:t>that</a:t>
            </a:r>
            <a:r>
              <a:rPr lang="en-US" sz="2800" i="1" spc="80" dirty="0">
                <a:solidFill>
                  <a:srgbClr val="2900A6"/>
                </a:solidFill>
                <a:latin typeface="Calibri"/>
                <a:cs typeface="Calibri"/>
              </a:rPr>
              <a:t> </a:t>
            </a:r>
            <a:r>
              <a:rPr lang="en-US" sz="2800" i="1" spc="160" dirty="0">
                <a:solidFill>
                  <a:srgbClr val="2900A6"/>
                </a:solidFill>
                <a:latin typeface="Calibri"/>
                <a:cs typeface="Calibri"/>
              </a:rPr>
              <a:t>gives</a:t>
            </a:r>
            <a:r>
              <a:rPr lang="en-US" sz="2800" i="1" spc="75" dirty="0">
                <a:solidFill>
                  <a:srgbClr val="2900A6"/>
                </a:solidFill>
                <a:latin typeface="Calibri"/>
                <a:cs typeface="Calibri"/>
              </a:rPr>
              <a:t> </a:t>
            </a:r>
            <a:r>
              <a:rPr lang="en-US" sz="2800" i="1" spc="165" dirty="0">
                <a:solidFill>
                  <a:srgbClr val="2900A6"/>
                </a:solidFill>
                <a:latin typeface="Calibri"/>
                <a:cs typeface="Calibri"/>
              </a:rPr>
              <a:t>computers</a:t>
            </a:r>
            <a:r>
              <a:rPr lang="en-US" sz="2800" i="1" spc="75" dirty="0">
                <a:solidFill>
                  <a:srgbClr val="2900A6"/>
                </a:solidFill>
                <a:latin typeface="Calibri"/>
                <a:cs typeface="Calibri"/>
              </a:rPr>
              <a:t> </a:t>
            </a:r>
            <a:r>
              <a:rPr lang="en-US" sz="2800" i="1" spc="105" dirty="0">
                <a:solidFill>
                  <a:srgbClr val="2900A6"/>
                </a:solidFill>
                <a:latin typeface="Calibri"/>
                <a:cs typeface="Calibri"/>
              </a:rPr>
              <a:t>the</a:t>
            </a:r>
            <a:r>
              <a:rPr lang="en-US" sz="2800" i="1" spc="85" dirty="0">
                <a:solidFill>
                  <a:srgbClr val="2900A6"/>
                </a:solidFill>
                <a:latin typeface="Calibri"/>
                <a:cs typeface="Calibri"/>
              </a:rPr>
              <a:t> </a:t>
            </a:r>
            <a:r>
              <a:rPr lang="en-US" sz="2800" i="1" spc="80" dirty="0">
                <a:solidFill>
                  <a:srgbClr val="2900A6"/>
                </a:solidFill>
                <a:latin typeface="Calibri"/>
                <a:cs typeface="Calibri"/>
              </a:rPr>
              <a:t>ability</a:t>
            </a:r>
            <a:r>
              <a:rPr lang="en-US" sz="2800" i="1" spc="70" dirty="0">
                <a:solidFill>
                  <a:srgbClr val="2900A6"/>
                </a:solidFill>
                <a:latin typeface="Calibri"/>
                <a:cs typeface="Calibri"/>
              </a:rPr>
              <a:t> to</a:t>
            </a:r>
            <a:r>
              <a:rPr lang="en-US" sz="2800" i="1" spc="85" dirty="0">
                <a:solidFill>
                  <a:srgbClr val="2900A6"/>
                </a:solidFill>
                <a:latin typeface="Calibri"/>
                <a:cs typeface="Calibri"/>
              </a:rPr>
              <a:t> </a:t>
            </a:r>
            <a:r>
              <a:rPr lang="en-US" sz="2800" i="1" spc="100" dirty="0">
                <a:solidFill>
                  <a:srgbClr val="2900A6"/>
                </a:solidFill>
                <a:latin typeface="Calibri"/>
                <a:cs typeface="Calibri"/>
              </a:rPr>
              <a:t>learn</a:t>
            </a:r>
            <a:r>
              <a:rPr lang="en-US" sz="2800" i="1" spc="75" dirty="0">
                <a:solidFill>
                  <a:srgbClr val="2900A6"/>
                </a:solidFill>
                <a:latin typeface="Calibri"/>
                <a:cs typeface="Calibri"/>
              </a:rPr>
              <a:t> </a:t>
            </a:r>
            <a:r>
              <a:rPr lang="en-US" sz="2800" i="1" spc="60" dirty="0">
                <a:solidFill>
                  <a:srgbClr val="2900A6"/>
                </a:solidFill>
                <a:latin typeface="Calibri"/>
                <a:cs typeface="Calibri"/>
              </a:rPr>
              <a:t>without </a:t>
            </a:r>
            <a:r>
              <a:rPr lang="en-US" sz="2800" i="1" spc="215" dirty="0">
                <a:solidFill>
                  <a:srgbClr val="2900A6"/>
                </a:solidFill>
                <a:latin typeface="Calibri"/>
                <a:cs typeface="Calibri"/>
              </a:rPr>
              <a:t>being</a:t>
            </a:r>
            <a:r>
              <a:rPr lang="en-US" sz="2800" i="1" spc="70" dirty="0">
                <a:solidFill>
                  <a:srgbClr val="2900A6"/>
                </a:solidFill>
                <a:latin typeface="Calibri"/>
                <a:cs typeface="Calibri"/>
              </a:rPr>
              <a:t> </a:t>
            </a:r>
            <a:r>
              <a:rPr lang="en-US" sz="2800" i="1" spc="110" dirty="0">
                <a:solidFill>
                  <a:srgbClr val="2900A6"/>
                </a:solidFill>
                <a:latin typeface="Calibri"/>
                <a:cs typeface="Calibri"/>
              </a:rPr>
              <a:t>explicitly</a:t>
            </a:r>
            <a:r>
              <a:rPr lang="en-US" sz="2800" i="1" spc="70" dirty="0">
                <a:solidFill>
                  <a:srgbClr val="2900A6"/>
                </a:solidFill>
                <a:latin typeface="Calibri"/>
                <a:cs typeface="Calibri"/>
              </a:rPr>
              <a:t> </a:t>
            </a:r>
            <a:r>
              <a:rPr lang="en-US" sz="2800" i="1" spc="155" dirty="0">
                <a:solidFill>
                  <a:srgbClr val="2900A6"/>
                </a:solidFill>
                <a:latin typeface="Calibri"/>
                <a:cs typeface="Calibri"/>
              </a:rPr>
              <a:t>programmed.</a:t>
            </a:r>
            <a:endParaRPr lang="en-US" sz="2800" dirty="0">
              <a:latin typeface="Calibri"/>
              <a:cs typeface="Calibri"/>
            </a:endParaRPr>
          </a:p>
          <a:p>
            <a:pPr>
              <a:lnSpc>
                <a:spcPct val="100000"/>
              </a:lnSpc>
              <a:spcBef>
                <a:spcPts val="1839"/>
              </a:spcBef>
            </a:pPr>
            <a:endParaRPr lang="en-US" sz="2800" dirty="0">
              <a:latin typeface="Calibri"/>
              <a:cs typeface="Calibri"/>
            </a:endParaRPr>
          </a:p>
          <a:p>
            <a:pPr marL="0" marR="5080" indent="0">
              <a:lnSpc>
                <a:spcPct val="109600"/>
              </a:lnSpc>
              <a:buNone/>
            </a:pPr>
            <a:r>
              <a:rPr lang="en-US" sz="2800" spc="185" dirty="0">
                <a:solidFill>
                  <a:srgbClr val="262626"/>
                </a:solidFill>
                <a:latin typeface="Calibri"/>
                <a:cs typeface="Calibri"/>
              </a:rPr>
              <a:t>He</a:t>
            </a:r>
            <a:r>
              <a:rPr lang="en-US" sz="2800" spc="75" dirty="0">
                <a:solidFill>
                  <a:srgbClr val="262626"/>
                </a:solidFill>
                <a:latin typeface="Calibri"/>
                <a:cs typeface="Calibri"/>
              </a:rPr>
              <a:t> </a:t>
            </a:r>
            <a:r>
              <a:rPr lang="en-US" sz="2800" spc="170" dirty="0">
                <a:solidFill>
                  <a:srgbClr val="262626"/>
                </a:solidFill>
                <a:latin typeface="Calibri"/>
                <a:cs typeface="Calibri"/>
              </a:rPr>
              <a:t>developed</a:t>
            </a:r>
            <a:r>
              <a:rPr lang="en-US" sz="2800" spc="55" dirty="0">
                <a:solidFill>
                  <a:srgbClr val="262626"/>
                </a:solidFill>
                <a:latin typeface="Calibri"/>
                <a:cs typeface="Calibri"/>
              </a:rPr>
              <a:t> </a:t>
            </a:r>
            <a:r>
              <a:rPr lang="en-US" sz="2800" spc="80" dirty="0">
                <a:solidFill>
                  <a:srgbClr val="262626"/>
                </a:solidFill>
                <a:latin typeface="Calibri"/>
                <a:cs typeface="Calibri"/>
              </a:rPr>
              <a:t>the</a:t>
            </a:r>
            <a:r>
              <a:rPr lang="en-US" sz="2800" spc="75" dirty="0">
                <a:solidFill>
                  <a:srgbClr val="262626"/>
                </a:solidFill>
                <a:latin typeface="Calibri"/>
                <a:cs typeface="Calibri"/>
              </a:rPr>
              <a:t> </a:t>
            </a:r>
            <a:r>
              <a:rPr lang="en-US" sz="2800" spc="120" dirty="0">
                <a:solidFill>
                  <a:srgbClr val="262626"/>
                </a:solidFill>
                <a:latin typeface="Calibri"/>
                <a:cs typeface="Calibri"/>
              </a:rPr>
              <a:t>checkers-</a:t>
            </a:r>
            <a:r>
              <a:rPr lang="en-US" sz="2800" spc="150" dirty="0">
                <a:solidFill>
                  <a:srgbClr val="262626"/>
                </a:solidFill>
                <a:latin typeface="Calibri"/>
                <a:cs typeface="Calibri"/>
              </a:rPr>
              <a:t>playing</a:t>
            </a:r>
            <a:r>
              <a:rPr lang="en-US" sz="2800" spc="65" dirty="0">
                <a:solidFill>
                  <a:srgbClr val="262626"/>
                </a:solidFill>
                <a:latin typeface="Calibri"/>
                <a:cs typeface="Calibri"/>
              </a:rPr>
              <a:t> </a:t>
            </a:r>
            <a:r>
              <a:rPr lang="en-US" sz="2800" spc="140" dirty="0">
                <a:solidFill>
                  <a:srgbClr val="262626"/>
                </a:solidFill>
                <a:latin typeface="Calibri"/>
                <a:cs typeface="Calibri"/>
              </a:rPr>
              <a:t>program,</a:t>
            </a:r>
            <a:r>
              <a:rPr lang="en-US" sz="2800" dirty="0">
                <a:solidFill>
                  <a:srgbClr val="262626"/>
                </a:solidFill>
                <a:latin typeface="Calibri"/>
                <a:cs typeface="Calibri"/>
              </a:rPr>
              <a:t> </a:t>
            </a:r>
            <a:r>
              <a:rPr lang="en-US" sz="2800" spc="85" dirty="0">
                <a:solidFill>
                  <a:srgbClr val="262626"/>
                </a:solidFill>
                <a:latin typeface="Calibri"/>
                <a:cs typeface="Calibri"/>
              </a:rPr>
              <a:t>in</a:t>
            </a:r>
            <a:r>
              <a:rPr lang="en-US" sz="2800" spc="75" dirty="0">
                <a:solidFill>
                  <a:srgbClr val="262626"/>
                </a:solidFill>
                <a:latin typeface="Calibri"/>
                <a:cs typeface="Calibri"/>
              </a:rPr>
              <a:t> </a:t>
            </a:r>
            <a:r>
              <a:rPr lang="en-US" sz="2800" spc="80" dirty="0">
                <a:solidFill>
                  <a:srgbClr val="262626"/>
                </a:solidFill>
                <a:latin typeface="Calibri"/>
                <a:cs typeface="Calibri"/>
              </a:rPr>
              <a:t>the</a:t>
            </a:r>
            <a:r>
              <a:rPr lang="en-US" sz="2800" spc="75" dirty="0">
                <a:solidFill>
                  <a:srgbClr val="262626"/>
                </a:solidFill>
                <a:latin typeface="Calibri"/>
                <a:cs typeface="Calibri"/>
              </a:rPr>
              <a:t> </a:t>
            </a:r>
            <a:r>
              <a:rPr lang="en-US" sz="2800" spc="65" dirty="0">
                <a:solidFill>
                  <a:srgbClr val="262626"/>
                </a:solidFill>
                <a:latin typeface="Calibri"/>
                <a:cs typeface="Calibri"/>
              </a:rPr>
              <a:t>late</a:t>
            </a:r>
            <a:r>
              <a:rPr lang="en-US" sz="2800" spc="75" dirty="0">
                <a:solidFill>
                  <a:srgbClr val="262626"/>
                </a:solidFill>
                <a:latin typeface="Calibri"/>
                <a:cs typeface="Calibri"/>
              </a:rPr>
              <a:t> </a:t>
            </a:r>
            <a:r>
              <a:rPr lang="en-US" sz="2800" spc="130" dirty="0">
                <a:solidFill>
                  <a:srgbClr val="262626"/>
                </a:solidFill>
                <a:latin typeface="Calibri"/>
                <a:cs typeface="Calibri"/>
              </a:rPr>
              <a:t>1950s,</a:t>
            </a:r>
            <a:r>
              <a:rPr lang="en-US" sz="2800" dirty="0">
                <a:solidFill>
                  <a:srgbClr val="262626"/>
                </a:solidFill>
                <a:latin typeface="Calibri"/>
                <a:cs typeface="Calibri"/>
              </a:rPr>
              <a:t> </a:t>
            </a:r>
            <a:r>
              <a:rPr lang="en-US" sz="2800" spc="165" dirty="0">
                <a:solidFill>
                  <a:srgbClr val="262626"/>
                </a:solidFill>
                <a:latin typeface="Calibri"/>
                <a:cs typeface="Calibri"/>
              </a:rPr>
              <a:t>one</a:t>
            </a:r>
            <a:r>
              <a:rPr lang="en-US" sz="2800" spc="75" dirty="0">
                <a:solidFill>
                  <a:srgbClr val="262626"/>
                </a:solidFill>
                <a:latin typeface="Calibri"/>
                <a:cs typeface="Calibri"/>
              </a:rPr>
              <a:t> </a:t>
            </a:r>
            <a:r>
              <a:rPr lang="en-US" sz="2800" spc="80" dirty="0">
                <a:solidFill>
                  <a:srgbClr val="262626"/>
                </a:solidFill>
                <a:latin typeface="Calibri"/>
                <a:cs typeface="Calibri"/>
              </a:rPr>
              <a:t>of</a:t>
            </a:r>
            <a:r>
              <a:rPr lang="en-US" sz="2800" spc="130" dirty="0">
                <a:solidFill>
                  <a:srgbClr val="262626"/>
                </a:solidFill>
                <a:latin typeface="Calibri"/>
                <a:cs typeface="Calibri"/>
              </a:rPr>
              <a:t> </a:t>
            </a:r>
            <a:r>
              <a:rPr lang="en-US" sz="2800" spc="70" dirty="0">
                <a:solidFill>
                  <a:srgbClr val="262626"/>
                </a:solidFill>
                <a:latin typeface="Calibri"/>
                <a:cs typeface="Calibri"/>
              </a:rPr>
              <a:t>his </a:t>
            </a:r>
            <a:r>
              <a:rPr lang="en-US" sz="2800" spc="114" dirty="0">
                <a:solidFill>
                  <a:srgbClr val="262626"/>
                </a:solidFill>
                <a:latin typeface="Calibri"/>
                <a:cs typeface="Calibri"/>
              </a:rPr>
              <a:t>most</a:t>
            </a:r>
            <a:r>
              <a:rPr lang="en-US" sz="2800" spc="70" dirty="0">
                <a:solidFill>
                  <a:srgbClr val="262626"/>
                </a:solidFill>
                <a:latin typeface="Calibri"/>
                <a:cs typeface="Calibri"/>
              </a:rPr>
              <a:t> </a:t>
            </a:r>
            <a:r>
              <a:rPr lang="en-US" sz="2800" spc="125" dirty="0">
                <a:solidFill>
                  <a:srgbClr val="262626"/>
                </a:solidFill>
                <a:latin typeface="Calibri"/>
                <a:cs typeface="Calibri"/>
              </a:rPr>
              <a:t>notable</a:t>
            </a:r>
            <a:r>
              <a:rPr lang="en-US" sz="2800" spc="75" dirty="0">
                <a:solidFill>
                  <a:srgbClr val="262626"/>
                </a:solidFill>
                <a:latin typeface="Calibri"/>
                <a:cs typeface="Calibri"/>
              </a:rPr>
              <a:t> </a:t>
            </a:r>
            <a:r>
              <a:rPr lang="en-US" sz="2800" spc="120" dirty="0">
                <a:solidFill>
                  <a:srgbClr val="262626"/>
                </a:solidFill>
                <a:latin typeface="Calibri"/>
                <a:cs typeface="Calibri"/>
              </a:rPr>
              <a:t>achievements</a:t>
            </a:r>
            <a:r>
              <a:rPr lang="en-US" sz="2800" spc="65" dirty="0">
                <a:solidFill>
                  <a:srgbClr val="262626"/>
                </a:solidFill>
                <a:latin typeface="Calibri"/>
                <a:cs typeface="Calibri"/>
              </a:rPr>
              <a:t> </a:t>
            </a:r>
            <a:r>
              <a:rPr lang="en-US" sz="2800" spc="85" dirty="0">
                <a:solidFill>
                  <a:srgbClr val="262626"/>
                </a:solidFill>
                <a:latin typeface="Calibri"/>
                <a:cs typeface="Calibri"/>
              </a:rPr>
              <a:t>in</a:t>
            </a:r>
            <a:r>
              <a:rPr lang="en-US" sz="2800" spc="80" dirty="0">
                <a:solidFill>
                  <a:srgbClr val="262626"/>
                </a:solidFill>
                <a:latin typeface="Calibri"/>
                <a:cs typeface="Calibri"/>
              </a:rPr>
              <a:t> the</a:t>
            </a:r>
            <a:r>
              <a:rPr lang="en-US" sz="2800" spc="75" dirty="0">
                <a:solidFill>
                  <a:srgbClr val="262626"/>
                </a:solidFill>
                <a:latin typeface="Calibri"/>
                <a:cs typeface="Calibri"/>
              </a:rPr>
              <a:t> </a:t>
            </a:r>
            <a:r>
              <a:rPr lang="en-US" sz="2800" spc="95" dirty="0">
                <a:solidFill>
                  <a:srgbClr val="262626"/>
                </a:solidFill>
                <a:latin typeface="Calibri"/>
                <a:cs typeface="Calibri"/>
              </a:rPr>
              <a:t>field</a:t>
            </a:r>
            <a:r>
              <a:rPr lang="en-US" sz="2800" spc="65" dirty="0">
                <a:solidFill>
                  <a:srgbClr val="262626"/>
                </a:solidFill>
                <a:latin typeface="Calibri"/>
                <a:cs typeface="Calibri"/>
              </a:rPr>
              <a:t> </a:t>
            </a:r>
            <a:r>
              <a:rPr lang="en-US" sz="2800" spc="80" dirty="0">
                <a:solidFill>
                  <a:srgbClr val="262626"/>
                </a:solidFill>
                <a:latin typeface="Calibri"/>
                <a:cs typeface="Calibri"/>
              </a:rPr>
              <a:t>of</a:t>
            </a:r>
            <a:r>
              <a:rPr lang="en-US" sz="2800" spc="135" dirty="0">
                <a:solidFill>
                  <a:srgbClr val="262626"/>
                </a:solidFill>
                <a:latin typeface="Calibri"/>
                <a:cs typeface="Calibri"/>
              </a:rPr>
              <a:t> </a:t>
            </a:r>
            <a:r>
              <a:rPr lang="en-US" sz="2800" spc="50" dirty="0">
                <a:solidFill>
                  <a:srgbClr val="262626"/>
                </a:solidFill>
                <a:latin typeface="Calibri"/>
                <a:cs typeface="Calibri"/>
              </a:rPr>
              <a:t>artificial</a:t>
            </a:r>
            <a:r>
              <a:rPr lang="en-US" sz="2800" spc="65" dirty="0">
                <a:solidFill>
                  <a:srgbClr val="262626"/>
                </a:solidFill>
                <a:latin typeface="Calibri"/>
                <a:cs typeface="Calibri"/>
              </a:rPr>
              <a:t> </a:t>
            </a:r>
            <a:r>
              <a:rPr lang="en-US" sz="2800" spc="120" dirty="0">
                <a:solidFill>
                  <a:srgbClr val="262626"/>
                </a:solidFill>
                <a:latin typeface="Calibri"/>
                <a:cs typeface="Calibri"/>
              </a:rPr>
              <a:t>intelligence</a:t>
            </a:r>
            <a:r>
              <a:rPr lang="en-US" sz="2800" spc="80" dirty="0">
                <a:solidFill>
                  <a:srgbClr val="262626"/>
                </a:solidFill>
                <a:latin typeface="Calibri"/>
                <a:cs typeface="Calibri"/>
              </a:rPr>
              <a:t> </a:t>
            </a:r>
            <a:r>
              <a:rPr lang="en-US" sz="2800" spc="175" dirty="0">
                <a:solidFill>
                  <a:srgbClr val="262626"/>
                </a:solidFill>
                <a:latin typeface="Calibri"/>
                <a:cs typeface="Calibri"/>
              </a:rPr>
              <a:t>and</a:t>
            </a:r>
            <a:r>
              <a:rPr lang="en-US" sz="2800" spc="65" dirty="0">
                <a:solidFill>
                  <a:srgbClr val="262626"/>
                </a:solidFill>
                <a:latin typeface="Calibri"/>
                <a:cs typeface="Calibri"/>
              </a:rPr>
              <a:t> </a:t>
            </a:r>
            <a:r>
              <a:rPr lang="en-US" sz="2800" spc="130" dirty="0">
                <a:solidFill>
                  <a:srgbClr val="262626"/>
                </a:solidFill>
                <a:latin typeface="Calibri"/>
                <a:cs typeface="Calibri"/>
              </a:rPr>
              <a:t>machine </a:t>
            </a:r>
            <a:r>
              <a:rPr lang="en-US" sz="2800" spc="105" dirty="0">
                <a:solidFill>
                  <a:srgbClr val="262626"/>
                </a:solidFill>
                <a:latin typeface="Calibri"/>
                <a:cs typeface="Calibri"/>
              </a:rPr>
              <a:t>learning.</a:t>
            </a:r>
            <a:endParaRPr lang="en-US" sz="2800" dirty="0">
              <a:latin typeface="Calibri"/>
              <a:cs typeface="Calibri"/>
            </a:endParaRPr>
          </a:p>
          <a:p>
            <a:endParaRPr lang="en-US" sz="2000" dirty="0"/>
          </a:p>
        </p:txBody>
      </p:sp>
      <p:pic>
        <p:nvPicPr>
          <p:cNvPr id="4" name="object 4">
            <a:extLst>
              <a:ext uri="{FF2B5EF4-FFF2-40B4-BE49-F238E27FC236}">
                <a16:creationId xmlns:a16="http://schemas.microsoft.com/office/drawing/2014/main" id="{5E7BA052-8B49-7319-7320-90E6C057FBC9}"/>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Introduction to Machine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49" y="1812824"/>
            <a:ext cx="8140445" cy="4368520"/>
          </a:xfrm>
        </p:spPr>
        <p:txBody>
          <a:bodyPr>
            <a:normAutofit/>
          </a:bodyPr>
          <a:lstStyle/>
          <a:p>
            <a:pPr marL="0" marR="1397000" indent="0">
              <a:lnSpc>
                <a:spcPct val="107500"/>
              </a:lnSpc>
              <a:spcBef>
                <a:spcPts val="100"/>
              </a:spcBef>
              <a:buNone/>
            </a:pPr>
            <a:endParaRPr lang="en-US" sz="2000" spc="85" dirty="0">
              <a:solidFill>
                <a:srgbClr val="262626"/>
              </a:solidFill>
              <a:latin typeface="Calibri"/>
              <a:cs typeface="Calibri"/>
            </a:endParaRPr>
          </a:p>
          <a:p>
            <a:pPr marL="0" indent="0">
              <a:lnSpc>
                <a:spcPct val="100000"/>
              </a:lnSpc>
              <a:spcBef>
                <a:spcPts val="1300"/>
              </a:spcBef>
              <a:buNone/>
            </a:pPr>
            <a:r>
              <a:rPr lang="en-US" sz="2800" spc="-50" dirty="0">
                <a:solidFill>
                  <a:srgbClr val="374151"/>
                </a:solidFill>
                <a:latin typeface="Calibri"/>
                <a:cs typeface="Calibri"/>
              </a:rPr>
              <a:t>Tom</a:t>
            </a:r>
            <a:r>
              <a:rPr lang="en-US" sz="2800" spc="-65" dirty="0">
                <a:solidFill>
                  <a:srgbClr val="374151"/>
                </a:solidFill>
                <a:latin typeface="Calibri"/>
                <a:cs typeface="Calibri"/>
              </a:rPr>
              <a:t> </a:t>
            </a:r>
            <a:r>
              <a:rPr lang="en-US" sz="2800" dirty="0">
                <a:solidFill>
                  <a:srgbClr val="374151"/>
                </a:solidFill>
                <a:latin typeface="Calibri"/>
                <a:cs typeface="Calibri"/>
              </a:rPr>
              <a:t>Mitchell,</a:t>
            </a:r>
            <a:r>
              <a:rPr lang="en-US" sz="2800" spc="-85" dirty="0">
                <a:solidFill>
                  <a:srgbClr val="374151"/>
                </a:solidFill>
                <a:latin typeface="Calibri"/>
                <a:cs typeface="Calibri"/>
              </a:rPr>
              <a:t> </a:t>
            </a:r>
            <a:r>
              <a:rPr lang="en-US" sz="2800" dirty="0">
                <a:solidFill>
                  <a:srgbClr val="374151"/>
                </a:solidFill>
                <a:latin typeface="Calibri"/>
                <a:cs typeface="Calibri"/>
              </a:rPr>
              <a:t>a</a:t>
            </a:r>
            <a:r>
              <a:rPr lang="en-US" sz="2800" spc="-70" dirty="0">
                <a:solidFill>
                  <a:srgbClr val="374151"/>
                </a:solidFill>
                <a:latin typeface="Calibri"/>
                <a:cs typeface="Calibri"/>
              </a:rPr>
              <a:t> </a:t>
            </a:r>
            <a:r>
              <a:rPr lang="en-US" sz="2800" dirty="0">
                <a:solidFill>
                  <a:srgbClr val="374151"/>
                </a:solidFill>
                <a:latin typeface="Calibri"/>
                <a:cs typeface="Calibri"/>
              </a:rPr>
              <a:t>renowned</a:t>
            </a:r>
            <a:r>
              <a:rPr lang="en-US" sz="2800" spc="-75" dirty="0">
                <a:solidFill>
                  <a:srgbClr val="374151"/>
                </a:solidFill>
                <a:latin typeface="Calibri"/>
                <a:cs typeface="Calibri"/>
              </a:rPr>
              <a:t> </a:t>
            </a:r>
            <a:r>
              <a:rPr lang="en-US" sz="2800" dirty="0">
                <a:solidFill>
                  <a:srgbClr val="374151"/>
                </a:solidFill>
                <a:latin typeface="Calibri"/>
                <a:cs typeface="Calibri"/>
              </a:rPr>
              <a:t>computer</a:t>
            </a:r>
            <a:r>
              <a:rPr lang="en-US" sz="2800" spc="-75" dirty="0">
                <a:solidFill>
                  <a:srgbClr val="374151"/>
                </a:solidFill>
                <a:latin typeface="Calibri"/>
                <a:cs typeface="Calibri"/>
              </a:rPr>
              <a:t> </a:t>
            </a:r>
            <a:r>
              <a:rPr lang="en-US" sz="2800" dirty="0">
                <a:solidFill>
                  <a:srgbClr val="374151"/>
                </a:solidFill>
                <a:latin typeface="Calibri"/>
                <a:cs typeface="Calibri"/>
              </a:rPr>
              <a:t>scientist,</a:t>
            </a:r>
            <a:r>
              <a:rPr lang="en-US" sz="2800" spc="-75" dirty="0">
                <a:solidFill>
                  <a:srgbClr val="374151"/>
                </a:solidFill>
                <a:latin typeface="Calibri"/>
                <a:cs typeface="Calibri"/>
              </a:rPr>
              <a:t> </a:t>
            </a:r>
            <a:r>
              <a:rPr lang="en-US" sz="2800" dirty="0">
                <a:solidFill>
                  <a:srgbClr val="374151"/>
                </a:solidFill>
                <a:latin typeface="Calibri"/>
                <a:cs typeface="Calibri"/>
              </a:rPr>
              <a:t>defined</a:t>
            </a:r>
            <a:r>
              <a:rPr lang="en-US" sz="2800" spc="-75" dirty="0">
                <a:solidFill>
                  <a:srgbClr val="374151"/>
                </a:solidFill>
                <a:latin typeface="Calibri"/>
                <a:cs typeface="Calibri"/>
              </a:rPr>
              <a:t> </a:t>
            </a:r>
            <a:r>
              <a:rPr lang="en-US" sz="2800" dirty="0">
                <a:solidFill>
                  <a:srgbClr val="374151"/>
                </a:solidFill>
                <a:latin typeface="Calibri"/>
                <a:cs typeface="Calibri"/>
              </a:rPr>
              <a:t>machine</a:t>
            </a:r>
            <a:r>
              <a:rPr lang="en-US" sz="2800" spc="-70" dirty="0">
                <a:solidFill>
                  <a:srgbClr val="374151"/>
                </a:solidFill>
                <a:latin typeface="Calibri"/>
                <a:cs typeface="Calibri"/>
              </a:rPr>
              <a:t> </a:t>
            </a:r>
            <a:r>
              <a:rPr lang="en-US" sz="2800" dirty="0">
                <a:solidFill>
                  <a:srgbClr val="374151"/>
                </a:solidFill>
                <a:latin typeface="Calibri"/>
                <a:cs typeface="Calibri"/>
              </a:rPr>
              <a:t>learning</a:t>
            </a:r>
            <a:r>
              <a:rPr lang="en-US" sz="2800" spc="-80" dirty="0">
                <a:solidFill>
                  <a:srgbClr val="374151"/>
                </a:solidFill>
                <a:latin typeface="Calibri"/>
                <a:cs typeface="Calibri"/>
              </a:rPr>
              <a:t> </a:t>
            </a:r>
            <a:r>
              <a:rPr lang="en-US" sz="2800" spc="-25" dirty="0">
                <a:solidFill>
                  <a:srgbClr val="374151"/>
                </a:solidFill>
                <a:latin typeface="Calibri"/>
                <a:cs typeface="Calibri"/>
              </a:rPr>
              <a:t>as:</a:t>
            </a:r>
            <a:endParaRPr lang="en-US" sz="2800" dirty="0">
              <a:latin typeface="Calibri"/>
              <a:cs typeface="Calibri"/>
            </a:endParaRPr>
          </a:p>
          <a:p>
            <a:pPr marL="12700" marR="5080">
              <a:lnSpc>
                <a:spcPct val="112999"/>
              </a:lnSpc>
              <a:spcBef>
                <a:spcPts val="885"/>
              </a:spcBef>
            </a:pPr>
            <a:endParaRPr lang="en-US" sz="2800" dirty="0">
              <a:solidFill>
                <a:srgbClr val="374151"/>
              </a:solidFill>
              <a:latin typeface="Calibri"/>
              <a:cs typeface="Calibri"/>
            </a:endParaRPr>
          </a:p>
          <a:p>
            <a:pPr marL="0" marR="5080" indent="0">
              <a:lnSpc>
                <a:spcPct val="112999"/>
              </a:lnSpc>
              <a:spcBef>
                <a:spcPts val="885"/>
              </a:spcBef>
              <a:buNone/>
            </a:pPr>
            <a:r>
              <a:rPr lang="en-US" sz="2800" dirty="0">
                <a:solidFill>
                  <a:srgbClr val="374151"/>
                </a:solidFill>
                <a:latin typeface="Calibri"/>
                <a:cs typeface="Calibri"/>
              </a:rPr>
              <a:t>"</a:t>
            </a:r>
            <a:r>
              <a:rPr lang="en-US" sz="2800" dirty="0">
                <a:solidFill>
                  <a:srgbClr val="7030A0"/>
                </a:solidFill>
                <a:latin typeface="Calibri"/>
                <a:cs typeface="Calibri"/>
              </a:rPr>
              <a:t>A</a:t>
            </a:r>
            <a:r>
              <a:rPr lang="en-US" sz="2800" spc="-35" dirty="0">
                <a:solidFill>
                  <a:srgbClr val="7030A0"/>
                </a:solidFill>
                <a:latin typeface="Calibri"/>
                <a:cs typeface="Calibri"/>
              </a:rPr>
              <a:t> </a:t>
            </a:r>
            <a:r>
              <a:rPr lang="en-US" sz="2800" dirty="0">
                <a:solidFill>
                  <a:srgbClr val="7030A0"/>
                </a:solidFill>
                <a:latin typeface="Calibri"/>
                <a:cs typeface="Calibri"/>
              </a:rPr>
              <a:t>computer</a:t>
            </a:r>
            <a:r>
              <a:rPr lang="en-US" sz="2800" spc="-35" dirty="0">
                <a:solidFill>
                  <a:srgbClr val="7030A0"/>
                </a:solidFill>
                <a:latin typeface="Calibri"/>
                <a:cs typeface="Calibri"/>
              </a:rPr>
              <a:t> </a:t>
            </a:r>
            <a:r>
              <a:rPr lang="en-US" sz="2800" spc="-10" dirty="0">
                <a:solidFill>
                  <a:srgbClr val="7030A0"/>
                </a:solidFill>
                <a:latin typeface="Calibri"/>
                <a:cs typeface="Calibri"/>
              </a:rPr>
              <a:t>program</a:t>
            </a:r>
            <a:r>
              <a:rPr lang="en-US" sz="2800" spc="-35" dirty="0">
                <a:solidFill>
                  <a:srgbClr val="7030A0"/>
                </a:solidFill>
                <a:latin typeface="Calibri"/>
                <a:cs typeface="Calibri"/>
              </a:rPr>
              <a:t> </a:t>
            </a:r>
            <a:r>
              <a:rPr lang="en-US" sz="2800" dirty="0">
                <a:solidFill>
                  <a:srgbClr val="7030A0"/>
                </a:solidFill>
                <a:latin typeface="Calibri"/>
                <a:cs typeface="Calibri"/>
              </a:rPr>
              <a:t>is</a:t>
            </a:r>
            <a:r>
              <a:rPr lang="en-US" sz="2800" spc="-30" dirty="0">
                <a:solidFill>
                  <a:srgbClr val="7030A0"/>
                </a:solidFill>
                <a:latin typeface="Calibri"/>
                <a:cs typeface="Calibri"/>
              </a:rPr>
              <a:t> </a:t>
            </a:r>
            <a:r>
              <a:rPr lang="en-US" sz="2800" dirty="0">
                <a:solidFill>
                  <a:srgbClr val="7030A0"/>
                </a:solidFill>
                <a:latin typeface="Calibri"/>
                <a:cs typeface="Calibri"/>
              </a:rPr>
              <a:t>said</a:t>
            </a:r>
            <a:r>
              <a:rPr lang="en-US" sz="2800" spc="-40" dirty="0">
                <a:solidFill>
                  <a:srgbClr val="7030A0"/>
                </a:solidFill>
                <a:latin typeface="Calibri"/>
                <a:cs typeface="Calibri"/>
              </a:rPr>
              <a:t> </a:t>
            </a:r>
            <a:r>
              <a:rPr lang="en-US" sz="2800" dirty="0">
                <a:solidFill>
                  <a:srgbClr val="7030A0"/>
                </a:solidFill>
                <a:latin typeface="Calibri"/>
                <a:cs typeface="Calibri"/>
              </a:rPr>
              <a:t>to</a:t>
            </a:r>
            <a:r>
              <a:rPr lang="en-US" sz="2800" spc="-45" dirty="0">
                <a:solidFill>
                  <a:srgbClr val="7030A0"/>
                </a:solidFill>
                <a:latin typeface="Calibri"/>
                <a:cs typeface="Calibri"/>
              </a:rPr>
              <a:t> </a:t>
            </a:r>
            <a:r>
              <a:rPr lang="en-US" sz="2800" dirty="0">
                <a:solidFill>
                  <a:srgbClr val="7030A0"/>
                </a:solidFill>
                <a:latin typeface="Calibri"/>
                <a:cs typeface="Calibri"/>
              </a:rPr>
              <a:t>learn</a:t>
            </a:r>
            <a:r>
              <a:rPr lang="en-US" sz="2800" spc="-35" dirty="0">
                <a:solidFill>
                  <a:srgbClr val="7030A0"/>
                </a:solidFill>
                <a:latin typeface="Calibri"/>
                <a:cs typeface="Calibri"/>
              </a:rPr>
              <a:t> </a:t>
            </a:r>
            <a:r>
              <a:rPr lang="en-US" sz="2800" dirty="0">
                <a:solidFill>
                  <a:srgbClr val="7030A0"/>
                </a:solidFill>
                <a:latin typeface="Calibri"/>
                <a:cs typeface="Calibri"/>
              </a:rPr>
              <a:t>from</a:t>
            </a:r>
            <a:r>
              <a:rPr lang="en-US" sz="2800" spc="-35" dirty="0">
                <a:solidFill>
                  <a:srgbClr val="7030A0"/>
                </a:solidFill>
                <a:latin typeface="Calibri"/>
                <a:cs typeface="Calibri"/>
              </a:rPr>
              <a:t> </a:t>
            </a:r>
            <a:r>
              <a:rPr lang="en-US" sz="2800" spc="-10" dirty="0">
                <a:solidFill>
                  <a:srgbClr val="7030A0"/>
                </a:solidFill>
                <a:latin typeface="Calibri"/>
                <a:cs typeface="Calibri"/>
              </a:rPr>
              <a:t>experience</a:t>
            </a:r>
            <a:r>
              <a:rPr lang="en-US" sz="2800" spc="-35" dirty="0">
                <a:solidFill>
                  <a:srgbClr val="7030A0"/>
                </a:solidFill>
                <a:latin typeface="Calibri"/>
                <a:cs typeface="Calibri"/>
              </a:rPr>
              <a:t> </a:t>
            </a:r>
            <a:r>
              <a:rPr lang="en-US" sz="2800" dirty="0">
                <a:solidFill>
                  <a:srgbClr val="7030A0"/>
                </a:solidFill>
                <a:latin typeface="Calibri"/>
                <a:cs typeface="Calibri"/>
              </a:rPr>
              <a:t>E</a:t>
            </a:r>
            <a:r>
              <a:rPr lang="en-US" sz="2800" spc="-40" dirty="0">
                <a:solidFill>
                  <a:srgbClr val="7030A0"/>
                </a:solidFill>
                <a:latin typeface="Calibri"/>
                <a:cs typeface="Calibri"/>
              </a:rPr>
              <a:t> </a:t>
            </a:r>
            <a:r>
              <a:rPr lang="en-US" sz="2800" dirty="0">
                <a:solidFill>
                  <a:srgbClr val="7030A0"/>
                </a:solidFill>
                <a:latin typeface="Calibri"/>
                <a:cs typeface="Calibri"/>
              </a:rPr>
              <a:t>with</a:t>
            </a:r>
            <a:r>
              <a:rPr lang="en-US" sz="2800" spc="-35" dirty="0">
                <a:solidFill>
                  <a:srgbClr val="7030A0"/>
                </a:solidFill>
                <a:latin typeface="Calibri"/>
                <a:cs typeface="Calibri"/>
              </a:rPr>
              <a:t> </a:t>
            </a:r>
            <a:r>
              <a:rPr lang="en-US" sz="2800" dirty="0">
                <a:solidFill>
                  <a:srgbClr val="7030A0"/>
                </a:solidFill>
                <a:latin typeface="Calibri"/>
                <a:cs typeface="Calibri"/>
              </a:rPr>
              <a:t>respect</a:t>
            </a:r>
            <a:r>
              <a:rPr lang="en-US" sz="2800" spc="-35" dirty="0">
                <a:solidFill>
                  <a:srgbClr val="7030A0"/>
                </a:solidFill>
                <a:latin typeface="Calibri"/>
                <a:cs typeface="Calibri"/>
              </a:rPr>
              <a:t> </a:t>
            </a:r>
            <a:r>
              <a:rPr lang="en-US" sz="2800" dirty="0">
                <a:solidFill>
                  <a:srgbClr val="7030A0"/>
                </a:solidFill>
                <a:latin typeface="Calibri"/>
                <a:cs typeface="Calibri"/>
              </a:rPr>
              <a:t>to</a:t>
            </a:r>
            <a:r>
              <a:rPr lang="en-US" sz="2800" spc="-45" dirty="0">
                <a:solidFill>
                  <a:srgbClr val="7030A0"/>
                </a:solidFill>
                <a:latin typeface="Calibri"/>
                <a:cs typeface="Calibri"/>
              </a:rPr>
              <a:t> </a:t>
            </a:r>
            <a:r>
              <a:rPr lang="en-US" sz="2800" dirty="0">
                <a:solidFill>
                  <a:srgbClr val="7030A0"/>
                </a:solidFill>
                <a:latin typeface="Calibri"/>
                <a:cs typeface="Calibri"/>
              </a:rPr>
              <a:t>some</a:t>
            </a:r>
            <a:r>
              <a:rPr lang="en-US" sz="2800" spc="-30" dirty="0">
                <a:solidFill>
                  <a:srgbClr val="7030A0"/>
                </a:solidFill>
                <a:latin typeface="Calibri"/>
                <a:cs typeface="Calibri"/>
              </a:rPr>
              <a:t> </a:t>
            </a:r>
            <a:r>
              <a:rPr lang="en-US" sz="2800" dirty="0">
                <a:solidFill>
                  <a:srgbClr val="7030A0"/>
                </a:solidFill>
                <a:latin typeface="Calibri"/>
                <a:cs typeface="Calibri"/>
              </a:rPr>
              <a:t>task</a:t>
            </a:r>
            <a:r>
              <a:rPr lang="en-US" sz="2800" spc="-35" dirty="0">
                <a:solidFill>
                  <a:srgbClr val="7030A0"/>
                </a:solidFill>
                <a:latin typeface="Calibri"/>
                <a:cs typeface="Calibri"/>
              </a:rPr>
              <a:t> </a:t>
            </a:r>
            <a:r>
              <a:rPr lang="en-US" sz="2800" dirty="0">
                <a:solidFill>
                  <a:srgbClr val="7030A0"/>
                </a:solidFill>
                <a:latin typeface="Calibri"/>
                <a:cs typeface="Calibri"/>
              </a:rPr>
              <a:t>T</a:t>
            </a:r>
            <a:r>
              <a:rPr lang="en-US" sz="2800" spc="-40" dirty="0">
                <a:solidFill>
                  <a:srgbClr val="7030A0"/>
                </a:solidFill>
                <a:latin typeface="Calibri"/>
                <a:cs typeface="Calibri"/>
              </a:rPr>
              <a:t> </a:t>
            </a:r>
            <a:r>
              <a:rPr lang="en-US" sz="2800" dirty="0">
                <a:solidFill>
                  <a:srgbClr val="7030A0"/>
                </a:solidFill>
                <a:latin typeface="Calibri"/>
                <a:cs typeface="Calibri"/>
              </a:rPr>
              <a:t>and</a:t>
            </a:r>
            <a:r>
              <a:rPr lang="en-US" sz="2800" spc="-35" dirty="0">
                <a:solidFill>
                  <a:srgbClr val="7030A0"/>
                </a:solidFill>
                <a:latin typeface="Calibri"/>
                <a:cs typeface="Calibri"/>
              </a:rPr>
              <a:t> </a:t>
            </a:r>
            <a:r>
              <a:rPr lang="en-US" sz="2800" spc="-20" dirty="0">
                <a:solidFill>
                  <a:srgbClr val="7030A0"/>
                </a:solidFill>
                <a:latin typeface="Calibri"/>
                <a:cs typeface="Calibri"/>
              </a:rPr>
              <a:t>some </a:t>
            </a:r>
            <a:r>
              <a:rPr lang="en-US" sz="2800" spc="-10" dirty="0">
                <a:solidFill>
                  <a:srgbClr val="7030A0"/>
                </a:solidFill>
                <a:latin typeface="Calibri"/>
                <a:cs typeface="Calibri"/>
              </a:rPr>
              <a:t>performance</a:t>
            </a:r>
            <a:r>
              <a:rPr lang="en-US" sz="2800" spc="-75" dirty="0">
                <a:solidFill>
                  <a:srgbClr val="7030A0"/>
                </a:solidFill>
                <a:latin typeface="Calibri"/>
                <a:cs typeface="Calibri"/>
              </a:rPr>
              <a:t> </a:t>
            </a:r>
            <a:r>
              <a:rPr lang="en-US" sz="2800" dirty="0">
                <a:solidFill>
                  <a:srgbClr val="7030A0"/>
                </a:solidFill>
                <a:latin typeface="Calibri"/>
                <a:cs typeface="Calibri"/>
              </a:rPr>
              <a:t>measure</a:t>
            </a:r>
            <a:r>
              <a:rPr lang="en-US" sz="2800" spc="-25" dirty="0">
                <a:solidFill>
                  <a:srgbClr val="7030A0"/>
                </a:solidFill>
                <a:latin typeface="Calibri"/>
                <a:cs typeface="Calibri"/>
              </a:rPr>
              <a:t> </a:t>
            </a:r>
            <a:r>
              <a:rPr lang="en-US" sz="2800" dirty="0">
                <a:solidFill>
                  <a:srgbClr val="7030A0"/>
                </a:solidFill>
                <a:latin typeface="Calibri"/>
                <a:cs typeface="Calibri"/>
              </a:rPr>
              <a:t>P</a:t>
            </a:r>
            <a:r>
              <a:rPr lang="en-US" sz="2800" spc="-20" dirty="0">
                <a:solidFill>
                  <a:srgbClr val="7030A0"/>
                </a:solidFill>
                <a:latin typeface="Calibri"/>
                <a:cs typeface="Calibri"/>
              </a:rPr>
              <a:t> </a:t>
            </a:r>
            <a:r>
              <a:rPr lang="en-US" sz="2800" dirty="0">
                <a:solidFill>
                  <a:srgbClr val="7030A0"/>
                </a:solidFill>
                <a:latin typeface="Calibri"/>
                <a:cs typeface="Calibri"/>
              </a:rPr>
              <a:t>if</a:t>
            </a:r>
            <a:r>
              <a:rPr lang="en-US" sz="2800" spc="-30" dirty="0">
                <a:solidFill>
                  <a:srgbClr val="7030A0"/>
                </a:solidFill>
                <a:latin typeface="Calibri"/>
                <a:cs typeface="Calibri"/>
              </a:rPr>
              <a:t> </a:t>
            </a:r>
            <a:r>
              <a:rPr lang="en-US" sz="2800" dirty="0">
                <a:solidFill>
                  <a:srgbClr val="7030A0"/>
                </a:solidFill>
                <a:latin typeface="Calibri"/>
                <a:cs typeface="Calibri"/>
              </a:rPr>
              <a:t>its</a:t>
            </a:r>
            <a:r>
              <a:rPr lang="en-US" sz="2800" spc="-25" dirty="0">
                <a:solidFill>
                  <a:srgbClr val="7030A0"/>
                </a:solidFill>
                <a:latin typeface="Calibri"/>
                <a:cs typeface="Calibri"/>
              </a:rPr>
              <a:t> </a:t>
            </a:r>
            <a:r>
              <a:rPr lang="en-US" sz="2800" spc="-10" dirty="0">
                <a:solidFill>
                  <a:srgbClr val="7030A0"/>
                </a:solidFill>
                <a:latin typeface="Calibri"/>
                <a:cs typeface="Calibri"/>
              </a:rPr>
              <a:t>performance</a:t>
            </a:r>
            <a:r>
              <a:rPr lang="en-US" sz="2800" spc="-25" dirty="0">
                <a:solidFill>
                  <a:srgbClr val="7030A0"/>
                </a:solidFill>
                <a:latin typeface="Calibri"/>
                <a:cs typeface="Calibri"/>
              </a:rPr>
              <a:t> </a:t>
            </a:r>
            <a:r>
              <a:rPr lang="en-US" sz="2800" dirty="0">
                <a:solidFill>
                  <a:srgbClr val="7030A0"/>
                </a:solidFill>
                <a:latin typeface="Calibri"/>
                <a:cs typeface="Calibri"/>
              </a:rPr>
              <a:t>on</a:t>
            </a:r>
            <a:r>
              <a:rPr lang="en-US" sz="2800" spc="-30" dirty="0">
                <a:solidFill>
                  <a:srgbClr val="7030A0"/>
                </a:solidFill>
                <a:latin typeface="Calibri"/>
                <a:cs typeface="Calibri"/>
              </a:rPr>
              <a:t> </a:t>
            </a:r>
            <a:r>
              <a:rPr lang="en-US" sz="2800" spc="-114" dirty="0">
                <a:solidFill>
                  <a:srgbClr val="7030A0"/>
                </a:solidFill>
                <a:latin typeface="Calibri"/>
                <a:cs typeface="Calibri"/>
              </a:rPr>
              <a:t>T,</a:t>
            </a:r>
            <a:r>
              <a:rPr lang="en-US" sz="2800" spc="-5" dirty="0">
                <a:solidFill>
                  <a:srgbClr val="7030A0"/>
                </a:solidFill>
                <a:latin typeface="Calibri"/>
                <a:cs typeface="Calibri"/>
              </a:rPr>
              <a:t> </a:t>
            </a:r>
            <a:r>
              <a:rPr lang="en-US" sz="2800" dirty="0">
                <a:solidFill>
                  <a:srgbClr val="7030A0"/>
                </a:solidFill>
                <a:latin typeface="Calibri"/>
                <a:cs typeface="Calibri"/>
              </a:rPr>
              <a:t>as</a:t>
            </a:r>
            <a:r>
              <a:rPr lang="en-US" sz="2800" spc="-20" dirty="0">
                <a:solidFill>
                  <a:srgbClr val="7030A0"/>
                </a:solidFill>
                <a:latin typeface="Calibri"/>
                <a:cs typeface="Calibri"/>
              </a:rPr>
              <a:t> </a:t>
            </a:r>
            <a:r>
              <a:rPr lang="en-US" sz="2800" dirty="0">
                <a:solidFill>
                  <a:srgbClr val="7030A0"/>
                </a:solidFill>
                <a:latin typeface="Calibri"/>
                <a:cs typeface="Calibri"/>
              </a:rPr>
              <a:t>measured</a:t>
            </a:r>
            <a:r>
              <a:rPr lang="en-US" sz="2800" spc="-30" dirty="0">
                <a:solidFill>
                  <a:srgbClr val="7030A0"/>
                </a:solidFill>
                <a:latin typeface="Calibri"/>
                <a:cs typeface="Calibri"/>
              </a:rPr>
              <a:t> </a:t>
            </a:r>
            <a:r>
              <a:rPr lang="en-US" sz="2800" dirty="0">
                <a:solidFill>
                  <a:srgbClr val="7030A0"/>
                </a:solidFill>
                <a:latin typeface="Calibri"/>
                <a:cs typeface="Calibri"/>
              </a:rPr>
              <a:t>by</a:t>
            </a:r>
            <a:r>
              <a:rPr lang="en-US" sz="2800" spc="-35" dirty="0">
                <a:solidFill>
                  <a:srgbClr val="7030A0"/>
                </a:solidFill>
                <a:latin typeface="Calibri"/>
                <a:cs typeface="Calibri"/>
              </a:rPr>
              <a:t> </a:t>
            </a:r>
            <a:r>
              <a:rPr lang="en-US" sz="2800" spc="-140" dirty="0">
                <a:solidFill>
                  <a:srgbClr val="7030A0"/>
                </a:solidFill>
                <a:latin typeface="Calibri"/>
                <a:cs typeface="Calibri"/>
              </a:rPr>
              <a:t>P,</a:t>
            </a:r>
            <a:r>
              <a:rPr lang="en-US" sz="2800" spc="-5" dirty="0">
                <a:solidFill>
                  <a:srgbClr val="7030A0"/>
                </a:solidFill>
                <a:latin typeface="Calibri"/>
                <a:cs typeface="Calibri"/>
              </a:rPr>
              <a:t> </a:t>
            </a:r>
            <a:r>
              <a:rPr lang="en-US" sz="2800" spc="-10" dirty="0">
                <a:solidFill>
                  <a:srgbClr val="7030A0"/>
                </a:solidFill>
                <a:latin typeface="Calibri"/>
                <a:cs typeface="Calibri"/>
              </a:rPr>
              <a:t>improves</a:t>
            </a:r>
            <a:r>
              <a:rPr lang="en-US" sz="2800" spc="-25" dirty="0">
                <a:solidFill>
                  <a:srgbClr val="7030A0"/>
                </a:solidFill>
                <a:latin typeface="Calibri"/>
                <a:cs typeface="Calibri"/>
              </a:rPr>
              <a:t> </a:t>
            </a:r>
            <a:r>
              <a:rPr lang="en-US" sz="2800" dirty="0">
                <a:solidFill>
                  <a:srgbClr val="7030A0"/>
                </a:solidFill>
                <a:latin typeface="Calibri"/>
                <a:cs typeface="Calibri"/>
              </a:rPr>
              <a:t>with</a:t>
            </a:r>
            <a:r>
              <a:rPr lang="en-US" sz="2800" spc="-25" dirty="0">
                <a:solidFill>
                  <a:srgbClr val="7030A0"/>
                </a:solidFill>
                <a:latin typeface="Calibri"/>
                <a:cs typeface="Calibri"/>
              </a:rPr>
              <a:t> </a:t>
            </a:r>
            <a:r>
              <a:rPr lang="en-US" sz="2800" spc="-10" dirty="0">
                <a:solidFill>
                  <a:srgbClr val="7030A0"/>
                </a:solidFill>
                <a:latin typeface="Calibri"/>
                <a:cs typeface="Calibri"/>
              </a:rPr>
              <a:t>experience</a:t>
            </a:r>
            <a:r>
              <a:rPr lang="en-US" sz="2800" spc="-25" dirty="0">
                <a:solidFill>
                  <a:srgbClr val="7030A0"/>
                </a:solidFill>
                <a:latin typeface="Calibri"/>
                <a:cs typeface="Calibri"/>
              </a:rPr>
              <a:t> E."</a:t>
            </a:r>
            <a:endParaRPr lang="en-US" sz="2800" dirty="0">
              <a:solidFill>
                <a:srgbClr val="7030A0"/>
              </a:solidFill>
              <a:latin typeface="Calibri"/>
              <a:cs typeface="Calibri"/>
            </a:endParaRPr>
          </a:p>
          <a:p>
            <a:pPr marL="0" indent="0">
              <a:buNone/>
            </a:pPr>
            <a:endParaRPr lang="en-US" sz="2000" dirty="0"/>
          </a:p>
        </p:txBody>
      </p:sp>
      <p:pic>
        <p:nvPicPr>
          <p:cNvPr id="4" name="object 4">
            <a:extLst>
              <a:ext uri="{FF2B5EF4-FFF2-40B4-BE49-F238E27FC236}">
                <a16:creationId xmlns:a16="http://schemas.microsoft.com/office/drawing/2014/main" id="{5E7BA052-8B49-7319-7320-90E6C057FBC9}"/>
              </a:ext>
            </a:extLst>
          </p:cNvPr>
          <p:cNvPicPr/>
          <p:nvPr/>
        </p:nvPicPr>
        <p:blipFill>
          <a:blip r:embed="rId2" cstate="print"/>
          <a:stretch>
            <a:fillRect/>
          </a:stretch>
        </p:blipFill>
        <p:spPr>
          <a:xfrm>
            <a:off x="14656" y="5986828"/>
            <a:ext cx="871168" cy="871168"/>
          </a:xfrm>
          <a:prstGeom prst="rect">
            <a:avLst/>
          </a:prstGeom>
        </p:spPr>
      </p:pic>
    </p:spTree>
    <p:extLst>
      <p:ext uri="{BB962C8B-B14F-4D97-AF65-F5344CB8AC3E}">
        <p14:creationId xmlns:p14="http://schemas.microsoft.com/office/powerpoint/2010/main" val="282763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899" y="956901"/>
            <a:ext cx="7981293" cy="1069907"/>
          </a:xfrm>
          <a:prstGeom prst="rect">
            <a:avLst/>
          </a:prstGeom>
        </p:spPr>
        <p:txBody>
          <a:bodyPr vert="horz" wrap="square" lIns="0" tIns="389000" rIns="0" bIns="0" rtlCol="0" anchor="ctr">
            <a:spAutoFit/>
          </a:bodyPr>
          <a:lstStyle/>
          <a:p>
            <a:pPr marL="128588">
              <a:spcBef>
                <a:spcPts val="75"/>
              </a:spcBef>
            </a:pPr>
            <a:r>
              <a:rPr spc="-116" dirty="0"/>
              <a:t>Machine</a:t>
            </a:r>
            <a:r>
              <a:rPr spc="-229" dirty="0"/>
              <a:t> </a:t>
            </a:r>
            <a:r>
              <a:rPr spc="-143" dirty="0"/>
              <a:t>Learning</a:t>
            </a:r>
            <a:r>
              <a:rPr spc="-221" dirty="0"/>
              <a:t> </a:t>
            </a:r>
            <a:r>
              <a:rPr spc="-98" dirty="0"/>
              <a:t>Algorithms</a:t>
            </a:r>
          </a:p>
        </p:txBody>
      </p:sp>
      <p:sp>
        <p:nvSpPr>
          <p:cNvPr id="3" name="object 3"/>
          <p:cNvSpPr/>
          <p:nvPr/>
        </p:nvSpPr>
        <p:spPr>
          <a:xfrm>
            <a:off x="4111224" y="2494856"/>
            <a:ext cx="921544" cy="215265"/>
          </a:xfrm>
          <a:custGeom>
            <a:avLst/>
            <a:gdLst/>
            <a:ahLst/>
            <a:cxnLst/>
            <a:rect l="l" t="t" r="r" b="b"/>
            <a:pathLst>
              <a:path w="1228725" h="287019">
                <a:moveTo>
                  <a:pt x="0" y="286499"/>
                </a:moveTo>
                <a:lnTo>
                  <a:pt x="32524" y="250015"/>
                </a:lnTo>
                <a:lnTo>
                  <a:pt x="66751" y="215969"/>
                </a:lnTo>
                <a:lnTo>
                  <a:pt x="102562" y="184372"/>
                </a:lnTo>
                <a:lnTo>
                  <a:pt x="139838" y="155234"/>
                </a:lnTo>
                <a:lnTo>
                  <a:pt x="178462" y="128567"/>
                </a:lnTo>
                <a:lnTo>
                  <a:pt x="218315" y="104379"/>
                </a:lnTo>
                <a:lnTo>
                  <a:pt x="259279" y="82682"/>
                </a:lnTo>
                <a:lnTo>
                  <a:pt x="301237" y="63485"/>
                </a:lnTo>
                <a:lnTo>
                  <a:pt x="344068" y="46800"/>
                </a:lnTo>
                <a:lnTo>
                  <a:pt x="387657" y="32636"/>
                </a:lnTo>
                <a:lnTo>
                  <a:pt x="431883" y="21004"/>
                </a:lnTo>
                <a:lnTo>
                  <a:pt x="476630" y="11914"/>
                </a:lnTo>
                <a:lnTo>
                  <a:pt x="521778" y="5376"/>
                </a:lnTo>
                <a:lnTo>
                  <a:pt x="567211" y="1401"/>
                </a:lnTo>
                <a:lnTo>
                  <a:pt x="612809" y="0"/>
                </a:lnTo>
                <a:lnTo>
                  <a:pt x="658454" y="1181"/>
                </a:lnTo>
                <a:lnTo>
                  <a:pt x="704029" y="4957"/>
                </a:lnTo>
                <a:lnTo>
                  <a:pt x="749414" y="11337"/>
                </a:lnTo>
                <a:lnTo>
                  <a:pt x="794493" y="20331"/>
                </a:lnTo>
                <a:lnTo>
                  <a:pt x="839146" y="31950"/>
                </a:lnTo>
                <a:lnTo>
                  <a:pt x="883255" y="46204"/>
                </a:lnTo>
                <a:lnTo>
                  <a:pt x="926703" y="63104"/>
                </a:lnTo>
                <a:lnTo>
                  <a:pt x="969371" y="82660"/>
                </a:lnTo>
                <a:lnTo>
                  <a:pt x="1011141" y="104881"/>
                </a:lnTo>
                <a:lnTo>
                  <a:pt x="1051894" y="129780"/>
                </a:lnTo>
                <a:lnTo>
                  <a:pt x="1091513" y="157365"/>
                </a:lnTo>
                <a:lnTo>
                  <a:pt x="1129880" y="187648"/>
                </a:lnTo>
                <a:lnTo>
                  <a:pt x="1181463" y="234915"/>
                </a:lnTo>
                <a:lnTo>
                  <a:pt x="1205654" y="260185"/>
                </a:lnTo>
                <a:lnTo>
                  <a:pt x="1228731" y="286499"/>
                </a:lnTo>
              </a:path>
            </a:pathLst>
          </a:custGeom>
          <a:ln w="12700">
            <a:solidFill>
              <a:srgbClr val="16977B"/>
            </a:solidFill>
          </a:ln>
        </p:spPr>
        <p:txBody>
          <a:bodyPr wrap="square" lIns="0" tIns="0" rIns="0" bIns="0" rtlCol="0"/>
          <a:lstStyle/>
          <a:p>
            <a:endParaRPr sz="1350"/>
          </a:p>
        </p:txBody>
      </p:sp>
      <p:grpSp>
        <p:nvGrpSpPr>
          <p:cNvPr id="4" name="object 4"/>
          <p:cNvGrpSpPr/>
          <p:nvPr/>
        </p:nvGrpSpPr>
        <p:grpSpPr>
          <a:xfrm>
            <a:off x="1655986" y="3478239"/>
            <a:ext cx="5832157" cy="730091"/>
            <a:chOff x="2207981" y="3494651"/>
            <a:chExt cx="7776209" cy="973455"/>
          </a:xfrm>
        </p:grpSpPr>
        <p:sp>
          <p:nvSpPr>
            <p:cNvPr id="5" name="object 5"/>
            <p:cNvSpPr/>
            <p:nvPr/>
          </p:nvSpPr>
          <p:spPr>
            <a:xfrm>
              <a:off x="6095999" y="3787485"/>
              <a:ext cx="3881754" cy="673735"/>
            </a:xfrm>
            <a:custGeom>
              <a:avLst/>
              <a:gdLst/>
              <a:ahLst/>
              <a:cxnLst/>
              <a:rect l="l" t="t" r="r" b="b"/>
              <a:pathLst>
                <a:path w="3881754" h="673735">
                  <a:moveTo>
                    <a:pt x="0" y="0"/>
                  </a:moveTo>
                  <a:lnTo>
                    <a:pt x="0" y="336838"/>
                  </a:lnTo>
                  <a:lnTo>
                    <a:pt x="3881668" y="336838"/>
                  </a:lnTo>
                  <a:lnTo>
                    <a:pt x="3881668" y="673677"/>
                  </a:lnTo>
                </a:path>
              </a:pathLst>
            </a:custGeom>
            <a:ln w="12700">
              <a:solidFill>
                <a:srgbClr val="16977B"/>
              </a:solidFill>
            </a:ln>
          </p:spPr>
          <p:txBody>
            <a:bodyPr wrap="square" lIns="0" tIns="0" rIns="0" bIns="0" rtlCol="0"/>
            <a:lstStyle/>
            <a:p>
              <a:endParaRPr sz="1350"/>
            </a:p>
          </p:txBody>
        </p:sp>
        <p:sp>
          <p:nvSpPr>
            <p:cNvPr id="6" name="object 6"/>
            <p:cNvSpPr/>
            <p:nvPr/>
          </p:nvSpPr>
          <p:spPr>
            <a:xfrm>
              <a:off x="6095999" y="3787485"/>
              <a:ext cx="0" cy="673735"/>
            </a:xfrm>
            <a:custGeom>
              <a:avLst/>
              <a:gdLst/>
              <a:ahLst/>
              <a:cxnLst/>
              <a:rect l="l" t="t" r="r" b="b"/>
              <a:pathLst>
                <a:path h="673735">
                  <a:moveTo>
                    <a:pt x="0" y="0"/>
                  </a:moveTo>
                  <a:lnTo>
                    <a:pt x="0" y="673677"/>
                  </a:lnTo>
                </a:path>
              </a:pathLst>
            </a:custGeom>
            <a:ln w="12700">
              <a:solidFill>
                <a:srgbClr val="16977B"/>
              </a:solidFill>
            </a:ln>
          </p:spPr>
          <p:txBody>
            <a:bodyPr wrap="square" lIns="0" tIns="0" rIns="0" bIns="0" rtlCol="0"/>
            <a:lstStyle/>
            <a:p>
              <a:endParaRPr sz="1350"/>
            </a:p>
          </p:txBody>
        </p:sp>
        <p:sp>
          <p:nvSpPr>
            <p:cNvPr id="7" name="object 7"/>
            <p:cNvSpPr/>
            <p:nvPr/>
          </p:nvSpPr>
          <p:spPr>
            <a:xfrm>
              <a:off x="2214331" y="3787485"/>
              <a:ext cx="3881754" cy="673735"/>
            </a:xfrm>
            <a:custGeom>
              <a:avLst/>
              <a:gdLst/>
              <a:ahLst/>
              <a:cxnLst/>
              <a:rect l="l" t="t" r="r" b="b"/>
              <a:pathLst>
                <a:path w="3881754" h="673735">
                  <a:moveTo>
                    <a:pt x="3881668" y="0"/>
                  </a:moveTo>
                  <a:lnTo>
                    <a:pt x="3881668" y="336838"/>
                  </a:lnTo>
                  <a:lnTo>
                    <a:pt x="0" y="336838"/>
                  </a:lnTo>
                  <a:lnTo>
                    <a:pt x="0" y="673677"/>
                  </a:lnTo>
                </a:path>
              </a:pathLst>
            </a:custGeom>
            <a:ln w="12700">
              <a:solidFill>
                <a:srgbClr val="16977B"/>
              </a:solidFill>
            </a:ln>
          </p:spPr>
          <p:txBody>
            <a:bodyPr wrap="square" lIns="0" tIns="0" rIns="0" bIns="0" rtlCol="0"/>
            <a:lstStyle/>
            <a:p>
              <a:endParaRPr sz="1350"/>
            </a:p>
          </p:txBody>
        </p:sp>
        <p:sp>
          <p:nvSpPr>
            <p:cNvPr id="8" name="object 8"/>
            <p:cNvSpPr/>
            <p:nvPr/>
          </p:nvSpPr>
          <p:spPr>
            <a:xfrm>
              <a:off x="5481633" y="3501001"/>
              <a:ext cx="1229360" cy="287020"/>
            </a:xfrm>
            <a:custGeom>
              <a:avLst/>
              <a:gdLst/>
              <a:ahLst/>
              <a:cxnLst/>
              <a:rect l="l" t="t" r="r" b="b"/>
              <a:pathLst>
                <a:path w="1229359" h="287020">
                  <a:moveTo>
                    <a:pt x="1228731" y="0"/>
                  </a:moveTo>
                  <a:lnTo>
                    <a:pt x="1196206" y="36484"/>
                  </a:lnTo>
                  <a:lnTo>
                    <a:pt x="1161979" y="70530"/>
                  </a:lnTo>
                  <a:lnTo>
                    <a:pt x="1126169" y="102127"/>
                  </a:lnTo>
                  <a:lnTo>
                    <a:pt x="1088892" y="131264"/>
                  </a:lnTo>
                  <a:lnTo>
                    <a:pt x="1050268" y="157932"/>
                  </a:lnTo>
                  <a:lnTo>
                    <a:pt x="1010415" y="182120"/>
                  </a:lnTo>
                  <a:lnTo>
                    <a:pt x="969451" y="203817"/>
                  </a:lnTo>
                  <a:lnTo>
                    <a:pt x="927494" y="223013"/>
                  </a:lnTo>
                  <a:lnTo>
                    <a:pt x="884662" y="239699"/>
                  </a:lnTo>
                  <a:lnTo>
                    <a:pt x="841074" y="253863"/>
                  </a:lnTo>
                  <a:lnTo>
                    <a:pt x="796848" y="265495"/>
                  </a:lnTo>
                  <a:lnTo>
                    <a:pt x="752101" y="274585"/>
                  </a:lnTo>
                  <a:lnTo>
                    <a:pt x="706952" y="281123"/>
                  </a:lnTo>
                  <a:lnTo>
                    <a:pt x="661520" y="285097"/>
                  </a:lnTo>
                  <a:lnTo>
                    <a:pt x="615922" y="286499"/>
                  </a:lnTo>
                  <a:lnTo>
                    <a:pt x="570276" y="285317"/>
                  </a:lnTo>
                  <a:lnTo>
                    <a:pt x="524702" y="281542"/>
                  </a:lnTo>
                  <a:lnTo>
                    <a:pt x="479316" y="275162"/>
                  </a:lnTo>
                  <a:lnTo>
                    <a:pt x="434238" y="266168"/>
                  </a:lnTo>
                  <a:lnTo>
                    <a:pt x="389585" y="254548"/>
                  </a:lnTo>
                  <a:lnTo>
                    <a:pt x="345475" y="240294"/>
                  </a:lnTo>
                  <a:lnTo>
                    <a:pt x="302027" y="223394"/>
                  </a:lnTo>
                  <a:lnTo>
                    <a:pt x="259360" y="203839"/>
                  </a:lnTo>
                  <a:lnTo>
                    <a:pt x="217590" y="181617"/>
                  </a:lnTo>
                  <a:lnTo>
                    <a:pt x="176836" y="156718"/>
                  </a:lnTo>
                  <a:lnTo>
                    <a:pt x="137217" y="129133"/>
                  </a:lnTo>
                  <a:lnTo>
                    <a:pt x="98851" y="98851"/>
                  </a:lnTo>
                  <a:lnTo>
                    <a:pt x="47267" y="51583"/>
                  </a:lnTo>
                  <a:lnTo>
                    <a:pt x="23076" y="26313"/>
                  </a:lnTo>
                  <a:lnTo>
                    <a:pt x="0" y="0"/>
                  </a:lnTo>
                </a:path>
              </a:pathLst>
            </a:custGeom>
            <a:ln w="12700">
              <a:solidFill>
                <a:srgbClr val="16977B"/>
              </a:solidFill>
            </a:ln>
          </p:spPr>
          <p:txBody>
            <a:bodyPr wrap="square" lIns="0" tIns="0" rIns="0" bIns="0" rtlCol="0"/>
            <a:lstStyle/>
            <a:p>
              <a:endParaRPr sz="1350"/>
            </a:p>
          </p:txBody>
        </p:sp>
      </p:grpSp>
      <p:sp>
        <p:nvSpPr>
          <p:cNvPr id="9" name="object 9"/>
          <p:cNvSpPr txBox="1"/>
          <p:nvPr/>
        </p:nvSpPr>
        <p:spPr>
          <a:xfrm>
            <a:off x="3723822" y="2665476"/>
            <a:ext cx="1696879" cy="788999"/>
          </a:xfrm>
          <a:prstGeom prst="rect">
            <a:avLst/>
          </a:prstGeom>
        </p:spPr>
        <p:txBody>
          <a:bodyPr vert="horz" wrap="square" lIns="0" tIns="44768" rIns="0" bIns="0" rtlCol="0">
            <a:spAutoFit/>
          </a:bodyPr>
          <a:lstStyle/>
          <a:p>
            <a:pPr marL="9525" marR="3810" indent="172403">
              <a:lnSpc>
                <a:spcPts val="2933"/>
              </a:lnSpc>
              <a:spcBef>
                <a:spcPts val="353"/>
              </a:spcBef>
            </a:pPr>
            <a:r>
              <a:rPr sz="2625" spc="146" dirty="0">
                <a:solidFill>
                  <a:srgbClr val="262626"/>
                </a:solidFill>
                <a:latin typeface="Calibri"/>
                <a:cs typeface="Calibri"/>
              </a:rPr>
              <a:t>Learning </a:t>
            </a:r>
            <a:r>
              <a:rPr sz="2625" spc="139" dirty="0">
                <a:solidFill>
                  <a:srgbClr val="262626"/>
                </a:solidFill>
                <a:latin typeface="Calibri"/>
                <a:cs typeface="Calibri"/>
              </a:rPr>
              <a:t>Algorithms</a:t>
            </a:r>
            <a:endParaRPr sz="2625">
              <a:latin typeface="Calibri"/>
              <a:cs typeface="Calibri"/>
            </a:endParaRPr>
          </a:p>
        </p:txBody>
      </p:sp>
      <p:sp>
        <p:nvSpPr>
          <p:cNvPr id="10" name="object 10"/>
          <p:cNvSpPr/>
          <p:nvPr/>
        </p:nvSpPr>
        <p:spPr>
          <a:xfrm>
            <a:off x="1199973" y="4203110"/>
            <a:ext cx="921544" cy="215265"/>
          </a:xfrm>
          <a:custGeom>
            <a:avLst/>
            <a:gdLst/>
            <a:ahLst/>
            <a:cxnLst/>
            <a:rect l="l" t="t" r="r" b="b"/>
            <a:pathLst>
              <a:path w="1228725" h="287020">
                <a:moveTo>
                  <a:pt x="0" y="286499"/>
                </a:moveTo>
                <a:lnTo>
                  <a:pt x="32524" y="250015"/>
                </a:lnTo>
                <a:lnTo>
                  <a:pt x="66751" y="215969"/>
                </a:lnTo>
                <a:lnTo>
                  <a:pt x="102562" y="184372"/>
                </a:lnTo>
                <a:lnTo>
                  <a:pt x="139838" y="155234"/>
                </a:lnTo>
                <a:lnTo>
                  <a:pt x="178462" y="128567"/>
                </a:lnTo>
                <a:lnTo>
                  <a:pt x="218315" y="104379"/>
                </a:lnTo>
                <a:lnTo>
                  <a:pt x="259279" y="82682"/>
                </a:lnTo>
                <a:lnTo>
                  <a:pt x="301237" y="63485"/>
                </a:lnTo>
                <a:lnTo>
                  <a:pt x="344068" y="46800"/>
                </a:lnTo>
                <a:lnTo>
                  <a:pt x="387657" y="32636"/>
                </a:lnTo>
                <a:lnTo>
                  <a:pt x="431883" y="21004"/>
                </a:lnTo>
                <a:lnTo>
                  <a:pt x="476630" y="11914"/>
                </a:lnTo>
                <a:lnTo>
                  <a:pt x="521778" y="5376"/>
                </a:lnTo>
                <a:lnTo>
                  <a:pt x="567211" y="1401"/>
                </a:lnTo>
                <a:lnTo>
                  <a:pt x="612809" y="0"/>
                </a:lnTo>
                <a:lnTo>
                  <a:pt x="658454" y="1181"/>
                </a:lnTo>
                <a:lnTo>
                  <a:pt x="704029" y="4957"/>
                </a:lnTo>
                <a:lnTo>
                  <a:pt x="749414" y="11337"/>
                </a:lnTo>
                <a:lnTo>
                  <a:pt x="794493" y="20331"/>
                </a:lnTo>
                <a:lnTo>
                  <a:pt x="839146" y="31950"/>
                </a:lnTo>
                <a:lnTo>
                  <a:pt x="883255" y="46204"/>
                </a:lnTo>
                <a:lnTo>
                  <a:pt x="926703" y="63104"/>
                </a:lnTo>
                <a:lnTo>
                  <a:pt x="969371" y="82660"/>
                </a:lnTo>
                <a:lnTo>
                  <a:pt x="1011141" y="104881"/>
                </a:lnTo>
                <a:lnTo>
                  <a:pt x="1051894" y="129780"/>
                </a:lnTo>
                <a:lnTo>
                  <a:pt x="1091513" y="157365"/>
                </a:lnTo>
                <a:lnTo>
                  <a:pt x="1129880" y="187648"/>
                </a:lnTo>
                <a:lnTo>
                  <a:pt x="1181463" y="234915"/>
                </a:lnTo>
                <a:lnTo>
                  <a:pt x="1205654" y="260185"/>
                </a:lnTo>
                <a:lnTo>
                  <a:pt x="1228731" y="286499"/>
                </a:lnTo>
              </a:path>
            </a:pathLst>
          </a:custGeom>
          <a:ln w="12700">
            <a:solidFill>
              <a:srgbClr val="16977B"/>
            </a:solidFill>
          </a:ln>
        </p:spPr>
        <p:txBody>
          <a:bodyPr wrap="square" lIns="0" tIns="0" rIns="0" bIns="0" rtlCol="0"/>
          <a:lstStyle/>
          <a:p>
            <a:endParaRPr sz="1350"/>
          </a:p>
        </p:txBody>
      </p:sp>
      <p:sp>
        <p:nvSpPr>
          <p:cNvPr id="11" name="object 11"/>
          <p:cNvSpPr/>
          <p:nvPr/>
        </p:nvSpPr>
        <p:spPr>
          <a:xfrm>
            <a:off x="1199975" y="5191256"/>
            <a:ext cx="922020" cy="215265"/>
          </a:xfrm>
          <a:custGeom>
            <a:avLst/>
            <a:gdLst/>
            <a:ahLst/>
            <a:cxnLst/>
            <a:rect l="l" t="t" r="r" b="b"/>
            <a:pathLst>
              <a:path w="1229360" h="287020">
                <a:moveTo>
                  <a:pt x="1228731" y="0"/>
                </a:moveTo>
                <a:lnTo>
                  <a:pt x="1196206" y="36484"/>
                </a:lnTo>
                <a:lnTo>
                  <a:pt x="1161979" y="70530"/>
                </a:lnTo>
                <a:lnTo>
                  <a:pt x="1126169" y="102127"/>
                </a:lnTo>
                <a:lnTo>
                  <a:pt x="1088892" y="131264"/>
                </a:lnTo>
                <a:lnTo>
                  <a:pt x="1050268" y="157932"/>
                </a:lnTo>
                <a:lnTo>
                  <a:pt x="1010415" y="182120"/>
                </a:lnTo>
                <a:lnTo>
                  <a:pt x="969451" y="203817"/>
                </a:lnTo>
                <a:lnTo>
                  <a:pt x="927494" y="223013"/>
                </a:lnTo>
                <a:lnTo>
                  <a:pt x="884662" y="239699"/>
                </a:lnTo>
                <a:lnTo>
                  <a:pt x="841074" y="253863"/>
                </a:lnTo>
                <a:lnTo>
                  <a:pt x="796848" y="265495"/>
                </a:lnTo>
                <a:lnTo>
                  <a:pt x="752101" y="274585"/>
                </a:lnTo>
                <a:lnTo>
                  <a:pt x="706952" y="281123"/>
                </a:lnTo>
                <a:lnTo>
                  <a:pt x="661520" y="285097"/>
                </a:lnTo>
                <a:lnTo>
                  <a:pt x="615922" y="286499"/>
                </a:lnTo>
                <a:lnTo>
                  <a:pt x="570276" y="285317"/>
                </a:lnTo>
                <a:lnTo>
                  <a:pt x="524702" y="281542"/>
                </a:lnTo>
                <a:lnTo>
                  <a:pt x="479316" y="275162"/>
                </a:lnTo>
                <a:lnTo>
                  <a:pt x="434238" y="266168"/>
                </a:lnTo>
                <a:lnTo>
                  <a:pt x="389585" y="254548"/>
                </a:lnTo>
                <a:lnTo>
                  <a:pt x="345475" y="240294"/>
                </a:lnTo>
                <a:lnTo>
                  <a:pt x="302027" y="223394"/>
                </a:lnTo>
                <a:lnTo>
                  <a:pt x="259360" y="203839"/>
                </a:lnTo>
                <a:lnTo>
                  <a:pt x="217590" y="181617"/>
                </a:lnTo>
                <a:lnTo>
                  <a:pt x="176836" y="156718"/>
                </a:lnTo>
                <a:lnTo>
                  <a:pt x="137217" y="129133"/>
                </a:lnTo>
                <a:lnTo>
                  <a:pt x="98851" y="98851"/>
                </a:lnTo>
                <a:lnTo>
                  <a:pt x="47267" y="51583"/>
                </a:lnTo>
                <a:lnTo>
                  <a:pt x="23076" y="26313"/>
                </a:lnTo>
                <a:lnTo>
                  <a:pt x="0" y="0"/>
                </a:lnTo>
              </a:path>
            </a:pathLst>
          </a:custGeom>
          <a:ln w="12700">
            <a:solidFill>
              <a:srgbClr val="16977B"/>
            </a:solidFill>
          </a:ln>
        </p:spPr>
        <p:txBody>
          <a:bodyPr wrap="square" lIns="0" tIns="0" rIns="0" bIns="0" rtlCol="0"/>
          <a:lstStyle/>
          <a:p>
            <a:endParaRPr sz="1350"/>
          </a:p>
        </p:txBody>
      </p:sp>
      <p:sp>
        <p:nvSpPr>
          <p:cNvPr id="12" name="object 12"/>
          <p:cNvSpPr txBox="1"/>
          <p:nvPr/>
        </p:nvSpPr>
        <p:spPr>
          <a:xfrm>
            <a:off x="800807" y="4373117"/>
            <a:ext cx="1720215" cy="788999"/>
          </a:xfrm>
          <a:prstGeom prst="rect">
            <a:avLst/>
          </a:prstGeom>
        </p:spPr>
        <p:txBody>
          <a:bodyPr vert="horz" wrap="square" lIns="0" tIns="44768" rIns="0" bIns="0" rtlCol="0">
            <a:spAutoFit/>
          </a:bodyPr>
          <a:lstStyle/>
          <a:p>
            <a:pPr marL="193834" marR="3810" indent="-184784">
              <a:lnSpc>
                <a:spcPts val="2933"/>
              </a:lnSpc>
              <a:spcBef>
                <a:spcPts val="353"/>
              </a:spcBef>
            </a:pPr>
            <a:r>
              <a:rPr sz="2625" spc="153" dirty="0">
                <a:solidFill>
                  <a:srgbClr val="262626"/>
                </a:solidFill>
                <a:latin typeface="Calibri"/>
                <a:cs typeface="Calibri"/>
              </a:rPr>
              <a:t>Supervised </a:t>
            </a:r>
            <a:r>
              <a:rPr sz="2625" spc="146" dirty="0">
                <a:solidFill>
                  <a:srgbClr val="262626"/>
                </a:solidFill>
                <a:latin typeface="Calibri"/>
                <a:cs typeface="Calibri"/>
              </a:rPr>
              <a:t>Learning</a:t>
            </a:r>
            <a:endParaRPr sz="2625">
              <a:latin typeface="Calibri"/>
              <a:cs typeface="Calibri"/>
            </a:endParaRPr>
          </a:p>
        </p:txBody>
      </p:sp>
      <p:sp>
        <p:nvSpPr>
          <p:cNvPr id="13" name="object 13"/>
          <p:cNvSpPr/>
          <p:nvPr/>
        </p:nvSpPr>
        <p:spPr>
          <a:xfrm>
            <a:off x="4111224" y="4203110"/>
            <a:ext cx="921544" cy="215265"/>
          </a:xfrm>
          <a:custGeom>
            <a:avLst/>
            <a:gdLst/>
            <a:ahLst/>
            <a:cxnLst/>
            <a:rect l="l" t="t" r="r" b="b"/>
            <a:pathLst>
              <a:path w="1228725" h="287020">
                <a:moveTo>
                  <a:pt x="0" y="286499"/>
                </a:moveTo>
                <a:lnTo>
                  <a:pt x="32524" y="250015"/>
                </a:lnTo>
                <a:lnTo>
                  <a:pt x="66751" y="215969"/>
                </a:lnTo>
                <a:lnTo>
                  <a:pt x="102562" y="184372"/>
                </a:lnTo>
                <a:lnTo>
                  <a:pt x="139838" y="155234"/>
                </a:lnTo>
                <a:lnTo>
                  <a:pt x="178462" y="128567"/>
                </a:lnTo>
                <a:lnTo>
                  <a:pt x="218315" y="104379"/>
                </a:lnTo>
                <a:lnTo>
                  <a:pt x="259279" y="82682"/>
                </a:lnTo>
                <a:lnTo>
                  <a:pt x="301237" y="63485"/>
                </a:lnTo>
                <a:lnTo>
                  <a:pt x="344068" y="46800"/>
                </a:lnTo>
                <a:lnTo>
                  <a:pt x="387657" y="32636"/>
                </a:lnTo>
                <a:lnTo>
                  <a:pt x="431883" y="21004"/>
                </a:lnTo>
                <a:lnTo>
                  <a:pt x="476630" y="11914"/>
                </a:lnTo>
                <a:lnTo>
                  <a:pt x="521778" y="5376"/>
                </a:lnTo>
                <a:lnTo>
                  <a:pt x="567211" y="1401"/>
                </a:lnTo>
                <a:lnTo>
                  <a:pt x="612809" y="0"/>
                </a:lnTo>
                <a:lnTo>
                  <a:pt x="658454" y="1181"/>
                </a:lnTo>
                <a:lnTo>
                  <a:pt x="704029" y="4957"/>
                </a:lnTo>
                <a:lnTo>
                  <a:pt x="749414" y="11337"/>
                </a:lnTo>
                <a:lnTo>
                  <a:pt x="794493" y="20331"/>
                </a:lnTo>
                <a:lnTo>
                  <a:pt x="839146" y="31950"/>
                </a:lnTo>
                <a:lnTo>
                  <a:pt x="883255" y="46204"/>
                </a:lnTo>
                <a:lnTo>
                  <a:pt x="926703" y="63104"/>
                </a:lnTo>
                <a:lnTo>
                  <a:pt x="969371" y="82660"/>
                </a:lnTo>
                <a:lnTo>
                  <a:pt x="1011141" y="104881"/>
                </a:lnTo>
                <a:lnTo>
                  <a:pt x="1051894" y="129780"/>
                </a:lnTo>
                <a:lnTo>
                  <a:pt x="1091513" y="157365"/>
                </a:lnTo>
                <a:lnTo>
                  <a:pt x="1129880" y="187648"/>
                </a:lnTo>
                <a:lnTo>
                  <a:pt x="1181463" y="234915"/>
                </a:lnTo>
                <a:lnTo>
                  <a:pt x="1205654" y="260185"/>
                </a:lnTo>
                <a:lnTo>
                  <a:pt x="1228731" y="286499"/>
                </a:lnTo>
              </a:path>
            </a:pathLst>
          </a:custGeom>
          <a:ln w="12700">
            <a:solidFill>
              <a:srgbClr val="16977B"/>
            </a:solidFill>
          </a:ln>
        </p:spPr>
        <p:txBody>
          <a:bodyPr wrap="square" lIns="0" tIns="0" rIns="0" bIns="0" rtlCol="0"/>
          <a:lstStyle/>
          <a:p>
            <a:endParaRPr sz="1350"/>
          </a:p>
        </p:txBody>
      </p:sp>
      <p:sp>
        <p:nvSpPr>
          <p:cNvPr id="14" name="object 14"/>
          <p:cNvSpPr/>
          <p:nvPr/>
        </p:nvSpPr>
        <p:spPr>
          <a:xfrm>
            <a:off x="4111226" y="5191256"/>
            <a:ext cx="922020" cy="215265"/>
          </a:xfrm>
          <a:custGeom>
            <a:avLst/>
            <a:gdLst/>
            <a:ahLst/>
            <a:cxnLst/>
            <a:rect l="l" t="t" r="r" b="b"/>
            <a:pathLst>
              <a:path w="1229359" h="287020">
                <a:moveTo>
                  <a:pt x="1228731" y="0"/>
                </a:moveTo>
                <a:lnTo>
                  <a:pt x="1196206" y="36484"/>
                </a:lnTo>
                <a:lnTo>
                  <a:pt x="1161979" y="70530"/>
                </a:lnTo>
                <a:lnTo>
                  <a:pt x="1126169" y="102127"/>
                </a:lnTo>
                <a:lnTo>
                  <a:pt x="1088892" y="131264"/>
                </a:lnTo>
                <a:lnTo>
                  <a:pt x="1050268" y="157932"/>
                </a:lnTo>
                <a:lnTo>
                  <a:pt x="1010415" y="182120"/>
                </a:lnTo>
                <a:lnTo>
                  <a:pt x="969451" y="203817"/>
                </a:lnTo>
                <a:lnTo>
                  <a:pt x="927494" y="223013"/>
                </a:lnTo>
                <a:lnTo>
                  <a:pt x="884662" y="239699"/>
                </a:lnTo>
                <a:lnTo>
                  <a:pt x="841074" y="253863"/>
                </a:lnTo>
                <a:lnTo>
                  <a:pt x="796848" y="265495"/>
                </a:lnTo>
                <a:lnTo>
                  <a:pt x="752101" y="274585"/>
                </a:lnTo>
                <a:lnTo>
                  <a:pt x="706952" y="281123"/>
                </a:lnTo>
                <a:lnTo>
                  <a:pt x="661520" y="285097"/>
                </a:lnTo>
                <a:lnTo>
                  <a:pt x="615922" y="286499"/>
                </a:lnTo>
                <a:lnTo>
                  <a:pt x="570276" y="285317"/>
                </a:lnTo>
                <a:lnTo>
                  <a:pt x="524702" y="281542"/>
                </a:lnTo>
                <a:lnTo>
                  <a:pt x="479316" y="275162"/>
                </a:lnTo>
                <a:lnTo>
                  <a:pt x="434238" y="266168"/>
                </a:lnTo>
                <a:lnTo>
                  <a:pt x="389585" y="254548"/>
                </a:lnTo>
                <a:lnTo>
                  <a:pt x="345475" y="240294"/>
                </a:lnTo>
                <a:lnTo>
                  <a:pt x="302027" y="223394"/>
                </a:lnTo>
                <a:lnTo>
                  <a:pt x="259360" y="203839"/>
                </a:lnTo>
                <a:lnTo>
                  <a:pt x="217590" y="181617"/>
                </a:lnTo>
                <a:lnTo>
                  <a:pt x="176836" y="156718"/>
                </a:lnTo>
                <a:lnTo>
                  <a:pt x="137217" y="129133"/>
                </a:lnTo>
                <a:lnTo>
                  <a:pt x="98851" y="98851"/>
                </a:lnTo>
                <a:lnTo>
                  <a:pt x="47267" y="51583"/>
                </a:lnTo>
                <a:lnTo>
                  <a:pt x="23076" y="26313"/>
                </a:lnTo>
                <a:lnTo>
                  <a:pt x="0" y="0"/>
                </a:lnTo>
              </a:path>
            </a:pathLst>
          </a:custGeom>
          <a:ln w="12700">
            <a:solidFill>
              <a:srgbClr val="16977B"/>
            </a:solidFill>
          </a:ln>
        </p:spPr>
        <p:txBody>
          <a:bodyPr wrap="square" lIns="0" tIns="0" rIns="0" bIns="0" rtlCol="0"/>
          <a:lstStyle/>
          <a:p>
            <a:endParaRPr sz="1350"/>
          </a:p>
        </p:txBody>
      </p:sp>
      <p:sp>
        <p:nvSpPr>
          <p:cNvPr id="15" name="object 15"/>
          <p:cNvSpPr txBox="1"/>
          <p:nvPr/>
        </p:nvSpPr>
        <p:spPr>
          <a:xfrm>
            <a:off x="3516890" y="4373117"/>
            <a:ext cx="2110740" cy="788999"/>
          </a:xfrm>
          <a:prstGeom prst="rect">
            <a:avLst/>
          </a:prstGeom>
        </p:spPr>
        <p:txBody>
          <a:bodyPr vert="horz" wrap="square" lIns="0" tIns="44768" rIns="0" bIns="0" rtlCol="0">
            <a:spAutoFit/>
          </a:bodyPr>
          <a:lstStyle/>
          <a:p>
            <a:pPr marL="389096" marR="3810" indent="-380048">
              <a:lnSpc>
                <a:spcPts val="2933"/>
              </a:lnSpc>
              <a:spcBef>
                <a:spcPts val="353"/>
              </a:spcBef>
            </a:pPr>
            <a:r>
              <a:rPr sz="2625" spc="143" dirty="0">
                <a:solidFill>
                  <a:srgbClr val="262626"/>
                </a:solidFill>
                <a:latin typeface="Calibri"/>
                <a:cs typeface="Calibri"/>
              </a:rPr>
              <a:t>Unsupervised </a:t>
            </a:r>
            <a:r>
              <a:rPr sz="2625" spc="146" dirty="0">
                <a:solidFill>
                  <a:srgbClr val="262626"/>
                </a:solidFill>
                <a:latin typeface="Calibri"/>
                <a:cs typeface="Calibri"/>
              </a:rPr>
              <a:t>Learning</a:t>
            </a:r>
            <a:endParaRPr sz="2625" dirty="0">
              <a:latin typeface="Calibri"/>
              <a:cs typeface="Calibri"/>
            </a:endParaRPr>
          </a:p>
        </p:txBody>
      </p:sp>
      <p:sp>
        <p:nvSpPr>
          <p:cNvPr id="16" name="object 16"/>
          <p:cNvSpPr/>
          <p:nvPr/>
        </p:nvSpPr>
        <p:spPr>
          <a:xfrm>
            <a:off x="7022475" y="4203110"/>
            <a:ext cx="921544" cy="215265"/>
          </a:xfrm>
          <a:custGeom>
            <a:avLst/>
            <a:gdLst/>
            <a:ahLst/>
            <a:cxnLst/>
            <a:rect l="l" t="t" r="r" b="b"/>
            <a:pathLst>
              <a:path w="1228725" h="287020">
                <a:moveTo>
                  <a:pt x="0" y="286499"/>
                </a:moveTo>
                <a:lnTo>
                  <a:pt x="32524" y="250015"/>
                </a:lnTo>
                <a:lnTo>
                  <a:pt x="66751" y="215969"/>
                </a:lnTo>
                <a:lnTo>
                  <a:pt x="102562" y="184372"/>
                </a:lnTo>
                <a:lnTo>
                  <a:pt x="139838" y="155234"/>
                </a:lnTo>
                <a:lnTo>
                  <a:pt x="178462" y="128567"/>
                </a:lnTo>
                <a:lnTo>
                  <a:pt x="218315" y="104379"/>
                </a:lnTo>
                <a:lnTo>
                  <a:pt x="259279" y="82682"/>
                </a:lnTo>
                <a:lnTo>
                  <a:pt x="301237" y="63485"/>
                </a:lnTo>
                <a:lnTo>
                  <a:pt x="344068" y="46800"/>
                </a:lnTo>
                <a:lnTo>
                  <a:pt x="387657" y="32636"/>
                </a:lnTo>
                <a:lnTo>
                  <a:pt x="431883" y="21004"/>
                </a:lnTo>
                <a:lnTo>
                  <a:pt x="476630" y="11914"/>
                </a:lnTo>
                <a:lnTo>
                  <a:pt x="521778" y="5376"/>
                </a:lnTo>
                <a:lnTo>
                  <a:pt x="567211" y="1401"/>
                </a:lnTo>
                <a:lnTo>
                  <a:pt x="612809" y="0"/>
                </a:lnTo>
                <a:lnTo>
                  <a:pt x="658454" y="1181"/>
                </a:lnTo>
                <a:lnTo>
                  <a:pt x="704029" y="4957"/>
                </a:lnTo>
                <a:lnTo>
                  <a:pt x="749414" y="11337"/>
                </a:lnTo>
                <a:lnTo>
                  <a:pt x="794493" y="20331"/>
                </a:lnTo>
                <a:lnTo>
                  <a:pt x="839146" y="31950"/>
                </a:lnTo>
                <a:lnTo>
                  <a:pt x="883255" y="46204"/>
                </a:lnTo>
                <a:lnTo>
                  <a:pt x="926703" y="63104"/>
                </a:lnTo>
                <a:lnTo>
                  <a:pt x="969371" y="82660"/>
                </a:lnTo>
                <a:lnTo>
                  <a:pt x="1011141" y="104881"/>
                </a:lnTo>
                <a:lnTo>
                  <a:pt x="1051894" y="129780"/>
                </a:lnTo>
                <a:lnTo>
                  <a:pt x="1091513" y="157365"/>
                </a:lnTo>
                <a:lnTo>
                  <a:pt x="1129880" y="187648"/>
                </a:lnTo>
                <a:lnTo>
                  <a:pt x="1181463" y="234915"/>
                </a:lnTo>
                <a:lnTo>
                  <a:pt x="1205654" y="260185"/>
                </a:lnTo>
                <a:lnTo>
                  <a:pt x="1228731" y="286499"/>
                </a:lnTo>
              </a:path>
            </a:pathLst>
          </a:custGeom>
          <a:ln w="12700">
            <a:solidFill>
              <a:srgbClr val="16977B"/>
            </a:solidFill>
          </a:ln>
        </p:spPr>
        <p:txBody>
          <a:bodyPr wrap="square" lIns="0" tIns="0" rIns="0" bIns="0" rtlCol="0"/>
          <a:lstStyle/>
          <a:p>
            <a:endParaRPr sz="1350"/>
          </a:p>
        </p:txBody>
      </p:sp>
      <p:sp>
        <p:nvSpPr>
          <p:cNvPr id="17" name="object 17"/>
          <p:cNvSpPr/>
          <p:nvPr/>
        </p:nvSpPr>
        <p:spPr>
          <a:xfrm>
            <a:off x="7022477" y="5191256"/>
            <a:ext cx="922020" cy="215265"/>
          </a:xfrm>
          <a:custGeom>
            <a:avLst/>
            <a:gdLst/>
            <a:ahLst/>
            <a:cxnLst/>
            <a:rect l="l" t="t" r="r" b="b"/>
            <a:pathLst>
              <a:path w="1229359" h="287020">
                <a:moveTo>
                  <a:pt x="1228731" y="0"/>
                </a:moveTo>
                <a:lnTo>
                  <a:pt x="1196206" y="36484"/>
                </a:lnTo>
                <a:lnTo>
                  <a:pt x="1161979" y="70530"/>
                </a:lnTo>
                <a:lnTo>
                  <a:pt x="1126169" y="102127"/>
                </a:lnTo>
                <a:lnTo>
                  <a:pt x="1088892" y="131264"/>
                </a:lnTo>
                <a:lnTo>
                  <a:pt x="1050268" y="157932"/>
                </a:lnTo>
                <a:lnTo>
                  <a:pt x="1010415" y="182120"/>
                </a:lnTo>
                <a:lnTo>
                  <a:pt x="969451" y="203817"/>
                </a:lnTo>
                <a:lnTo>
                  <a:pt x="927494" y="223013"/>
                </a:lnTo>
                <a:lnTo>
                  <a:pt x="884662" y="239699"/>
                </a:lnTo>
                <a:lnTo>
                  <a:pt x="841074" y="253863"/>
                </a:lnTo>
                <a:lnTo>
                  <a:pt x="796848" y="265495"/>
                </a:lnTo>
                <a:lnTo>
                  <a:pt x="752101" y="274585"/>
                </a:lnTo>
                <a:lnTo>
                  <a:pt x="706952" y="281123"/>
                </a:lnTo>
                <a:lnTo>
                  <a:pt x="661520" y="285097"/>
                </a:lnTo>
                <a:lnTo>
                  <a:pt x="615922" y="286499"/>
                </a:lnTo>
                <a:lnTo>
                  <a:pt x="570276" y="285317"/>
                </a:lnTo>
                <a:lnTo>
                  <a:pt x="524702" y="281542"/>
                </a:lnTo>
                <a:lnTo>
                  <a:pt x="479316" y="275162"/>
                </a:lnTo>
                <a:lnTo>
                  <a:pt x="434238" y="266168"/>
                </a:lnTo>
                <a:lnTo>
                  <a:pt x="389585" y="254548"/>
                </a:lnTo>
                <a:lnTo>
                  <a:pt x="345475" y="240294"/>
                </a:lnTo>
                <a:lnTo>
                  <a:pt x="302027" y="223394"/>
                </a:lnTo>
                <a:lnTo>
                  <a:pt x="259360" y="203839"/>
                </a:lnTo>
                <a:lnTo>
                  <a:pt x="217590" y="181617"/>
                </a:lnTo>
                <a:lnTo>
                  <a:pt x="176836" y="156718"/>
                </a:lnTo>
                <a:lnTo>
                  <a:pt x="137217" y="129133"/>
                </a:lnTo>
                <a:lnTo>
                  <a:pt x="98851" y="98851"/>
                </a:lnTo>
                <a:lnTo>
                  <a:pt x="47267" y="51583"/>
                </a:lnTo>
                <a:lnTo>
                  <a:pt x="23076" y="26313"/>
                </a:lnTo>
                <a:lnTo>
                  <a:pt x="0" y="0"/>
                </a:lnTo>
              </a:path>
            </a:pathLst>
          </a:custGeom>
          <a:ln w="12700">
            <a:solidFill>
              <a:srgbClr val="16977B"/>
            </a:solidFill>
          </a:ln>
        </p:spPr>
        <p:txBody>
          <a:bodyPr wrap="square" lIns="0" tIns="0" rIns="0" bIns="0" rtlCol="0"/>
          <a:lstStyle/>
          <a:p>
            <a:endParaRPr sz="1350"/>
          </a:p>
        </p:txBody>
      </p:sp>
      <p:sp>
        <p:nvSpPr>
          <p:cNvPr id="18" name="object 18"/>
          <p:cNvSpPr txBox="1"/>
          <p:nvPr/>
        </p:nvSpPr>
        <p:spPr>
          <a:xfrm>
            <a:off x="6363349" y="4373117"/>
            <a:ext cx="2240280" cy="788999"/>
          </a:xfrm>
          <a:prstGeom prst="rect">
            <a:avLst/>
          </a:prstGeom>
        </p:spPr>
        <p:txBody>
          <a:bodyPr vert="horz" wrap="square" lIns="0" tIns="44768" rIns="0" bIns="0" rtlCol="0">
            <a:spAutoFit/>
          </a:bodyPr>
          <a:lstStyle/>
          <a:p>
            <a:pPr marL="453866" marR="3810" indent="-444818">
              <a:lnSpc>
                <a:spcPts val="2933"/>
              </a:lnSpc>
              <a:spcBef>
                <a:spcPts val="353"/>
              </a:spcBef>
            </a:pPr>
            <a:r>
              <a:rPr sz="2625" spc="109" dirty="0">
                <a:solidFill>
                  <a:srgbClr val="262626"/>
                </a:solidFill>
                <a:latin typeface="Calibri"/>
                <a:cs typeface="Calibri"/>
              </a:rPr>
              <a:t>Reinforcement </a:t>
            </a:r>
            <a:r>
              <a:rPr sz="2625" spc="146" dirty="0">
                <a:solidFill>
                  <a:srgbClr val="262626"/>
                </a:solidFill>
                <a:latin typeface="Calibri"/>
                <a:cs typeface="Calibri"/>
              </a:rPr>
              <a:t>Learning</a:t>
            </a:r>
            <a:endParaRPr sz="2625">
              <a:latin typeface="Calibri"/>
              <a:cs typeface="Calibri"/>
            </a:endParaRPr>
          </a:p>
        </p:txBody>
      </p:sp>
      <p:pic>
        <p:nvPicPr>
          <p:cNvPr id="19" name="object 19"/>
          <p:cNvPicPr/>
          <p:nvPr/>
        </p:nvPicPr>
        <p:blipFill>
          <a:blip r:embed="rId2" cstate="print"/>
          <a:stretch>
            <a:fillRect/>
          </a:stretch>
        </p:blipFill>
        <p:spPr>
          <a:xfrm>
            <a:off x="10992" y="5347371"/>
            <a:ext cx="653376" cy="6533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Introduction to Machine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endParaRPr lang="en-US" sz="2000" dirty="0"/>
          </a:p>
          <a:p>
            <a:pPr marL="457200" lvl="1" indent="0">
              <a:buNone/>
            </a:pPr>
            <a:r>
              <a:rPr lang="en-US" sz="2000" dirty="0"/>
              <a:t>Types of ML:</a:t>
            </a:r>
          </a:p>
          <a:p>
            <a:pPr marL="457200" lvl="1" indent="0">
              <a:buNone/>
            </a:pPr>
            <a:endParaRPr lang="en-US" sz="2000" dirty="0"/>
          </a:p>
          <a:p>
            <a:pPr marL="457200" lvl="1" indent="0">
              <a:buNone/>
            </a:pPr>
            <a:r>
              <a:rPr lang="en-US" sz="2000" dirty="0"/>
              <a:t>- </a:t>
            </a:r>
            <a:r>
              <a:rPr lang="en-US" sz="2000" b="1" dirty="0"/>
              <a:t>Supervised Learning</a:t>
            </a:r>
            <a:r>
              <a:rPr lang="en-US" sz="2000" dirty="0"/>
              <a:t>: Learning from labeled data (e.g., classifying emails as spam or not spam).</a:t>
            </a:r>
          </a:p>
          <a:p>
            <a:pPr marL="457200" lvl="1" indent="0">
              <a:buNone/>
            </a:pPr>
            <a:endParaRPr lang="en-US" sz="2000" dirty="0"/>
          </a:p>
          <a:p>
            <a:pPr marL="457200" lvl="1" indent="0">
              <a:buNone/>
            </a:pPr>
            <a:r>
              <a:rPr lang="en-US" sz="2000" dirty="0"/>
              <a:t>- </a:t>
            </a:r>
            <a:r>
              <a:rPr lang="en-US" sz="2000" b="1" dirty="0"/>
              <a:t>Unsupervised Learning</a:t>
            </a:r>
            <a:r>
              <a:rPr lang="en-US" sz="2000" dirty="0"/>
              <a:t>: Finding patterns in unlabeled data (e.g., clustering customers based on purchasing behavior).</a:t>
            </a:r>
          </a:p>
          <a:p>
            <a:pPr marL="457200" lvl="1" indent="0">
              <a:buNone/>
            </a:pPr>
            <a:endParaRPr lang="en-US" sz="2000" dirty="0"/>
          </a:p>
          <a:p>
            <a:pPr marL="457200" lvl="1" indent="0">
              <a:buNone/>
            </a:pPr>
            <a:r>
              <a:rPr lang="en-US" sz="2000" dirty="0"/>
              <a:t>- </a:t>
            </a:r>
            <a:r>
              <a:rPr lang="en-US" sz="2000" b="1" dirty="0"/>
              <a:t>Reinforcement Learning</a:t>
            </a:r>
            <a:r>
              <a:rPr lang="en-US" sz="2000" dirty="0"/>
              <a:t>: Learning by interacting with an environment to maximize cumulative reward (e.g., training a robot to walk).</a:t>
            </a:r>
          </a:p>
        </p:txBody>
      </p:sp>
      <p:pic>
        <p:nvPicPr>
          <p:cNvPr id="4" name="object 4">
            <a:extLst>
              <a:ext uri="{FF2B5EF4-FFF2-40B4-BE49-F238E27FC236}">
                <a16:creationId xmlns:a16="http://schemas.microsoft.com/office/drawing/2014/main" id="{5E7BA052-8B49-7319-7320-90E6C057FBC9}"/>
              </a:ext>
            </a:extLst>
          </p:cNvPr>
          <p:cNvPicPr/>
          <p:nvPr/>
        </p:nvPicPr>
        <p:blipFill>
          <a:blip r:embed="rId2" cstate="print"/>
          <a:stretch>
            <a:fillRect/>
          </a:stretch>
        </p:blipFill>
        <p:spPr>
          <a:xfrm>
            <a:off x="14656" y="5986828"/>
            <a:ext cx="871168" cy="871168"/>
          </a:xfrm>
          <a:prstGeom prst="rect">
            <a:avLst/>
          </a:prstGeom>
        </p:spPr>
      </p:pic>
    </p:spTree>
    <p:extLst>
      <p:ext uri="{BB962C8B-B14F-4D97-AF65-F5344CB8AC3E}">
        <p14:creationId xmlns:p14="http://schemas.microsoft.com/office/powerpoint/2010/main" val="849764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1536</TotalTime>
  <Words>1508</Words>
  <Application>Microsoft Macintosh PowerPoint</Application>
  <PresentationFormat>On-screen Show (4:3)</PresentationFormat>
  <Paragraphs>176</Paragraphs>
  <Slides>26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-webkit-standard</vt:lpstr>
      <vt:lpstr>Aptos</vt:lpstr>
      <vt:lpstr>Arial</vt:lpstr>
      <vt:lpstr>Calibri</vt:lpstr>
      <vt:lpstr>Cambria Math</vt:lpstr>
      <vt:lpstr>Google Sans</vt:lpstr>
      <vt:lpstr>LiberationSans</vt:lpstr>
      <vt:lpstr>LiberationSerif</vt:lpstr>
      <vt:lpstr>Roboto</vt:lpstr>
      <vt:lpstr>source-serif-pro</vt:lpstr>
      <vt:lpstr>Office Theme</vt:lpstr>
      <vt:lpstr>Introduction to Machine Learning Day 1</vt:lpstr>
      <vt:lpstr>About instructor</vt:lpstr>
      <vt:lpstr>Book</vt:lpstr>
      <vt:lpstr>Terminology Used in This Book </vt:lpstr>
      <vt:lpstr>Terminology Used in This Book </vt:lpstr>
      <vt:lpstr>Introduction to Machine Learning</vt:lpstr>
      <vt:lpstr>Introduction to Machine Learning</vt:lpstr>
      <vt:lpstr>Machine Learning Algorithms</vt:lpstr>
      <vt:lpstr>Introduction to Machine Learning</vt:lpstr>
      <vt:lpstr>Introduction to Machine Learning</vt:lpstr>
      <vt:lpstr>Introduction to Machine Learning</vt:lpstr>
      <vt:lpstr>Supervised Learning</vt:lpstr>
      <vt:lpstr>Supervised Learning</vt:lpstr>
      <vt:lpstr>Supervised Learning</vt:lpstr>
      <vt:lpstr>Data Preprocessing</vt:lpstr>
      <vt:lpstr>Data Preprocessing</vt:lpstr>
      <vt:lpstr>Regression</vt:lpstr>
      <vt:lpstr>Linear Regression</vt:lpstr>
      <vt:lpstr>Linear Regression</vt:lpstr>
      <vt:lpstr>PowerPoint Presentation</vt:lpstr>
      <vt:lpstr>Linear Regression</vt:lpstr>
      <vt:lpstr>Linear Regression</vt:lpstr>
      <vt:lpstr>Linear Regression</vt:lpstr>
      <vt:lpstr>Linear Regression</vt:lpstr>
      <vt:lpstr>Linear Regression Implementation</vt:lpstr>
      <vt:lpstr>Linear Regression Implementation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Day 1</dc:title>
  <dc:subject/>
  <dc:creator/>
  <cp:keywords/>
  <dc:description>generated using python-pptx</dc:description>
  <cp:lastModifiedBy>Sammie Omranian</cp:lastModifiedBy>
  <cp:revision>48</cp:revision>
  <dcterms:created xsi:type="dcterms:W3CDTF">2013-01-27T09:14:16Z</dcterms:created>
  <dcterms:modified xsi:type="dcterms:W3CDTF">2024-06-08T20:38:34Z</dcterms:modified>
  <cp:category/>
</cp:coreProperties>
</file>