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7" r:id="rId2"/>
    <p:sldId id="257" r:id="rId3"/>
    <p:sldId id="298" r:id="rId4"/>
    <p:sldId id="308" r:id="rId5"/>
    <p:sldId id="307" r:id="rId6"/>
    <p:sldId id="309" r:id="rId7"/>
    <p:sldId id="299" r:id="rId8"/>
    <p:sldId id="312" r:id="rId9"/>
    <p:sldId id="258" r:id="rId10"/>
    <p:sldId id="272" r:id="rId11"/>
    <p:sldId id="273" r:id="rId12"/>
    <p:sldId id="302" r:id="rId13"/>
    <p:sldId id="300" r:id="rId14"/>
    <p:sldId id="301" r:id="rId15"/>
    <p:sldId id="260" r:id="rId16"/>
    <p:sldId id="277" r:id="rId17"/>
    <p:sldId id="280" r:id="rId18"/>
    <p:sldId id="275" r:id="rId19"/>
    <p:sldId id="259" r:id="rId20"/>
    <p:sldId id="274" r:id="rId21"/>
    <p:sldId id="279" r:id="rId22"/>
    <p:sldId id="265" r:id="rId23"/>
    <p:sldId id="266" r:id="rId24"/>
    <p:sldId id="288" r:id="rId25"/>
    <p:sldId id="287" r:id="rId26"/>
    <p:sldId id="306" r:id="rId27"/>
    <p:sldId id="267" r:id="rId28"/>
    <p:sldId id="291" r:id="rId29"/>
    <p:sldId id="290" r:id="rId30"/>
    <p:sldId id="292" r:id="rId31"/>
    <p:sldId id="294" r:id="rId32"/>
    <p:sldId id="293" r:id="rId33"/>
    <p:sldId id="295" r:id="rId34"/>
    <p:sldId id="296" r:id="rId35"/>
    <p:sldId id="281" r:id="rId36"/>
    <p:sldId id="311" r:id="rId37"/>
    <p:sldId id="310" r:id="rId38"/>
    <p:sldId id="282" r:id="rId39"/>
    <p:sldId id="283" r:id="rId40"/>
    <p:sldId id="284" r:id="rId41"/>
    <p:sldId id="285" r:id="rId42"/>
    <p:sldId id="286"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7"/>
    <p:restoredTop sz="94673"/>
  </p:normalViewPr>
  <p:slideViewPr>
    <p:cSldViewPr snapToGrid="0" snapToObjects="1">
      <p:cViewPr varScale="1">
        <p:scale>
          <a:sx n="129" d="100"/>
          <a:sy n="129" d="100"/>
        </p:scale>
        <p:origin x="148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6/8/25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cikit-learn.org/stable/modules/svm.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k-nearest-neighbours/"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cikit-learn.org/stable/modules/generated/sklearn.neighbors.KNeighborsClassifier.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s.google.com/machine-learning/decision-forests/developers.google.com/machine-learning/glossary#ensembl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owardsdatascience.com/machine-learning-v-decision-trees-random-forest-kaggle-dataset-with-random-forest-3ebfe6d584be"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researchgate.net/publication/335483097_A_hybrid_ensemble_method_for_pulsar_candidate_classification/figures?lo=1"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xgboost.readthedocs.io/en/latest/python/python_api.html#xgboost.XGBClassifie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061" y="1913756"/>
            <a:ext cx="8182230" cy="2735968"/>
          </a:xfrm>
        </p:spPr>
        <p:txBody>
          <a:bodyPr anchor="b">
            <a:normAutofit/>
          </a:bodyPr>
          <a:lstStyle/>
          <a:p>
            <a:pPr>
              <a:lnSpc>
                <a:spcPct val="90000"/>
              </a:lnSpc>
            </a:pPr>
            <a:r>
              <a:rPr lang="en-US" sz="3600" b="0" i="0" u="none" strike="noStrike" dirty="0">
                <a:effectLst/>
                <a:latin typeface="-webkit-standard"/>
              </a:rPr>
              <a:t>Supervised Learning</a:t>
            </a:r>
            <a:br>
              <a:rPr lang="en-US" sz="3600" i="0" u="none" strike="noStrike" dirty="0">
                <a:effectLst/>
              </a:rPr>
            </a:br>
            <a:r>
              <a:rPr lang="en-US" sz="3600" dirty="0"/>
              <a:t>Classification and Model Evaluation</a:t>
            </a:r>
            <a:br>
              <a:rPr lang="en-US" sz="3600" dirty="0"/>
            </a:br>
            <a:br>
              <a:rPr lang="en-US" sz="3600" dirty="0"/>
            </a:br>
            <a:r>
              <a:rPr lang="en-US" sz="3600" dirty="0"/>
              <a:t>Day 2</a:t>
            </a:r>
            <a:br>
              <a:rPr lang="en-US" sz="3600" i="0" u="none" strike="noStrike" dirty="0">
                <a:effectLst/>
              </a:rPr>
            </a:br>
            <a:endParaRPr lang="en-US" sz="3600" dirty="0"/>
          </a:p>
        </p:txBody>
      </p:sp>
      <p:sp>
        <p:nvSpPr>
          <p:cNvPr id="3" name="Subtitle 2"/>
          <p:cNvSpPr>
            <a:spLocks noGrp="1"/>
          </p:cNvSpPr>
          <p:nvPr>
            <p:ph type="subTitle" idx="1"/>
          </p:nvPr>
        </p:nvSpPr>
        <p:spPr>
          <a:xfrm>
            <a:off x="479160" y="5660607"/>
            <a:ext cx="8182233" cy="798105"/>
          </a:xfrm>
        </p:spPr>
        <p:txBody>
          <a:bodyPr anchor="t">
            <a:noAutofit/>
          </a:bodyPr>
          <a:lstStyle/>
          <a:p>
            <a:pPr algn="l">
              <a:lnSpc>
                <a:spcPct val="90000"/>
              </a:lnSpc>
            </a:pPr>
            <a:r>
              <a:rPr lang="en-US" sz="1400" dirty="0"/>
              <a:t>Sammie Omranian</a:t>
            </a:r>
          </a:p>
          <a:p>
            <a:pPr algn="l">
              <a:lnSpc>
                <a:spcPct val="90000"/>
              </a:lnSpc>
            </a:pPr>
            <a:r>
              <a:rPr lang="en-US" sz="1400" dirty="0"/>
              <a:t>June 2025</a:t>
            </a:r>
          </a:p>
        </p:txBody>
      </p:sp>
      <p:pic>
        <p:nvPicPr>
          <p:cNvPr id="5" name="Content Placeholder 5" descr="A logo for a college&#10;&#10;Description automatically generated">
            <a:extLst>
              <a:ext uri="{FF2B5EF4-FFF2-40B4-BE49-F238E27FC236}">
                <a16:creationId xmlns:a16="http://schemas.microsoft.com/office/drawing/2014/main" id="{3A88664D-2810-52C2-CFDD-2B52BDF70E71}"/>
              </a:ext>
            </a:extLst>
          </p:cNvPr>
          <p:cNvPicPr>
            <a:picLocks noChangeAspect="1"/>
          </p:cNvPicPr>
          <p:nvPr/>
        </p:nvPicPr>
        <p:blipFill>
          <a:blip r:embed="rId2"/>
          <a:stretch>
            <a:fillRect/>
          </a:stretch>
        </p:blipFill>
        <p:spPr>
          <a:xfrm>
            <a:off x="6749214" y="5660607"/>
            <a:ext cx="2394786" cy="11973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Logistic Regression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929384"/>
                <a:ext cx="7886700" cy="4251960"/>
              </a:xfrm>
            </p:spPr>
            <p:txBody>
              <a:bodyPr>
                <a:normAutofit fontScale="55000" lnSpcReduction="20000"/>
              </a:bodyPr>
              <a:lstStyle/>
              <a:p>
                <a:pPr marL="0" indent="0" algn="l">
                  <a:buNone/>
                </a:pPr>
                <a:r>
                  <a:rPr lang="en-US" i="0" u="none" strike="noStrike" dirty="0">
                    <a:solidFill>
                      <a:srgbClr val="000000"/>
                    </a:solidFill>
                    <a:effectLst/>
                  </a:rPr>
                  <a:t>Mathematical Foundation:</a:t>
                </a:r>
              </a:p>
              <a:p>
                <a:pPr algn="l">
                  <a:buFont typeface="+mj-lt"/>
                  <a:buAutoNum type="arabicPeriod"/>
                </a:pPr>
                <a:r>
                  <a:rPr lang="en-US" i="0" u="none" strike="noStrike" dirty="0">
                    <a:solidFill>
                      <a:srgbClr val="000000"/>
                    </a:solidFill>
                    <a:effectLst/>
                  </a:rPr>
                  <a:t>Sigmoid Function (Logistic Function):</a:t>
                </a:r>
              </a:p>
              <a:p>
                <a:pPr lvl="1"/>
                <a:r>
                  <a:rPr lang="en-US" i="0" u="none" strike="noStrike" dirty="0">
                    <a:solidFill>
                      <a:srgbClr val="000000"/>
                    </a:solidFill>
                    <a:effectLst/>
                  </a:rPr>
                  <a:t>The sigmoid function is used to map any real-valued number into the [0, 1] interval.</a:t>
                </a:r>
              </a:p>
              <a:p>
                <a:pPr marL="457200" lvl="1" indent="0">
                  <a:buNone/>
                </a:pPr>
                <a14:m>
                  <m:oMathPara xmlns:m="http://schemas.openxmlformats.org/officeDocument/2006/math">
                    <m:oMathParaPr>
                      <m:jc m:val="centerGroup"/>
                    </m:oMathParaPr>
                    <m:oMath xmlns:m="http://schemas.openxmlformats.org/officeDocument/2006/math">
                      <m:r>
                        <a:rPr lang="el-GR" sz="2800" b="0" i="1" smtClean="0">
                          <a:solidFill>
                            <a:srgbClr val="7030A0"/>
                          </a:solidFill>
                          <a:latin typeface="Cambria Math" panose="02040503050406030204" pitchFamily="18" charset="0"/>
                          <a:ea typeface="Cambria Math" panose="02040503050406030204" pitchFamily="18" charset="0"/>
                        </a:rPr>
                        <m:t>𝜎</m:t>
                      </m:r>
                      <m:d>
                        <m:dPr>
                          <m:ctrlPr>
                            <a:rPr lang="en-US" sz="2800" i="1" smtClean="0">
                              <a:solidFill>
                                <a:srgbClr val="7030A0"/>
                              </a:solidFill>
                              <a:latin typeface="Cambria Math" panose="02040503050406030204" pitchFamily="18" charset="0"/>
                              <a:ea typeface="Cambria Math" panose="02040503050406030204" pitchFamily="18" charset="0"/>
                            </a:rPr>
                          </m:ctrlPr>
                        </m:dPr>
                        <m:e>
                          <m:r>
                            <a:rPr lang="en-US" sz="2800" b="0" i="1" smtClean="0">
                              <a:solidFill>
                                <a:srgbClr val="7030A0"/>
                              </a:solidFill>
                              <a:latin typeface="Cambria Math" panose="02040503050406030204" pitchFamily="18" charset="0"/>
                              <a:ea typeface="Cambria Math" panose="02040503050406030204" pitchFamily="18" charset="0"/>
                            </a:rPr>
                            <m:t>𝑧</m:t>
                          </m:r>
                        </m:e>
                      </m:d>
                      <m:r>
                        <a:rPr lang="en-US" sz="2800" b="0" i="0" smtClean="0">
                          <a:solidFill>
                            <a:srgbClr val="7030A0"/>
                          </a:solidFill>
                          <a:latin typeface="Cambria Math" panose="02040503050406030204" pitchFamily="18" charset="0"/>
                        </a:rPr>
                        <m:t>=</m:t>
                      </m:r>
                      <m:f>
                        <m:fPr>
                          <m:ctrlPr>
                            <a:rPr lang="en-US" sz="2800" i="1" smtClean="0">
                              <a:solidFill>
                                <a:srgbClr val="7030A0"/>
                              </a:solidFill>
                              <a:latin typeface="Cambria Math" panose="02040503050406030204" pitchFamily="18" charset="0"/>
                            </a:rPr>
                          </m:ctrlPr>
                        </m:fPr>
                        <m:num>
                          <m:r>
                            <a:rPr lang="en-US" sz="2800" b="0" i="1" smtClean="0">
                              <a:solidFill>
                                <a:srgbClr val="7030A0"/>
                              </a:solidFill>
                              <a:latin typeface="Cambria Math" panose="02040503050406030204" pitchFamily="18" charset="0"/>
                            </a:rPr>
                            <m:t>1</m:t>
                          </m:r>
                        </m:num>
                        <m:den>
                          <m:r>
                            <a:rPr lang="en-US" sz="2800" b="0" i="1" smtClean="0">
                              <a:solidFill>
                                <a:srgbClr val="7030A0"/>
                              </a:solidFill>
                              <a:latin typeface="Cambria Math" panose="02040503050406030204" pitchFamily="18" charset="0"/>
                            </a:rPr>
                            <m:t>1+</m:t>
                          </m:r>
                          <m:sSup>
                            <m:sSupPr>
                              <m:ctrlPr>
                                <a:rPr lang="en-US" sz="2800" i="1" smtClean="0">
                                  <a:solidFill>
                                    <a:srgbClr val="7030A0"/>
                                  </a:solidFill>
                                  <a:latin typeface="Cambria Math" panose="02040503050406030204" pitchFamily="18" charset="0"/>
                                </a:rPr>
                              </m:ctrlPr>
                            </m:sSupPr>
                            <m:e>
                              <m:r>
                                <a:rPr lang="en-US" sz="2800" b="0" i="1" smtClean="0">
                                  <a:solidFill>
                                    <a:srgbClr val="7030A0"/>
                                  </a:solidFill>
                                  <a:latin typeface="Cambria Math" panose="02040503050406030204" pitchFamily="18" charset="0"/>
                                </a:rPr>
                                <m:t>𝑒</m:t>
                              </m:r>
                            </m:e>
                            <m:sup>
                              <m:r>
                                <a:rPr lang="en-US" sz="2800" b="0" i="1" smtClean="0">
                                  <a:solidFill>
                                    <a:srgbClr val="7030A0"/>
                                  </a:solidFill>
                                  <a:latin typeface="Cambria Math" panose="02040503050406030204" pitchFamily="18" charset="0"/>
                                </a:rPr>
                                <m:t>−</m:t>
                              </m:r>
                              <m:r>
                                <a:rPr lang="en-US" sz="2800" b="0" i="1" smtClean="0">
                                  <a:solidFill>
                                    <a:srgbClr val="7030A0"/>
                                  </a:solidFill>
                                  <a:latin typeface="Cambria Math" panose="02040503050406030204" pitchFamily="18" charset="0"/>
                                </a:rPr>
                                <m:t>𝑧</m:t>
                              </m:r>
                            </m:sup>
                          </m:sSup>
                        </m:den>
                      </m:f>
                    </m:oMath>
                  </m:oMathPara>
                </a14:m>
                <a:endParaRPr lang="en-US" i="0" u="none" strike="noStrike" dirty="0">
                  <a:solidFill>
                    <a:srgbClr val="7030A0"/>
                  </a:solidFill>
                  <a:effectLst/>
                </a:endParaRPr>
              </a:p>
              <a:p>
                <a:pPr lvl="1"/>
                <a:r>
                  <a:rPr lang="en-US" i="0" u="none" strike="noStrike" dirty="0">
                    <a:solidFill>
                      <a:srgbClr val="000000"/>
                    </a:solidFill>
                    <a:effectLst/>
                  </a:rPr>
                  <a:t>Here, </a:t>
                </a:r>
                <a:r>
                  <a:rPr lang="en-US" sz="2800" dirty="0">
                    <a:solidFill>
                      <a:srgbClr val="7030A0"/>
                    </a:solidFill>
                    <a:ea typeface="Cambria Math" panose="02040503050406030204" pitchFamily="18" charset="0"/>
                  </a:rPr>
                  <a:t> </a:t>
                </a:r>
                <a14:m>
                  <m:oMath xmlns:m="http://schemas.openxmlformats.org/officeDocument/2006/math">
                    <m:r>
                      <a:rPr lang="en-US" sz="2800" b="0" i="1" smtClean="0">
                        <a:solidFill>
                          <a:srgbClr val="7030A0"/>
                        </a:solidFill>
                        <a:latin typeface="Cambria Math" panose="02040503050406030204" pitchFamily="18" charset="0"/>
                        <a:ea typeface="Cambria Math" panose="02040503050406030204" pitchFamily="18" charset="0"/>
                      </a:rPr>
                      <m:t>𝑧</m:t>
                    </m:r>
                    <m:r>
                      <a:rPr lang="en-US" sz="2800" b="0" i="1" smtClean="0">
                        <a:solidFill>
                          <a:srgbClr val="7030A0"/>
                        </a:solidFill>
                        <a:latin typeface="Cambria Math" panose="02040503050406030204" pitchFamily="18" charset="0"/>
                        <a:ea typeface="Cambria Math" panose="02040503050406030204" pitchFamily="18" charset="0"/>
                      </a:rPr>
                      <m:t> </m:t>
                    </m:r>
                  </m:oMath>
                </a14:m>
                <a:r>
                  <a:rPr lang="en-US" i="0" u="none" strike="noStrike" dirty="0">
                    <a:solidFill>
                      <a:srgbClr val="7030A0"/>
                    </a:solidFill>
                    <a:effectLst/>
                  </a:rPr>
                  <a:t> </a:t>
                </a:r>
                <a:r>
                  <a:rPr lang="en-US" i="0" u="none" strike="noStrike" dirty="0">
                    <a:solidFill>
                      <a:srgbClr val="000000"/>
                    </a:solidFill>
                    <a:effectLst/>
                  </a:rPr>
                  <a:t>is the input to the function, which is typically the linear combination of the input features and their corresponding coefficients.</a:t>
                </a:r>
              </a:p>
              <a:p>
                <a:pPr marL="742950" lvl="1" indent="-285750" algn="l">
                  <a:buFont typeface="+mj-lt"/>
                  <a:buAutoNum type="arabicPeriod"/>
                </a:pPr>
                <a:endParaRPr lang="en-US" i="0" u="none" strike="noStrike" dirty="0">
                  <a:solidFill>
                    <a:srgbClr val="000000"/>
                  </a:solidFill>
                  <a:effectLst/>
                </a:endParaRPr>
              </a:p>
              <a:p>
                <a:pPr algn="l">
                  <a:buFont typeface="+mj-lt"/>
                  <a:buAutoNum type="arabicPeriod"/>
                </a:pPr>
                <a:r>
                  <a:rPr lang="en-US" i="0" u="none" strike="noStrike" dirty="0">
                    <a:solidFill>
                      <a:srgbClr val="000000"/>
                    </a:solidFill>
                    <a:effectLst/>
                  </a:rPr>
                  <a:t>Logistic Regression Equation:</a:t>
                </a:r>
              </a:p>
              <a:p>
                <a:pPr lvl="1"/>
                <a:r>
                  <a:rPr lang="en-US" i="0" u="none" strike="noStrike" dirty="0">
                    <a:solidFill>
                      <a:srgbClr val="000000"/>
                    </a:solidFill>
                    <a:effectLst/>
                  </a:rPr>
                  <a:t>The logistic regression model predicts the probability that the input </a:t>
                </a:r>
                <a:r>
                  <a:rPr lang="en-US" sz="2800" dirty="0">
                    <a:solidFill>
                      <a:srgbClr val="7030A0"/>
                    </a:solidFill>
                    <a:ea typeface="Cambria Math" panose="02040503050406030204" pitchFamily="18" charset="0"/>
                  </a:rPr>
                  <a:t> </a:t>
                </a:r>
                <a14:m>
                  <m:oMath xmlns:m="http://schemas.openxmlformats.org/officeDocument/2006/math">
                    <m:r>
                      <a:rPr lang="en-US" sz="2800" b="0" i="1" smtClean="0">
                        <a:solidFill>
                          <a:srgbClr val="7030A0"/>
                        </a:solidFill>
                        <a:latin typeface="Cambria Math" panose="02040503050406030204" pitchFamily="18" charset="0"/>
                        <a:ea typeface="Cambria Math" panose="02040503050406030204" pitchFamily="18" charset="0"/>
                      </a:rPr>
                      <m:t>𝑋</m:t>
                    </m:r>
                  </m:oMath>
                </a14:m>
                <a:r>
                  <a:rPr lang="en-US" i="0" u="none" strike="noStrike" dirty="0">
                    <a:solidFill>
                      <a:srgbClr val="7030A0"/>
                    </a:solidFill>
                    <a:effectLst/>
                  </a:rPr>
                  <a:t> </a:t>
                </a:r>
                <a:r>
                  <a:rPr lang="en-US" i="0" u="none" strike="noStrike" dirty="0">
                    <a:solidFill>
                      <a:srgbClr val="000000"/>
                    </a:solidFill>
                    <a:effectLst/>
                  </a:rPr>
                  <a:t>belongs to the positive class (class 1) as follows:</a:t>
                </a:r>
              </a:p>
              <a:p>
                <a:pPr marL="457200" lvl="1" indent="0">
                  <a:buNone/>
                </a:pPr>
                <a:endParaRPr lang="en-US" i="0" u="none" strike="noStrike" dirty="0">
                  <a:solidFill>
                    <a:srgbClr val="000000"/>
                  </a:solidFill>
                  <a:effectLst/>
                </a:endParaRPr>
              </a:p>
              <a:p>
                <a:pPr marL="457200" lvl="1" indent="0" algn="l">
                  <a:buNone/>
                </a:pPr>
                <a14:m>
                  <m:oMathPara xmlns:m="http://schemas.openxmlformats.org/officeDocument/2006/math">
                    <m:oMathParaPr>
                      <m:jc m:val="centerGroup"/>
                    </m:oMathParaPr>
                    <m:oMath xmlns:m="http://schemas.openxmlformats.org/officeDocument/2006/math">
                      <m:r>
                        <a:rPr lang="en-US" b="0" i="1" u="none" strike="noStrike" smtClean="0">
                          <a:solidFill>
                            <a:srgbClr val="7030A0"/>
                          </a:solidFill>
                          <a:effectLst/>
                          <a:latin typeface="Cambria Math" panose="02040503050406030204" pitchFamily="18" charset="0"/>
                        </a:rPr>
                        <m:t>𝑃</m:t>
                      </m:r>
                      <m:d>
                        <m:dPr>
                          <m:ctrlPr>
                            <a:rPr lang="en-US" i="1" u="none" strike="noStrike" smtClean="0">
                              <a:solidFill>
                                <a:srgbClr val="7030A0"/>
                              </a:solidFill>
                              <a:effectLst/>
                              <a:latin typeface="Cambria Math" panose="02040503050406030204" pitchFamily="18" charset="0"/>
                            </a:rPr>
                          </m:ctrlPr>
                        </m:dPr>
                        <m:e>
                          <m:r>
                            <a:rPr lang="en-US" b="0" i="1" u="none" strike="noStrike" smtClean="0">
                              <a:solidFill>
                                <a:srgbClr val="7030A0"/>
                              </a:solidFill>
                              <a:effectLst/>
                              <a:latin typeface="Cambria Math" panose="02040503050406030204" pitchFamily="18" charset="0"/>
                            </a:rPr>
                            <m:t>𝑦</m:t>
                          </m:r>
                          <m:r>
                            <a:rPr lang="en-US" b="0" i="1" u="none" strike="noStrike" smtClean="0">
                              <a:solidFill>
                                <a:srgbClr val="7030A0"/>
                              </a:solidFill>
                              <a:effectLst/>
                              <a:latin typeface="Cambria Math" panose="02040503050406030204" pitchFamily="18" charset="0"/>
                            </a:rPr>
                            <m:t>=1</m:t>
                          </m:r>
                        </m:e>
                        <m:e>
                          <m:r>
                            <a:rPr lang="en-US" b="0" i="1" u="none" strike="noStrike" smtClean="0">
                              <a:solidFill>
                                <a:srgbClr val="7030A0"/>
                              </a:solidFill>
                              <a:effectLst/>
                              <a:latin typeface="Cambria Math" panose="02040503050406030204" pitchFamily="18" charset="0"/>
                            </a:rPr>
                            <m:t>𝑋</m:t>
                          </m:r>
                        </m:e>
                      </m:d>
                      <m:r>
                        <a:rPr lang="en-US" b="0" i="1" u="none" strike="noStrike" smtClean="0">
                          <a:solidFill>
                            <a:srgbClr val="7030A0"/>
                          </a:solidFill>
                          <a:effectLst/>
                          <a:latin typeface="Cambria Math" panose="02040503050406030204" pitchFamily="18" charset="0"/>
                        </a:rPr>
                        <m:t>=</m:t>
                      </m:r>
                      <m:r>
                        <a:rPr lang="en-US" b="0" i="1" u="none" strike="noStrike" smtClean="0">
                          <a:solidFill>
                            <a:srgbClr val="7030A0"/>
                          </a:solidFill>
                          <a:effectLst/>
                          <a:latin typeface="Cambria Math" panose="02040503050406030204" pitchFamily="18" charset="0"/>
                          <a:ea typeface="Cambria Math" panose="02040503050406030204" pitchFamily="18" charset="0"/>
                        </a:rPr>
                        <m:t>𝜎</m:t>
                      </m:r>
                      <m:r>
                        <a:rPr lang="en-US" b="0" i="1" u="none" strike="noStrike" smtClean="0">
                          <a:solidFill>
                            <a:srgbClr val="7030A0"/>
                          </a:solidFill>
                          <a:effectLst/>
                          <a:latin typeface="Cambria Math" panose="02040503050406030204" pitchFamily="18" charset="0"/>
                          <a:ea typeface="Cambria Math" panose="02040503050406030204" pitchFamily="18" charset="0"/>
                        </a:rPr>
                        <m:t>(</m:t>
                      </m:r>
                      <m:sSub>
                        <m:sSubPr>
                          <m:ctrlPr>
                            <a:rPr lang="en-US" i="1" u="none" strike="noStrike" smtClean="0">
                              <a:solidFill>
                                <a:srgbClr val="7030A0"/>
                              </a:solidFill>
                              <a:effectLst/>
                              <a:latin typeface="Cambria Math" panose="02040503050406030204" pitchFamily="18" charset="0"/>
                              <a:ea typeface="Cambria Math" panose="02040503050406030204" pitchFamily="18" charset="0"/>
                            </a:rPr>
                          </m:ctrlPr>
                        </m:sSubPr>
                        <m:e>
                          <m:r>
                            <a:rPr lang="en-US" b="0" i="1" u="none" strike="noStrike" smtClean="0">
                              <a:solidFill>
                                <a:srgbClr val="7030A0"/>
                              </a:solidFill>
                              <a:effectLst/>
                              <a:latin typeface="Cambria Math" panose="02040503050406030204" pitchFamily="18" charset="0"/>
                              <a:ea typeface="Cambria Math" panose="02040503050406030204" pitchFamily="18" charset="0"/>
                            </a:rPr>
                            <m:t>𝛽</m:t>
                          </m:r>
                        </m:e>
                        <m:sub>
                          <m:r>
                            <a:rPr lang="en-US" b="0" i="1" u="none" strike="noStrike" smtClean="0">
                              <a:solidFill>
                                <a:srgbClr val="7030A0"/>
                              </a:solidFill>
                              <a:effectLst/>
                              <a:latin typeface="Cambria Math" panose="02040503050406030204" pitchFamily="18" charset="0"/>
                              <a:ea typeface="Cambria Math" panose="02040503050406030204" pitchFamily="18" charset="0"/>
                            </a:rPr>
                            <m:t>0</m:t>
                          </m:r>
                        </m:sub>
                      </m:sSub>
                      <m:r>
                        <a:rPr lang="en-US" b="0" i="1" u="none" strike="noStrike" smtClean="0">
                          <a:solidFill>
                            <a:srgbClr val="7030A0"/>
                          </a:solidFill>
                          <a:effectLst/>
                          <a:latin typeface="Cambria Math" panose="02040503050406030204" pitchFamily="18" charset="0"/>
                          <a:ea typeface="Cambria Math" panose="02040503050406030204" pitchFamily="18" charset="0"/>
                        </a:rPr>
                        <m:t>+</m:t>
                      </m:r>
                      <m:sSub>
                        <m:sSubPr>
                          <m:ctrlPr>
                            <a:rPr lang="en-US" i="1" u="none" strike="noStrike" smtClean="0">
                              <a:solidFill>
                                <a:srgbClr val="7030A0"/>
                              </a:solidFill>
                              <a:effectLst/>
                              <a:latin typeface="Cambria Math" panose="02040503050406030204" pitchFamily="18" charset="0"/>
                              <a:ea typeface="Cambria Math" panose="02040503050406030204" pitchFamily="18" charset="0"/>
                            </a:rPr>
                          </m:ctrlPr>
                        </m:sSubPr>
                        <m:e>
                          <m:r>
                            <a:rPr lang="en-US" b="0" i="1" u="none" strike="noStrike" smtClean="0">
                              <a:solidFill>
                                <a:srgbClr val="7030A0"/>
                              </a:solidFill>
                              <a:effectLst/>
                              <a:latin typeface="Cambria Math" panose="02040503050406030204" pitchFamily="18" charset="0"/>
                              <a:ea typeface="Cambria Math" panose="02040503050406030204" pitchFamily="18" charset="0"/>
                            </a:rPr>
                            <m:t>𝛽</m:t>
                          </m:r>
                        </m:e>
                        <m:sub>
                          <m:r>
                            <a:rPr lang="en-US" b="0" i="1" u="none" strike="noStrike" smtClean="0">
                              <a:solidFill>
                                <a:srgbClr val="7030A0"/>
                              </a:solidFill>
                              <a:effectLst/>
                              <a:latin typeface="Cambria Math" panose="02040503050406030204" pitchFamily="18" charset="0"/>
                              <a:ea typeface="Cambria Math" panose="02040503050406030204" pitchFamily="18" charset="0"/>
                            </a:rPr>
                            <m:t>1</m:t>
                          </m:r>
                        </m:sub>
                      </m:sSub>
                      <m:sSub>
                        <m:sSubPr>
                          <m:ctrlPr>
                            <a:rPr lang="en-US" i="1" u="none" strike="noStrike" smtClean="0">
                              <a:solidFill>
                                <a:srgbClr val="7030A0"/>
                              </a:solidFill>
                              <a:effectLst/>
                              <a:latin typeface="Cambria Math" panose="02040503050406030204" pitchFamily="18" charset="0"/>
                              <a:ea typeface="Cambria Math" panose="02040503050406030204" pitchFamily="18" charset="0"/>
                            </a:rPr>
                          </m:ctrlPr>
                        </m:sSubPr>
                        <m:e>
                          <m:r>
                            <a:rPr lang="en-US" b="0" i="1" u="none" strike="noStrike" smtClean="0">
                              <a:solidFill>
                                <a:srgbClr val="7030A0"/>
                              </a:solidFill>
                              <a:effectLst/>
                              <a:latin typeface="Cambria Math" panose="02040503050406030204" pitchFamily="18" charset="0"/>
                              <a:ea typeface="Cambria Math" panose="02040503050406030204" pitchFamily="18" charset="0"/>
                            </a:rPr>
                            <m:t>𝑋</m:t>
                          </m:r>
                        </m:e>
                        <m:sub>
                          <m:r>
                            <a:rPr lang="en-US" b="0" i="1" u="none" strike="noStrike" smtClean="0">
                              <a:solidFill>
                                <a:srgbClr val="7030A0"/>
                              </a:solidFill>
                              <a:effectLst/>
                              <a:latin typeface="Cambria Math" panose="02040503050406030204" pitchFamily="18" charset="0"/>
                              <a:ea typeface="Cambria Math" panose="02040503050406030204" pitchFamily="18" charset="0"/>
                            </a:rPr>
                            <m:t>1</m:t>
                          </m:r>
                        </m:sub>
                      </m:sSub>
                      <m:r>
                        <a:rPr lang="en-US" b="0" i="1" u="none" strike="noStrike" smtClean="0">
                          <a:solidFill>
                            <a:srgbClr val="7030A0"/>
                          </a:solidFill>
                          <a:effectLst/>
                          <a:latin typeface="Cambria Math" panose="02040503050406030204" pitchFamily="18" charset="0"/>
                          <a:ea typeface="Cambria Math" panose="02040503050406030204" pitchFamily="18" charset="0"/>
                        </a:rPr>
                        <m:t>+</m:t>
                      </m:r>
                      <m:sSub>
                        <m:sSubPr>
                          <m:ctrlPr>
                            <a:rPr lang="en-US" i="1" u="none" strike="noStrike" smtClean="0">
                              <a:solidFill>
                                <a:srgbClr val="7030A0"/>
                              </a:solidFill>
                              <a:effectLst/>
                              <a:latin typeface="Cambria Math" panose="02040503050406030204" pitchFamily="18" charset="0"/>
                              <a:ea typeface="Cambria Math" panose="02040503050406030204" pitchFamily="18" charset="0"/>
                            </a:rPr>
                          </m:ctrlPr>
                        </m:sSubPr>
                        <m:e>
                          <m:r>
                            <a:rPr lang="en-US" b="0" i="1" u="none" strike="noStrike" smtClean="0">
                              <a:solidFill>
                                <a:srgbClr val="7030A0"/>
                              </a:solidFill>
                              <a:effectLst/>
                              <a:latin typeface="Cambria Math" panose="02040503050406030204" pitchFamily="18" charset="0"/>
                              <a:ea typeface="Cambria Math" panose="02040503050406030204" pitchFamily="18" charset="0"/>
                            </a:rPr>
                            <m:t>𝛽</m:t>
                          </m:r>
                        </m:e>
                        <m:sub>
                          <m:r>
                            <a:rPr lang="en-US" b="0" i="1" u="none" strike="noStrike" smtClean="0">
                              <a:solidFill>
                                <a:srgbClr val="7030A0"/>
                              </a:solidFill>
                              <a:effectLst/>
                              <a:latin typeface="Cambria Math" panose="02040503050406030204" pitchFamily="18" charset="0"/>
                              <a:ea typeface="Cambria Math" panose="02040503050406030204" pitchFamily="18" charset="0"/>
                            </a:rPr>
                            <m:t>2</m:t>
                          </m:r>
                        </m:sub>
                      </m:sSub>
                      <m:sSub>
                        <m:sSubPr>
                          <m:ctrlPr>
                            <a:rPr lang="en-US" i="1" u="none" strike="noStrike" smtClean="0">
                              <a:solidFill>
                                <a:srgbClr val="7030A0"/>
                              </a:solidFill>
                              <a:effectLst/>
                              <a:latin typeface="Cambria Math" panose="02040503050406030204" pitchFamily="18" charset="0"/>
                              <a:ea typeface="Cambria Math" panose="02040503050406030204" pitchFamily="18" charset="0"/>
                            </a:rPr>
                          </m:ctrlPr>
                        </m:sSubPr>
                        <m:e>
                          <m:r>
                            <a:rPr lang="en-US" b="0" i="1" u="none" strike="noStrike" smtClean="0">
                              <a:solidFill>
                                <a:srgbClr val="7030A0"/>
                              </a:solidFill>
                              <a:effectLst/>
                              <a:latin typeface="Cambria Math" panose="02040503050406030204" pitchFamily="18" charset="0"/>
                              <a:ea typeface="Cambria Math" panose="02040503050406030204" pitchFamily="18" charset="0"/>
                            </a:rPr>
                            <m:t>𝑋</m:t>
                          </m:r>
                        </m:e>
                        <m:sub>
                          <m:r>
                            <a:rPr lang="en-US" b="0" i="1" u="none" strike="noStrike" smtClean="0">
                              <a:solidFill>
                                <a:srgbClr val="7030A0"/>
                              </a:solidFill>
                              <a:effectLst/>
                              <a:latin typeface="Cambria Math" panose="02040503050406030204" pitchFamily="18" charset="0"/>
                              <a:ea typeface="Cambria Math" panose="02040503050406030204" pitchFamily="18" charset="0"/>
                            </a:rPr>
                            <m:t>2</m:t>
                          </m:r>
                        </m:sub>
                      </m:sSub>
                      <m:r>
                        <a:rPr lang="en-US" b="0" i="1" u="none" strike="noStrike" smtClean="0">
                          <a:solidFill>
                            <a:srgbClr val="7030A0"/>
                          </a:solidFill>
                          <a:effectLst/>
                          <a:latin typeface="Cambria Math" panose="02040503050406030204" pitchFamily="18" charset="0"/>
                          <a:ea typeface="Cambria Math" panose="02040503050406030204" pitchFamily="18" charset="0"/>
                        </a:rPr>
                        <m:t>+…+</m:t>
                      </m:r>
                      <m:sSub>
                        <m:sSubPr>
                          <m:ctrlPr>
                            <a:rPr lang="en-US" i="1" u="none" strike="noStrike" smtClean="0">
                              <a:solidFill>
                                <a:srgbClr val="7030A0"/>
                              </a:solidFill>
                              <a:effectLst/>
                              <a:latin typeface="Cambria Math" panose="02040503050406030204" pitchFamily="18" charset="0"/>
                              <a:ea typeface="Cambria Math" panose="02040503050406030204" pitchFamily="18" charset="0"/>
                            </a:rPr>
                          </m:ctrlPr>
                        </m:sSubPr>
                        <m:e>
                          <m:r>
                            <a:rPr lang="en-US" b="0" i="1" u="none" strike="noStrike" smtClean="0">
                              <a:solidFill>
                                <a:srgbClr val="7030A0"/>
                              </a:solidFill>
                              <a:effectLst/>
                              <a:latin typeface="Cambria Math" panose="02040503050406030204" pitchFamily="18" charset="0"/>
                              <a:ea typeface="Cambria Math" panose="02040503050406030204" pitchFamily="18" charset="0"/>
                            </a:rPr>
                            <m:t>𝛽</m:t>
                          </m:r>
                        </m:e>
                        <m:sub>
                          <m:r>
                            <a:rPr lang="en-US" b="0" i="1" u="none" strike="noStrike" smtClean="0">
                              <a:solidFill>
                                <a:srgbClr val="7030A0"/>
                              </a:solidFill>
                              <a:effectLst/>
                              <a:latin typeface="Cambria Math" panose="02040503050406030204" pitchFamily="18" charset="0"/>
                              <a:ea typeface="Cambria Math" panose="02040503050406030204" pitchFamily="18" charset="0"/>
                            </a:rPr>
                            <m:t>𝑛</m:t>
                          </m:r>
                        </m:sub>
                      </m:sSub>
                      <m:sSub>
                        <m:sSubPr>
                          <m:ctrlPr>
                            <a:rPr lang="en-US" i="1" u="none" strike="noStrike" smtClean="0">
                              <a:solidFill>
                                <a:srgbClr val="7030A0"/>
                              </a:solidFill>
                              <a:effectLst/>
                              <a:latin typeface="Cambria Math" panose="02040503050406030204" pitchFamily="18" charset="0"/>
                              <a:ea typeface="Cambria Math" panose="02040503050406030204" pitchFamily="18" charset="0"/>
                            </a:rPr>
                          </m:ctrlPr>
                        </m:sSubPr>
                        <m:e>
                          <m:r>
                            <a:rPr lang="en-US" b="0" i="1" u="none" strike="noStrike" smtClean="0">
                              <a:solidFill>
                                <a:srgbClr val="7030A0"/>
                              </a:solidFill>
                              <a:effectLst/>
                              <a:latin typeface="Cambria Math" panose="02040503050406030204" pitchFamily="18" charset="0"/>
                              <a:ea typeface="Cambria Math" panose="02040503050406030204" pitchFamily="18" charset="0"/>
                            </a:rPr>
                            <m:t>𝑋</m:t>
                          </m:r>
                        </m:e>
                        <m:sub>
                          <m:r>
                            <a:rPr lang="en-US" b="0" i="1" u="none" strike="noStrike" smtClean="0">
                              <a:solidFill>
                                <a:srgbClr val="7030A0"/>
                              </a:solidFill>
                              <a:effectLst/>
                              <a:latin typeface="Cambria Math" panose="02040503050406030204" pitchFamily="18" charset="0"/>
                              <a:ea typeface="Cambria Math" panose="02040503050406030204" pitchFamily="18" charset="0"/>
                            </a:rPr>
                            <m:t>𝑛</m:t>
                          </m:r>
                        </m:sub>
                      </m:sSub>
                      <m:r>
                        <a:rPr lang="en-US" b="0" i="1" u="none" strike="noStrike" smtClean="0">
                          <a:solidFill>
                            <a:srgbClr val="7030A0"/>
                          </a:solidFill>
                          <a:effectLst/>
                          <a:latin typeface="Cambria Math" panose="02040503050406030204" pitchFamily="18" charset="0"/>
                          <a:ea typeface="Cambria Math" panose="02040503050406030204" pitchFamily="18" charset="0"/>
                        </a:rPr>
                        <m:t>)</m:t>
                      </m:r>
                    </m:oMath>
                  </m:oMathPara>
                </a14:m>
                <a:endParaRPr lang="en-US" i="0" u="none" strike="noStrike" dirty="0">
                  <a:solidFill>
                    <a:srgbClr val="7030A0"/>
                  </a:solidFill>
                  <a:effectLst/>
                </a:endParaRPr>
              </a:p>
              <a:p>
                <a:pPr marL="742950" lvl="1" indent="-285750" algn="l">
                  <a:buFont typeface="+mj-lt"/>
                  <a:buAutoNum type="arabicPeriod"/>
                </a:pPr>
                <a:r>
                  <a:rPr lang="en-US" i="0" u="none" strike="noStrike" dirty="0">
                    <a:solidFill>
                      <a:srgbClr val="000000"/>
                    </a:solidFill>
                    <a:effectLst/>
                  </a:rPr>
                  <a:t>Here:</a:t>
                </a:r>
              </a:p>
              <a:p>
                <a:pPr lvl="2"/>
                <a14:m>
                  <m:oMath xmlns:m="http://schemas.openxmlformats.org/officeDocument/2006/math">
                    <m:r>
                      <a:rPr lang="en-US" b="0" i="1" u="none" strike="noStrike" smtClean="0">
                        <a:solidFill>
                          <a:srgbClr val="7030A0"/>
                        </a:solidFill>
                        <a:effectLst/>
                        <a:latin typeface="Cambria Math" panose="02040503050406030204" pitchFamily="18" charset="0"/>
                      </a:rPr>
                      <m:t>𝑃</m:t>
                    </m:r>
                    <m:d>
                      <m:dPr>
                        <m:ctrlPr>
                          <a:rPr lang="en-US" i="1" u="none" strike="noStrike" smtClean="0">
                            <a:solidFill>
                              <a:srgbClr val="7030A0"/>
                            </a:solidFill>
                            <a:effectLst/>
                            <a:latin typeface="Cambria Math" panose="02040503050406030204" pitchFamily="18" charset="0"/>
                          </a:rPr>
                        </m:ctrlPr>
                      </m:dPr>
                      <m:e>
                        <m:r>
                          <a:rPr lang="en-US" b="0" i="1" u="none" strike="noStrike" smtClean="0">
                            <a:solidFill>
                              <a:srgbClr val="7030A0"/>
                            </a:solidFill>
                            <a:effectLst/>
                            <a:latin typeface="Cambria Math" panose="02040503050406030204" pitchFamily="18" charset="0"/>
                          </a:rPr>
                          <m:t>𝑦</m:t>
                        </m:r>
                        <m:r>
                          <a:rPr lang="en-US" b="0" i="1" u="none" strike="noStrike" smtClean="0">
                            <a:solidFill>
                              <a:srgbClr val="7030A0"/>
                            </a:solidFill>
                            <a:effectLst/>
                            <a:latin typeface="Cambria Math" panose="02040503050406030204" pitchFamily="18" charset="0"/>
                          </a:rPr>
                          <m:t>=1</m:t>
                        </m:r>
                      </m:e>
                      <m:e>
                        <m:r>
                          <a:rPr lang="en-US" b="0" i="1" u="none" strike="noStrike" smtClean="0">
                            <a:solidFill>
                              <a:srgbClr val="7030A0"/>
                            </a:solidFill>
                            <a:effectLst/>
                            <a:latin typeface="Cambria Math" panose="02040503050406030204" pitchFamily="18" charset="0"/>
                          </a:rPr>
                          <m:t>𝑋</m:t>
                        </m:r>
                      </m:e>
                    </m:d>
                    <m:r>
                      <a:rPr lang="en-US" b="0" i="1" u="none" strike="noStrike" smtClean="0">
                        <a:solidFill>
                          <a:srgbClr val="7030A0"/>
                        </a:solidFill>
                        <a:effectLst/>
                        <a:latin typeface="Cambria Math" panose="02040503050406030204" pitchFamily="18" charset="0"/>
                      </a:rPr>
                      <m:t> </m:t>
                    </m:r>
                  </m:oMath>
                </a14:m>
                <a:r>
                  <a:rPr lang="en-US" i="0" u="none" strike="noStrike" dirty="0">
                    <a:solidFill>
                      <a:schemeClr val="tx1"/>
                    </a:solidFill>
                    <a:effectLst/>
                  </a:rPr>
                  <a:t> </a:t>
                </a:r>
                <a:r>
                  <a:rPr lang="en-US" i="0" u="none" strike="noStrike" dirty="0">
                    <a:solidFill>
                      <a:srgbClr val="000000"/>
                    </a:solidFill>
                    <a:effectLst/>
                  </a:rPr>
                  <a:t>is the probability that the output </a:t>
                </a:r>
                <a:r>
                  <a:rPr lang="en-US" dirty="0">
                    <a:solidFill>
                      <a:srgbClr val="7030A0"/>
                    </a:solidFill>
                  </a:rPr>
                  <a:t> </a:t>
                </a:r>
                <a14:m>
                  <m:oMath xmlns:m="http://schemas.openxmlformats.org/officeDocument/2006/math">
                    <m:r>
                      <a:rPr lang="en-US" b="0" i="1" smtClean="0">
                        <a:solidFill>
                          <a:srgbClr val="7030A0"/>
                        </a:solidFill>
                        <a:latin typeface="Cambria Math" panose="02040503050406030204" pitchFamily="18" charset="0"/>
                      </a:rPr>
                      <m:t>𝑦</m:t>
                    </m:r>
                    <m:r>
                      <a:rPr lang="en-US" b="0" i="1" smtClean="0">
                        <a:solidFill>
                          <a:srgbClr val="7030A0"/>
                        </a:solidFill>
                        <a:latin typeface="Cambria Math" panose="02040503050406030204" pitchFamily="18" charset="0"/>
                      </a:rPr>
                      <m:t> </m:t>
                    </m:r>
                  </m:oMath>
                </a14:m>
                <a:r>
                  <a:rPr lang="en-US" i="0" u="none" strike="noStrike" dirty="0">
                    <a:solidFill>
                      <a:srgbClr val="7030A0"/>
                    </a:solidFill>
                    <a:effectLst/>
                  </a:rPr>
                  <a:t> </a:t>
                </a:r>
                <a:r>
                  <a:rPr lang="en-US" i="0" u="none" strike="noStrike" dirty="0">
                    <a:solidFill>
                      <a:srgbClr val="000000"/>
                    </a:solidFill>
                    <a:effectLst/>
                  </a:rPr>
                  <a:t>is 1 given the input features </a:t>
                </a:r>
                <a:r>
                  <a:rPr lang="en-US" dirty="0">
                    <a:solidFill>
                      <a:srgbClr val="000000"/>
                    </a:solidFill>
                  </a:rPr>
                  <a:t> </a:t>
                </a:r>
                <a14:m>
                  <m:oMath xmlns:m="http://schemas.openxmlformats.org/officeDocument/2006/math">
                    <m:r>
                      <a:rPr lang="en-US" b="0" i="1" smtClean="0">
                        <a:solidFill>
                          <a:srgbClr val="7030A0"/>
                        </a:solidFill>
                        <a:latin typeface="Cambria Math" panose="02040503050406030204" pitchFamily="18" charset="0"/>
                      </a:rPr>
                      <m:t>𝑋</m:t>
                    </m:r>
                  </m:oMath>
                </a14:m>
                <a:r>
                  <a:rPr lang="en-US" i="0" u="none" strike="noStrike" dirty="0">
                    <a:solidFill>
                      <a:srgbClr val="7030A0"/>
                    </a:solidFill>
                    <a:effectLst/>
                  </a:rPr>
                  <a:t>.</a:t>
                </a:r>
              </a:p>
              <a:p>
                <a:pPr lvl="2"/>
                <a14:m>
                  <m:oMath xmlns:m="http://schemas.openxmlformats.org/officeDocument/2006/math">
                    <m:sSub>
                      <m:sSubPr>
                        <m:ctrlPr>
                          <a:rPr lang="en-US" i="1" u="none" strike="noStrike" smtClean="0">
                            <a:solidFill>
                              <a:srgbClr val="7030A0"/>
                            </a:solidFill>
                            <a:effectLst/>
                            <a:latin typeface="Cambria Math" panose="02040503050406030204" pitchFamily="18" charset="0"/>
                            <a:ea typeface="Cambria Math" panose="02040503050406030204" pitchFamily="18" charset="0"/>
                          </a:rPr>
                        </m:ctrlPr>
                      </m:sSubPr>
                      <m:e>
                        <m:r>
                          <a:rPr lang="en-US" b="0" i="1" u="none" strike="noStrike" smtClean="0">
                            <a:solidFill>
                              <a:srgbClr val="7030A0"/>
                            </a:solidFill>
                            <a:effectLst/>
                            <a:latin typeface="Cambria Math" panose="02040503050406030204" pitchFamily="18" charset="0"/>
                            <a:ea typeface="Cambria Math" panose="02040503050406030204" pitchFamily="18" charset="0"/>
                          </a:rPr>
                          <m:t>𝛽</m:t>
                        </m:r>
                      </m:e>
                      <m:sub>
                        <m:r>
                          <a:rPr lang="en-US" b="0" i="1" u="none" strike="noStrike" smtClean="0">
                            <a:solidFill>
                              <a:srgbClr val="7030A0"/>
                            </a:solidFill>
                            <a:effectLst/>
                            <a:latin typeface="Cambria Math" panose="02040503050406030204" pitchFamily="18" charset="0"/>
                            <a:ea typeface="Cambria Math" panose="02040503050406030204" pitchFamily="18" charset="0"/>
                          </a:rPr>
                          <m:t>0</m:t>
                        </m:r>
                      </m:sub>
                    </m:sSub>
                    <m:r>
                      <a:rPr lang="en-US" b="0" i="1" u="none" strike="noStrike" smtClean="0">
                        <a:solidFill>
                          <a:schemeClr val="tx1"/>
                        </a:solidFill>
                        <a:effectLst/>
                        <a:latin typeface="Cambria Math" panose="02040503050406030204" pitchFamily="18" charset="0"/>
                        <a:ea typeface="Cambria Math" panose="02040503050406030204" pitchFamily="18" charset="0"/>
                      </a:rPr>
                      <m:t> </m:t>
                    </m:r>
                  </m:oMath>
                </a14:m>
                <a:r>
                  <a:rPr lang="el-GR" i="0" u="none" strike="noStrike" dirty="0">
                    <a:solidFill>
                      <a:schemeClr val="tx1"/>
                    </a:solidFill>
                    <a:effectLst/>
                  </a:rPr>
                  <a:t> </a:t>
                </a:r>
                <a:r>
                  <a:rPr lang="en-US" i="0" u="none" strike="noStrike" dirty="0">
                    <a:solidFill>
                      <a:srgbClr val="000000"/>
                    </a:solidFill>
                    <a:effectLst/>
                  </a:rPr>
                  <a:t>is the intercept (bias term).</a:t>
                </a:r>
              </a:p>
              <a:p>
                <a:pPr lvl="2"/>
                <a14:m>
                  <m:oMath xmlns:m="http://schemas.openxmlformats.org/officeDocument/2006/math">
                    <m:sSub>
                      <m:sSubPr>
                        <m:ctrlPr>
                          <a:rPr lang="en-US" i="1" u="none" strike="noStrike" smtClean="0">
                            <a:solidFill>
                              <a:srgbClr val="7030A0"/>
                            </a:solidFill>
                            <a:effectLst/>
                            <a:latin typeface="Cambria Math" panose="02040503050406030204" pitchFamily="18" charset="0"/>
                            <a:ea typeface="Cambria Math" panose="02040503050406030204" pitchFamily="18" charset="0"/>
                          </a:rPr>
                        </m:ctrlPr>
                      </m:sSubPr>
                      <m:e>
                        <m:r>
                          <a:rPr lang="en-US" b="0" i="1" u="none" strike="noStrike" smtClean="0">
                            <a:solidFill>
                              <a:srgbClr val="7030A0"/>
                            </a:solidFill>
                            <a:effectLst/>
                            <a:latin typeface="Cambria Math" panose="02040503050406030204" pitchFamily="18" charset="0"/>
                            <a:ea typeface="Cambria Math" panose="02040503050406030204" pitchFamily="18" charset="0"/>
                          </a:rPr>
                          <m:t>𝛽</m:t>
                        </m:r>
                      </m:e>
                      <m:sub>
                        <m:r>
                          <a:rPr lang="en-US" b="0" i="1" u="none" strike="noStrike" smtClean="0">
                            <a:solidFill>
                              <a:srgbClr val="7030A0"/>
                            </a:solidFill>
                            <a:effectLst/>
                            <a:latin typeface="Cambria Math" panose="02040503050406030204" pitchFamily="18" charset="0"/>
                            <a:ea typeface="Cambria Math" panose="02040503050406030204" pitchFamily="18" charset="0"/>
                          </a:rPr>
                          <m:t>1</m:t>
                        </m:r>
                      </m:sub>
                    </m:sSub>
                    <m:r>
                      <a:rPr lang="en-US" b="0" i="1" u="none" strike="noStrike" smtClean="0">
                        <a:solidFill>
                          <a:srgbClr val="7030A0"/>
                        </a:solidFill>
                        <a:effectLst/>
                        <a:latin typeface="Cambria Math" panose="02040503050406030204" pitchFamily="18" charset="0"/>
                        <a:ea typeface="Cambria Math" panose="02040503050406030204" pitchFamily="18" charset="0"/>
                      </a:rPr>
                      <m:t>,</m:t>
                    </m:r>
                    <m:sSub>
                      <m:sSubPr>
                        <m:ctrlPr>
                          <a:rPr lang="en-US" i="1" u="none" strike="noStrike" smtClean="0">
                            <a:solidFill>
                              <a:srgbClr val="7030A0"/>
                            </a:solidFill>
                            <a:effectLst/>
                            <a:latin typeface="Cambria Math" panose="02040503050406030204" pitchFamily="18" charset="0"/>
                            <a:ea typeface="Cambria Math" panose="02040503050406030204" pitchFamily="18" charset="0"/>
                          </a:rPr>
                        </m:ctrlPr>
                      </m:sSubPr>
                      <m:e>
                        <m:r>
                          <a:rPr lang="en-US" b="0" i="1" u="none" strike="noStrike" smtClean="0">
                            <a:solidFill>
                              <a:srgbClr val="7030A0"/>
                            </a:solidFill>
                            <a:effectLst/>
                            <a:latin typeface="Cambria Math" panose="02040503050406030204" pitchFamily="18" charset="0"/>
                            <a:ea typeface="Cambria Math" panose="02040503050406030204" pitchFamily="18" charset="0"/>
                          </a:rPr>
                          <m:t>,</m:t>
                        </m:r>
                        <m:r>
                          <a:rPr lang="en-US" b="0" i="1" u="none" strike="noStrike" smtClean="0">
                            <a:solidFill>
                              <a:srgbClr val="7030A0"/>
                            </a:solidFill>
                            <a:effectLst/>
                            <a:latin typeface="Cambria Math" panose="02040503050406030204" pitchFamily="18" charset="0"/>
                            <a:ea typeface="Cambria Math" panose="02040503050406030204" pitchFamily="18" charset="0"/>
                          </a:rPr>
                          <m:t>𝛽</m:t>
                        </m:r>
                      </m:e>
                      <m:sub>
                        <m:r>
                          <a:rPr lang="en-US" b="0" i="1" u="none" strike="noStrike" smtClean="0">
                            <a:solidFill>
                              <a:srgbClr val="7030A0"/>
                            </a:solidFill>
                            <a:effectLst/>
                            <a:latin typeface="Cambria Math" panose="02040503050406030204" pitchFamily="18" charset="0"/>
                            <a:ea typeface="Cambria Math" panose="02040503050406030204" pitchFamily="18" charset="0"/>
                          </a:rPr>
                          <m:t>2</m:t>
                        </m:r>
                      </m:sub>
                    </m:sSub>
                    <m:r>
                      <a:rPr lang="en-US" b="0" i="1" u="none" strike="noStrike" smtClean="0">
                        <a:solidFill>
                          <a:srgbClr val="7030A0"/>
                        </a:solidFill>
                        <a:effectLst/>
                        <a:latin typeface="Cambria Math" panose="02040503050406030204" pitchFamily="18" charset="0"/>
                        <a:ea typeface="Cambria Math" panose="02040503050406030204" pitchFamily="18" charset="0"/>
                      </a:rPr>
                      <m:t>,…,</m:t>
                    </m:r>
                    <m:sSub>
                      <m:sSubPr>
                        <m:ctrlPr>
                          <a:rPr lang="en-US" i="1" u="none" strike="noStrike" smtClean="0">
                            <a:solidFill>
                              <a:srgbClr val="7030A0"/>
                            </a:solidFill>
                            <a:effectLst/>
                            <a:latin typeface="Cambria Math" panose="02040503050406030204" pitchFamily="18" charset="0"/>
                            <a:ea typeface="Cambria Math" panose="02040503050406030204" pitchFamily="18" charset="0"/>
                          </a:rPr>
                        </m:ctrlPr>
                      </m:sSubPr>
                      <m:e>
                        <m:r>
                          <a:rPr lang="en-US" b="0" i="1" u="none" strike="noStrike" smtClean="0">
                            <a:solidFill>
                              <a:srgbClr val="7030A0"/>
                            </a:solidFill>
                            <a:effectLst/>
                            <a:latin typeface="Cambria Math" panose="02040503050406030204" pitchFamily="18" charset="0"/>
                            <a:ea typeface="Cambria Math" panose="02040503050406030204" pitchFamily="18" charset="0"/>
                          </a:rPr>
                          <m:t>𝛽</m:t>
                        </m:r>
                      </m:e>
                      <m:sub>
                        <m:r>
                          <a:rPr lang="en-US" b="0" i="1" u="none" strike="noStrike" smtClean="0">
                            <a:solidFill>
                              <a:srgbClr val="7030A0"/>
                            </a:solidFill>
                            <a:effectLst/>
                            <a:latin typeface="Cambria Math" panose="02040503050406030204" pitchFamily="18" charset="0"/>
                            <a:ea typeface="Cambria Math" panose="02040503050406030204" pitchFamily="18" charset="0"/>
                          </a:rPr>
                          <m:t>𝑛</m:t>
                        </m:r>
                      </m:sub>
                    </m:sSub>
                    <m:r>
                      <a:rPr lang="en-US" b="0" i="1" u="none" strike="noStrike" smtClean="0">
                        <a:solidFill>
                          <a:srgbClr val="7030A0"/>
                        </a:solidFill>
                        <a:effectLst/>
                        <a:latin typeface="Cambria Math" panose="02040503050406030204" pitchFamily="18" charset="0"/>
                        <a:ea typeface="Cambria Math" panose="02040503050406030204" pitchFamily="18" charset="0"/>
                      </a:rPr>
                      <m:t> </m:t>
                    </m:r>
                  </m:oMath>
                </a14:m>
                <a:r>
                  <a:rPr lang="en-US" i="0" u="none" strike="noStrike" dirty="0">
                    <a:solidFill>
                      <a:schemeClr val="tx1"/>
                    </a:solidFill>
                    <a:effectLst/>
                  </a:rPr>
                  <a:t> </a:t>
                </a:r>
                <a:r>
                  <a:rPr lang="en-US" i="0" u="none" strike="noStrike" dirty="0">
                    <a:solidFill>
                      <a:srgbClr val="000000"/>
                    </a:solidFill>
                    <a:effectLst/>
                  </a:rPr>
                  <a:t>are the coefficients (weights) for the input features </a:t>
                </a:r>
                <a:r>
                  <a:rPr lang="en-US" dirty="0">
                    <a:solidFill>
                      <a:srgbClr val="000000"/>
                    </a:solidFill>
                    <a:ea typeface="Cambria Math" panose="02040503050406030204" pitchFamily="18" charset="0"/>
                  </a:rPr>
                  <a:t> </a:t>
                </a:r>
                <a14:m>
                  <m:oMath xmlns:m="http://schemas.openxmlformats.org/officeDocument/2006/math">
                    <m:sSub>
                      <m:sSubPr>
                        <m:ctrlPr>
                          <a:rPr lang="en-US" i="1" smtClean="0">
                            <a:solidFill>
                              <a:srgbClr val="7030A0"/>
                            </a:solidFill>
                            <a:latin typeface="Cambria Math" panose="02040503050406030204" pitchFamily="18" charset="0"/>
                            <a:ea typeface="Cambria Math" panose="02040503050406030204" pitchFamily="18" charset="0"/>
                          </a:rPr>
                        </m:ctrlPr>
                      </m:sSubPr>
                      <m:e>
                        <m:r>
                          <a:rPr lang="en-US" b="0" i="1" smtClean="0">
                            <a:solidFill>
                              <a:srgbClr val="7030A0"/>
                            </a:solidFill>
                            <a:latin typeface="Cambria Math" panose="02040503050406030204" pitchFamily="18" charset="0"/>
                            <a:ea typeface="Cambria Math" panose="02040503050406030204" pitchFamily="18" charset="0"/>
                          </a:rPr>
                          <m:t>𝑋</m:t>
                        </m:r>
                      </m:e>
                      <m:sub>
                        <m:r>
                          <a:rPr lang="en-US" b="0" i="1" smtClean="0">
                            <a:solidFill>
                              <a:srgbClr val="7030A0"/>
                            </a:solidFill>
                            <a:latin typeface="Cambria Math" panose="02040503050406030204" pitchFamily="18" charset="0"/>
                            <a:ea typeface="Cambria Math" panose="02040503050406030204" pitchFamily="18" charset="0"/>
                          </a:rPr>
                          <m:t>1</m:t>
                        </m:r>
                      </m:sub>
                    </m:sSub>
                    <m:sSub>
                      <m:sSubPr>
                        <m:ctrlPr>
                          <a:rPr lang="en-US" i="1">
                            <a:solidFill>
                              <a:srgbClr val="7030A0"/>
                            </a:solidFill>
                            <a:latin typeface="Cambria Math" panose="02040503050406030204" pitchFamily="18" charset="0"/>
                            <a:ea typeface="Cambria Math" panose="02040503050406030204" pitchFamily="18" charset="0"/>
                          </a:rPr>
                        </m:ctrlPr>
                      </m:sSubPr>
                      <m:e>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𝑋</m:t>
                        </m:r>
                      </m:e>
                      <m:sub>
                        <m:r>
                          <a:rPr lang="en-US" b="0" i="1" smtClean="0">
                            <a:solidFill>
                              <a:srgbClr val="7030A0"/>
                            </a:solidFill>
                            <a:latin typeface="Cambria Math" panose="02040503050406030204" pitchFamily="18" charset="0"/>
                            <a:ea typeface="Cambria Math" panose="02040503050406030204" pitchFamily="18" charset="0"/>
                          </a:rPr>
                          <m:t>2</m:t>
                        </m:r>
                      </m:sub>
                    </m:sSub>
                    <m:r>
                      <a:rPr lang="en-US" b="0" i="1" smtClean="0">
                        <a:solidFill>
                          <a:srgbClr val="7030A0"/>
                        </a:solidFill>
                        <a:latin typeface="Cambria Math" panose="02040503050406030204" pitchFamily="18" charset="0"/>
                        <a:ea typeface="Cambria Math" panose="02040503050406030204" pitchFamily="18" charset="0"/>
                      </a:rPr>
                      <m:t>,…,</m:t>
                    </m:r>
                    <m:sSub>
                      <m:sSubPr>
                        <m:ctrlPr>
                          <a:rPr lang="en-US" i="1">
                            <a:solidFill>
                              <a:srgbClr val="7030A0"/>
                            </a:solidFill>
                            <a:latin typeface="Cambria Math" panose="02040503050406030204" pitchFamily="18" charset="0"/>
                            <a:ea typeface="Cambria Math" panose="02040503050406030204" pitchFamily="18" charset="0"/>
                          </a:rPr>
                        </m:ctrlPr>
                      </m:sSubPr>
                      <m:e>
                        <m:r>
                          <a:rPr lang="en-US" b="0" i="1" smtClean="0">
                            <a:solidFill>
                              <a:srgbClr val="7030A0"/>
                            </a:solidFill>
                            <a:latin typeface="Cambria Math" panose="02040503050406030204" pitchFamily="18" charset="0"/>
                            <a:ea typeface="Cambria Math" panose="02040503050406030204" pitchFamily="18" charset="0"/>
                          </a:rPr>
                          <m:t>𝑋</m:t>
                        </m:r>
                      </m:e>
                      <m:sub>
                        <m:r>
                          <a:rPr lang="en-US" b="0" i="1" smtClean="0">
                            <a:solidFill>
                              <a:srgbClr val="7030A0"/>
                            </a:solidFill>
                            <a:latin typeface="Cambria Math" panose="02040503050406030204" pitchFamily="18" charset="0"/>
                            <a:ea typeface="Cambria Math" panose="02040503050406030204" pitchFamily="18" charset="0"/>
                          </a:rPr>
                          <m:t>𝑛</m:t>
                        </m:r>
                      </m:sub>
                    </m:sSub>
                    <m:r>
                      <a:rPr lang="en-US" b="0" i="1" smtClean="0">
                        <a:solidFill>
                          <a:srgbClr val="7030A0"/>
                        </a:solidFill>
                        <a:latin typeface="Cambria Math" panose="02040503050406030204" pitchFamily="18" charset="0"/>
                        <a:ea typeface="Cambria Math" panose="02040503050406030204" pitchFamily="18" charset="0"/>
                      </a:rPr>
                      <m:t> </m:t>
                    </m:r>
                  </m:oMath>
                </a14:m>
                <a:r>
                  <a:rPr lang="en-US" i="0" u="none" strike="noStrike" dirty="0">
                    <a:solidFill>
                      <a:srgbClr val="7030A0"/>
                    </a:solidFill>
                    <a:effectLst/>
                  </a:rPr>
                  <a:t>​</a:t>
                </a:r>
                <a:r>
                  <a:rPr lang="en-US" i="0" u="none" strike="noStrike" dirty="0">
                    <a:solidFill>
                      <a:srgbClr val="000000"/>
                    </a:solidFill>
                    <a:effectLst/>
                  </a:rPr>
                  <a:t>.</a:t>
                </a:r>
              </a:p>
              <a:p>
                <a:pPr lvl="1">
                  <a:buFont typeface="Arial" panose="020B0604020202020204" pitchFamily="34" charset="0"/>
                  <a:buChar char="•"/>
                </a:pP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929384"/>
                <a:ext cx="7886700" cy="4251960"/>
              </a:xfrm>
              <a:blipFill>
                <a:blip r:embed="rId2"/>
                <a:stretch>
                  <a:fillRect l="-643" t="-2090" r="-161"/>
                </a:stretch>
              </a:blipFill>
            </p:spPr>
            <p:txBody>
              <a:bodyPr/>
              <a:lstStyle/>
              <a:p>
                <a:r>
                  <a:rPr lang="en-US">
                    <a:noFill/>
                  </a:rPr>
                  <a:t> </a:t>
                </a:r>
              </a:p>
            </p:txBody>
          </p:sp>
        </mc:Fallback>
      </mc:AlternateContent>
    </p:spTree>
    <p:extLst>
      <p:ext uri="{BB962C8B-B14F-4D97-AF65-F5344CB8AC3E}">
        <p14:creationId xmlns:p14="http://schemas.microsoft.com/office/powerpoint/2010/main" val="288125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Logistic Regression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7770C94-6EAF-2552-6BC4-C46A6C852256}"/>
              </a:ext>
            </a:extLst>
          </p:cNvPr>
          <p:cNvPicPr>
            <a:picLocks noGrp="1" noChangeAspect="1"/>
          </p:cNvPicPr>
          <p:nvPr>
            <p:ph idx="1"/>
          </p:nvPr>
        </p:nvPicPr>
        <p:blipFill>
          <a:blip r:embed="rId2"/>
          <a:stretch>
            <a:fillRect/>
          </a:stretch>
        </p:blipFill>
        <p:spPr>
          <a:xfrm>
            <a:off x="1671144" y="1842786"/>
            <a:ext cx="5412827" cy="4767483"/>
          </a:xfrm>
          <a:prstGeom prst="rect">
            <a:avLst/>
          </a:prstGeom>
        </p:spPr>
      </p:pic>
    </p:spTree>
    <p:extLst>
      <p:ext uri="{BB962C8B-B14F-4D97-AF65-F5344CB8AC3E}">
        <p14:creationId xmlns:p14="http://schemas.microsoft.com/office/powerpoint/2010/main" val="323562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dirty="0"/>
              <a:t>Logistic Regression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4D0F373-B26C-5140-E289-858A66D03683}"/>
              </a:ext>
            </a:extLst>
          </p:cNvPr>
          <p:cNvPicPr>
            <a:picLocks noChangeAspect="1"/>
          </p:cNvPicPr>
          <p:nvPr/>
        </p:nvPicPr>
        <p:blipFill>
          <a:blip r:embed="rId2"/>
          <a:stretch>
            <a:fillRect/>
          </a:stretch>
        </p:blipFill>
        <p:spPr>
          <a:xfrm>
            <a:off x="684657" y="2394078"/>
            <a:ext cx="7772400" cy="2786549"/>
          </a:xfrm>
          <a:prstGeom prst="rect">
            <a:avLst/>
          </a:prstGeom>
        </p:spPr>
      </p:pic>
    </p:spTree>
    <p:extLst>
      <p:ext uri="{BB962C8B-B14F-4D97-AF65-F5344CB8AC3E}">
        <p14:creationId xmlns:p14="http://schemas.microsoft.com/office/powerpoint/2010/main" val="45180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3600" dirty="0"/>
              <a:t>Logistic Regression – common challenges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9679E233-DAEA-58F9-3417-55E7F1E8BE25}"/>
              </a:ext>
            </a:extLst>
          </p:cNvPr>
          <p:cNvPicPr>
            <a:picLocks noGrp="1" noChangeAspect="1"/>
          </p:cNvPicPr>
          <p:nvPr>
            <p:ph idx="1"/>
          </p:nvPr>
        </p:nvPicPr>
        <p:blipFill>
          <a:blip r:embed="rId2"/>
          <a:stretch>
            <a:fillRect/>
          </a:stretch>
        </p:blipFill>
        <p:spPr>
          <a:xfrm>
            <a:off x="412623" y="1954398"/>
            <a:ext cx="8229600" cy="3733483"/>
          </a:xfrm>
          <a:prstGeom prst="rect">
            <a:avLst/>
          </a:prstGeom>
        </p:spPr>
      </p:pic>
    </p:spTree>
    <p:extLst>
      <p:ext uri="{BB962C8B-B14F-4D97-AF65-F5344CB8AC3E}">
        <p14:creationId xmlns:p14="http://schemas.microsoft.com/office/powerpoint/2010/main" val="394364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3600" dirty="0"/>
              <a:t>Logistic Regression – common challenges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7D864AC-6478-54E5-F650-B86B7EBE27C9}"/>
              </a:ext>
            </a:extLst>
          </p:cNvPr>
          <p:cNvPicPr>
            <a:picLocks noChangeAspect="1"/>
          </p:cNvPicPr>
          <p:nvPr/>
        </p:nvPicPr>
        <p:blipFill>
          <a:blip r:embed="rId2"/>
          <a:stretch>
            <a:fillRect/>
          </a:stretch>
        </p:blipFill>
        <p:spPr>
          <a:xfrm>
            <a:off x="685800" y="2200894"/>
            <a:ext cx="7772400" cy="2456212"/>
          </a:xfrm>
          <a:prstGeom prst="rect">
            <a:avLst/>
          </a:prstGeom>
        </p:spPr>
      </p:pic>
    </p:spTree>
    <p:extLst>
      <p:ext uri="{BB962C8B-B14F-4D97-AF65-F5344CB8AC3E}">
        <p14:creationId xmlns:p14="http://schemas.microsoft.com/office/powerpoint/2010/main" val="303094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a:t>Support Vector Machines (SVM)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lnSpcReduction="10000"/>
          </a:bodyPr>
          <a:lstStyle/>
          <a:p>
            <a:pPr marL="0" indent="0">
              <a:buNone/>
            </a:pPr>
            <a:r>
              <a:rPr lang="en-US" sz="2000" dirty="0"/>
              <a:t>A Support Vector Machine is a supervised learning algorithm </a:t>
            </a:r>
            <a:r>
              <a:rPr lang="en-US" sz="2000" b="0" i="0" u="none" strike="noStrike" dirty="0">
                <a:solidFill>
                  <a:srgbClr val="161616"/>
                </a:solidFill>
                <a:effectLst/>
              </a:rPr>
              <a:t>that classifies data by finding an optimal line or hyperplane that maximizes the distance between each class in an N-dimensional space.</a:t>
            </a:r>
          </a:p>
          <a:p>
            <a:pPr marL="0" indent="0">
              <a:buNone/>
            </a:pPr>
            <a:endParaRPr lang="en-US" sz="2000" b="0" i="0" u="none" strike="noStrike" dirty="0">
              <a:solidFill>
                <a:srgbClr val="161616"/>
              </a:solidFill>
              <a:effectLst/>
            </a:endParaRPr>
          </a:p>
          <a:p>
            <a:r>
              <a:rPr lang="en-US" sz="2000" b="0" i="0" u="none" strike="noStrike" dirty="0">
                <a:solidFill>
                  <a:srgbClr val="161616"/>
                </a:solidFill>
                <a:effectLst/>
                <a:latin typeface="IBM Plex Sans" panose="020B0503050203000203" pitchFamily="34" charset="0"/>
              </a:rPr>
              <a:t>SVMs are commonly used within classification problems. </a:t>
            </a:r>
          </a:p>
          <a:p>
            <a:endParaRPr lang="en-US" sz="2000" b="0" i="0" u="none" strike="noStrike" dirty="0">
              <a:solidFill>
                <a:srgbClr val="161616"/>
              </a:solidFill>
              <a:effectLst/>
              <a:latin typeface="IBM Plex Sans" panose="020B0503050203000203" pitchFamily="34" charset="0"/>
            </a:endParaRPr>
          </a:p>
          <a:p>
            <a:r>
              <a:rPr lang="en-US" sz="2000" b="0" i="0" u="none" strike="noStrike" dirty="0">
                <a:solidFill>
                  <a:srgbClr val="161616"/>
                </a:solidFill>
                <a:effectLst/>
                <a:latin typeface="IBM Plex Sans" panose="020B0503050203000203" pitchFamily="34" charset="0"/>
              </a:rPr>
              <a:t>They distinguish between two classes by finding the optimal hyperplane that maximizes the margin between the closest data points of opposite classes.</a:t>
            </a:r>
          </a:p>
          <a:p>
            <a:endParaRPr lang="en-US" sz="2000" dirty="0">
              <a:solidFill>
                <a:srgbClr val="161616"/>
              </a:solidFill>
              <a:latin typeface="IBM Plex Sans" panose="020B0503050203000203" pitchFamily="34" charset="0"/>
            </a:endParaRPr>
          </a:p>
          <a:p>
            <a:r>
              <a:rPr lang="en-US" sz="2000" b="0" i="0" u="none" strike="noStrike" dirty="0">
                <a:solidFill>
                  <a:srgbClr val="161616"/>
                </a:solidFill>
                <a:effectLst/>
                <a:latin typeface="IBM Plex Sans" panose="020B0503050203000203" pitchFamily="34" charset="0"/>
              </a:rPr>
              <a:t>The number of features in the input data determine if the hyperplane is a line in a 2-D space or a plane in a n-dimensional space. </a:t>
            </a:r>
          </a:p>
          <a:p>
            <a:endParaRPr lang="en-US" sz="1600" b="0" i="0" u="none" strike="noStrike" dirty="0">
              <a:solidFill>
                <a:srgbClr val="161616"/>
              </a:solidFill>
              <a:effectLst/>
              <a:latin typeface="IBM Plex Sans" panose="020B050305020300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a:t>Support Vector Machines (SVM)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73761" y="1771729"/>
            <a:ext cx="8140445" cy="4912850"/>
          </a:xfrm>
        </p:spPr>
        <p:txBody>
          <a:bodyPr>
            <a:normAutofit/>
          </a:bodyPr>
          <a:lstStyle/>
          <a:p>
            <a:r>
              <a:rPr lang="en-US" sz="1800" b="0" i="0" u="none" strike="noStrike" dirty="0">
                <a:solidFill>
                  <a:srgbClr val="161616"/>
                </a:solidFill>
                <a:effectLst/>
                <a:latin typeface="IBM Plex Sans" panose="020B0503050203000203" pitchFamily="34" charset="0"/>
              </a:rPr>
              <a:t>Since multiple hyperplanes can be found to differentiate classes, maximizing the margin between points enables the algorithm to find the best decision boundary between classes. </a:t>
            </a:r>
          </a:p>
          <a:p>
            <a:endParaRPr lang="en-US" sz="1600" b="0" i="0" u="none" strike="noStrike" dirty="0">
              <a:solidFill>
                <a:srgbClr val="161616"/>
              </a:solidFill>
              <a:effectLst/>
              <a:latin typeface="IBM Plex Sans" panose="020B0503050203000203" pitchFamily="34" charset="0"/>
            </a:endParaRPr>
          </a:p>
        </p:txBody>
      </p:sp>
      <p:pic>
        <p:nvPicPr>
          <p:cNvPr id="5" name="Picture 4" descr="A diagram of a graph&#10;&#10;Description automatically generated">
            <a:extLst>
              <a:ext uri="{FF2B5EF4-FFF2-40B4-BE49-F238E27FC236}">
                <a16:creationId xmlns:a16="http://schemas.microsoft.com/office/drawing/2014/main" id="{1B51E543-1AD8-751C-08CD-908C3274277B}"/>
              </a:ext>
            </a:extLst>
          </p:cNvPr>
          <p:cNvPicPr>
            <a:picLocks noChangeAspect="1"/>
          </p:cNvPicPr>
          <p:nvPr/>
        </p:nvPicPr>
        <p:blipFill>
          <a:blip r:embed="rId2"/>
          <a:stretch>
            <a:fillRect/>
          </a:stretch>
        </p:blipFill>
        <p:spPr>
          <a:xfrm>
            <a:off x="2866968" y="2385848"/>
            <a:ext cx="5556760" cy="4472152"/>
          </a:xfrm>
          <a:prstGeom prst="rect">
            <a:avLst/>
          </a:prstGeom>
        </p:spPr>
      </p:pic>
      <p:sp>
        <p:nvSpPr>
          <p:cNvPr id="6" name="TextBox 5">
            <a:extLst>
              <a:ext uri="{FF2B5EF4-FFF2-40B4-BE49-F238E27FC236}">
                <a16:creationId xmlns:a16="http://schemas.microsoft.com/office/drawing/2014/main" id="{E6E5F586-263F-C493-7CF4-878D6E6DA187}"/>
              </a:ext>
            </a:extLst>
          </p:cNvPr>
          <p:cNvSpPr txBox="1"/>
          <p:nvPr/>
        </p:nvSpPr>
        <p:spPr>
          <a:xfrm>
            <a:off x="420414" y="3425885"/>
            <a:ext cx="2711669" cy="2862322"/>
          </a:xfrm>
          <a:prstGeom prst="rect">
            <a:avLst/>
          </a:prstGeom>
          <a:noFill/>
        </p:spPr>
        <p:txBody>
          <a:bodyPr wrap="square" rtlCol="0">
            <a:spAutoFit/>
          </a:bodyPr>
          <a:lstStyle/>
          <a:p>
            <a:r>
              <a:rPr lang="en-US" b="0" i="0" u="none" strike="noStrike" dirty="0">
                <a:solidFill>
                  <a:srgbClr val="161616"/>
                </a:solidFill>
                <a:effectLst/>
                <a:latin typeface="IBM Plex Sans" panose="020B0503050203000203" pitchFamily="34" charset="0"/>
              </a:rPr>
              <a:t>The lines that are adjacent to the optimal hyperplane are known as </a:t>
            </a:r>
          </a:p>
          <a:p>
            <a:r>
              <a:rPr lang="en-US" b="1" i="0" u="none" strike="noStrike" dirty="0">
                <a:solidFill>
                  <a:srgbClr val="7030A0"/>
                </a:solidFill>
                <a:effectLst/>
                <a:latin typeface="IBM Plex Sans" panose="020B0503050203000203" pitchFamily="34" charset="0"/>
              </a:rPr>
              <a:t>support vectors </a:t>
            </a:r>
            <a:r>
              <a:rPr lang="en-US" b="0" i="0" u="none" strike="noStrike" dirty="0">
                <a:solidFill>
                  <a:srgbClr val="161616"/>
                </a:solidFill>
                <a:effectLst/>
                <a:latin typeface="IBM Plex Sans" panose="020B0503050203000203" pitchFamily="34" charset="0"/>
              </a:rPr>
              <a:t>as these vectors run through the data points that </a:t>
            </a:r>
          </a:p>
          <a:p>
            <a:r>
              <a:rPr lang="en-US" b="0" i="0" u="none" strike="noStrike" dirty="0">
                <a:solidFill>
                  <a:srgbClr val="161616"/>
                </a:solidFill>
                <a:effectLst/>
                <a:latin typeface="IBM Plex Sans" panose="020B0503050203000203" pitchFamily="34" charset="0"/>
              </a:rPr>
              <a:t>determine the </a:t>
            </a:r>
            <a:r>
              <a:rPr lang="en-US" b="0" i="0" u="none" strike="noStrike" dirty="0">
                <a:solidFill>
                  <a:srgbClr val="7030A0"/>
                </a:solidFill>
                <a:effectLst/>
                <a:latin typeface="IBM Plex Sans" panose="020B0503050203000203" pitchFamily="34" charset="0"/>
              </a:rPr>
              <a:t>maximal margin</a:t>
            </a:r>
            <a:r>
              <a:rPr lang="en-US" b="0" i="0" u="none" strike="noStrike" dirty="0">
                <a:solidFill>
                  <a:srgbClr val="161616"/>
                </a:solidFill>
                <a:effectLst/>
                <a:latin typeface="IBM Plex Sans" panose="020B0503050203000203" pitchFamily="34" charset="0"/>
              </a:rPr>
              <a:t>.</a:t>
            </a:r>
            <a:endParaRPr lang="en-US" dirty="0"/>
          </a:p>
        </p:txBody>
      </p:sp>
    </p:spTree>
    <p:extLst>
      <p:ext uri="{BB962C8B-B14F-4D97-AF65-F5344CB8AC3E}">
        <p14:creationId xmlns:p14="http://schemas.microsoft.com/office/powerpoint/2010/main" val="138405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a:t>Support Vector Machines (SVM)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73761" y="1771729"/>
            <a:ext cx="8140445" cy="4912850"/>
          </a:xfrm>
        </p:spPr>
        <p:txBody>
          <a:bodyPr>
            <a:normAutofit/>
          </a:bodyPr>
          <a:lstStyle/>
          <a:p>
            <a:r>
              <a:rPr lang="en-US" sz="1800" b="1" dirty="0">
                <a:solidFill>
                  <a:srgbClr val="204A87"/>
                </a:solidFill>
                <a:effectLst/>
              </a:rPr>
              <a:t>from</a:t>
            </a:r>
            <a:r>
              <a:rPr lang="en-US" sz="1800" dirty="0"/>
              <a:t> </a:t>
            </a:r>
            <a:r>
              <a:rPr lang="en-US" sz="1800" dirty="0" err="1">
                <a:solidFill>
                  <a:srgbClr val="000000"/>
                </a:solidFill>
                <a:effectLst/>
              </a:rPr>
              <a:t>sklearn.svm</a:t>
            </a:r>
            <a:r>
              <a:rPr lang="en-US" sz="1800" dirty="0"/>
              <a:t> </a:t>
            </a:r>
            <a:r>
              <a:rPr lang="en-US" sz="1800" b="1" dirty="0">
                <a:solidFill>
                  <a:srgbClr val="204A87"/>
                </a:solidFill>
                <a:effectLst/>
              </a:rPr>
              <a:t>import</a:t>
            </a:r>
            <a:r>
              <a:rPr lang="en-US" sz="1800" dirty="0"/>
              <a:t> </a:t>
            </a:r>
            <a:r>
              <a:rPr lang="en-US" sz="1800" dirty="0">
                <a:solidFill>
                  <a:srgbClr val="000000"/>
                </a:solidFill>
                <a:effectLst/>
              </a:rPr>
              <a:t>SVC</a:t>
            </a:r>
            <a:endParaRPr lang="en-US" sz="1800" b="0" i="0" u="none" strike="noStrike" dirty="0">
              <a:solidFill>
                <a:srgbClr val="161616"/>
              </a:solidFill>
              <a:effectLst/>
              <a:latin typeface="IBM Plex Sans" panose="020B0503050203000203" pitchFamily="34" charset="0"/>
            </a:endParaRPr>
          </a:p>
          <a:p>
            <a:endParaRPr lang="en-US" sz="1600" dirty="0">
              <a:solidFill>
                <a:srgbClr val="161616"/>
              </a:solidFill>
              <a:latin typeface="IBM Plex Sans" panose="020B0503050203000203" pitchFamily="34" charset="0"/>
            </a:endParaRPr>
          </a:p>
          <a:p>
            <a:pPr marL="0" indent="0">
              <a:buNone/>
            </a:pPr>
            <a:r>
              <a:rPr lang="en-US" sz="2000" b="1" i="1" u="none" strike="noStrike" dirty="0">
                <a:solidFill>
                  <a:srgbClr val="222832"/>
                </a:solidFill>
                <a:effectLst/>
                <a:latin typeface="SFMono-Regular"/>
              </a:rPr>
              <a:t>class </a:t>
            </a:r>
            <a:r>
              <a:rPr lang="en-US" sz="2000" b="1" i="0" u="none" strike="noStrike" dirty="0" err="1">
                <a:solidFill>
                  <a:srgbClr val="222832"/>
                </a:solidFill>
                <a:effectLst/>
                <a:latin typeface="SFMono-Regular"/>
              </a:rPr>
              <a:t>sklearn.svm.</a:t>
            </a:r>
            <a:r>
              <a:rPr lang="en-US" sz="2000" b="1" i="0" u="none" strike="noStrike" dirty="0" err="1">
                <a:solidFill>
                  <a:srgbClr val="7030A0"/>
                </a:solidFill>
                <a:effectLst/>
                <a:latin typeface="SFMono-Regular"/>
              </a:rPr>
              <a:t>SVC</a:t>
            </a:r>
            <a:r>
              <a:rPr lang="en-US" sz="2000" b="1" i="0" u="none" strike="noStrike" dirty="0">
                <a:solidFill>
                  <a:srgbClr val="222832"/>
                </a:solidFill>
                <a:effectLst/>
                <a:latin typeface="SFMono-Regular"/>
              </a:rPr>
              <a:t>(</a:t>
            </a:r>
            <a:r>
              <a:rPr lang="en-US" sz="2000" b="0" i="1" u="none" strike="noStrike" dirty="0">
                <a:solidFill>
                  <a:srgbClr val="222832"/>
                </a:solidFill>
                <a:effectLst/>
                <a:latin typeface="SFMono-Regular"/>
              </a:rPr>
              <a:t>*</a:t>
            </a:r>
            <a:r>
              <a:rPr lang="en-US" sz="2000" b="1" i="0" u="none" strike="noStrike" dirty="0">
                <a:solidFill>
                  <a:srgbClr val="222832"/>
                </a:solidFill>
                <a:effectLst/>
                <a:latin typeface="SFMono-Regular"/>
              </a:rPr>
              <a:t>, </a:t>
            </a:r>
            <a:r>
              <a:rPr lang="en-US" sz="2000" b="1" i="1" u="none" strike="noStrike" dirty="0">
                <a:solidFill>
                  <a:srgbClr val="222832"/>
                </a:solidFill>
                <a:effectLst/>
                <a:latin typeface="SFMono-Regular"/>
              </a:rPr>
              <a:t>C</a:t>
            </a:r>
            <a:r>
              <a:rPr lang="en-US" sz="2000" b="0" i="1" u="none" strike="noStrike" dirty="0">
                <a:solidFill>
                  <a:srgbClr val="222832"/>
                </a:solidFill>
                <a:effectLst/>
                <a:latin typeface="SFMono-Regular"/>
              </a:rPr>
              <a:t>=1.0</a:t>
            </a:r>
            <a:r>
              <a:rPr lang="en-US" sz="2000" b="1" i="0" u="none" strike="noStrike" dirty="0">
                <a:solidFill>
                  <a:srgbClr val="222832"/>
                </a:solidFill>
                <a:effectLst/>
                <a:latin typeface="SFMono-Regular"/>
              </a:rPr>
              <a:t>, </a:t>
            </a:r>
            <a:r>
              <a:rPr lang="en-US" sz="2000" b="1" i="1" u="none" strike="noStrike" dirty="0">
                <a:solidFill>
                  <a:srgbClr val="222832"/>
                </a:solidFill>
                <a:effectLst/>
                <a:latin typeface="SFMono-Regular"/>
              </a:rPr>
              <a:t>kernel</a:t>
            </a:r>
            <a:r>
              <a:rPr lang="en-US" sz="2000" b="0" i="1" u="none" strike="noStrike" dirty="0">
                <a:solidFill>
                  <a:srgbClr val="222832"/>
                </a:solidFill>
                <a:effectLst/>
                <a:latin typeface="SFMono-Regular"/>
              </a:rPr>
              <a:t>='</a:t>
            </a:r>
            <a:r>
              <a:rPr lang="en-US" sz="2000" b="0" i="1" u="none" strike="noStrike" dirty="0" err="1">
                <a:solidFill>
                  <a:srgbClr val="222832"/>
                </a:solidFill>
                <a:effectLst/>
                <a:latin typeface="SFMono-Regular"/>
              </a:rPr>
              <a:t>rbf</a:t>
            </a:r>
            <a:r>
              <a:rPr lang="en-US" sz="2000" b="0" i="1" u="none" strike="noStrike" dirty="0">
                <a:solidFill>
                  <a:srgbClr val="222832"/>
                </a:solidFill>
                <a:effectLst/>
                <a:latin typeface="SFMono-Regular"/>
              </a:rPr>
              <a:t>'</a:t>
            </a:r>
            <a:r>
              <a:rPr lang="en-US" sz="2000" b="1" i="0" u="none" strike="noStrike" dirty="0">
                <a:solidFill>
                  <a:srgbClr val="222832"/>
                </a:solidFill>
                <a:effectLst/>
                <a:latin typeface="SFMono-Regular"/>
              </a:rPr>
              <a:t>, </a:t>
            </a:r>
            <a:r>
              <a:rPr lang="en-US" sz="2000" b="1" i="1" u="none" strike="noStrike" dirty="0">
                <a:solidFill>
                  <a:srgbClr val="222832"/>
                </a:solidFill>
                <a:effectLst/>
                <a:latin typeface="SFMono-Regular"/>
              </a:rPr>
              <a:t>degree</a:t>
            </a:r>
            <a:r>
              <a:rPr lang="en-US" sz="2000" b="0" i="1" u="none" strike="noStrike" dirty="0">
                <a:solidFill>
                  <a:srgbClr val="222832"/>
                </a:solidFill>
                <a:effectLst/>
                <a:latin typeface="SFMono-Regular"/>
              </a:rPr>
              <a:t>=3</a:t>
            </a:r>
            <a:r>
              <a:rPr lang="en-US" sz="2000" b="1" i="0" u="none" strike="noStrike" dirty="0">
                <a:solidFill>
                  <a:srgbClr val="222832"/>
                </a:solidFill>
                <a:effectLst/>
                <a:latin typeface="SFMono-Regular"/>
              </a:rPr>
              <a:t>, </a:t>
            </a:r>
            <a:r>
              <a:rPr lang="en-US" sz="2000" b="1" i="1" u="none" strike="noStrike" dirty="0">
                <a:solidFill>
                  <a:srgbClr val="222832"/>
                </a:solidFill>
                <a:effectLst/>
                <a:latin typeface="SFMono-Regular"/>
              </a:rPr>
              <a:t>gamma</a:t>
            </a:r>
            <a:r>
              <a:rPr lang="en-US" sz="2000" b="0" i="1" u="none" strike="noStrike" dirty="0">
                <a:solidFill>
                  <a:srgbClr val="222832"/>
                </a:solidFill>
                <a:effectLst/>
                <a:latin typeface="SFMono-Regular"/>
              </a:rPr>
              <a:t>='scale'</a:t>
            </a:r>
            <a:r>
              <a:rPr lang="en-US" sz="2000" b="1" i="0" u="none" strike="noStrike" dirty="0">
                <a:solidFill>
                  <a:srgbClr val="222832"/>
                </a:solidFill>
                <a:effectLst/>
                <a:latin typeface="SFMono-Regular"/>
              </a:rPr>
              <a:t>, </a:t>
            </a:r>
            <a:r>
              <a:rPr lang="en-US" sz="2000" b="1" i="1" u="none" strike="noStrike" dirty="0">
                <a:solidFill>
                  <a:srgbClr val="222832"/>
                </a:solidFill>
                <a:effectLst/>
                <a:latin typeface="SFMono-Regular"/>
              </a:rPr>
              <a:t>coef0</a:t>
            </a:r>
            <a:r>
              <a:rPr lang="en-US" sz="2000" b="0" i="1" u="none" strike="noStrike" dirty="0">
                <a:solidFill>
                  <a:srgbClr val="222832"/>
                </a:solidFill>
                <a:effectLst/>
                <a:latin typeface="SFMono-Regular"/>
              </a:rPr>
              <a:t>=0.0</a:t>
            </a:r>
            <a:r>
              <a:rPr lang="en-US" sz="2000" b="1" i="0" u="none" strike="noStrike" dirty="0">
                <a:solidFill>
                  <a:srgbClr val="222832"/>
                </a:solidFill>
                <a:effectLst/>
                <a:latin typeface="SFMono-Regular"/>
              </a:rPr>
              <a:t>, </a:t>
            </a:r>
            <a:r>
              <a:rPr lang="en-US" sz="2000" b="1" i="1" u="none" strike="noStrike" dirty="0">
                <a:solidFill>
                  <a:srgbClr val="222832"/>
                </a:solidFill>
                <a:effectLst/>
                <a:latin typeface="SFMono-Regular"/>
              </a:rPr>
              <a:t>shrinking</a:t>
            </a:r>
            <a:r>
              <a:rPr lang="en-US" sz="2000" b="0" i="1" u="none" strike="noStrike" dirty="0">
                <a:solidFill>
                  <a:srgbClr val="222832"/>
                </a:solidFill>
                <a:effectLst/>
                <a:latin typeface="SFMono-Regular"/>
              </a:rPr>
              <a:t>=True</a:t>
            </a:r>
            <a:r>
              <a:rPr lang="en-US" sz="2000" b="1" i="0" u="none" strike="noStrike" dirty="0">
                <a:solidFill>
                  <a:srgbClr val="222832"/>
                </a:solidFill>
                <a:effectLst/>
                <a:latin typeface="SFMono-Regular"/>
              </a:rPr>
              <a:t>, </a:t>
            </a:r>
            <a:r>
              <a:rPr lang="en-US" sz="2000" b="1" i="1" u="none" strike="noStrike" dirty="0">
                <a:solidFill>
                  <a:srgbClr val="222832"/>
                </a:solidFill>
                <a:effectLst/>
                <a:latin typeface="SFMono-Regular"/>
              </a:rPr>
              <a:t>probability</a:t>
            </a:r>
            <a:r>
              <a:rPr lang="en-US" sz="2000" b="0" i="1" u="none" strike="noStrike" dirty="0">
                <a:solidFill>
                  <a:srgbClr val="222832"/>
                </a:solidFill>
                <a:effectLst/>
                <a:latin typeface="SFMono-Regular"/>
              </a:rPr>
              <a:t>=False</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tol</a:t>
            </a:r>
            <a:r>
              <a:rPr lang="en-US" sz="2000" b="0" i="1" u="none" strike="noStrike" dirty="0">
                <a:solidFill>
                  <a:srgbClr val="222832"/>
                </a:solidFill>
                <a:effectLst/>
                <a:latin typeface="SFMono-Regular"/>
              </a:rPr>
              <a:t>=0.001</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cache_size</a:t>
            </a:r>
            <a:r>
              <a:rPr lang="en-US" sz="2000" b="0" i="1" u="none" strike="noStrike" dirty="0">
                <a:solidFill>
                  <a:srgbClr val="222832"/>
                </a:solidFill>
                <a:effectLst/>
                <a:latin typeface="SFMono-Regular"/>
              </a:rPr>
              <a:t>=200</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class_weight</a:t>
            </a:r>
            <a:r>
              <a:rPr lang="en-US" sz="2000" b="0" i="1" u="none" strike="noStrike" dirty="0">
                <a:solidFill>
                  <a:srgbClr val="222832"/>
                </a:solidFill>
                <a:effectLst/>
                <a:latin typeface="SFMono-Regular"/>
              </a:rPr>
              <a:t>=None</a:t>
            </a:r>
            <a:r>
              <a:rPr lang="en-US" sz="2000" b="1" i="0" u="none" strike="noStrike" dirty="0">
                <a:solidFill>
                  <a:srgbClr val="222832"/>
                </a:solidFill>
                <a:effectLst/>
                <a:latin typeface="SFMono-Regular"/>
              </a:rPr>
              <a:t>, </a:t>
            </a:r>
            <a:r>
              <a:rPr lang="en-US" sz="2000" b="1" i="1" u="none" strike="noStrike" dirty="0">
                <a:solidFill>
                  <a:srgbClr val="222832"/>
                </a:solidFill>
                <a:effectLst/>
                <a:latin typeface="SFMono-Regular"/>
              </a:rPr>
              <a:t>verbose</a:t>
            </a:r>
            <a:r>
              <a:rPr lang="en-US" sz="2000" b="0" i="1" u="none" strike="noStrike" dirty="0">
                <a:solidFill>
                  <a:srgbClr val="222832"/>
                </a:solidFill>
                <a:effectLst/>
                <a:latin typeface="SFMono-Regular"/>
              </a:rPr>
              <a:t>=False</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max_iter</a:t>
            </a:r>
            <a:r>
              <a:rPr lang="en-US" sz="2000" b="0" i="1" u="none" strike="noStrike" dirty="0">
                <a:solidFill>
                  <a:srgbClr val="222832"/>
                </a:solidFill>
                <a:effectLst/>
                <a:latin typeface="SFMono-Regular"/>
              </a:rPr>
              <a:t>=-1</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decision_function_shape</a:t>
            </a:r>
            <a:r>
              <a:rPr lang="en-US" sz="2000" b="0" i="1" u="none" strike="noStrike" dirty="0">
                <a:solidFill>
                  <a:srgbClr val="222832"/>
                </a:solidFill>
                <a:effectLst/>
                <a:latin typeface="SFMono-Regular"/>
              </a:rPr>
              <a:t>='</a:t>
            </a:r>
            <a:r>
              <a:rPr lang="en-US" sz="2000" b="0" i="1" u="none" strike="noStrike" dirty="0" err="1">
                <a:solidFill>
                  <a:srgbClr val="222832"/>
                </a:solidFill>
                <a:effectLst/>
                <a:latin typeface="SFMono-Regular"/>
              </a:rPr>
              <a:t>ovr</a:t>
            </a:r>
            <a:r>
              <a:rPr lang="en-US" sz="2000" b="0" i="1" u="none" strike="noStrike" dirty="0">
                <a:solidFill>
                  <a:srgbClr val="222832"/>
                </a:solidFill>
                <a:effectLst/>
                <a:latin typeface="SFMono-Regular"/>
              </a:rPr>
              <a:t>'</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break_ties</a:t>
            </a:r>
            <a:r>
              <a:rPr lang="en-US" sz="2000" b="0" i="1" u="none" strike="noStrike" dirty="0">
                <a:solidFill>
                  <a:srgbClr val="222832"/>
                </a:solidFill>
                <a:effectLst/>
                <a:latin typeface="SFMono-Regular"/>
              </a:rPr>
              <a:t>=False</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random_state</a:t>
            </a:r>
            <a:r>
              <a:rPr lang="en-US" sz="2000" b="0" i="1" u="none" strike="noStrike" dirty="0">
                <a:solidFill>
                  <a:srgbClr val="222832"/>
                </a:solidFill>
                <a:effectLst/>
                <a:latin typeface="SFMono-Regular"/>
              </a:rPr>
              <a:t>=None</a:t>
            </a:r>
            <a:r>
              <a:rPr lang="en-US" sz="2000" b="1" i="0" u="none" strike="noStrike" dirty="0">
                <a:solidFill>
                  <a:srgbClr val="222832"/>
                </a:solidFill>
                <a:effectLst/>
                <a:latin typeface="SFMono-Regular"/>
              </a:rPr>
              <a:t>)</a:t>
            </a:r>
          </a:p>
          <a:p>
            <a:pPr marL="0" indent="0">
              <a:buNone/>
            </a:pPr>
            <a:endParaRPr lang="en-US" sz="2000" b="1" dirty="0">
              <a:solidFill>
                <a:srgbClr val="222832"/>
              </a:solidFill>
              <a:latin typeface="SFMono-Regular"/>
            </a:endParaRPr>
          </a:p>
          <a:p>
            <a:pPr marL="0" indent="0">
              <a:buNone/>
            </a:pPr>
            <a:r>
              <a:rPr lang="en-US" sz="2000" i="0" u="none" strike="noStrike" dirty="0">
                <a:solidFill>
                  <a:srgbClr val="222832"/>
                </a:solidFill>
                <a:effectLst/>
                <a:latin typeface="SFMono-Regular"/>
                <a:hlinkClick r:id="rId2"/>
              </a:rPr>
              <a:t>source</a:t>
            </a:r>
            <a:endParaRPr lang="en-US" sz="2000" i="0" u="none" strike="noStrike" dirty="0">
              <a:solidFill>
                <a:srgbClr val="161616"/>
              </a:solidFill>
              <a:effectLst/>
              <a:latin typeface="IBM Plex Sans" panose="020B0503050203000203" pitchFamily="34" charset="0"/>
            </a:endParaRPr>
          </a:p>
        </p:txBody>
      </p:sp>
    </p:spTree>
    <p:extLst>
      <p:ext uri="{BB962C8B-B14F-4D97-AF65-F5344CB8AC3E}">
        <p14:creationId xmlns:p14="http://schemas.microsoft.com/office/powerpoint/2010/main" val="2296739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dirty="0"/>
              <a:t>K-Nearest Neighbors (KNN)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graph&#10;&#10;Description automatically generated">
            <a:extLst>
              <a:ext uri="{FF2B5EF4-FFF2-40B4-BE49-F238E27FC236}">
                <a16:creationId xmlns:a16="http://schemas.microsoft.com/office/drawing/2014/main" id="{4C937E15-D5BA-EF59-7A8C-38E6F4A64702}"/>
              </a:ext>
            </a:extLst>
          </p:cNvPr>
          <p:cNvPicPr>
            <a:picLocks noGrp="1" noChangeAspect="1"/>
          </p:cNvPicPr>
          <p:nvPr>
            <p:ph idx="1"/>
          </p:nvPr>
        </p:nvPicPr>
        <p:blipFill>
          <a:blip r:embed="rId2"/>
          <a:stretch>
            <a:fillRect/>
          </a:stretch>
        </p:blipFill>
        <p:spPr>
          <a:xfrm>
            <a:off x="279490" y="2372605"/>
            <a:ext cx="8198602" cy="3213852"/>
          </a:xfrm>
        </p:spPr>
      </p:pic>
      <p:sp>
        <p:nvSpPr>
          <p:cNvPr id="6" name="Oval 5">
            <a:extLst>
              <a:ext uri="{FF2B5EF4-FFF2-40B4-BE49-F238E27FC236}">
                <a16:creationId xmlns:a16="http://schemas.microsoft.com/office/drawing/2014/main" id="{FA0B84F7-AC71-19CB-E5C9-1A11D31A8E53}"/>
              </a:ext>
            </a:extLst>
          </p:cNvPr>
          <p:cNvSpPr/>
          <p:nvPr/>
        </p:nvSpPr>
        <p:spPr>
          <a:xfrm>
            <a:off x="6337737" y="3368061"/>
            <a:ext cx="809297" cy="762505"/>
          </a:xfrm>
          <a:prstGeom prst="ellipse">
            <a:avLst/>
          </a:prstGeom>
          <a:noFill/>
          <a:ln>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tx1"/>
                </a:solidFill>
                <a:prstDash val="sysDash"/>
              </a:ln>
            </a:endParaRPr>
          </a:p>
        </p:txBody>
      </p:sp>
      <p:sp>
        <p:nvSpPr>
          <p:cNvPr id="7" name="TextBox 6">
            <a:extLst>
              <a:ext uri="{FF2B5EF4-FFF2-40B4-BE49-F238E27FC236}">
                <a16:creationId xmlns:a16="http://schemas.microsoft.com/office/drawing/2014/main" id="{DBC51F2B-F8A9-5B0C-872D-F34066E88AD9}"/>
              </a:ext>
            </a:extLst>
          </p:cNvPr>
          <p:cNvSpPr txBox="1"/>
          <p:nvPr/>
        </p:nvSpPr>
        <p:spPr>
          <a:xfrm>
            <a:off x="4782207" y="6379780"/>
            <a:ext cx="1124607" cy="261610"/>
          </a:xfrm>
          <a:prstGeom prst="rect">
            <a:avLst/>
          </a:prstGeom>
          <a:noFill/>
        </p:spPr>
        <p:txBody>
          <a:bodyPr wrap="square" rtlCol="0">
            <a:spAutoFit/>
          </a:bodyPr>
          <a:lstStyle/>
          <a:p>
            <a:r>
              <a:rPr lang="en-US" sz="1100" dirty="0">
                <a:hlinkClick r:id="rId3"/>
              </a:rPr>
              <a:t>Image source</a:t>
            </a:r>
            <a:endParaRPr lang="en-US" sz="1100" dirty="0"/>
          </a:p>
        </p:txBody>
      </p:sp>
    </p:spTree>
    <p:extLst>
      <p:ext uri="{BB962C8B-B14F-4D97-AF65-F5344CB8AC3E}">
        <p14:creationId xmlns:p14="http://schemas.microsoft.com/office/powerpoint/2010/main" val="2632221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dirty="0"/>
              <a:t>K-Nearest Neighbors (KNN)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74904" y="1929384"/>
            <a:ext cx="8140446" cy="4371778"/>
          </a:xfrm>
        </p:spPr>
        <p:txBody>
          <a:bodyPr>
            <a:normAutofit/>
          </a:bodyPr>
          <a:lstStyle/>
          <a:p>
            <a:pPr marL="0" indent="0">
              <a:buNone/>
            </a:pPr>
            <a:r>
              <a:rPr lang="en-US" sz="1600" dirty="0"/>
              <a:t>KNN is a simple non-parametric algorithm that classifies data based on the majority class of its k-nearest neighbors.</a:t>
            </a:r>
          </a:p>
          <a:p>
            <a:pPr>
              <a:buFont typeface="Arial" panose="020B0604020202020204" pitchFamily="34" charset="0"/>
              <a:buChar char="•"/>
            </a:pPr>
            <a:r>
              <a:rPr lang="en-US" sz="1600" dirty="0"/>
              <a:t>It makes predictions by finding the most similar training examples to the test data points.</a:t>
            </a:r>
          </a:p>
          <a:p>
            <a:r>
              <a:rPr lang="en-US" sz="1600" dirty="0"/>
              <a:t>Use Case:</a:t>
            </a:r>
          </a:p>
          <a:p>
            <a:pPr lvl="1">
              <a:buFont typeface="Arial" panose="020B0604020202020204" pitchFamily="34" charset="0"/>
              <a:buChar char="•"/>
            </a:pPr>
            <a:r>
              <a:rPr lang="en-US" sz="1600" dirty="0"/>
              <a:t>Image recognition, recommendation systems.</a:t>
            </a:r>
          </a:p>
          <a:p>
            <a:pPr lvl="1">
              <a:buFont typeface="Arial" panose="020B0604020202020204" pitchFamily="34" charset="0"/>
              <a:buChar char="•"/>
            </a:pPr>
            <a:endParaRPr lang="en-US" sz="1600" dirty="0"/>
          </a:p>
          <a:p>
            <a:r>
              <a:rPr lang="en-US" sz="1600" dirty="0"/>
              <a:t>Distance Metrics:</a:t>
            </a:r>
          </a:p>
          <a:p>
            <a:pPr lvl="1">
              <a:buFont typeface="Arial" panose="020B0604020202020204" pitchFamily="34" charset="0"/>
              <a:buChar char="•"/>
            </a:pPr>
            <a:r>
              <a:rPr lang="en-US" sz="1600" dirty="0"/>
              <a:t>Commonly uses Euclidean distance, but other metrics can also be used.</a:t>
            </a:r>
          </a:p>
          <a:p>
            <a:pPr marL="457200" lvl="1" indent="0">
              <a:buNone/>
            </a:pPr>
            <a:endParaRPr lang="en-US" sz="1600" dirty="0"/>
          </a:p>
        </p:txBody>
      </p:sp>
      <p:pic>
        <p:nvPicPr>
          <p:cNvPr id="4" name="Picture 3">
            <a:extLst>
              <a:ext uri="{FF2B5EF4-FFF2-40B4-BE49-F238E27FC236}">
                <a16:creationId xmlns:a16="http://schemas.microsoft.com/office/drawing/2014/main" id="{25E22F88-1AD4-0E7C-6C60-0780F129CCEE}"/>
              </a:ext>
            </a:extLst>
          </p:cNvPr>
          <p:cNvPicPr>
            <a:picLocks noChangeAspect="1"/>
          </p:cNvPicPr>
          <p:nvPr/>
        </p:nvPicPr>
        <p:blipFill>
          <a:blip r:embed="rId2"/>
          <a:stretch>
            <a:fillRect/>
          </a:stretch>
        </p:blipFill>
        <p:spPr>
          <a:xfrm>
            <a:off x="995698" y="5021877"/>
            <a:ext cx="4521200" cy="317500"/>
          </a:xfrm>
          <a:prstGeom prst="rect">
            <a:avLst/>
          </a:prstGeom>
        </p:spPr>
      </p:pic>
      <p:pic>
        <p:nvPicPr>
          <p:cNvPr id="5" name="Picture 4">
            <a:extLst>
              <a:ext uri="{FF2B5EF4-FFF2-40B4-BE49-F238E27FC236}">
                <a16:creationId xmlns:a16="http://schemas.microsoft.com/office/drawing/2014/main" id="{A18E3B99-4187-6368-BEBD-F64923E3ED62}"/>
              </a:ext>
            </a:extLst>
          </p:cNvPr>
          <p:cNvPicPr>
            <a:picLocks noChangeAspect="1"/>
          </p:cNvPicPr>
          <p:nvPr/>
        </p:nvPicPr>
        <p:blipFill>
          <a:blip r:embed="rId3"/>
          <a:stretch>
            <a:fillRect/>
          </a:stretch>
        </p:blipFill>
        <p:spPr>
          <a:xfrm>
            <a:off x="6145548" y="5009177"/>
            <a:ext cx="2070100" cy="330200"/>
          </a:xfrm>
          <a:prstGeom prst="rect">
            <a:avLst/>
          </a:prstGeom>
        </p:spPr>
      </p:pic>
      <p:pic>
        <p:nvPicPr>
          <p:cNvPr id="6" name="Picture 5">
            <a:extLst>
              <a:ext uri="{FF2B5EF4-FFF2-40B4-BE49-F238E27FC236}">
                <a16:creationId xmlns:a16="http://schemas.microsoft.com/office/drawing/2014/main" id="{8AF04840-A6F9-7626-7CA3-506DA531E290}"/>
              </a:ext>
            </a:extLst>
          </p:cNvPr>
          <p:cNvPicPr>
            <a:picLocks noChangeAspect="1"/>
          </p:cNvPicPr>
          <p:nvPr/>
        </p:nvPicPr>
        <p:blipFill>
          <a:blip r:embed="rId4"/>
          <a:stretch>
            <a:fillRect/>
          </a:stretch>
        </p:blipFill>
        <p:spPr>
          <a:xfrm>
            <a:off x="2520823" y="5468260"/>
            <a:ext cx="6121400" cy="584200"/>
          </a:xfrm>
          <a:prstGeom prst="rect">
            <a:avLst/>
          </a:prstGeom>
        </p:spPr>
      </p:pic>
      <p:pic>
        <p:nvPicPr>
          <p:cNvPr id="7" name="Picture 6">
            <a:extLst>
              <a:ext uri="{FF2B5EF4-FFF2-40B4-BE49-F238E27FC236}">
                <a16:creationId xmlns:a16="http://schemas.microsoft.com/office/drawing/2014/main" id="{51AE0CA8-C3A7-5EDA-9FF8-C14BC8768B1F}"/>
              </a:ext>
            </a:extLst>
          </p:cNvPr>
          <p:cNvPicPr>
            <a:picLocks noChangeAspect="1"/>
          </p:cNvPicPr>
          <p:nvPr/>
        </p:nvPicPr>
        <p:blipFill>
          <a:blip r:embed="rId5"/>
          <a:stretch>
            <a:fillRect/>
          </a:stretch>
        </p:blipFill>
        <p:spPr>
          <a:xfrm>
            <a:off x="127609" y="5619729"/>
            <a:ext cx="1736178" cy="3205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dirty="0"/>
              <a:t>What is Classification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a:buFont typeface="Arial" panose="020B0604020202020204" pitchFamily="34" charset="0"/>
              <a:buChar char="•"/>
            </a:pPr>
            <a:r>
              <a:rPr lang="en-US" sz="2400" dirty="0"/>
              <a:t>Classification is a supervised learning task where the output variable is a </a:t>
            </a:r>
            <a:r>
              <a:rPr lang="en-US" sz="2400" b="1" dirty="0"/>
              <a:t>category</a:t>
            </a:r>
            <a:r>
              <a:rPr lang="en-US" sz="2400" dirty="0"/>
              <a:t> (or class).</a:t>
            </a:r>
          </a:p>
          <a:p>
            <a:pPr>
              <a:buFont typeface="Arial" panose="020B0604020202020204" pitchFamily="34" charset="0"/>
              <a:buChar char="•"/>
            </a:pPr>
            <a:r>
              <a:rPr lang="en-US" sz="2400" dirty="0"/>
              <a:t>Examples:</a:t>
            </a:r>
          </a:p>
          <a:p>
            <a:pPr lvl="1">
              <a:buFont typeface="Arial" panose="020B0604020202020204" pitchFamily="34" charset="0"/>
              <a:buChar char="•"/>
            </a:pPr>
            <a:r>
              <a:rPr lang="en-US" sz="2400" dirty="0"/>
              <a:t>Classifying emails as </a:t>
            </a:r>
            <a:r>
              <a:rPr lang="en-US" sz="2400" b="1" dirty="0"/>
              <a:t>spam</a:t>
            </a:r>
            <a:r>
              <a:rPr lang="en-US" sz="2400" dirty="0"/>
              <a:t> or </a:t>
            </a:r>
            <a:r>
              <a:rPr lang="en-US" sz="2400" b="1" dirty="0"/>
              <a:t>not spam</a:t>
            </a:r>
            <a:r>
              <a:rPr lang="en-US" sz="2400" dirty="0"/>
              <a:t>.</a:t>
            </a:r>
          </a:p>
          <a:p>
            <a:pPr lvl="1">
              <a:buFont typeface="Arial" panose="020B0604020202020204" pitchFamily="34" charset="0"/>
              <a:buChar char="•"/>
            </a:pPr>
            <a:r>
              <a:rPr lang="en-US" sz="2400" dirty="0"/>
              <a:t>Identifying whether an image contains a </a:t>
            </a:r>
            <a:r>
              <a:rPr lang="en-US" sz="2400" b="1" dirty="0"/>
              <a:t>cat</a:t>
            </a:r>
            <a:r>
              <a:rPr lang="en-US" sz="2400" dirty="0"/>
              <a:t> or a </a:t>
            </a:r>
            <a:r>
              <a:rPr lang="en-US" sz="2400" b="1" dirty="0"/>
              <a:t>dog</a:t>
            </a:r>
            <a:r>
              <a:rPr lang="en-US" sz="2400" dirty="0"/>
              <a:t>.</a:t>
            </a:r>
          </a:p>
          <a:p>
            <a:r>
              <a:rPr lang="en-US" sz="2400" dirty="0"/>
              <a:t>Key difference from regression: </a:t>
            </a:r>
          </a:p>
          <a:p>
            <a:pPr lvl="1"/>
            <a:r>
              <a:rPr lang="en-US" sz="2400" dirty="0"/>
              <a:t>Classification deals with </a:t>
            </a:r>
            <a:r>
              <a:rPr lang="en-US" sz="2400" b="1" dirty="0"/>
              <a:t>categorical</a:t>
            </a:r>
            <a:r>
              <a:rPr lang="en-US" sz="2400" dirty="0"/>
              <a:t> outcomes, while regression predicts </a:t>
            </a:r>
            <a:r>
              <a:rPr lang="en-US" sz="2400" b="1" dirty="0"/>
              <a:t>continuous </a:t>
            </a:r>
            <a:r>
              <a:rPr lang="en-US" sz="2400" dirty="0"/>
              <a:t>values.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dirty="0"/>
              <a:t>K-Nearest Neighbors (KNN)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a:buFont typeface="Arial" panose="020B0604020202020204" pitchFamily="34" charset="0"/>
              <a:buChar char="•"/>
            </a:pPr>
            <a:r>
              <a:rPr lang="en-US" sz="1800" dirty="0"/>
              <a:t>Training Phase:</a:t>
            </a:r>
          </a:p>
          <a:p>
            <a:pPr lvl="1">
              <a:buFont typeface="Arial" panose="020B0604020202020204" pitchFamily="34" charset="0"/>
              <a:buChar char="•"/>
            </a:pPr>
            <a:r>
              <a:rPr lang="en-US" sz="1800" dirty="0"/>
              <a:t>During the training phase, KNN simply stores the labeled training data. There is no explicit model training or parameter estimation in the traditional sense because KNN is a lazy learning algorithm.</a:t>
            </a:r>
          </a:p>
          <a:p>
            <a:pPr>
              <a:buFont typeface="Arial" panose="020B0604020202020204" pitchFamily="34" charset="0"/>
              <a:buChar char="•"/>
            </a:pPr>
            <a:endParaRPr lang="en-US" sz="1800" dirty="0"/>
          </a:p>
          <a:p>
            <a:pPr>
              <a:buFont typeface="Arial" panose="020B0604020202020204" pitchFamily="34" charset="0"/>
              <a:buChar char="•"/>
            </a:pPr>
            <a:r>
              <a:rPr lang="en-US" sz="1800" dirty="0"/>
              <a:t>Prediction Phase:</a:t>
            </a:r>
          </a:p>
          <a:p>
            <a:pPr lvl="1">
              <a:buFont typeface="Arial" panose="020B0604020202020204" pitchFamily="34" charset="0"/>
              <a:buChar char="•"/>
            </a:pPr>
            <a:r>
              <a:rPr lang="en-US" sz="1800" dirty="0"/>
              <a:t>When making a prediction for a new, unseen data point, KNN searches through the stored training data to find the k-nearest neighbors.</a:t>
            </a:r>
          </a:p>
          <a:p>
            <a:pPr lvl="1">
              <a:buFont typeface="Arial" panose="020B0604020202020204" pitchFamily="34" charset="0"/>
              <a:buChar char="•"/>
            </a:pPr>
            <a:endParaRPr lang="en-US" sz="1800" dirty="0"/>
          </a:p>
          <a:p>
            <a:pPr lvl="1">
              <a:buFont typeface="Arial" panose="020B0604020202020204" pitchFamily="34" charset="0"/>
              <a:buChar char="•"/>
            </a:pPr>
            <a:r>
              <a:rPr lang="en-US" sz="1800" dirty="0"/>
              <a:t>The algorithm then uses the labels of these neighbors to determine the label of the new data point, usually through majority voting (for classification) or averaging (for regression).</a:t>
            </a:r>
          </a:p>
        </p:txBody>
      </p:sp>
    </p:spTree>
    <p:extLst>
      <p:ext uri="{BB962C8B-B14F-4D97-AF65-F5344CB8AC3E}">
        <p14:creationId xmlns:p14="http://schemas.microsoft.com/office/powerpoint/2010/main" val="1632473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dirty="0"/>
              <a:t>K-Nearest Neighbors (KNN)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E227C33A-369A-E0F4-BF52-DE7E035FE230}"/>
              </a:ext>
            </a:extLst>
          </p:cNvPr>
          <p:cNvSpPr>
            <a:spLocks noGrp="1"/>
          </p:cNvSpPr>
          <p:nvPr>
            <p:ph idx="1"/>
          </p:nvPr>
        </p:nvSpPr>
        <p:spPr>
          <a:xfrm>
            <a:off x="456057" y="1769766"/>
            <a:ext cx="8229600" cy="4525963"/>
          </a:xfrm>
        </p:spPr>
        <p:txBody>
          <a:bodyPr>
            <a:normAutofit/>
          </a:bodyPr>
          <a:lstStyle/>
          <a:p>
            <a:endParaRPr lang="en-US" sz="1800" b="1" dirty="0">
              <a:solidFill>
                <a:srgbClr val="204A87"/>
              </a:solidFill>
              <a:effectLst/>
            </a:endParaRPr>
          </a:p>
          <a:p>
            <a:r>
              <a:rPr lang="en-US" sz="1800" b="1" dirty="0">
                <a:solidFill>
                  <a:srgbClr val="204A87"/>
                </a:solidFill>
                <a:effectLst/>
              </a:rPr>
              <a:t>from</a:t>
            </a:r>
            <a:r>
              <a:rPr lang="en-US" sz="1800" dirty="0"/>
              <a:t> </a:t>
            </a:r>
            <a:r>
              <a:rPr lang="en-US" sz="1800" dirty="0" err="1">
                <a:solidFill>
                  <a:srgbClr val="000000"/>
                </a:solidFill>
                <a:effectLst/>
              </a:rPr>
              <a:t>sklearn.neighbors</a:t>
            </a:r>
            <a:r>
              <a:rPr lang="en-US" sz="1800" dirty="0"/>
              <a:t> </a:t>
            </a:r>
            <a:r>
              <a:rPr lang="en-US" sz="1800" b="1" dirty="0">
                <a:solidFill>
                  <a:srgbClr val="204A87"/>
                </a:solidFill>
                <a:effectLst/>
              </a:rPr>
              <a:t>import</a:t>
            </a:r>
            <a:r>
              <a:rPr lang="en-US" sz="1800" dirty="0"/>
              <a:t> </a:t>
            </a:r>
            <a:r>
              <a:rPr lang="en-US" sz="1800" dirty="0" err="1">
                <a:solidFill>
                  <a:srgbClr val="000000"/>
                </a:solidFill>
                <a:effectLst/>
              </a:rPr>
              <a:t>NearestNeighbors</a:t>
            </a:r>
            <a:endParaRPr lang="en-US" sz="1800" dirty="0">
              <a:solidFill>
                <a:srgbClr val="000000"/>
              </a:solidFill>
              <a:effectLst/>
            </a:endParaRPr>
          </a:p>
          <a:p>
            <a:endParaRPr lang="en-US" sz="1800" dirty="0"/>
          </a:p>
          <a:p>
            <a:r>
              <a:rPr lang="en-US" sz="2000" b="1" i="1" u="none" strike="noStrike" dirty="0">
                <a:solidFill>
                  <a:srgbClr val="222832"/>
                </a:solidFill>
                <a:effectLst/>
                <a:latin typeface="SFMono-Regular"/>
              </a:rPr>
              <a:t>class </a:t>
            </a:r>
            <a:r>
              <a:rPr lang="en-US" sz="2000" b="1" i="0" u="none" strike="noStrike" dirty="0" err="1">
                <a:solidFill>
                  <a:srgbClr val="222832"/>
                </a:solidFill>
                <a:effectLst/>
                <a:latin typeface="SFMono-Regular"/>
              </a:rPr>
              <a:t>sklearn.neighbors.</a:t>
            </a:r>
            <a:r>
              <a:rPr lang="en-US" sz="2000" b="1" i="0" u="none" strike="noStrike" dirty="0" err="1">
                <a:solidFill>
                  <a:srgbClr val="7030A0"/>
                </a:solidFill>
                <a:effectLst/>
                <a:latin typeface="SFMono-Regular"/>
              </a:rPr>
              <a:t>KNeighborsClassifier</a:t>
            </a:r>
            <a:r>
              <a:rPr lang="en-US" sz="2000" b="1" i="0" u="none" strike="noStrike" dirty="0">
                <a:solidFill>
                  <a:srgbClr val="222832"/>
                </a:solidFill>
                <a:effectLst/>
                <a:latin typeface="SFMono-Regular"/>
              </a:rPr>
              <a:t>(</a:t>
            </a:r>
            <a:r>
              <a:rPr lang="en-US" sz="2000" b="1" i="1" u="none" strike="noStrike" dirty="0" err="1">
                <a:solidFill>
                  <a:srgbClr val="222832"/>
                </a:solidFill>
                <a:effectLst/>
                <a:latin typeface="SFMono-Regular"/>
              </a:rPr>
              <a:t>n_neighbors</a:t>
            </a:r>
            <a:r>
              <a:rPr lang="en-US" sz="2000" b="0" i="1" u="none" strike="noStrike" dirty="0">
                <a:solidFill>
                  <a:srgbClr val="222832"/>
                </a:solidFill>
                <a:effectLst/>
                <a:latin typeface="SFMono-Regular"/>
              </a:rPr>
              <a:t>=5</a:t>
            </a:r>
            <a:r>
              <a:rPr lang="en-US" sz="2000" b="1" i="0" u="none" strike="noStrike" dirty="0">
                <a:solidFill>
                  <a:srgbClr val="222832"/>
                </a:solidFill>
                <a:effectLst/>
                <a:latin typeface="SFMono-Regular"/>
              </a:rPr>
              <a:t>, </a:t>
            </a:r>
            <a:r>
              <a:rPr lang="en-US" sz="2000" b="0" i="1" u="none" strike="noStrike" dirty="0">
                <a:solidFill>
                  <a:srgbClr val="222832"/>
                </a:solidFill>
                <a:effectLst/>
                <a:latin typeface="SFMono-Regular"/>
              </a:rPr>
              <a:t>*</a:t>
            </a:r>
            <a:r>
              <a:rPr lang="en-US" sz="2000" b="1" i="0" u="none" strike="noStrike" dirty="0">
                <a:solidFill>
                  <a:srgbClr val="222832"/>
                </a:solidFill>
                <a:effectLst/>
                <a:latin typeface="SFMono-Regular"/>
              </a:rPr>
              <a:t>, </a:t>
            </a:r>
            <a:r>
              <a:rPr lang="en-US" sz="2000" b="1" i="1" u="none" strike="noStrike" dirty="0">
                <a:solidFill>
                  <a:srgbClr val="222832"/>
                </a:solidFill>
                <a:effectLst/>
                <a:latin typeface="SFMono-Regular"/>
              </a:rPr>
              <a:t>weights</a:t>
            </a:r>
            <a:r>
              <a:rPr lang="en-US" sz="2000" b="0" i="1" u="none" strike="noStrike" dirty="0">
                <a:solidFill>
                  <a:srgbClr val="222832"/>
                </a:solidFill>
                <a:effectLst/>
                <a:latin typeface="SFMono-Regular"/>
              </a:rPr>
              <a:t>='uniform'</a:t>
            </a:r>
            <a:r>
              <a:rPr lang="en-US" sz="2000" b="1" i="0" u="none" strike="noStrike" dirty="0">
                <a:solidFill>
                  <a:srgbClr val="222832"/>
                </a:solidFill>
                <a:effectLst/>
                <a:latin typeface="SFMono-Regular"/>
              </a:rPr>
              <a:t>, </a:t>
            </a:r>
            <a:r>
              <a:rPr lang="en-US" sz="2000" b="1" i="1" u="none" strike="noStrike" dirty="0">
                <a:solidFill>
                  <a:srgbClr val="222832"/>
                </a:solidFill>
                <a:effectLst/>
                <a:latin typeface="SFMono-Regular"/>
              </a:rPr>
              <a:t>algorithm</a:t>
            </a:r>
            <a:r>
              <a:rPr lang="en-US" sz="2000" b="0" i="1" u="none" strike="noStrike" dirty="0">
                <a:solidFill>
                  <a:srgbClr val="222832"/>
                </a:solidFill>
                <a:effectLst/>
                <a:latin typeface="SFMono-Regular"/>
              </a:rPr>
              <a:t>='auto'</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leaf_size</a:t>
            </a:r>
            <a:r>
              <a:rPr lang="en-US" sz="2000" b="0" i="1" u="none" strike="noStrike" dirty="0">
                <a:solidFill>
                  <a:srgbClr val="222832"/>
                </a:solidFill>
                <a:effectLst/>
                <a:latin typeface="SFMono-Regular"/>
              </a:rPr>
              <a:t>=30</a:t>
            </a:r>
            <a:r>
              <a:rPr lang="en-US" sz="2000" b="1" i="0" u="none" strike="noStrike" dirty="0">
                <a:solidFill>
                  <a:srgbClr val="222832"/>
                </a:solidFill>
                <a:effectLst/>
                <a:latin typeface="SFMono-Regular"/>
              </a:rPr>
              <a:t>, </a:t>
            </a:r>
            <a:r>
              <a:rPr lang="en-US" sz="2000" b="1" i="1" u="none" strike="noStrike" dirty="0">
                <a:solidFill>
                  <a:srgbClr val="222832"/>
                </a:solidFill>
                <a:effectLst/>
                <a:latin typeface="SFMono-Regular"/>
              </a:rPr>
              <a:t>p</a:t>
            </a:r>
            <a:r>
              <a:rPr lang="en-US" sz="2000" b="0" i="1" u="none" strike="noStrike" dirty="0">
                <a:solidFill>
                  <a:srgbClr val="222832"/>
                </a:solidFill>
                <a:effectLst/>
                <a:latin typeface="SFMono-Regular"/>
              </a:rPr>
              <a:t>=2</a:t>
            </a:r>
            <a:r>
              <a:rPr lang="en-US" sz="2000" b="1" i="0" u="none" strike="noStrike" dirty="0">
                <a:solidFill>
                  <a:srgbClr val="222832"/>
                </a:solidFill>
                <a:effectLst/>
                <a:latin typeface="SFMono-Regular"/>
              </a:rPr>
              <a:t>, </a:t>
            </a:r>
            <a:r>
              <a:rPr lang="en-US" sz="2000" b="1" i="1" u="none" strike="noStrike" dirty="0">
                <a:solidFill>
                  <a:srgbClr val="222832"/>
                </a:solidFill>
                <a:effectLst/>
                <a:latin typeface="SFMono-Regular"/>
              </a:rPr>
              <a:t>metric</a:t>
            </a:r>
            <a:r>
              <a:rPr lang="en-US" sz="2000" b="0" i="1" u="none" strike="noStrike" dirty="0">
                <a:solidFill>
                  <a:srgbClr val="222832"/>
                </a:solidFill>
                <a:effectLst/>
                <a:latin typeface="SFMono-Regular"/>
              </a:rPr>
              <a:t>='</a:t>
            </a:r>
            <a:r>
              <a:rPr lang="en-US" sz="2000" b="0" i="1" u="none" strike="noStrike" dirty="0" err="1">
                <a:solidFill>
                  <a:srgbClr val="222832"/>
                </a:solidFill>
                <a:effectLst/>
                <a:latin typeface="SFMono-Regular"/>
              </a:rPr>
              <a:t>minkowski</a:t>
            </a:r>
            <a:r>
              <a:rPr lang="en-US" sz="2000" b="0" i="1" u="none" strike="noStrike" dirty="0">
                <a:solidFill>
                  <a:srgbClr val="222832"/>
                </a:solidFill>
                <a:effectLst/>
                <a:latin typeface="SFMono-Regular"/>
              </a:rPr>
              <a:t>'</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metric_params</a:t>
            </a:r>
            <a:r>
              <a:rPr lang="en-US" sz="2000" b="0" i="1" u="none" strike="noStrike" dirty="0">
                <a:solidFill>
                  <a:srgbClr val="222832"/>
                </a:solidFill>
                <a:effectLst/>
                <a:latin typeface="SFMono-Regular"/>
              </a:rPr>
              <a:t>=None</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n_jobs</a:t>
            </a:r>
            <a:r>
              <a:rPr lang="en-US" sz="2000" b="0" i="1" u="none" strike="noStrike" dirty="0">
                <a:solidFill>
                  <a:srgbClr val="222832"/>
                </a:solidFill>
                <a:effectLst/>
                <a:latin typeface="SFMono-Regular"/>
              </a:rPr>
              <a:t>=None</a:t>
            </a:r>
            <a:r>
              <a:rPr lang="en-US" sz="2000" b="1" i="0" u="none" strike="noStrike" dirty="0">
                <a:solidFill>
                  <a:srgbClr val="222832"/>
                </a:solidFill>
                <a:effectLst/>
                <a:latin typeface="SFMono-Regular"/>
              </a:rPr>
              <a:t>)</a:t>
            </a:r>
          </a:p>
          <a:p>
            <a:endParaRPr lang="en-US" sz="2000" dirty="0"/>
          </a:p>
          <a:p>
            <a:r>
              <a:rPr lang="en-US" sz="2000" dirty="0">
                <a:hlinkClick r:id="rId2"/>
              </a:rPr>
              <a:t>source</a:t>
            </a:r>
            <a:endParaRPr lang="en-US" sz="2000" dirty="0"/>
          </a:p>
        </p:txBody>
      </p:sp>
    </p:spTree>
    <p:extLst>
      <p:ext uri="{BB962C8B-B14F-4D97-AF65-F5344CB8AC3E}">
        <p14:creationId xmlns:p14="http://schemas.microsoft.com/office/powerpoint/2010/main" val="249219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sz="4300"/>
              <a:t>Decision Trees and Ensemble Methods Overview</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1900" dirty="0"/>
              <a:t>Decision Trees</a:t>
            </a:r>
          </a:p>
          <a:p>
            <a:r>
              <a:rPr lang="en-US" sz="1900" dirty="0"/>
              <a:t>Random Forests</a:t>
            </a:r>
          </a:p>
          <a:p>
            <a:r>
              <a:rPr lang="en-US" sz="1900"/>
              <a:t>XGBoost</a:t>
            </a:r>
            <a:endParaRPr lang="en-US" sz="19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Decision Trees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1900" dirty="0"/>
              <a:t>Definition: A tree-like model used to make decisions based on the values of input features. </a:t>
            </a:r>
          </a:p>
          <a:p>
            <a:endParaRPr lang="en-US" sz="1900" b="0" i="0" u="none" strike="noStrike" dirty="0">
              <a:effectLst/>
              <a:latin typeface="-webkit-standard"/>
            </a:endParaRPr>
          </a:p>
          <a:p>
            <a:pPr marL="0" indent="0">
              <a:buNone/>
            </a:pPr>
            <a:r>
              <a:rPr lang="en-US" sz="1400" b="0" i="0" u="none" strike="noStrike" dirty="0">
                <a:solidFill>
                  <a:srgbClr val="7030A0"/>
                </a:solidFill>
                <a:effectLst/>
                <a:latin typeface="NVIDIA-NALA"/>
              </a:rPr>
              <a:t>if-then-else true/false</a:t>
            </a:r>
            <a:endParaRPr lang="en-US" sz="1400" b="0" i="0" u="none" strike="noStrike" dirty="0">
              <a:solidFill>
                <a:srgbClr val="7030A0"/>
              </a:solidFill>
              <a:effectLst/>
              <a:latin typeface="-webkit-standard"/>
            </a:endParaRPr>
          </a:p>
        </p:txBody>
      </p:sp>
      <p:grpSp>
        <p:nvGrpSpPr>
          <p:cNvPr id="22" name="Group 21">
            <a:extLst>
              <a:ext uri="{FF2B5EF4-FFF2-40B4-BE49-F238E27FC236}">
                <a16:creationId xmlns:a16="http://schemas.microsoft.com/office/drawing/2014/main" id="{B0AB85C2-CA9D-5EB1-5192-9DA54E9E1601}"/>
              </a:ext>
            </a:extLst>
          </p:cNvPr>
          <p:cNvGrpSpPr/>
          <p:nvPr/>
        </p:nvGrpSpPr>
        <p:grpSpPr>
          <a:xfrm>
            <a:off x="2490952" y="2314588"/>
            <a:ext cx="6415496" cy="4454871"/>
            <a:chOff x="2490952" y="2314588"/>
            <a:chExt cx="6415496" cy="4454871"/>
          </a:xfrm>
        </p:grpSpPr>
        <p:pic>
          <p:nvPicPr>
            <p:cNvPr id="6" name="object 5">
              <a:extLst>
                <a:ext uri="{FF2B5EF4-FFF2-40B4-BE49-F238E27FC236}">
                  <a16:creationId xmlns:a16="http://schemas.microsoft.com/office/drawing/2014/main" id="{302DCAF0-B42F-EE66-8FB7-CA690F6AE34D}"/>
                </a:ext>
              </a:extLst>
            </p:cNvPr>
            <p:cNvPicPr/>
            <p:nvPr/>
          </p:nvPicPr>
          <p:blipFill>
            <a:blip r:embed="rId2" cstate="print"/>
            <a:stretch>
              <a:fillRect/>
            </a:stretch>
          </p:blipFill>
          <p:spPr>
            <a:xfrm>
              <a:off x="4088524" y="2314588"/>
              <a:ext cx="4817924" cy="4454871"/>
            </a:xfrm>
            <a:prstGeom prst="rect">
              <a:avLst/>
            </a:prstGeom>
          </p:spPr>
        </p:pic>
        <p:grpSp>
          <p:nvGrpSpPr>
            <p:cNvPr id="21" name="Group 20">
              <a:extLst>
                <a:ext uri="{FF2B5EF4-FFF2-40B4-BE49-F238E27FC236}">
                  <a16:creationId xmlns:a16="http://schemas.microsoft.com/office/drawing/2014/main" id="{5BEE7590-AF56-85BC-DF70-B2B3351919C6}"/>
                </a:ext>
              </a:extLst>
            </p:cNvPr>
            <p:cNvGrpSpPr/>
            <p:nvPr/>
          </p:nvGrpSpPr>
          <p:grpSpPr>
            <a:xfrm>
              <a:off x="2490952" y="4055364"/>
              <a:ext cx="2538248" cy="591678"/>
              <a:chOff x="2490952" y="4055364"/>
              <a:chExt cx="2538248" cy="591678"/>
            </a:xfrm>
          </p:grpSpPr>
          <p:cxnSp>
            <p:nvCxnSpPr>
              <p:cNvPr id="16" name="Straight Arrow Connector 15">
                <a:extLst>
                  <a:ext uri="{FF2B5EF4-FFF2-40B4-BE49-F238E27FC236}">
                    <a16:creationId xmlns:a16="http://schemas.microsoft.com/office/drawing/2014/main" id="{0FF350F7-4E2C-E0E0-1E71-446D8276BBFC}"/>
                  </a:ext>
                </a:extLst>
              </p:cNvPr>
              <p:cNvCxnSpPr/>
              <p:nvPr/>
            </p:nvCxnSpPr>
            <p:spPr>
              <a:xfrm flipV="1">
                <a:off x="3294993" y="4055364"/>
                <a:ext cx="1734207" cy="232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1C0F1443-A975-FB24-8CDC-8C2AE21EA203}"/>
                  </a:ext>
                </a:extLst>
              </p:cNvPr>
              <p:cNvSpPr txBox="1"/>
              <p:nvPr/>
            </p:nvSpPr>
            <p:spPr>
              <a:xfrm>
                <a:off x="2490952" y="4277710"/>
                <a:ext cx="864660" cy="369332"/>
              </a:xfrm>
              <a:prstGeom prst="rect">
                <a:avLst/>
              </a:prstGeom>
              <a:noFill/>
            </p:spPr>
            <p:txBody>
              <a:bodyPr wrap="none" rtlCol="0">
                <a:spAutoFit/>
              </a:bodyPr>
              <a:lstStyle/>
              <a:p>
                <a:r>
                  <a:rPr lang="en-US" dirty="0"/>
                  <a:t>feature</a:t>
                </a:r>
              </a:p>
            </p:txBody>
          </p:sp>
        </p:grpSp>
        <p:grpSp>
          <p:nvGrpSpPr>
            <p:cNvPr id="20" name="Group 19">
              <a:extLst>
                <a:ext uri="{FF2B5EF4-FFF2-40B4-BE49-F238E27FC236}">
                  <a16:creationId xmlns:a16="http://schemas.microsoft.com/office/drawing/2014/main" id="{185F6AA2-5FC7-4D36-40E0-1B036A3E2E7A}"/>
                </a:ext>
              </a:extLst>
            </p:cNvPr>
            <p:cNvGrpSpPr/>
            <p:nvPr/>
          </p:nvGrpSpPr>
          <p:grpSpPr>
            <a:xfrm>
              <a:off x="2616042" y="5948855"/>
              <a:ext cx="2534027" cy="491147"/>
              <a:chOff x="2616042" y="5948855"/>
              <a:chExt cx="2534027" cy="491147"/>
            </a:xfrm>
          </p:grpSpPr>
          <p:cxnSp>
            <p:nvCxnSpPr>
              <p:cNvPr id="15" name="Straight Arrow Connector 14">
                <a:extLst>
                  <a:ext uri="{FF2B5EF4-FFF2-40B4-BE49-F238E27FC236}">
                    <a16:creationId xmlns:a16="http://schemas.microsoft.com/office/drawing/2014/main" id="{E478FDC5-4F67-5968-A63F-286BCF2EA74B}"/>
                  </a:ext>
                </a:extLst>
              </p:cNvPr>
              <p:cNvCxnSpPr/>
              <p:nvPr/>
            </p:nvCxnSpPr>
            <p:spPr>
              <a:xfrm flipV="1">
                <a:off x="3415862" y="5948855"/>
                <a:ext cx="1734207" cy="232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04F0135-6FBB-23E7-2D6E-7ADFBD402EA1}"/>
                  </a:ext>
                </a:extLst>
              </p:cNvPr>
              <p:cNvSpPr txBox="1"/>
              <p:nvPr/>
            </p:nvSpPr>
            <p:spPr>
              <a:xfrm>
                <a:off x="2616042" y="6070670"/>
                <a:ext cx="638316" cy="369332"/>
              </a:xfrm>
              <a:prstGeom prst="rect">
                <a:avLst/>
              </a:prstGeom>
              <a:noFill/>
            </p:spPr>
            <p:txBody>
              <a:bodyPr wrap="none" rtlCol="0">
                <a:spAutoFit/>
              </a:bodyPr>
              <a:lstStyle/>
              <a:p>
                <a:r>
                  <a:rPr lang="en-US" dirty="0"/>
                  <a:t>label</a:t>
                </a: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anchor="b">
            <a:normAutofit/>
          </a:bodyPr>
          <a:lstStyle/>
          <a:p>
            <a:r>
              <a:rPr lang="en-US" sz="4700"/>
              <a:t>Decision Trees</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9369" y="2071316"/>
            <a:ext cx="5035164" cy="4119172"/>
          </a:xfrm>
        </p:spPr>
        <p:txBody>
          <a:bodyPr anchor="t">
            <a:normAutofit/>
          </a:bodyPr>
          <a:lstStyle/>
          <a:p>
            <a:pPr marL="0" indent="0">
              <a:buNone/>
            </a:pPr>
            <a:r>
              <a:rPr lang="en-US" sz="1900"/>
              <a:t>Example: </a:t>
            </a:r>
            <a:r>
              <a:rPr lang="en-US" sz="1900">
                <a:latin typeface="Roboto" panose="02000000000000000000" pitchFamily="2" charset="0"/>
              </a:rPr>
              <a:t>C</a:t>
            </a:r>
            <a:r>
              <a:rPr lang="en-US" sz="1900" b="0" i="0" u="none" strike="noStrike">
                <a:effectLst/>
                <a:latin typeface="Roboto" panose="02000000000000000000" pitchFamily="2" charset="0"/>
              </a:rPr>
              <a:t>onsider the following feature values:</a:t>
            </a:r>
            <a:endParaRPr lang="en-US" sz="1900"/>
          </a:p>
          <a:p>
            <a:pPr marL="0" indent="0">
              <a:buNone/>
            </a:pPr>
            <a:endParaRPr lang="en-US" sz="1900"/>
          </a:p>
          <a:p>
            <a:pPr marL="0" indent="0">
              <a:buNone/>
            </a:pPr>
            <a:r>
              <a:rPr lang="en-US" sz="1900" b="1" i="0" u="none" strike="noStrike">
                <a:effectLst/>
                <a:latin typeface="Roboto" panose="02000000000000000000" pitchFamily="2" charset="0"/>
              </a:rPr>
              <a:t>num_legs : 4, num_eyes : 2}</a:t>
            </a:r>
          </a:p>
          <a:p>
            <a:pPr marL="0" indent="0">
              <a:buNone/>
            </a:pPr>
            <a:endParaRPr lang="en-US" sz="1900" b="1">
              <a:latin typeface="Roboto" panose="02000000000000000000" pitchFamily="2" charset="0"/>
            </a:endParaRPr>
          </a:p>
          <a:p>
            <a:pPr marL="0" indent="0">
              <a:buNone/>
            </a:pPr>
            <a:r>
              <a:rPr lang="en-US" sz="1900" b="0" i="0" u="none" strike="noStrike">
                <a:effectLst/>
                <a:latin typeface="Roboto" panose="02000000000000000000" pitchFamily="2" charset="0"/>
              </a:rPr>
              <a:t>The prediction would be </a:t>
            </a:r>
            <a:r>
              <a:rPr lang="en-US" sz="1900" b="0" i="1" u="none" strike="noStrike">
                <a:effectLst/>
                <a:latin typeface="Roboto" panose="02000000000000000000" pitchFamily="2" charset="0"/>
              </a:rPr>
              <a:t>dog</a:t>
            </a:r>
            <a:r>
              <a:rPr lang="en-US" sz="1900" b="0" i="0" u="none" strike="noStrike">
                <a:effectLst/>
                <a:latin typeface="Roboto" panose="02000000000000000000" pitchFamily="2" charset="0"/>
              </a:rPr>
              <a:t>.</a:t>
            </a:r>
            <a:endParaRPr lang="en-US" sz="1900"/>
          </a:p>
          <a:p>
            <a:pPr marL="0" indent="0">
              <a:buNone/>
            </a:pPr>
            <a:endParaRPr lang="en-US" sz="1900"/>
          </a:p>
        </p:txBody>
      </p:sp>
      <p:pic>
        <p:nvPicPr>
          <p:cNvPr id="4" name="Picture 3">
            <a:extLst>
              <a:ext uri="{FF2B5EF4-FFF2-40B4-BE49-F238E27FC236}">
                <a16:creationId xmlns:a16="http://schemas.microsoft.com/office/drawing/2014/main" id="{AA21A98A-5254-EF7B-53FF-526EF4D0203D}"/>
              </a:ext>
            </a:extLst>
          </p:cNvPr>
          <p:cNvPicPr>
            <a:picLocks noChangeAspect="1"/>
          </p:cNvPicPr>
          <p:nvPr/>
        </p:nvPicPr>
        <p:blipFill rotWithShape="1">
          <a:blip r:embed="rId2"/>
          <a:srcRect l="6873" r="15540" b="-3"/>
          <a:stretch/>
        </p:blipFill>
        <p:spPr>
          <a:xfrm>
            <a:off x="5255172" y="2093975"/>
            <a:ext cx="3457369" cy="4791651"/>
          </a:xfrm>
          <a:prstGeom prst="rect">
            <a:avLst/>
          </a:prstGeom>
        </p:spPr>
      </p:pic>
    </p:spTree>
    <p:extLst>
      <p:ext uri="{BB962C8B-B14F-4D97-AF65-F5344CB8AC3E}">
        <p14:creationId xmlns:p14="http://schemas.microsoft.com/office/powerpoint/2010/main" val="11905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Decision Trees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buNone/>
            </a:pPr>
            <a:r>
              <a:rPr lang="en-US" sz="2000" b="1" dirty="0">
                <a:solidFill>
                  <a:srgbClr val="204A87"/>
                </a:solidFill>
                <a:effectLst/>
              </a:rPr>
              <a:t>from</a:t>
            </a:r>
            <a:r>
              <a:rPr lang="en-US" sz="2000" dirty="0"/>
              <a:t> </a:t>
            </a:r>
            <a:r>
              <a:rPr lang="en-US" sz="2000" dirty="0" err="1">
                <a:solidFill>
                  <a:srgbClr val="000000"/>
                </a:solidFill>
                <a:effectLst/>
              </a:rPr>
              <a:t>sklearn.tree</a:t>
            </a:r>
            <a:r>
              <a:rPr lang="en-US" sz="2000" dirty="0"/>
              <a:t> </a:t>
            </a:r>
            <a:r>
              <a:rPr lang="en-US" sz="2000" b="1" dirty="0">
                <a:solidFill>
                  <a:srgbClr val="204A87"/>
                </a:solidFill>
                <a:effectLst/>
              </a:rPr>
              <a:t>import</a:t>
            </a:r>
            <a:r>
              <a:rPr lang="en-US" sz="2000" dirty="0"/>
              <a:t> </a:t>
            </a:r>
            <a:r>
              <a:rPr lang="en-US" sz="2000" dirty="0" err="1">
                <a:solidFill>
                  <a:srgbClr val="000000"/>
                </a:solidFill>
                <a:effectLst/>
              </a:rPr>
              <a:t>DecisionTreeClassifier</a:t>
            </a:r>
            <a:endParaRPr lang="en-US" sz="2000" dirty="0"/>
          </a:p>
          <a:p>
            <a:pPr marL="0" indent="0">
              <a:buNone/>
            </a:pPr>
            <a:endParaRPr lang="en-US" sz="2000" dirty="0"/>
          </a:p>
          <a:p>
            <a:pPr marL="0" indent="0">
              <a:buNone/>
            </a:pPr>
            <a:r>
              <a:rPr lang="en-US" sz="2000" b="1" i="1" u="none" strike="noStrike" dirty="0">
                <a:solidFill>
                  <a:srgbClr val="222832"/>
                </a:solidFill>
                <a:effectLst/>
                <a:latin typeface="SFMono-Regular"/>
              </a:rPr>
              <a:t>class </a:t>
            </a:r>
            <a:r>
              <a:rPr lang="en-US" sz="2000" b="1" i="0" u="none" strike="noStrike" dirty="0" err="1">
                <a:solidFill>
                  <a:srgbClr val="222832"/>
                </a:solidFill>
                <a:effectLst/>
                <a:latin typeface="SFMono-Regular"/>
              </a:rPr>
              <a:t>sklearn.tree.</a:t>
            </a:r>
            <a:r>
              <a:rPr lang="en-US" sz="2000" b="1" i="0" u="none" strike="noStrike" dirty="0" err="1">
                <a:solidFill>
                  <a:srgbClr val="7030A0"/>
                </a:solidFill>
                <a:effectLst/>
                <a:latin typeface="SFMono-Regular"/>
              </a:rPr>
              <a:t>DecisionTreeClassifier</a:t>
            </a:r>
            <a:r>
              <a:rPr lang="en-US" sz="2000" b="1" i="0" u="none" strike="noStrike" dirty="0">
                <a:solidFill>
                  <a:srgbClr val="222832"/>
                </a:solidFill>
                <a:effectLst/>
                <a:latin typeface="SFMono-Regular"/>
              </a:rPr>
              <a:t>(</a:t>
            </a:r>
            <a:r>
              <a:rPr lang="en-US" sz="2000" b="0" i="1" u="none" strike="noStrike" dirty="0">
                <a:solidFill>
                  <a:srgbClr val="222832"/>
                </a:solidFill>
                <a:effectLst/>
                <a:latin typeface="SFMono-Regular"/>
              </a:rPr>
              <a:t>*</a:t>
            </a:r>
            <a:r>
              <a:rPr lang="en-US" sz="2000" b="1" i="0" u="none" strike="noStrike" dirty="0">
                <a:solidFill>
                  <a:srgbClr val="222832"/>
                </a:solidFill>
                <a:effectLst/>
                <a:latin typeface="SFMono-Regular"/>
              </a:rPr>
              <a:t>, </a:t>
            </a:r>
            <a:r>
              <a:rPr lang="en-US" sz="2000" b="1" i="1" u="none" strike="noStrike" dirty="0">
                <a:solidFill>
                  <a:srgbClr val="222832"/>
                </a:solidFill>
                <a:effectLst/>
                <a:latin typeface="SFMono-Regular"/>
              </a:rPr>
              <a:t>criterion</a:t>
            </a:r>
            <a:r>
              <a:rPr lang="en-US" sz="2000" b="0" i="1" u="none" strike="noStrike" dirty="0">
                <a:solidFill>
                  <a:srgbClr val="222832"/>
                </a:solidFill>
                <a:effectLst/>
                <a:latin typeface="SFMono-Regular"/>
              </a:rPr>
              <a:t>='</a:t>
            </a:r>
            <a:r>
              <a:rPr lang="en-US" sz="2000" b="0" i="1" u="none" strike="noStrike" dirty="0" err="1">
                <a:solidFill>
                  <a:srgbClr val="222832"/>
                </a:solidFill>
                <a:effectLst/>
                <a:latin typeface="SFMono-Regular"/>
              </a:rPr>
              <a:t>gini</a:t>
            </a:r>
            <a:r>
              <a:rPr lang="en-US" sz="2000" b="0" i="1" u="none" strike="noStrike" dirty="0">
                <a:solidFill>
                  <a:srgbClr val="222832"/>
                </a:solidFill>
                <a:effectLst/>
                <a:latin typeface="SFMono-Regular"/>
              </a:rPr>
              <a:t>'</a:t>
            </a:r>
            <a:r>
              <a:rPr lang="en-US" sz="2000" b="1" i="0" u="none" strike="noStrike" dirty="0">
                <a:solidFill>
                  <a:srgbClr val="222832"/>
                </a:solidFill>
                <a:effectLst/>
                <a:latin typeface="SFMono-Regular"/>
              </a:rPr>
              <a:t>, </a:t>
            </a:r>
            <a:r>
              <a:rPr lang="en-US" sz="2000" b="1" i="1" u="none" strike="noStrike" dirty="0">
                <a:solidFill>
                  <a:srgbClr val="222832"/>
                </a:solidFill>
                <a:effectLst/>
                <a:latin typeface="SFMono-Regular"/>
              </a:rPr>
              <a:t>splitter</a:t>
            </a:r>
            <a:r>
              <a:rPr lang="en-US" sz="2000" b="0" i="1" u="none" strike="noStrike" dirty="0">
                <a:solidFill>
                  <a:srgbClr val="222832"/>
                </a:solidFill>
                <a:effectLst/>
                <a:latin typeface="SFMono-Regular"/>
              </a:rPr>
              <a:t>='best'</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max_depth</a:t>
            </a:r>
            <a:r>
              <a:rPr lang="en-US" sz="2000" b="0" i="1" u="none" strike="noStrike" dirty="0">
                <a:solidFill>
                  <a:srgbClr val="222832"/>
                </a:solidFill>
                <a:effectLst/>
                <a:latin typeface="SFMono-Regular"/>
              </a:rPr>
              <a:t>=None</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min_samples_split</a:t>
            </a:r>
            <a:r>
              <a:rPr lang="en-US" sz="2000" b="0" i="1" u="none" strike="noStrike" dirty="0">
                <a:solidFill>
                  <a:srgbClr val="222832"/>
                </a:solidFill>
                <a:effectLst/>
                <a:latin typeface="SFMono-Regular"/>
              </a:rPr>
              <a:t>=2</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min_samples_leaf</a:t>
            </a:r>
            <a:r>
              <a:rPr lang="en-US" sz="2000" b="0" i="1" u="none" strike="noStrike" dirty="0">
                <a:solidFill>
                  <a:srgbClr val="222832"/>
                </a:solidFill>
                <a:effectLst/>
                <a:latin typeface="SFMono-Regular"/>
              </a:rPr>
              <a:t>=1</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min_weight_fraction_leaf</a:t>
            </a:r>
            <a:r>
              <a:rPr lang="en-US" sz="2000" b="0" i="1" u="none" strike="noStrike" dirty="0">
                <a:solidFill>
                  <a:srgbClr val="222832"/>
                </a:solidFill>
                <a:effectLst/>
                <a:latin typeface="SFMono-Regular"/>
              </a:rPr>
              <a:t>=0.0</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max_features</a:t>
            </a:r>
            <a:r>
              <a:rPr lang="en-US" sz="2000" b="0" i="1" u="none" strike="noStrike" dirty="0">
                <a:solidFill>
                  <a:srgbClr val="222832"/>
                </a:solidFill>
                <a:effectLst/>
                <a:latin typeface="SFMono-Regular"/>
              </a:rPr>
              <a:t>=None</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random_state</a:t>
            </a:r>
            <a:r>
              <a:rPr lang="en-US" sz="2000" b="0" i="1" u="none" strike="noStrike" dirty="0">
                <a:solidFill>
                  <a:srgbClr val="222832"/>
                </a:solidFill>
                <a:effectLst/>
                <a:latin typeface="SFMono-Regular"/>
              </a:rPr>
              <a:t>=None</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max_leaf_nodes</a:t>
            </a:r>
            <a:r>
              <a:rPr lang="en-US" sz="2000" b="0" i="1" u="none" strike="noStrike" dirty="0">
                <a:solidFill>
                  <a:srgbClr val="222832"/>
                </a:solidFill>
                <a:effectLst/>
                <a:latin typeface="SFMono-Regular"/>
              </a:rPr>
              <a:t>=None</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min_impurity_decrease</a:t>
            </a:r>
            <a:r>
              <a:rPr lang="en-US" sz="2000" b="0" i="1" u="none" strike="noStrike" dirty="0">
                <a:solidFill>
                  <a:srgbClr val="222832"/>
                </a:solidFill>
                <a:effectLst/>
                <a:latin typeface="SFMono-Regular"/>
              </a:rPr>
              <a:t>=0.0</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class_weight</a:t>
            </a:r>
            <a:r>
              <a:rPr lang="en-US" sz="2000" b="0" i="1" u="none" strike="noStrike" dirty="0">
                <a:solidFill>
                  <a:srgbClr val="222832"/>
                </a:solidFill>
                <a:effectLst/>
                <a:latin typeface="SFMono-Regular"/>
              </a:rPr>
              <a:t>=None</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ccp_alpha</a:t>
            </a:r>
            <a:r>
              <a:rPr lang="en-US" sz="2000" b="0" i="1" u="none" strike="noStrike" dirty="0">
                <a:solidFill>
                  <a:srgbClr val="222832"/>
                </a:solidFill>
                <a:effectLst/>
                <a:latin typeface="SFMono-Regular"/>
              </a:rPr>
              <a:t>=0.0</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monotonic_cst</a:t>
            </a:r>
            <a:r>
              <a:rPr lang="en-US" sz="2000" b="0" i="1" u="none" strike="noStrike" dirty="0">
                <a:solidFill>
                  <a:srgbClr val="222832"/>
                </a:solidFill>
                <a:effectLst/>
                <a:latin typeface="SFMono-Regular"/>
              </a:rPr>
              <a:t>=None</a:t>
            </a:r>
            <a:r>
              <a:rPr lang="en-US" sz="2000" b="1" i="0" u="none" strike="noStrike" dirty="0">
                <a:solidFill>
                  <a:srgbClr val="222832"/>
                </a:solidFill>
                <a:effectLst/>
                <a:latin typeface="SFMono-Regular"/>
              </a:rPr>
              <a:t>)</a:t>
            </a:r>
          </a:p>
          <a:p>
            <a:pPr marL="0" indent="0">
              <a:buNone/>
            </a:pPr>
            <a:endParaRPr lang="en-US" sz="2000" b="1" dirty="0">
              <a:solidFill>
                <a:srgbClr val="222832"/>
              </a:solidFill>
              <a:latin typeface="SFMono-Regular"/>
            </a:endParaRPr>
          </a:p>
          <a:p>
            <a:pPr marL="0" indent="0">
              <a:buNone/>
            </a:pPr>
            <a:r>
              <a:rPr lang="en-US" sz="2000" b="1" dirty="0">
                <a:solidFill>
                  <a:srgbClr val="222832"/>
                </a:solidFill>
                <a:latin typeface="SFMono-Regular"/>
                <a:hlinkClick r:id="rId2"/>
              </a:rPr>
              <a:t>source</a:t>
            </a:r>
            <a:endParaRPr lang="en-US" sz="2000" b="1" dirty="0">
              <a:solidFill>
                <a:srgbClr val="222832"/>
              </a:solidFill>
              <a:latin typeface="SFMono-Regular"/>
            </a:endParaRPr>
          </a:p>
          <a:p>
            <a:pPr marL="0" indent="0">
              <a:buNone/>
            </a:pPr>
            <a:endParaRPr lang="en-US" sz="2000" dirty="0"/>
          </a:p>
        </p:txBody>
      </p:sp>
    </p:spTree>
    <p:extLst>
      <p:ext uri="{BB962C8B-B14F-4D97-AF65-F5344CB8AC3E}">
        <p14:creationId xmlns:p14="http://schemas.microsoft.com/office/powerpoint/2010/main" val="3536820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3600" dirty="0"/>
              <a:t>Decision Trees - challenges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EEEE30A-A3D0-C9A2-6806-E6EBA61EB552}"/>
              </a:ext>
            </a:extLst>
          </p:cNvPr>
          <p:cNvPicPr>
            <a:picLocks noChangeAspect="1"/>
          </p:cNvPicPr>
          <p:nvPr/>
        </p:nvPicPr>
        <p:blipFill>
          <a:blip r:embed="rId2"/>
          <a:stretch>
            <a:fillRect/>
          </a:stretch>
        </p:blipFill>
        <p:spPr>
          <a:xfrm>
            <a:off x="643778" y="2296301"/>
            <a:ext cx="7998445" cy="3506167"/>
          </a:xfrm>
          <a:prstGeom prst="rect">
            <a:avLst/>
          </a:prstGeom>
        </p:spPr>
      </p:pic>
    </p:spTree>
    <p:extLst>
      <p:ext uri="{BB962C8B-B14F-4D97-AF65-F5344CB8AC3E}">
        <p14:creationId xmlns:p14="http://schemas.microsoft.com/office/powerpoint/2010/main" val="919867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Ensemble Methods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buNone/>
            </a:pPr>
            <a:r>
              <a:rPr lang="en-US" sz="1800" b="0" i="0" u="none" strike="noStrike" dirty="0">
                <a:solidFill>
                  <a:srgbClr val="202124"/>
                </a:solidFill>
                <a:effectLst/>
              </a:rPr>
              <a:t>In machine learning, an</a:t>
            </a:r>
            <a:r>
              <a:rPr lang="en-US" sz="1800" b="0" i="0" u="none" strike="noStrike" dirty="0">
                <a:solidFill>
                  <a:srgbClr val="7030A0"/>
                </a:solidFill>
                <a:effectLst/>
              </a:rPr>
              <a:t> </a:t>
            </a:r>
            <a:r>
              <a:rPr lang="en-US" sz="1800" b="1" i="0" u="none" strike="noStrike" dirty="0">
                <a:solidFill>
                  <a:srgbClr val="7030A0"/>
                </a:solidFill>
                <a:effectLst/>
                <a:hlinkClick r:id="rId2">
                  <a:extLst>
                    <a:ext uri="{A12FA001-AC4F-418D-AE19-62706E023703}">
                      <ahyp:hlinkClr xmlns:ahyp="http://schemas.microsoft.com/office/drawing/2018/hyperlinkcolor" val="tx"/>
                    </a:ext>
                  </a:extLst>
                </a:hlinkClick>
              </a:rPr>
              <a:t>ensemble</a:t>
            </a:r>
            <a:r>
              <a:rPr lang="en-US" sz="1800" b="0" i="0" u="none" strike="noStrike" dirty="0">
                <a:solidFill>
                  <a:srgbClr val="7030A0"/>
                </a:solidFill>
                <a:effectLst/>
              </a:rPr>
              <a:t> </a:t>
            </a:r>
            <a:r>
              <a:rPr lang="en-US" sz="1800" b="0" i="0" u="none" strike="noStrike" dirty="0">
                <a:solidFill>
                  <a:srgbClr val="202124"/>
                </a:solidFill>
                <a:effectLst/>
              </a:rPr>
              <a:t>is a collection of models whose predictions are averaged (or aggregated in some way). </a:t>
            </a:r>
          </a:p>
          <a:p>
            <a:pPr marL="0" indent="0">
              <a:buNone/>
            </a:pPr>
            <a:endParaRPr lang="en-US" sz="1800" dirty="0"/>
          </a:p>
          <a:p>
            <a:pPr marL="0" indent="0">
              <a:buNone/>
            </a:pPr>
            <a:r>
              <a:rPr lang="en-US" sz="1800" dirty="0"/>
              <a:t>Combine multiple base models to create a more robust and accurate overall model.</a:t>
            </a:r>
          </a:p>
          <a:p>
            <a:pPr marL="457200" lvl="1" indent="0">
              <a:buNone/>
            </a:pPr>
            <a:r>
              <a:rPr lang="en-US" sz="1800" dirty="0"/>
              <a:t>Types:</a:t>
            </a:r>
          </a:p>
          <a:p>
            <a:pPr marL="457200" lvl="1" indent="0">
              <a:buNone/>
            </a:pPr>
            <a:endParaRPr lang="en-US" sz="1800" dirty="0"/>
          </a:p>
          <a:p>
            <a:pPr marL="457200" lvl="1" indent="0">
              <a:buNone/>
            </a:pPr>
            <a:r>
              <a:rPr lang="en-US" sz="1800" dirty="0"/>
              <a:t>- Bagging: Trains multiple models independently on different subsets of the data. ex, Random forest</a:t>
            </a:r>
          </a:p>
          <a:p>
            <a:pPr marL="457200" lvl="1" indent="0">
              <a:buNone/>
            </a:pPr>
            <a:endParaRPr lang="en-US" sz="1800" dirty="0"/>
          </a:p>
          <a:p>
            <a:pPr marL="457200" lvl="1" indent="0">
              <a:buNone/>
            </a:pPr>
            <a:r>
              <a:rPr lang="en-US" sz="1800" dirty="0"/>
              <a:t>- Boosting: Trains models sequentially, with each new model focusing on correcting errors of the previous ones. ex, </a:t>
            </a:r>
            <a:r>
              <a:rPr lang="en-US" sz="1800" dirty="0" err="1"/>
              <a:t>XGBoost</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dirty="0"/>
              <a:t>Random Forest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 of a tree diagram&#10;&#10;Description automatically generated">
            <a:extLst>
              <a:ext uri="{FF2B5EF4-FFF2-40B4-BE49-F238E27FC236}">
                <a16:creationId xmlns:a16="http://schemas.microsoft.com/office/drawing/2014/main" id="{CAEC1126-6CCC-2743-1372-FF505167034F}"/>
              </a:ext>
            </a:extLst>
          </p:cNvPr>
          <p:cNvPicPr>
            <a:picLocks noGrp="1" noChangeAspect="1"/>
          </p:cNvPicPr>
          <p:nvPr>
            <p:ph idx="1"/>
          </p:nvPr>
        </p:nvPicPr>
        <p:blipFill>
          <a:blip r:embed="rId2"/>
          <a:stretch>
            <a:fillRect/>
          </a:stretch>
        </p:blipFill>
        <p:spPr>
          <a:xfrm>
            <a:off x="1295400" y="2074069"/>
            <a:ext cx="6553200" cy="3962400"/>
          </a:xfrm>
        </p:spPr>
      </p:pic>
      <p:sp>
        <p:nvSpPr>
          <p:cNvPr id="6" name="TextBox 5">
            <a:extLst>
              <a:ext uri="{FF2B5EF4-FFF2-40B4-BE49-F238E27FC236}">
                <a16:creationId xmlns:a16="http://schemas.microsoft.com/office/drawing/2014/main" id="{B31A61A1-E493-7638-1A71-858733FBA91D}"/>
              </a:ext>
            </a:extLst>
          </p:cNvPr>
          <p:cNvSpPr txBox="1"/>
          <p:nvPr/>
        </p:nvSpPr>
        <p:spPr>
          <a:xfrm>
            <a:off x="3815255" y="6337738"/>
            <a:ext cx="1094530" cy="307777"/>
          </a:xfrm>
          <a:prstGeom prst="rect">
            <a:avLst/>
          </a:prstGeom>
          <a:noFill/>
        </p:spPr>
        <p:txBody>
          <a:bodyPr wrap="none" rtlCol="0">
            <a:spAutoFit/>
          </a:bodyPr>
          <a:lstStyle/>
          <a:p>
            <a:r>
              <a:rPr lang="en-US" sz="1400" dirty="0">
                <a:hlinkClick r:id="rId3"/>
              </a:rPr>
              <a:t>Image credit</a:t>
            </a:r>
            <a:endParaRPr lang="en-US" sz="1400" dirty="0"/>
          </a:p>
        </p:txBody>
      </p:sp>
    </p:spTree>
    <p:extLst>
      <p:ext uri="{BB962C8B-B14F-4D97-AF65-F5344CB8AC3E}">
        <p14:creationId xmlns:p14="http://schemas.microsoft.com/office/powerpoint/2010/main" val="3793383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dirty="0"/>
              <a:t>Random Forest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1600" b="0" i="0" u="none" strike="noStrike" dirty="0">
                <a:solidFill>
                  <a:srgbClr val="202124"/>
                </a:solidFill>
                <a:effectLst/>
              </a:rPr>
              <a:t>A </a:t>
            </a:r>
            <a:r>
              <a:rPr lang="en-US" sz="1600" b="1" i="0" u="none" strike="noStrike" dirty="0">
                <a:solidFill>
                  <a:srgbClr val="202124"/>
                </a:solidFill>
                <a:effectLst/>
              </a:rPr>
              <a:t>random forest</a:t>
            </a:r>
            <a:r>
              <a:rPr lang="en-US" sz="1600" b="0" i="0" u="none" strike="noStrike" dirty="0">
                <a:solidFill>
                  <a:srgbClr val="202124"/>
                </a:solidFill>
                <a:effectLst/>
              </a:rPr>
              <a:t> (</a:t>
            </a:r>
            <a:r>
              <a:rPr lang="en-US" sz="1600" b="1" i="0" u="none" strike="noStrike" dirty="0">
                <a:solidFill>
                  <a:srgbClr val="202124"/>
                </a:solidFill>
                <a:effectLst/>
              </a:rPr>
              <a:t>RF</a:t>
            </a:r>
            <a:r>
              <a:rPr lang="en-US" sz="1600" b="0" i="0" u="none" strike="noStrike" dirty="0">
                <a:solidFill>
                  <a:srgbClr val="202124"/>
                </a:solidFill>
                <a:effectLst/>
              </a:rPr>
              <a:t>) is an ensemble of decision trees that </a:t>
            </a:r>
            <a:r>
              <a:rPr lang="en-US" sz="1600" b="0" i="0" u="none" strike="noStrike" dirty="0">
                <a:solidFill>
                  <a:srgbClr val="000000"/>
                </a:solidFill>
                <a:effectLst/>
              </a:rPr>
              <a:t>combines the predictions of multiple decision trees to improve accuracy, robustness, and generalization.</a:t>
            </a:r>
          </a:p>
          <a:p>
            <a:endParaRPr lang="en-US" sz="1600" dirty="0">
              <a:solidFill>
                <a:srgbClr val="000000"/>
              </a:solidFill>
            </a:endParaRPr>
          </a:p>
          <a:p>
            <a:r>
              <a:rPr lang="en-US" sz="1600" b="0" i="0" u="none" strike="noStrike" dirty="0">
                <a:solidFill>
                  <a:srgbClr val="000000"/>
                </a:solidFill>
                <a:effectLst/>
              </a:rPr>
              <a:t>How it works:</a:t>
            </a:r>
          </a:p>
          <a:p>
            <a:r>
              <a:rPr lang="en-US" sz="1600" b="1" dirty="0"/>
              <a:t>Bootstrap Sampling</a:t>
            </a:r>
            <a:r>
              <a:rPr lang="en-US" sz="1600" dirty="0"/>
              <a:t>: Each tree in the ensemble is trained on a different subset of the data, created by randomly sampling with replacement from the original dataset, </a:t>
            </a:r>
            <a:r>
              <a:rPr lang="en-US" sz="1600" b="0" i="0" u="none" strike="noStrike" dirty="0">
                <a:solidFill>
                  <a:srgbClr val="161616"/>
                </a:solidFill>
                <a:effectLst/>
              </a:rPr>
              <a:t>called the bootstrap sample.</a:t>
            </a:r>
            <a:endParaRPr lang="en-US" sz="1600" dirty="0"/>
          </a:p>
          <a:p>
            <a:endParaRPr lang="en-US" sz="1600" dirty="0"/>
          </a:p>
          <a:p>
            <a:r>
              <a:rPr lang="en-US" sz="1600" b="1" dirty="0"/>
              <a:t>Random Feature Selection</a:t>
            </a:r>
            <a:r>
              <a:rPr lang="en-US" sz="1600" dirty="0"/>
              <a:t>: During the training of each tree, a random subset of features is selected at each split, ensuring that the trees are diverse.</a:t>
            </a:r>
          </a:p>
          <a:p>
            <a:endParaRPr lang="en-US" sz="1600" dirty="0"/>
          </a:p>
          <a:p>
            <a:r>
              <a:rPr lang="en-US" sz="1600" b="1" dirty="0"/>
              <a:t>Voting/Averaging</a:t>
            </a:r>
            <a:r>
              <a:rPr lang="en-US" sz="1600" dirty="0"/>
              <a:t>: For classification, the final prediction is made by majority voting among the trees. For regression, the final prediction is the average of the predictions of all trees.</a:t>
            </a:r>
            <a:endParaRPr lang="en-US" sz="1600" b="0" i="0" u="none" strike="noStrike" dirty="0">
              <a:solidFill>
                <a:srgbClr val="000000"/>
              </a:solidFill>
              <a:effectLst/>
            </a:endParaRPr>
          </a:p>
          <a:p>
            <a:endParaRPr lang="en-US" sz="1600" dirty="0"/>
          </a:p>
        </p:txBody>
      </p:sp>
    </p:spTree>
    <p:extLst>
      <p:ext uri="{BB962C8B-B14F-4D97-AF65-F5344CB8AC3E}">
        <p14:creationId xmlns:p14="http://schemas.microsoft.com/office/powerpoint/2010/main" val="4106120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dirty="0"/>
              <a:t>Types of Classification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2400" b="1" dirty="0"/>
              <a:t>Binary Classification</a:t>
            </a:r>
            <a:r>
              <a:rPr lang="en-US" sz="2400" dirty="0"/>
              <a:t>: Only two possible classes (e.g., spam/not spam).</a:t>
            </a:r>
          </a:p>
          <a:p>
            <a:endParaRPr lang="en-US" sz="2400" dirty="0"/>
          </a:p>
          <a:p>
            <a:r>
              <a:rPr lang="en-US" sz="2400" b="1" dirty="0"/>
              <a:t>Multi-class Classification</a:t>
            </a:r>
            <a:r>
              <a:rPr lang="en-US" sz="2400" dirty="0"/>
              <a:t>: More than two possible classes (e.g., classifying handwritten digits 0–9).</a:t>
            </a:r>
          </a:p>
          <a:p>
            <a:endParaRPr lang="en-US" sz="2400" dirty="0"/>
          </a:p>
          <a:p>
            <a:r>
              <a:rPr lang="en-US" sz="2400" b="1" dirty="0"/>
              <a:t>Multi-label Classification</a:t>
            </a:r>
            <a:r>
              <a:rPr lang="en-US" sz="2400" dirty="0"/>
              <a:t>: Each sample can belong to multiple classes simultaneously (e.g., classifying tags for a movie: drama, action, sci-fi).</a:t>
            </a:r>
          </a:p>
        </p:txBody>
      </p:sp>
    </p:spTree>
    <p:extLst>
      <p:ext uri="{BB962C8B-B14F-4D97-AF65-F5344CB8AC3E}">
        <p14:creationId xmlns:p14="http://schemas.microsoft.com/office/powerpoint/2010/main" val="69903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dirty="0"/>
              <a:t>Random Forest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7CE68E0-0B0A-7AC4-93A2-AEB97A545804}"/>
              </a:ext>
            </a:extLst>
          </p:cNvPr>
          <p:cNvSpPr>
            <a:spLocks noGrp="1"/>
          </p:cNvSpPr>
          <p:nvPr>
            <p:ph idx="1"/>
          </p:nvPr>
        </p:nvSpPr>
        <p:spPr>
          <a:xfrm>
            <a:off x="198553" y="1855072"/>
            <a:ext cx="8744607" cy="4525963"/>
          </a:xfrm>
        </p:spPr>
        <p:txBody>
          <a:bodyPr>
            <a:normAutofit/>
          </a:bodyPr>
          <a:lstStyle/>
          <a:p>
            <a:r>
              <a:rPr lang="en-US" sz="2000" b="1" dirty="0">
                <a:solidFill>
                  <a:srgbClr val="204A87"/>
                </a:solidFill>
                <a:effectLst/>
              </a:rPr>
              <a:t>from</a:t>
            </a:r>
            <a:r>
              <a:rPr lang="en-US" sz="2000" dirty="0"/>
              <a:t> </a:t>
            </a:r>
            <a:r>
              <a:rPr lang="en-US" sz="2000" dirty="0" err="1">
                <a:solidFill>
                  <a:srgbClr val="000000"/>
                </a:solidFill>
                <a:effectLst/>
              </a:rPr>
              <a:t>sklearn.ensemble</a:t>
            </a:r>
            <a:r>
              <a:rPr lang="en-US" sz="2000" dirty="0"/>
              <a:t> </a:t>
            </a:r>
            <a:r>
              <a:rPr lang="en-US" sz="2000" b="1" dirty="0">
                <a:solidFill>
                  <a:srgbClr val="204A87"/>
                </a:solidFill>
                <a:effectLst/>
              </a:rPr>
              <a:t>import</a:t>
            </a:r>
            <a:r>
              <a:rPr lang="en-US" sz="2000" dirty="0"/>
              <a:t> </a:t>
            </a:r>
            <a:r>
              <a:rPr lang="en-US" sz="2000" dirty="0" err="1">
                <a:solidFill>
                  <a:srgbClr val="000000"/>
                </a:solidFill>
                <a:effectLst/>
              </a:rPr>
              <a:t>RandomForestClassifier</a:t>
            </a:r>
            <a:endParaRPr lang="en-US" sz="2000" dirty="0"/>
          </a:p>
          <a:p>
            <a:endParaRPr lang="en-US" sz="2000" dirty="0"/>
          </a:p>
          <a:p>
            <a:r>
              <a:rPr lang="en-US" sz="2000" b="1" i="1" u="none" strike="noStrike" dirty="0">
                <a:solidFill>
                  <a:srgbClr val="222832"/>
                </a:solidFill>
                <a:effectLst/>
                <a:latin typeface="SFMono-Regular"/>
              </a:rPr>
              <a:t>class </a:t>
            </a:r>
            <a:r>
              <a:rPr lang="en-US" sz="2000" b="1" i="0" u="none" strike="noStrike" dirty="0" err="1">
                <a:solidFill>
                  <a:srgbClr val="222832"/>
                </a:solidFill>
                <a:effectLst/>
                <a:latin typeface="SFMono-Regular"/>
              </a:rPr>
              <a:t>sklearn.ensemble.</a:t>
            </a:r>
            <a:r>
              <a:rPr lang="en-US" sz="2000" b="1" i="0" u="none" strike="noStrike" dirty="0" err="1">
                <a:solidFill>
                  <a:srgbClr val="7030A0"/>
                </a:solidFill>
                <a:effectLst/>
                <a:latin typeface="SFMono-Regular"/>
              </a:rPr>
              <a:t>RandomForestClassifier</a:t>
            </a:r>
            <a:r>
              <a:rPr lang="en-US" sz="2000" b="1" i="0" u="none" strike="noStrike" dirty="0">
                <a:solidFill>
                  <a:srgbClr val="222832"/>
                </a:solidFill>
                <a:effectLst/>
                <a:latin typeface="SFMono-Regular"/>
              </a:rPr>
              <a:t>(</a:t>
            </a:r>
            <a:r>
              <a:rPr lang="en-US" sz="2000" b="1" i="1" u="none" strike="noStrike" dirty="0" err="1">
                <a:solidFill>
                  <a:srgbClr val="222832"/>
                </a:solidFill>
                <a:effectLst/>
                <a:highlight>
                  <a:srgbClr val="FFFF00"/>
                </a:highlight>
                <a:latin typeface="SFMono-Regular"/>
              </a:rPr>
              <a:t>n_estimators</a:t>
            </a:r>
            <a:r>
              <a:rPr lang="en-US" sz="2000" b="0" i="1" u="none" strike="noStrike" dirty="0">
                <a:solidFill>
                  <a:srgbClr val="222832"/>
                </a:solidFill>
                <a:effectLst/>
                <a:highlight>
                  <a:srgbClr val="FFFF00"/>
                </a:highlight>
                <a:latin typeface="SFMono-Regular"/>
              </a:rPr>
              <a:t>=100</a:t>
            </a:r>
            <a:r>
              <a:rPr lang="en-US" sz="2000" b="1" i="0" u="none" strike="noStrike" dirty="0">
                <a:solidFill>
                  <a:srgbClr val="222832"/>
                </a:solidFill>
                <a:effectLst/>
                <a:latin typeface="SFMono-Regular"/>
              </a:rPr>
              <a:t>, </a:t>
            </a:r>
            <a:r>
              <a:rPr lang="en-US" sz="2000" b="0" i="1" u="none" strike="noStrike" dirty="0">
                <a:solidFill>
                  <a:srgbClr val="222832"/>
                </a:solidFill>
                <a:effectLst/>
                <a:latin typeface="SFMono-Regular"/>
              </a:rPr>
              <a:t>*</a:t>
            </a:r>
            <a:r>
              <a:rPr lang="en-US" sz="2000" b="1" i="0" u="none" strike="noStrike" dirty="0">
                <a:solidFill>
                  <a:srgbClr val="222832"/>
                </a:solidFill>
                <a:effectLst/>
                <a:latin typeface="SFMono-Regular"/>
              </a:rPr>
              <a:t>, </a:t>
            </a:r>
            <a:r>
              <a:rPr lang="en-US" sz="2000" b="1" i="1" u="none" strike="noStrike" dirty="0">
                <a:solidFill>
                  <a:srgbClr val="222832"/>
                </a:solidFill>
                <a:effectLst/>
                <a:latin typeface="SFMono-Regular"/>
              </a:rPr>
              <a:t>criterion</a:t>
            </a:r>
            <a:r>
              <a:rPr lang="en-US" sz="2000" b="0" i="1" u="none" strike="noStrike" dirty="0">
                <a:solidFill>
                  <a:srgbClr val="222832"/>
                </a:solidFill>
                <a:effectLst/>
                <a:latin typeface="SFMono-Regular"/>
              </a:rPr>
              <a:t>='</a:t>
            </a:r>
            <a:r>
              <a:rPr lang="en-US" sz="2000" b="0" i="1" u="none" strike="noStrike" dirty="0" err="1">
                <a:solidFill>
                  <a:srgbClr val="222832"/>
                </a:solidFill>
                <a:effectLst/>
                <a:latin typeface="SFMono-Regular"/>
              </a:rPr>
              <a:t>gini</a:t>
            </a:r>
            <a:r>
              <a:rPr lang="en-US" sz="2000" b="0" i="1" u="none" strike="noStrike" dirty="0">
                <a:solidFill>
                  <a:srgbClr val="222832"/>
                </a:solidFill>
                <a:effectLst/>
                <a:latin typeface="SFMono-Regular"/>
              </a:rPr>
              <a:t>'</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max_depth</a:t>
            </a:r>
            <a:r>
              <a:rPr lang="en-US" sz="2000" b="0" i="1" u="none" strike="noStrike" dirty="0">
                <a:solidFill>
                  <a:srgbClr val="222832"/>
                </a:solidFill>
                <a:effectLst/>
                <a:latin typeface="SFMono-Regular"/>
              </a:rPr>
              <a:t>=None</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min_samples_split</a:t>
            </a:r>
            <a:r>
              <a:rPr lang="en-US" sz="2000" b="0" i="1" u="none" strike="noStrike" dirty="0">
                <a:solidFill>
                  <a:srgbClr val="222832"/>
                </a:solidFill>
                <a:effectLst/>
                <a:latin typeface="SFMono-Regular"/>
              </a:rPr>
              <a:t>=2</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min_samples_leaf</a:t>
            </a:r>
            <a:r>
              <a:rPr lang="en-US" sz="2000" b="0" i="1" u="none" strike="noStrike" dirty="0">
                <a:solidFill>
                  <a:srgbClr val="222832"/>
                </a:solidFill>
                <a:effectLst/>
                <a:latin typeface="SFMono-Regular"/>
              </a:rPr>
              <a:t>=1</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min_weight_fraction_leaf</a:t>
            </a:r>
            <a:r>
              <a:rPr lang="en-US" sz="2000" b="0" i="1" u="none" strike="noStrike" dirty="0">
                <a:solidFill>
                  <a:srgbClr val="222832"/>
                </a:solidFill>
                <a:effectLst/>
                <a:latin typeface="SFMono-Regular"/>
              </a:rPr>
              <a:t>=0.0</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max_features</a:t>
            </a:r>
            <a:r>
              <a:rPr lang="en-US" sz="2000" b="0" i="1" u="none" strike="noStrike" dirty="0">
                <a:solidFill>
                  <a:srgbClr val="222832"/>
                </a:solidFill>
                <a:effectLst/>
                <a:latin typeface="SFMono-Regular"/>
              </a:rPr>
              <a:t>='sqrt'</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max_leaf_nodes</a:t>
            </a:r>
            <a:r>
              <a:rPr lang="en-US" sz="2000" b="0" i="1" u="none" strike="noStrike" dirty="0">
                <a:solidFill>
                  <a:srgbClr val="222832"/>
                </a:solidFill>
                <a:effectLst/>
                <a:latin typeface="SFMono-Regular"/>
              </a:rPr>
              <a:t>=None</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min_impurity_decrease</a:t>
            </a:r>
            <a:r>
              <a:rPr lang="en-US" sz="2000" b="0" i="1" u="none" strike="noStrike" dirty="0">
                <a:solidFill>
                  <a:srgbClr val="222832"/>
                </a:solidFill>
                <a:effectLst/>
                <a:latin typeface="SFMono-Regular"/>
              </a:rPr>
              <a:t>=0.0</a:t>
            </a:r>
            <a:r>
              <a:rPr lang="en-US" sz="2000" b="1" i="0" u="none" strike="noStrike" dirty="0">
                <a:solidFill>
                  <a:srgbClr val="222832"/>
                </a:solidFill>
                <a:effectLst/>
                <a:latin typeface="SFMono-Regular"/>
              </a:rPr>
              <a:t>, </a:t>
            </a:r>
            <a:r>
              <a:rPr lang="en-US" sz="2000" b="1" i="1" u="none" strike="noStrike" dirty="0">
                <a:solidFill>
                  <a:srgbClr val="222832"/>
                </a:solidFill>
                <a:effectLst/>
                <a:latin typeface="SFMono-Regular"/>
              </a:rPr>
              <a:t>bootstrap</a:t>
            </a:r>
            <a:r>
              <a:rPr lang="en-US" sz="2000" b="0" i="1" u="none" strike="noStrike" dirty="0">
                <a:solidFill>
                  <a:srgbClr val="222832"/>
                </a:solidFill>
                <a:effectLst/>
                <a:latin typeface="SFMono-Regular"/>
              </a:rPr>
              <a:t>=True</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oob_score</a:t>
            </a:r>
            <a:r>
              <a:rPr lang="en-US" sz="2000" b="0" i="1" u="none" strike="noStrike" dirty="0">
                <a:solidFill>
                  <a:srgbClr val="222832"/>
                </a:solidFill>
                <a:effectLst/>
                <a:latin typeface="SFMono-Regular"/>
              </a:rPr>
              <a:t>=False</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n_jobs</a:t>
            </a:r>
            <a:r>
              <a:rPr lang="en-US" sz="2000" b="0" i="1" u="none" strike="noStrike" dirty="0">
                <a:solidFill>
                  <a:srgbClr val="222832"/>
                </a:solidFill>
                <a:effectLst/>
                <a:latin typeface="SFMono-Regular"/>
              </a:rPr>
              <a:t>=None</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random_state</a:t>
            </a:r>
            <a:r>
              <a:rPr lang="en-US" sz="2000" b="0" i="1" u="none" strike="noStrike" dirty="0">
                <a:solidFill>
                  <a:srgbClr val="222832"/>
                </a:solidFill>
                <a:effectLst/>
                <a:latin typeface="SFMono-Regular"/>
              </a:rPr>
              <a:t>=None</a:t>
            </a:r>
            <a:r>
              <a:rPr lang="en-US" sz="2000" b="1" i="0" u="none" strike="noStrike" dirty="0">
                <a:solidFill>
                  <a:srgbClr val="222832"/>
                </a:solidFill>
                <a:effectLst/>
                <a:latin typeface="SFMono-Regular"/>
              </a:rPr>
              <a:t>, </a:t>
            </a:r>
            <a:r>
              <a:rPr lang="en-US" sz="2000" b="1" i="1" u="none" strike="noStrike" dirty="0">
                <a:solidFill>
                  <a:srgbClr val="222832"/>
                </a:solidFill>
                <a:effectLst/>
                <a:latin typeface="SFMono-Regular"/>
              </a:rPr>
              <a:t>verbose</a:t>
            </a:r>
            <a:r>
              <a:rPr lang="en-US" sz="2000" b="0" i="1" u="none" strike="noStrike" dirty="0">
                <a:solidFill>
                  <a:srgbClr val="222832"/>
                </a:solidFill>
                <a:effectLst/>
                <a:latin typeface="SFMono-Regular"/>
              </a:rPr>
              <a:t>=0</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warm_start</a:t>
            </a:r>
            <a:r>
              <a:rPr lang="en-US" sz="2000" b="0" i="1" u="none" strike="noStrike" dirty="0">
                <a:solidFill>
                  <a:srgbClr val="222832"/>
                </a:solidFill>
                <a:effectLst/>
                <a:latin typeface="SFMono-Regular"/>
              </a:rPr>
              <a:t>=False</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class_weight</a:t>
            </a:r>
            <a:r>
              <a:rPr lang="en-US" sz="2000" b="0" i="1" u="none" strike="noStrike" dirty="0">
                <a:solidFill>
                  <a:srgbClr val="222832"/>
                </a:solidFill>
                <a:effectLst/>
                <a:latin typeface="SFMono-Regular"/>
              </a:rPr>
              <a:t>=None</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ccp_alpha</a:t>
            </a:r>
            <a:r>
              <a:rPr lang="en-US" sz="2000" b="0" i="1" u="none" strike="noStrike" dirty="0">
                <a:solidFill>
                  <a:srgbClr val="222832"/>
                </a:solidFill>
                <a:effectLst/>
                <a:latin typeface="SFMono-Regular"/>
              </a:rPr>
              <a:t>=0.0</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max_samples</a:t>
            </a:r>
            <a:r>
              <a:rPr lang="en-US" sz="2000" b="0" i="1" u="none" strike="noStrike" dirty="0">
                <a:solidFill>
                  <a:srgbClr val="222832"/>
                </a:solidFill>
                <a:effectLst/>
                <a:latin typeface="SFMono-Regular"/>
              </a:rPr>
              <a:t>=None</a:t>
            </a:r>
            <a:r>
              <a:rPr lang="en-US" sz="2000" b="1" i="0" u="none" strike="noStrike" dirty="0">
                <a:solidFill>
                  <a:srgbClr val="222832"/>
                </a:solidFill>
                <a:effectLst/>
                <a:latin typeface="SFMono-Regular"/>
              </a:rPr>
              <a:t>, </a:t>
            </a:r>
            <a:r>
              <a:rPr lang="en-US" sz="2000" b="1" i="1" u="none" strike="noStrike" dirty="0" err="1">
                <a:solidFill>
                  <a:srgbClr val="222832"/>
                </a:solidFill>
                <a:effectLst/>
                <a:latin typeface="SFMono-Regular"/>
              </a:rPr>
              <a:t>monotonic_cst</a:t>
            </a:r>
            <a:r>
              <a:rPr lang="en-US" sz="2000" b="0" i="1" u="none" strike="noStrike" dirty="0">
                <a:solidFill>
                  <a:srgbClr val="222832"/>
                </a:solidFill>
                <a:effectLst/>
                <a:latin typeface="SFMono-Regular"/>
              </a:rPr>
              <a:t>=None</a:t>
            </a:r>
            <a:r>
              <a:rPr lang="en-US" sz="2000" b="1" i="0" u="none" strike="noStrike" dirty="0">
                <a:solidFill>
                  <a:srgbClr val="222832"/>
                </a:solidFill>
                <a:effectLst/>
                <a:latin typeface="SFMono-Regular"/>
              </a:rPr>
              <a:t>)</a:t>
            </a:r>
          </a:p>
          <a:p>
            <a:endParaRPr lang="en-US" sz="2000" b="1" dirty="0">
              <a:solidFill>
                <a:srgbClr val="222832"/>
              </a:solidFill>
              <a:latin typeface="SFMono-Regular"/>
            </a:endParaRPr>
          </a:p>
          <a:p>
            <a:r>
              <a:rPr lang="en-US" sz="2000" b="1" dirty="0">
                <a:solidFill>
                  <a:srgbClr val="222832"/>
                </a:solidFill>
                <a:latin typeface="SFMono-Regular"/>
                <a:hlinkClick r:id="rId2"/>
              </a:rPr>
              <a:t>Sample</a:t>
            </a:r>
            <a:endParaRPr lang="en-US" sz="2000" b="1" dirty="0">
              <a:solidFill>
                <a:srgbClr val="222832"/>
              </a:solidFill>
              <a:latin typeface="SFMono-Regular"/>
            </a:endParaRPr>
          </a:p>
          <a:p>
            <a:endParaRPr lang="en-US" sz="2000" b="1" dirty="0">
              <a:solidFill>
                <a:srgbClr val="222832"/>
              </a:solidFill>
              <a:latin typeface="SFMono-Regular"/>
            </a:endParaRPr>
          </a:p>
          <a:p>
            <a:r>
              <a:rPr lang="en-US" sz="2000" b="0" i="0" u="none" strike="noStrike" dirty="0">
                <a:solidFill>
                  <a:srgbClr val="000000"/>
                </a:solidFill>
                <a:effectLst/>
                <a:latin typeface="-webkit-standard"/>
              </a:rPr>
              <a:t>Number of Trees (</a:t>
            </a:r>
            <a:r>
              <a:rPr lang="en-US" sz="2000" dirty="0" err="1"/>
              <a:t>n_estimators</a:t>
            </a:r>
            <a:r>
              <a:rPr lang="en-US" sz="2000" b="0" i="0" u="none" strike="noStrike" dirty="0">
                <a:solidFill>
                  <a:srgbClr val="000000"/>
                </a:solidFill>
                <a:effectLst/>
                <a:latin typeface="-webkit-standard"/>
              </a:rPr>
              <a:t>)</a:t>
            </a:r>
            <a:endParaRPr lang="en-US" sz="2000" b="1" i="0" u="none" strike="noStrike" dirty="0">
              <a:solidFill>
                <a:srgbClr val="222832"/>
              </a:solidFill>
              <a:effectLst/>
              <a:latin typeface="SFMono-Regular"/>
            </a:endParaRPr>
          </a:p>
          <a:p>
            <a:endParaRPr lang="en-US" sz="2000" dirty="0"/>
          </a:p>
        </p:txBody>
      </p:sp>
    </p:spTree>
    <p:extLst>
      <p:ext uri="{BB962C8B-B14F-4D97-AF65-F5344CB8AC3E}">
        <p14:creationId xmlns:p14="http://schemas.microsoft.com/office/powerpoint/2010/main" val="2242098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dirty="0" err="1"/>
              <a:t>XGBoost</a:t>
            </a:r>
            <a:endParaRPr lang="en-US" sz="47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7CE68E0-0B0A-7AC4-93A2-AEB97A545804}"/>
              </a:ext>
            </a:extLst>
          </p:cNvPr>
          <p:cNvSpPr>
            <a:spLocks noGrp="1"/>
          </p:cNvSpPr>
          <p:nvPr>
            <p:ph idx="1"/>
          </p:nvPr>
        </p:nvSpPr>
        <p:spPr>
          <a:xfrm>
            <a:off x="198553" y="1855072"/>
            <a:ext cx="8744607" cy="4525963"/>
          </a:xfrm>
        </p:spPr>
        <p:txBody>
          <a:bodyPr>
            <a:normAutofit/>
          </a:bodyPr>
          <a:lstStyle/>
          <a:p>
            <a:endParaRPr lang="en-US" sz="1600" b="0" i="0" u="none" strike="noStrike" dirty="0">
              <a:solidFill>
                <a:srgbClr val="000000"/>
              </a:solidFill>
              <a:effectLst/>
            </a:endParaRPr>
          </a:p>
          <a:p>
            <a:endParaRPr lang="en-US" sz="1600" dirty="0">
              <a:solidFill>
                <a:srgbClr val="000000"/>
              </a:solidFill>
            </a:endParaRPr>
          </a:p>
          <a:p>
            <a:endParaRPr lang="en-US" sz="1600" dirty="0"/>
          </a:p>
        </p:txBody>
      </p:sp>
      <p:pic>
        <p:nvPicPr>
          <p:cNvPr id="5" name="Picture 4">
            <a:extLst>
              <a:ext uri="{FF2B5EF4-FFF2-40B4-BE49-F238E27FC236}">
                <a16:creationId xmlns:a16="http://schemas.microsoft.com/office/drawing/2014/main" id="{BE7A9DC3-9931-2170-3E46-D11C12A64FF8}"/>
              </a:ext>
            </a:extLst>
          </p:cNvPr>
          <p:cNvPicPr>
            <a:picLocks noChangeAspect="1"/>
          </p:cNvPicPr>
          <p:nvPr/>
        </p:nvPicPr>
        <p:blipFill>
          <a:blip r:embed="rId2"/>
          <a:stretch>
            <a:fillRect/>
          </a:stretch>
        </p:blipFill>
        <p:spPr>
          <a:xfrm>
            <a:off x="990600" y="1940003"/>
            <a:ext cx="7340353" cy="4113956"/>
          </a:xfrm>
          <a:prstGeom prst="rect">
            <a:avLst/>
          </a:prstGeom>
        </p:spPr>
      </p:pic>
      <p:sp>
        <p:nvSpPr>
          <p:cNvPr id="6" name="TextBox 5">
            <a:extLst>
              <a:ext uri="{FF2B5EF4-FFF2-40B4-BE49-F238E27FC236}">
                <a16:creationId xmlns:a16="http://schemas.microsoft.com/office/drawing/2014/main" id="{737F5E09-F0DB-0AA1-E7D2-DA624933F7FA}"/>
              </a:ext>
            </a:extLst>
          </p:cNvPr>
          <p:cNvSpPr txBox="1"/>
          <p:nvPr/>
        </p:nvSpPr>
        <p:spPr>
          <a:xfrm>
            <a:off x="4593021" y="6526924"/>
            <a:ext cx="1436099" cy="369332"/>
          </a:xfrm>
          <a:prstGeom prst="rect">
            <a:avLst/>
          </a:prstGeom>
          <a:noFill/>
        </p:spPr>
        <p:txBody>
          <a:bodyPr wrap="none" rtlCol="0">
            <a:spAutoFit/>
          </a:bodyPr>
          <a:lstStyle/>
          <a:p>
            <a:r>
              <a:rPr lang="en-US" dirty="0">
                <a:hlinkClick r:id="rId3"/>
              </a:rPr>
              <a:t>Image source</a:t>
            </a:r>
            <a:endParaRPr lang="en-US" dirty="0"/>
          </a:p>
        </p:txBody>
      </p:sp>
    </p:spTree>
    <p:extLst>
      <p:ext uri="{BB962C8B-B14F-4D97-AF65-F5344CB8AC3E}">
        <p14:creationId xmlns:p14="http://schemas.microsoft.com/office/powerpoint/2010/main" val="2920639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dirty="0" err="1"/>
              <a:t>XGBoost</a:t>
            </a:r>
            <a:endParaRPr lang="en-US" sz="47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7CE68E0-0B0A-7AC4-93A2-AEB97A545804}"/>
              </a:ext>
            </a:extLst>
          </p:cNvPr>
          <p:cNvSpPr>
            <a:spLocks noGrp="1"/>
          </p:cNvSpPr>
          <p:nvPr>
            <p:ph idx="1"/>
          </p:nvPr>
        </p:nvSpPr>
        <p:spPr>
          <a:xfrm>
            <a:off x="198553" y="1855072"/>
            <a:ext cx="8744607" cy="4525963"/>
          </a:xfrm>
        </p:spPr>
        <p:txBody>
          <a:bodyPr>
            <a:normAutofit/>
          </a:bodyPr>
          <a:lstStyle/>
          <a:p>
            <a:r>
              <a:rPr lang="en-US" sz="1800" b="0" i="0" u="none" strike="noStrike" dirty="0" err="1">
                <a:solidFill>
                  <a:srgbClr val="000000"/>
                </a:solidFill>
                <a:effectLst/>
              </a:rPr>
              <a:t>XGBoost</a:t>
            </a:r>
            <a:r>
              <a:rPr lang="en-US" sz="1800" b="0" i="0" u="none" strike="noStrike" dirty="0">
                <a:solidFill>
                  <a:srgbClr val="000000"/>
                </a:solidFill>
                <a:effectLst/>
              </a:rPr>
              <a:t> (Extreme Gradient Boosting) builds an ensemble of decision trees sequentially, where each new tree is trained to correct the errors made by the previous trees.</a:t>
            </a:r>
          </a:p>
          <a:p>
            <a:endParaRPr lang="en-US" sz="1800" b="0" i="0" u="none" strike="noStrike" dirty="0">
              <a:solidFill>
                <a:srgbClr val="000000"/>
              </a:solidFill>
              <a:effectLst/>
            </a:endParaRPr>
          </a:p>
          <a:p>
            <a:r>
              <a:rPr lang="en-US" sz="1800" b="0" i="0" u="none" strike="noStrike" dirty="0" err="1">
                <a:solidFill>
                  <a:srgbClr val="000000"/>
                </a:solidFill>
                <a:effectLst/>
              </a:rPr>
              <a:t>XGBoost</a:t>
            </a:r>
            <a:r>
              <a:rPr lang="en-US" sz="1800" b="0" i="0" u="none" strike="noStrike" dirty="0">
                <a:solidFill>
                  <a:srgbClr val="000000"/>
                </a:solidFill>
                <a:effectLst/>
              </a:rPr>
              <a:t> is a highly optimized and efficient implementation of the gradient boosting algorithm.</a:t>
            </a:r>
          </a:p>
          <a:p>
            <a:endParaRPr lang="en-US" sz="1800" dirty="0">
              <a:solidFill>
                <a:srgbClr val="000000"/>
              </a:solidFill>
            </a:endParaRPr>
          </a:p>
          <a:p>
            <a:r>
              <a:rPr lang="en-US" sz="1800" b="0" i="0" u="none" strike="noStrike" dirty="0">
                <a:solidFill>
                  <a:srgbClr val="000000"/>
                </a:solidFill>
                <a:effectLst/>
              </a:rPr>
              <a:t>The term “gradient boosting” comes from the idea of “boosting” or improving a single weak model by combining it with a number of other weak models in order to generate a collectively strong model.</a:t>
            </a:r>
            <a:r>
              <a:rPr lang="en-US" sz="1800" dirty="0">
                <a:solidFill>
                  <a:srgbClr val="000000"/>
                </a:solidFill>
              </a:rPr>
              <a:t> </a:t>
            </a:r>
            <a:r>
              <a:rPr lang="en-US" sz="1800" b="0" i="0" u="none" strike="noStrike" dirty="0">
                <a:solidFill>
                  <a:srgbClr val="000000"/>
                </a:solidFill>
                <a:effectLst/>
              </a:rPr>
              <a:t>It generalizes boosting by using gradient descent to minimize the loss function.</a:t>
            </a:r>
          </a:p>
          <a:p>
            <a:endParaRPr lang="en-US" sz="1800" dirty="0">
              <a:solidFill>
                <a:srgbClr val="000000"/>
              </a:solidFill>
            </a:endParaRPr>
          </a:p>
          <a:p>
            <a:endParaRPr lang="en-US" sz="1800" b="0" i="0" u="none" strike="noStrike" dirty="0">
              <a:solidFill>
                <a:srgbClr val="000000"/>
              </a:solidFill>
              <a:effectLst/>
            </a:endParaRPr>
          </a:p>
          <a:p>
            <a:endParaRPr lang="en-US" sz="1800" dirty="0">
              <a:solidFill>
                <a:srgbClr val="000000"/>
              </a:solidFill>
            </a:endParaRPr>
          </a:p>
          <a:p>
            <a:endParaRPr lang="en-US" sz="1800" dirty="0"/>
          </a:p>
        </p:txBody>
      </p:sp>
    </p:spTree>
    <p:extLst>
      <p:ext uri="{BB962C8B-B14F-4D97-AF65-F5344CB8AC3E}">
        <p14:creationId xmlns:p14="http://schemas.microsoft.com/office/powerpoint/2010/main" val="3763642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dirty="0" err="1"/>
              <a:t>XGBoost</a:t>
            </a:r>
            <a:endParaRPr lang="en-US" sz="47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7CE68E0-0B0A-7AC4-93A2-AEB97A545804}"/>
              </a:ext>
            </a:extLst>
          </p:cNvPr>
          <p:cNvSpPr>
            <a:spLocks noGrp="1"/>
          </p:cNvSpPr>
          <p:nvPr>
            <p:ph idx="1"/>
          </p:nvPr>
        </p:nvSpPr>
        <p:spPr>
          <a:xfrm>
            <a:off x="198553" y="1855072"/>
            <a:ext cx="8744607" cy="4525963"/>
          </a:xfrm>
        </p:spPr>
        <p:txBody>
          <a:bodyPr>
            <a:normAutofit/>
          </a:bodyPr>
          <a:lstStyle/>
          <a:p>
            <a:r>
              <a:rPr lang="en-US" sz="1600" b="1" dirty="0"/>
              <a:t>Regularization</a:t>
            </a:r>
            <a:r>
              <a:rPr lang="en-US" sz="1600" dirty="0"/>
              <a:t>: </a:t>
            </a:r>
            <a:r>
              <a:rPr lang="en-US" sz="1600" dirty="0" err="1"/>
              <a:t>XGBoost</a:t>
            </a:r>
            <a:r>
              <a:rPr lang="en-US" sz="1600" dirty="0"/>
              <a:t> includes L1 (Lasso) and L2 (Ridge) regularization to reduce overfitting.</a:t>
            </a:r>
          </a:p>
          <a:p>
            <a:endParaRPr lang="en-US" sz="1600" dirty="0"/>
          </a:p>
          <a:p>
            <a:r>
              <a:rPr lang="en-US" sz="1600" b="1" dirty="0"/>
              <a:t>Parallel Processing</a:t>
            </a:r>
            <a:r>
              <a:rPr lang="en-US" sz="1600" dirty="0"/>
              <a:t>: It supports parallel processing during tree construction, training, and can </a:t>
            </a:r>
            <a:r>
              <a:rPr lang="en-US" sz="1600" b="0" i="0" u="none" strike="noStrike" dirty="0">
                <a:solidFill>
                  <a:srgbClr val="000000"/>
                </a:solidFill>
                <a:effectLst/>
                <a:latin typeface="-webkit-standard"/>
              </a:rPr>
              <a:t>distribute data across multiple cores</a:t>
            </a:r>
            <a:r>
              <a:rPr lang="en-US" sz="1600" dirty="0"/>
              <a:t>, making it faster than many other gradient boosting implementations.</a:t>
            </a:r>
          </a:p>
          <a:p>
            <a:pPr marL="0" indent="0">
              <a:buNone/>
            </a:pPr>
            <a:endParaRPr lang="en-US" sz="1600" dirty="0"/>
          </a:p>
          <a:p>
            <a:r>
              <a:rPr lang="en-US" sz="1600" b="1" dirty="0"/>
              <a:t>Handling Missing Data</a:t>
            </a:r>
            <a:r>
              <a:rPr lang="en-US" sz="1600" dirty="0"/>
              <a:t>: Automatically learns the best direction to handle missing data.</a:t>
            </a:r>
          </a:p>
          <a:p>
            <a:endParaRPr lang="en-US" sz="1600" dirty="0"/>
          </a:p>
          <a:p>
            <a:r>
              <a:rPr lang="en-US" sz="1600" b="1" dirty="0"/>
              <a:t>Built-in Cross-Validation</a:t>
            </a:r>
            <a:r>
              <a:rPr lang="en-US" sz="1600" dirty="0"/>
              <a:t>: Supports k-fold cross-validation directly in the training process.</a:t>
            </a:r>
          </a:p>
          <a:p>
            <a:endParaRPr lang="en-US" sz="1600" dirty="0"/>
          </a:p>
          <a:p>
            <a:r>
              <a:rPr lang="en-US" sz="1600" b="1" dirty="0"/>
              <a:t>Early Stopping</a:t>
            </a:r>
            <a:r>
              <a:rPr lang="en-US" sz="1600" dirty="0"/>
              <a:t>: Allows the training process to stop early if the model performance does not improve after a certain number of iterations.</a:t>
            </a:r>
            <a:endParaRPr lang="en-US" sz="1600" dirty="0">
              <a:solidFill>
                <a:srgbClr val="000000"/>
              </a:solidFill>
            </a:endParaRPr>
          </a:p>
          <a:p>
            <a:endParaRPr lang="en-US" sz="1600" b="0" i="0" u="none" strike="noStrike" dirty="0">
              <a:solidFill>
                <a:srgbClr val="000000"/>
              </a:solidFill>
              <a:effectLst/>
            </a:endParaRPr>
          </a:p>
          <a:p>
            <a:endParaRPr lang="en-US" sz="1600" dirty="0">
              <a:solidFill>
                <a:srgbClr val="000000"/>
              </a:solidFill>
            </a:endParaRPr>
          </a:p>
          <a:p>
            <a:endParaRPr lang="en-US" sz="1600" dirty="0"/>
          </a:p>
        </p:txBody>
      </p:sp>
    </p:spTree>
    <p:extLst>
      <p:ext uri="{BB962C8B-B14F-4D97-AF65-F5344CB8AC3E}">
        <p14:creationId xmlns:p14="http://schemas.microsoft.com/office/powerpoint/2010/main" val="2385709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dirty="0" err="1"/>
              <a:t>XGBoost</a:t>
            </a:r>
            <a:endParaRPr lang="en-US" sz="47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7CE68E0-0B0A-7AC4-93A2-AEB97A545804}"/>
              </a:ext>
            </a:extLst>
          </p:cNvPr>
          <p:cNvSpPr>
            <a:spLocks noGrp="1"/>
          </p:cNvSpPr>
          <p:nvPr>
            <p:ph idx="1"/>
          </p:nvPr>
        </p:nvSpPr>
        <p:spPr>
          <a:xfrm>
            <a:off x="198553" y="1855072"/>
            <a:ext cx="8744607" cy="4525963"/>
          </a:xfrm>
        </p:spPr>
        <p:txBody>
          <a:bodyPr>
            <a:normAutofit/>
          </a:bodyPr>
          <a:lstStyle/>
          <a:p>
            <a:r>
              <a:rPr lang="en-US" sz="2000" b="0" i="0" u="none" strike="noStrike" dirty="0">
                <a:solidFill>
                  <a:srgbClr val="000000"/>
                </a:solidFill>
                <a:effectLst/>
              </a:rPr>
              <a:t>import</a:t>
            </a:r>
            <a:r>
              <a:rPr lang="en-US" sz="2000" b="0" i="0" u="none" strike="noStrike" dirty="0">
                <a:solidFill>
                  <a:srgbClr val="000000"/>
                </a:solidFill>
                <a:effectLst/>
                <a:latin typeface="-webkit-standard"/>
              </a:rPr>
              <a:t> </a:t>
            </a:r>
            <a:r>
              <a:rPr lang="en-US" sz="2000" b="0" i="0" u="none" strike="noStrike" dirty="0" err="1">
                <a:solidFill>
                  <a:srgbClr val="000000"/>
                </a:solidFill>
                <a:effectLst/>
                <a:latin typeface="-webkit-standard"/>
              </a:rPr>
              <a:t>xgboost</a:t>
            </a:r>
            <a:r>
              <a:rPr lang="en-US" sz="2000" b="0" i="0" u="none" strike="noStrike" dirty="0">
                <a:solidFill>
                  <a:srgbClr val="000000"/>
                </a:solidFill>
                <a:effectLst/>
                <a:latin typeface="-webkit-standard"/>
              </a:rPr>
              <a:t> </a:t>
            </a:r>
            <a:r>
              <a:rPr lang="en-US" sz="2000" b="0" i="0" u="none" strike="noStrike" dirty="0">
                <a:solidFill>
                  <a:srgbClr val="000000"/>
                </a:solidFill>
                <a:effectLst/>
              </a:rPr>
              <a:t>as</a:t>
            </a:r>
            <a:r>
              <a:rPr lang="en-US" sz="2000" b="0" i="0" u="none" strike="noStrike" dirty="0">
                <a:solidFill>
                  <a:srgbClr val="000000"/>
                </a:solidFill>
                <a:effectLst/>
                <a:latin typeface="-webkit-standard"/>
              </a:rPr>
              <a:t> </a:t>
            </a:r>
            <a:r>
              <a:rPr lang="en-US" sz="2000" b="0" i="0" u="none" strike="noStrike" dirty="0" err="1">
                <a:solidFill>
                  <a:srgbClr val="000000"/>
                </a:solidFill>
                <a:effectLst/>
                <a:latin typeface="-webkit-standard"/>
              </a:rPr>
              <a:t>xgb</a:t>
            </a:r>
            <a:endParaRPr lang="en-US" sz="2000" b="0" i="0" u="none" strike="noStrike" dirty="0">
              <a:solidFill>
                <a:srgbClr val="000000"/>
              </a:solidFill>
              <a:effectLst/>
              <a:latin typeface="-webkit-standard"/>
            </a:endParaRPr>
          </a:p>
          <a:p>
            <a:endParaRPr lang="en-US" sz="2000" b="0" i="0" u="none" strike="noStrike" dirty="0">
              <a:solidFill>
                <a:srgbClr val="000000"/>
              </a:solidFill>
              <a:effectLst/>
            </a:endParaRPr>
          </a:p>
          <a:p>
            <a:r>
              <a:rPr lang="en-US" sz="2000" i="1" dirty="0"/>
              <a:t>c</a:t>
            </a:r>
            <a:r>
              <a:rPr lang="en-US" sz="2000" i="1" dirty="0">
                <a:effectLst/>
              </a:rPr>
              <a:t>lass  </a:t>
            </a:r>
            <a:r>
              <a:rPr lang="en-US" sz="2000" dirty="0" err="1">
                <a:solidFill>
                  <a:srgbClr val="000000"/>
                </a:solidFill>
                <a:effectLst/>
                <a:latin typeface="SFMono-Regular"/>
              </a:rPr>
              <a:t>xgboost.</a:t>
            </a:r>
            <a:r>
              <a:rPr lang="en-US" sz="2000" dirty="0" err="1">
                <a:solidFill>
                  <a:srgbClr val="7030A0"/>
                </a:solidFill>
                <a:effectLst/>
                <a:latin typeface="SFMono-Regular"/>
              </a:rPr>
              <a:t>XGBClassifier</a:t>
            </a:r>
            <a:r>
              <a:rPr lang="en-US" sz="2000" dirty="0">
                <a:effectLst/>
              </a:rPr>
              <a:t>(</a:t>
            </a:r>
            <a:r>
              <a:rPr lang="en-US" sz="2000" i="1" dirty="0">
                <a:effectLst/>
              </a:rPr>
              <a:t>*</a:t>
            </a:r>
            <a:r>
              <a:rPr lang="en-US" sz="2000" dirty="0"/>
              <a:t>, </a:t>
            </a:r>
            <a:r>
              <a:rPr lang="en-US" sz="2000" i="1" dirty="0">
                <a:effectLst/>
              </a:rPr>
              <a:t>objective='</a:t>
            </a:r>
            <a:r>
              <a:rPr lang="en-US" sz="2000" i="1" dirty="0" err="1">
                <a:effectLst/>
              </a:rPr>
              <a:t>binary:logistic</a:t>
            </a:r>
            <a:r>
              <a:rPr lang="en-US" sz="2000" i="1" dirty="0">
                <a:effectLst/>
              </a:rPr>
              <a:t>'</a:t>
            </a:r>
            <a:r>
              <a:rPr lang="en-US" sz="2000" dirty="0"/>
              <a:t>, </a:t>
            </a:r>
            <a:r>
              <a:rPr lang="en-US" sz="2000" i="1" dirty="0">
                <a:effectLst/>
              </a:rPr>
              <a:t>**</a:t>
            </a:r>
            <a:r>
              <a:rPr lang="en-US" sz="2000" i="1" dirty="0" err="1">
                <a:effectLst/>
              </a:rPr>
              <a:t>kwargs</a:t>
            </a:r>
            <a:r>
              <a:rPr lang="en-US" sz="2000" dirty="0">
                <a:effectLst/>
              </a:rPr>
              <a:t>)</a:t>
            </a:r>
          </a:p>
          <a:p>
            <a:endParaRPr lang="en-US" sz="800" dirty="0"/>
          </a:p>
          <a:p>
            <a:endParaRPr lang="en-US" sz="1600" dirty="0"/>
          </a:p>
          <a:p>
            <a:r>
              <a:rPr lang="en-US" sz="1600" dirty="0">
                <a:hlinkClick r:id="rId2"/>
              </a:rPr>
              <a:t>source</a:t>
            </a:r>
            <a:endParaRPr lang="en-US" sz="1600" dirty="0"/>
          </a:p>
        </p:txBody>
      </p:sp>
    </p:spTree>
    <p:extLst>
      <p:ext uri="{BB962C8B-B14F-4D97-AF65-F5344CB8AC3E}">
        <p14:creationId xmlns:p14="http://schemas.microsoft.com/office/powerpoint/2010/main" val="1338498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34948"/>
            <a:ext cx="7886700" cy="1325563"/>
          </a:xfrm>
        </p:spPr>
        <p:txBody>
          <a:bodyPr>
            <a:normAutofit/>
          </a:bodyPr>
          <a:lstStyle/>
          <a:p>
            <a:r>
              <a:rPr lang="en-US" sz="4700" dirty="0"/>
              <a:t>Model Evaluation Metrics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AED4306-E058-2CCA-1C16-22ECA0C0719B}"/>
              </a:ext>
            </a:extLst>
          </p:cNvPr>
          <p:cNvPicPr>
            <a:picLocks noGrp="1" noChangeAspect="1"/>
          </p:cNvPicPr>
          <p:nvPr>
            <p:ph idx="1"/>
          </p:nvPr>
        </p:nvPicPr>
        <p:blipFill>
          <a:blip r:embed="rId2"/>
          <a:stretch>
            <a:fillRect/>
          </a:stretch>
        </p:blipFill>
        <p:spPr>
          <a:xfrm>
            <a:off x="786008" y="1928813"/>
            <a:ext cx="7571983" cy="4252912"/>
          </a:xfrm>
          <a:prstGeom prst="rect">
            <a:avLst/>
          </a:prstGeom>
        </p:spPr>
      </p:pic>
    </p:spTree>
    <p:extLst>
      <p:ext uri="{BB962C8B-B14F-4D97-AF65-F5344CB8AC3E}">
        <p14:creationId xmlns:p14="http://schemas.microsoft.com/office/powerpoint/2010/main" val="2679574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34948"/>
            <a:ext cx="7886700" cy="1325563"/>
          </a:xfrm>
        </p:spPr>
        <p:txBody>
          <a:bodyPr>
            <a:normAutofit/>
          </a:bodyPr>
          <a:lstStyle/>
          <a:p>
            <a:r>
              <a:rPr lang="en-US" sz="4700" dirty="0"/>
              <a:t>Model Evaluation Metrics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81F5C2DE-3659-5969-388A-4E0E35EAA0B0}"/>
              </a:ext>
            </a:extLst>
          </p:cNvPr>
          <p:cNvSpPr>
            <a:spLocks noGrp="1"/>
          </p:cNvSpPr>
          <p:nvPr>
            <p:ph idx="1"/>
          </p:nvPr>
        </p:nvSpPr>
        <p:spPr>
          <a:xfrm>
            <a:off x="163316" y="1897670"/>
            <a:ext cx="5617376" cy="4488021"/>
          </a:xfrm>
        </p:spPr>
        <p:txBody>
          <a:bodyPr/>
          <a:lstStyle/>
          <a:p>
            <a:r>
              <a:rPr lang="en-US" sz="2000" dirty="0"/>
              <a:t>Confusion Matrix</a:t>
            </a:r>
          </a:p>
          <a:p>
            <a:endParaRPr lang="en-US" sz="2000" dirty="0"/>
          </a:p>
          <a:p>
            <a:r>
              <a:rPr lang="en-US" sz="2000" b="1" dirty="0"/>
              <a:t>True Positives (TP)</a:t>
            </a:r>
            <a:r>
              <a:rPr lang="en-US" sz="2000" dirty="0"/>
              <a:t>: Correctly predicted positives.</a:t>
            </a:r>
          </a:p>
          <a:p>
            <a:r>
              <a:rPr lang="en-US" sz="2000" b="1" dirty="0"/>
              <a:t>False Positives (FP)</a:t>
            </a:r>
            <a:r>
              <a:rPr lang="en-US" sz="2000" dirty="0"/>
              <a:t>: Incorrectly predicted as positive.</a:t>
            </a:r>
          </a:p>
          <a:p>
            <a:r>
              <a:rPr lang="en-US" sz="2000" b="1" dirty="0"/>
              <a:t>True Negatives (TN)</a:t>
            </a:r>
            <a:r>
              <a:rPr lang="en-US" sz="2000" dirty="0"/>
              <a:t>: Correctly predicted negatives.</a:t>
            </a:r>
          </a:p>
          <a:p>
            <a:r>
              <a:rPr lang="en-US" sz="2000" b="1" dirty="0"/>
              <a:t>False Negatives (FN)</a:t>
            </a:r>
            <a:r>
              <a:rPr lang="en-US" sz="2000" dirty="0"/>
              <a:t>: Incorrectly predicted as negative.</a:t>
            </a:r>
          </a:p>
          <a:p>
            <a:endParaRPr lang="en-US" dirty="0"/>
          </a:p>
        </p:txBody>
      </p:sp>
      <p:pic>
        <p:nvPicPr>
          <p:cNvPr id="6" name="Picture 5">
            <a:extLst>
              <a:ext uri="{FF2B5EF4-FFF2-40B4-BE49-F238E27FC236}">
                <a16:creationId xmlns:a16="http://schemas.microsoft.com/office/drawing/2014/main" id="{65A48DA1-6E28-53FA-0C84-A52AFF84CE88}"/>
              </a:ext>
            </a:extLst>
          </p:cNvPr>
          <p:cNvPicPr>
            <a:picLocks noChangeAspect="1"/>
          </p:cNvPicPr>
          <p:nvPr/>
        </p:nvPicPr>
        <p:blipFill>
          <a:blip r:embed="rId2"/>
          <a:stretch>
            <a:fillRect/>
          </a:stretch>
        </p:blipFill>
        <p:spPr>
          <a:xfrm>
            <a:off x="5780691" y="2796643"/>
            <a:ext cx="3199994" cy="3309866"/>
          </a:xfrm>
          <a:prstGeom prst="rect">
            <a:avLst/>
          </a:prstGeom>
        </p:spPr>
      </p:pic>
    </p:spTree>
    <p:extLst>
      <p:ext uri="{BB962C8B-B14F-4D97-AF65-F5344CB8AC3E}">
        <p14:creationId xmlns:p14="http://schemas.microsoft.com/office/powerpoint/2010/main" val="1135302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34948"/>
            <a:ext cx="7886700" cy="1325563"/>
          </a:xfrm>
        </p:spPr>
        <p:txBody>
          <a:bodyPr>
            <a:normAutofit/>
          </a:bodyPr>
          <a:lstStyle/>
          <a:p>
            <a:r>
              <a:rPr lang="en-US" sz="4700" dirty="0"/>
              <a:t>Model Evaluation Metrics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1800" dirty="0"/>
              <a:t>Accuracy:</a:t>
            </a:r>
          </a:p>
          <a:p>
            <a:r>
              <a:rPr lang="en-US" sz="1800" b="0" i="0" u="none" strike="noStrike" dirty="0">
                <a:solidFill>
                  <a:srgbClr val="202124"/>
                </a:solidFill>
                <a:effectLst/>
                <a:latin typeface="Roboto" panose="02000000000000000000" pitchFamily="2" charset="0"/>
              </a:rPr>
              <a:t>Accuracy is one metric for evaluating classification models. </a:t>
            </a:r>
          </a:p>
          <a:p>
            <a:r>
              <a:rPr lang="en-US" sz="1800" b="0" i="0" u="none" strike="noStrike" dirty="0">
                <a:solidFill>
                  <a:srgbClr val="202124"/>
                </a:solidFill>
                <a:effectLst/>
                <a:latin typeface="Roboto" panose="02000000000000000000" pitchFamily="2" charset="0"/>
              </a:rPr>
              <a:t>Informally, </a:t>
            </a:r>
            <a:r>
              <a:rPr lang="en-US" sz="1800" b="1" i="0" u="none" strike="noStrike" dirty="0">
                <a:solidFill>
                  <a:srgbClr val="202124"/>
                </a:solidFill>
                <a:effectLst/>
                <a:latin typeface="Roboto" panose="02000000000000000000" pitchFamily="2" charset="0"/>
              </a:rPr>
              <a:t>accuracy</a:t>
            </a:r>
            <a:r>
              <a:rPr lang="en-US" sz="1800" b="0" i="0" u="none" strike="noStrike" dirty="0">
                <a:solidFill>
                  <a:srgbClr val="202124"/>
                </a:solidFill>
                <a:effectLst/>
                <a:latin typeface="Roboto" panose="02000000000000000000" pitchFamily="2" charset="0"/>
              </a:rPr>
              <a:t> is the fraction of predictions our model got right. </a:t>
            </a:r>
          </a:p>
          <a:p>
            <a:r>
              <a:rPr lang="en-US" sz="1800" b="0" i="0" u="none" strike="noStrike" dirty="0">
                <a:solidFill>
                  <a:srgbClr val="202124"/>
                </a:solidFill>
                <a:effectLst/>
                <a:latin typeface="Roboto" panose="02000000000000000000" pitchFamily="2" charset="0"/>
              </a:rPr>
              <a:t>Formally, accuracy has the following definition:</a:t>
            </a:r>
          </a:p>
          <a:p>
            <a:endParaRPr lang="en-US" sz="1800" dirty="0">
              <a:solidFill>
                <a:srgbClr val="202124"/>
              </a:solidFill>
              <a:latin typeface="Roboto" panose="02000000000000000000" pitchFamily="2" charset="0"/>
            </a:endParaRPr>
          </a:p>
          <a:p>
            <a:endParaRPr lang="en-US" sz="1800" b="0" i="0" u="none" strike="noStrike" dirty="0">
              <a:solidFill>
                <a:srgbClr val="202124"/>
              </a:solidFill>
              <a:effectLst/>
              <a:latin typeface="Roboto" panose="02000000000000000000" pitchFamily="2" charset="0"/>
            </a:endParaRPr>
          </a:p>
          <a:p>
            <a:endParaRPr lang="en-US" sz="1800" dirty="0">
              <a:solidFill>
                <a:srgbClr val="202124"/>
              </a:solidFill>
              <a:latin typeface="Roboto" panose="02000000000000000000" pitchFamily="2" charset="0"/>
            </a:endParaRPr>
          </a:p>
          <a:p>
            <a:endParaRPr lang="en-US" sz="1800" b="0" i="0" u="none" strike="noStrike" dirty="0">
              <a:solidFill>
                <a:srgbClr val="202124"/>
              </a:solidFill>
              <a:effectLst/>
              <a:latin typeface="Roboto" panose="02000000000000000000" pitchFamily="2" charset="0"/>
            </a:endParaRPr>
          </a:p>
          <a:p>
            <a:endParaRPr lang="en-US" sz="1800" dirty="0">
              <a:solidFill>
                <a:srgbClr val="202124"/>
              </a:solidFill>
              <a:latin typeface="Roboto" panose="02000000000000000000" pitchFamily="2" charset="0"/>
            </a:endParaRPr>
          </a:p>
          <a:p>
            <a:endParaRPr lang="en-US" sz="1800" b="0" i="0" u="none" strike="noStrike" dirty="0">
              <a:solidFill>
                <a:srgbClr val="202124"/>
              </a:solidFill>
              <a:effectLst/>
              <a:latin typeface="Roboto" panose="02000000000000000000" pitchFamily="2" charset="0"/>
            </a:endParaRPr>
          </a:p>
          <a:p>
            <a:r>
              <a:rPr lang="en-US" sz="1800" b="0" i="0" u="none" strike="noStrike" dirty="0">
                <a:solidFill>
                  <a:srgbClr val="202124"/>
                </a:solidFill>
                <a:effectLst/>
                <a:latin typeface="Roboto" panose="02000000000000000000" pitchFamily="2" charset="0"/>
              </a:rPr>
              <a:t>Where </a:t>
            </a:r>
            <a:r>
              <a:rPr lang="en-US" sz="1800" b="0" i="1" u="none" strike="noStrike" dirty="0">
                <a:solidFill>
                  <a:srgbClr val="202124"/>
                </a:solidFill>
                <a:effectLst/>
                <a:latin typeface="Roboto" panose="02000000000000000000" pitchFamily="2" charset="0"/>
              </a:rPr>
              <a:t>TP</a:t>
            </a:r>
            <a:r>
              <a:rPr lang="en-US" sz="1800" b="0" i="0" u="none" strike="noStrike" dirty="0">
                <a:solidFill>
                  <a:srgbClr val="202124"/>
                </a:solidFill>
                <a:effectLst/>
                <a:latin typeface="Roboto" panose="02000000000000000000" pitchFamily="2" charset="0"/>
              </a:rPr>
              <a:t> = True Positives, </a:t>
            </a:r>
            <a:r>
              <a:rPr lang="en-US" sz="1800" b="0" i="1" u="none" strike="noStrike" dirty="0">
                <a:solidFill>
                  <a:srgbClr val="202124"/>
                </a:solidFill>
                <a:effectLst/>
                <a:latin typeface="Roboto" panose="02000000000000000000" pitchFamily="2" charset="0"/>
              </a:rPr>
              <a:t>TN</a:t>
            </a:r>
            <a:r>
              <a:rPr lang="en-US" sz="1800" b="0" i="0" u="none" strike="noStrike" dirty="0">
                <a:solidFill>
                  <a:srgbClr val="202124"/>
                </a:solidFill>
                <a:effectLst/>
                <a:latin typeface="Roboto" panose="02000000000000000000" pitchFamily="2" charset="0"/>
              </a:rPr>
              <a:t> = True Negatives, </a:t>
            </a:r>
            <a:r>
              <a:rPr lang="en-US" sz="1800" b="0" i="1" u="none" strike="noStrike" dirty="0">
                <a:solidFill>
                  <a:srgbClr val="202124"/>
                </a:solidFill>
                <a:effectLst/>
                <a:latin typeface="Roboto" panose="02000000000000000000" pitchFamily="2" charset="0"/>
              </a:rPr>
              <a:t>FP</a:t>
            </a:r>
            <a:r>
              <a:rPr lang="en-US" sz="1800" b="0" i="0" u="none" strike="noStrike" dirty="0">
                <a:solidFill>
                  <a:srgbClr val="202124"/>
                </a:solidFill>
                <a:effectLst/>
                <a:latin typeface="Roboto" panose="02000000000000000000" pitchFamily="2" charset="0"/>
              </a:rPr>
              <a:t> = False Positives, and </a:t>
            </a:r>
            <a:r>
              <a:rPr lang="en-US" sz="1800" b="0" i="1" u="none" strike="noStrike" dirty="0">
                <a:solidFill>
                  <a:srgbClr val="202124"/>
                </a:solidFill>
                <a:effectLst/>
                <a:latin typeface="Roboto" panose="02000000000000000000" pitchFamily="2" charset="0"/>
              </a:rPr>
              <a:t>FN</a:t>
            </a:r>
            <a:r>
              <a:rPr lang="en-US" sz="1800" b="0" i="0" u="none" strike="noStrike" dirty="0">
                <a:solidFill>
                  <a:srgbClr val="202124"/>
                </a:solidFill>
                <a:effectLst/>
                <a:latin typeface="Roboto" panose="02000000000000000000" pitchFamily="2" charset="0"/>
              </a:rPr>
              <a:t> = False Negatives.</a:t>
            </a:r>
            <a:endParaRPr lang="en-US" sz="1800" dirty="0"/>
          </a:p>
        </p:txBody>
      </p:sp>
      <p:pic>
        <p:nvPicPr>
          <p:cNvPr id="5" name="Picture 4">
            <a:extLst>
              <a:ext uri="{FF2B5EF4-FFF2-40B4-BE49-F238E27FC236}">
                <a16:creationId xmlns:a16="http://schemas.microsoft.com/office/drawing/2014/main" id="{D38346E9-6990-CE14-7104-552EF89B7A91}"/>
              </a:ext>
            </a:extLst>
          </p:cNvPr>
          <p:cNvPicPr>
            <a:picLocks noChangeAspect="1"/>
          </p:cNvPicPr>
          <p:nvPr/>
        </p:nvPicPr>
        <p:blipFill>
          <a:blip r:embed="rId2"/>
          <a:stretch>
            <a:fillRect/>
          </a:stretch>
        </p:blipFill>
        <p:spPr>
          <a:xfrm>
            <a:off x="1979886" y="3368061"/>
            <a:ext cx="4343400" cy="825500"/>
          </a:xfrm>
          <a:prstGeom prst="rect">
            <a:avLst/>
          </a:prstGeom>
        </p:spPr>
      </p:pic>
    </p:spTree>
    <p:extLst>
      <p:ext uri="{BB962C8B-B14F-4D97-AF65-F5344CB8AC3E}">
        <p14:creationId xmlns:p14="http://schemas.microsoft.com/office/powerpoint/2010/main" val="3126746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Model Evaluation Metrics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buNone/>
            </a:pPr>
            <a:r>
              <a:rPr lang="en-US" sz="1800" dirty="0"/>
              <a:t>Precision</a:t>
            </a:r>
          </a:p>
          <a:p>
            <a:endParaRPr lang="en-US" sz="1800" dirty="0"/>
          </a:p>
          <a:p>
            <a:r>
              <a:rPr lang="en-US" sz="1800" b="1" i="0" u="none" strike="noStrike" dirty="0">
                <a:solidFill>
                  <a:srgbClr val="202124"/>
                </a:solidFill>
                <a:effectLst/>
                <a:latin typeface="Roboto" panose="02000000000000000000" pitchFamily="2" charset="0"/>
              </a:rPr>
              <a:t>Precision</a:t>
            </a:r>
            <a:r>
              <a:rPr lang="en-US" sz="1800" b="0" i="0" u="none" strike="noStrike" dirty="0">
                <a:solidFill>
                  <a:srgbClr val="202124"/>
                </a:solidFill>
                <a:effectLst/>
                <a:latin typeface="Roboto" panose="02000000000000000000" pitchFamily="2" charset="0"/>
              </a:rPr>
              <a:t> attempts to answer the following question:</a:t>
            </a:r>
          </a:p>
          <a:p>
            <a:r>
              <a:rPr lang="en-US" sz="1800" b="0" i="0" u="none" strike="noStrike" dirty="0">
                <a:solidFill>
                  <a:srgbClr val="202124"/>
                </a:solidFill>
                <a:effectLst/>
                <a:latin typeface="Roboto" panose="02000000000000000000" pitchFamily="2" charset="0"/>
              </a:rPr>
              <a:t>What proportion of positive identifications was actually correct?</a:t>
            </a:r>
          </a:p>
          <a:p>
            <a:endParaRPr lang="en-US" sz="1800" dirty="0">
              <a:solidFill>
                <a:srgbClr val="202124"/>
              </a:solidFill>
              <a:latin typeface="Roboto" panose="02000000000000000000" pitchFamily="2" charset="0"/>
            </a:endParaRPr>
          </a:p>
          <a:p>
            <a:r>
              <a:rPr lang="en-US" sz="1800" b="0" i="0" u="none" strike="noStrike" dirty="0">
                <a:solidFill>
                  <a:srgbClr val="202124"/>
                </a:solidFill>
                <a:effectLst/>
                <a:latin typeface="Roboto" panose="02000000000000000000" pitchFamily="2" charset="0"/>
              </a:rPr>
              <a:t>Precision is defined as follows:</a:t>
            </a:r>
          </a:p>
          <a:p>
            <a:endParaRPr lang="en-US" sz="1800" dirty="0">
              <a:solidFill>
                <a:srgbClr val="202124"/>
              </a:solidFill>
              <a:latin typeface="Roboto" panose="02000000000000000000" pitchFamily="2" charset="0"/>
            </a:endParaRPr>
          </a:p>
          <a:p>
            <a:endParaRPr lang="en-US" sz="1800" dirty="0"/>
          </a:p>
        </p:txBody>
      </p:sp>
      <p:pic>
        <p:nvPicPr>
          <p:cNvPr id="4" name="Picture 3">
            <a:extLst>
              <a:ext uri="{FF2B5EF4-FFF2-40B4-BE49-F238E27FC236}">
                <a16:creationId xmlns:a16="http://schemas.microsoft.com/office/drawing/2014/main" id="{5583B49D-FC6F-868A-5DE9-13DF30C088A0}"/>
              </a:ext>
            </a:extLst>
          </p:cNvPr>
          <p:cNvPicPr>
            <a:picLocks noChangeAspect="1"/>
          </p:cNvPicPr>
          <p:nvPr/>
        </p:nvPicPr>
        <p:blipFill>
          <a:blip r:embed="rId2"/>
          <a:stretch>
            <a:fillRect/>
          </a:stretch>
        </p:blipFill>
        <p:spPr>
          <a:xfrm>
            <a:off x="3542862" y="4055364"/>
            <a:ext cx="2794000" cy="800100"/>
          </a:xfrm>
          <a:prstGeom prst="rect">
            <a:avLst/>
          </a:prstGeom>
        </p:spPr>
      </p:pic>
    </p:spTree>
    <p:extLst>
      <p:ext uri="{BB962C8B-B14F-4D97-AF65-F5344CB8AC3E}">
        <p14:creationId xmlns:p14="http://schemas.microsoft.com/office/powerpoint/2010/main" val="1507665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Model Evaluation Metrics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lgn="l">
              <a:buNone/>
            </a:pPr>
            <a:r>
              <a:rPr lang="en-US" sz="1800" b="1" i="0" u="none" strike="noStrike" dirty="0">
                <a:solidFill>
                  <a:srgbClr val="202124"/>
                </a:solidFill>
                <a:effectLst/>
              </a:rPr>
              <a:t>Recall</a:t>
            </a:r>
          </a:p>
          <a:p>
            <a:pPr algn="l"/>
            <a:r>
              <a:rPr lang="en-US" sz="1800" b="1" i="0" u="none" strike="noStrike" dirty="0">
                <a:solidFill>
                  <a:srgbClr val="202124"/>
                </a:solidFill>
                <a:effectLst/>
                <a:latin typeface="Roboto" panose="02000000000000000000" pitchFamily="2" charset="0"/>
              </a:rPr>
              <a:t>Recall</a:t>
            </a:r>
            <a:r>
              <a:rPr lang="en-US" sz="1800" b="0" i="0" u="none" strike="noStrike" dirty="0">
                <a:solidFill>
                  <a:srgbClr val="202124"/>
                </a:solidFill>
                <a:effectLst/>
                <a:latin typeface="Roboto" panose="02000000000000000000" pitchFamily="2" charset="0"/>
              </a:rPr>
              <a:t> attempts to answer the following question:</a:t>
            </a:r>
          </a:p>
          <a:p>
            <a:r>
              <a:rPr lang="en-US" sz="1800" dirty="0">
                <a:effectLst/>
              </a:rPr>
              <a:t>What proportion of actual positives was identified correctly?</a:t>
            </a:r>
          </a:p>
          <a:p>
            <a:pPr algn="l"/>
            <a:r>
              <a:rPr lang="en-US" sz="1800" b="0" i="0" u="none" strike="noStrike" dirty="0">
                <a:solidFill>
                  <a:srgbClr val="202124"/>
                </a:solidFill>
                <a:effectLst/>
                <a:latin typeface="Roboto" panose="02000000000000000000" pitchFamily="2" charset="0"/>
              </a:rPr>
              <a:t>Mathematically, recall is defined as follows:</a:t>
            </a:r>
          </a:p>
          <a:p>
            <a:endParaRPr lang="en-US" sz="1800" dirty="0">
              <a:solidFill>
                <a:srgbClr val="202124"/>
              </a:solidFill>
              <a:latin typeface="Roboto" panose="02000000000000000000" pitchFamily="2" charset="0"/>
            </a:endParaRPr>
          </a:p>
          <a:p>
            <a:endParaRPr lang="en-US" sz="1800" dirty="0"/>
          </a:p>
        </p:txBody>
      </p:sp>
      <p:pic>
        <p:nvPicPr>
          <p:cNvPr id="5" name="Picture 4">
            <a:extLst>
              <a:ext uri="{FF2B5EF4-FFF2-40B4-BE49-F238E27FC236}">
                <a16:creationId xmlns:a16="http://schemas.microsoft.com/office/drawing/2014/main" id="{48FFACCE-9431-E2E4-E086-7F9A6B2D755C}"/>
              </a:ext>
            </a:extLst>
          </p:cNvPr>
          <p:cNvPicPr>
            <a:picLocks noChangeAspect="1"/>
          </p:cNvPicPr>
          <p:nvPr/>
        </p:nvPicPr>
        <p:blipFill>
          <a:blip r:embed="rId2"/>
          <a:stretch>
            <a:fillRect/>
          </a:stretch>
        </p:blipFill>
        <p:spPr>
          <a:xfrm>
            <a:off x="3205874" y="4055364"/>
            <a:ext cx="2984500" cy="914400"/>
          </a:xfrm>
          <a:prstGeom prst="rect">
            <a:avLst/>
          </a:prstGeom>
        </p:spPr>
      </p:pic>
    </p:spTree>
    <p:extLst>
      <p:ext uri="{BB962C8B-B14F-4D97-AF65-F5344CB8AC3E}">
        <p14:creationId xmlns:p14="http://schemas.microsoft.com/office/powerpoint/2010/main" val="348371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dirty="0"/>
              <a:t>Samples vs Features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1A292DE-219D-68A3-FA40-7B74560614BE}"/>
              </a:ext>
            </a:extLst>
          </p:cNvPr>
          <p:cNvPicPr>
            <a:picLocks noChangeAspect="1"/>
          </p:cNvPicPr>
          <p:nvPr/>
        </p:nvPicPr>
        <p:blipFill>
          <a:blip r:embed="rId2"/>
          <a:stretch>
            <a:fillRect/>
          </a:stretch>
        </p:blipFill>
        <p:spPr>
          <a:xfrm>
            <a:off x="868807" y="2394169"/>
            <a:ext cx="7404100" cy="3225800"/>
          </a:xfrm>
          <a:prstGeom prst="rect">
            <a:avLst/>
          </a:prstGeom>
        </p:spPr>
      </p:pic>
    </p:spTree>
    <p:extLst>
      <p:ext uri="{BB962C8B-B14F-4D97-AF65-F5344CB8AC3E}">
        <p14:creationId xmlns:p14="http://schemas.microsoft.com/office/powerpoint/2010/main" val="2299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Model Evaluation Metrics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lgn="l">
              <a:buNone/>
            </a:pPr>
            <a:r>
              <a:rPr lang="en-US" sz="1800" b="1" i="0" u="none" strike="noStrike" dirty="0">
                <a:solidFill>
                  <a:srgbClr val="202124"/>
                </a:solidFill>
                <a:effectLst/>
              </a:rPr>
              <a:t>F1 Score</a:t>
            </a:r>
          </a:p>
          <a:p>
            <a:pPr algn="l"/>
            <a:r>
              <a:rPr lang="en-US" sz="1800" b="0" i="0" u="none" strike="noStrike" dirty="0">
                <a:solidFill>
                  <a:srgbClr val="000000"/>
                </a:solidFill>
                <a:effectLst/>
                <a:latin typeface="-webkit-standard"/>
              </a:rPr>
              <a:t>The harmonic mean of precision and recall. </a:t>
            </a:r>
          </a:p>
          <a:p>
            <a:pPr algn="l"/>
            <a:r>
              <a:rPr lang="en-US" sz="1800" b="0" i="0" u="none" strike="noStrike" dirty="0">
                <a:solidFill>
                  <a:srgbClr val="000000"/>
                </a:solidFill>
                <a:effectLst/>
                <a:latin typeface="-webkit-standard"/>
              </a:rPr>
              <a:t>The F1 score provides a single metric that considers both false positives and false negatives. It helps to understand how well the model is performing in terms of both detecting positive instances and avoiding incorrect positive predictions.</a:t>
            </a:r>
          </a:p>
          <a:p>
            <a:pPr algn="l"/>
            <a:r>
              <a:rPr lang="en-US" sz="1800" b="0" i="0" u="none" strike="noStrike" dirty="0">
                <a:solidFill>
                  <a:srgbClr val="202124"/>
                </a:solidFill>
                <a:effectLst/>
                <a:latin typeface="Roboto" panose="02000000000000000000" pitchFamily="2" charset="0"/>
              </a:rPr>
              <a:t>Mathematically, f1 score is defined as follows:</a:t>
            </a:r>
          </a:p>
          <a:p>
            <a:endParaRPr lang="en-US" sz="1800" dirty="0">
              <a:solidFill>
                <a:srgbClr val="202124"/>
              </a:solidFill>
              <a:latin typeface="Roboto" panose="02000000000000000000" pitchFamily="2" charset="0"/>
            </a:endParaRPr>
          </a:p>
          <a:p>
            <a:endParaRPr lang="en-US" sz="1800" dirty="0"/>
          </a:p>
        </p:txBody>
      </p:sp>
      <p:pic>
        <p:nvPicPr>
          <p:cNvPr id="4" name="Picture 3">
            <a:extLst>
              <a:ext uri="{FF2B5EF4-FFF2-40B4-BE49-F238E27FC236}">
                <a16:creationId xmlns:a16="http://schemas.microsoft.com/office/drawing/2014/main" id="{36A1CCFC-02A4-1524-A40E-B98F758A97C9}"/>
              </a:ext>
            </a:extLst>
          </p:cNvPr>
          <p:cNvPicPr>
            <a:picLocks noChangeAspect="1"/>
          </p:cNvPicPr>
          <p:nvPr/>
        </p:nvPicPr>
        <p:blipFill>
          <a:blip r:embed="rId2"/>
          <a:stretch>
            <a:fillRect/>
          </a:stretch>
        </p:blipFill>
        <p:spPr>
          <a:xfrm>
            <a:off x="2135352" y="4656083"/>
            <a:ext cx="4267108" cy="653831"/>
          </a:xfrm>
          <a:prstGeom prst="rect">
            <a:avLst/>
          </a:prstGeom>
        </p:spPr>
      </p:pic>
    </p:spTree>
    <p:extLst>
      <p:ext uri="{BB962C8B-B14F-4D97-AF65-F5344CB8AC3E}">
        <p14:creationId xmlns:p14="http://schemas.microsoft.com/office/powerpoint/2010/main" val="2423505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Model Evaluation Metrics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lgn="l">
              <a:buNone/>
            </a:pPr>
            <a:r>
              <a:rPr lang="en-US" sz="1800" i="0" u="none" strike="noStrike" dirty="0">
                <a:solidFill>
                  <a:srgbClr val="202124"/>
                </a:solidFill>
                <a:effectLst/>
              </a:rPr>
              <a:t>ROC curve</a:t>
            </a:r>
          </a:p>
          <a:p>
            <a:pPr algn="l"/>
            <a:r>
              <a:rPr lang="en-US" sz="1800" i="0" u="none" strike="noStrike" dirty="0">
                <a:solidFill>
                  <a:srgbClr val="202124"/>
                </a:solidFill>
                <a:effectLst/>
                <a:latin typeface="Roboto" panose="02000000000000000000" pitchFamily="2" charset="0"/>
              </a:rPr>
              <a:t>An ROC curve (receiver operating characteristic curve) is a graph showing the performance of a classification model at all classification thresholds. This curve plots two parameters:</a:t>
            </a:r>
          </a:p>
          <a:p>
            <a:pPr algn="l"/>
            <a:endParaRPr lang="en-US" sz="1800" i="0" u="none" strike="noStrike" dirty="0">
              <a:solidFill>
                <a:srgbClr val="202124"/>
              </a:solidFill>
              <a:effectLst/>
              <a:latin typeface="Roboto" panose="02000000000000000000" pitchFamily="2" charset="0"/>
            </a:endParaRPr>
          </a:p>
          <a:p>
            <a:pPr algn="l">
              <a:buFont typeface="Arial" panose="020B0604020202020204" pitchFamily="34" charset="0"/>
              <a:buChar char="•"/>
            </a:pPr>
            <a:r>
              <a:rPr lang="en-US" sz="1800" i="0" u="none" strike="noStrike" dirty="0">
                <a:solidFill>
                  <a:srgbClr val="202124"/>
                </a:solidFill>
                <a:effectLst/>
                <a:latin typeface="Roboto" panose="02000000000000000000" pitchFamily="2" charset="0"/>
              </a:rPr>
              <a:t>True Positive Rate (TPR is a synonym for recall)</a:t>
            </a:r>
          </a:p>
          <a:p>
            <a:pPr algn="l">
              <a:buFont typeface="Arial" panose="020B0604020202020204" pitchFamily="34" charset="0"/>
              <a:buChar char="•"/>
            </a:pPr>
            <a:endParaRPr lang="en-US" sz="1800" i="0" u="none" strike="noStrike" dirty="0">
              <a:solidFill>
                <a:srgbClr val="202124"/>
              </a:solidFill>
              <a:effectLst/>
              <a:latin typeface="Roboto" panose="02000000000000000000" pitchFamily="2" charset="0"/>
            </a:endParaRPr>
          </a:p>
          <a:p>
            <a:pPr algn="l">
              <a:buFont typeface="Arial" panose="020B0604020202020204" pitchFamily="34" charset="0"/>
              <a:buChar char="•"/>
            </a:pPr>
            <a:r>
              <a:rPr lang="en-US" sz="1800" i="0" u="none" strike="noStrike" dirty="0">
                <a:solidFill>
                  <a:srgbClr val="202124"/>
                </a:solidFill>
                <a:effectLst/>
                <a:latin typeface="Roboto" panose="02000000000000000000" pitchFamily="2" charset="0"/>
              </a:rPr>
              <a:t>False Positive Rate, (FPR) is defined as follows:</a:t>
            </a:r>
          </a:p>
          <a:p>
            <a:pPr marL="0" indent="0">
              <a:buNone/>
            </a:pPr>
            <a:endParaRPr lang="en-US" sz="1800" dirty="0">
              <a:solidFill>
                <a:srgbClr val="202124"/>
              </a:solidFill>
              <a:latin typeface="Roboto" panose="02000000000000000000" pitchFamily="2" charset="0"/>
            </a:endParaRPr>
          </a:p>
          <a:p>
            <a:endParaRPr lang="en-US" sz="1800" dirty="0"/>
          </a:p>
        </p:txBody>
      </p:sp>
      <p:pic>
        <p:nvPicPr>
          <p:cNvPr id="5" name="Picture 4">
            <a:extLst>
              <a:ext uri="{FF2B5EF4-FFF2-40B4-BE49-F238E27FC236}">
                <a16:creationId xmlns:a16="http://schemas.microsoft.com/office/drawing/2014/main" id="{6C67E8C1-9C86-B916-A0BB-8338EA8E7E62}"/>
              </a:ext>
            </a:extLst>
          </p:cNvPr>
          <p:cNvPicPr>
            <a:picLocks noChangeAspect="1"/>
          </p:cNvPicPr>
          <p:nvPr/>
        </p:nvPicPr>
        <p:blipFill>
          <a:blip r:embed="rId2"/>
          <a:stretch>
            <a:fillRect/>
          </a:stretch>
        </p:blipFill>
        <p:spPr>
          <a:xfrm>
            <a:off x="2811078" y="4869891"/>
            <a:ext cx="2202355" cy="621471"/>
          </a:xfrm>
          <a:prstGeom prst="rect">
            <a:avLst/>
          </a:prstGeom>
        </p:spPr>
      </p:pic>
    </p:spTree>
    <p:extLst>
      <p:ext uri="{BB962C8B-B14F-4D97-AF65-F5344CB8AC3E}">
        <p14:creationId xmlns:p14="http://schemas.microsoft.com/office/powerpoint/2010/main" val="3471070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Model Evaluation Metrics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buNone/>
            </a:pPr>
            <a:r>
              <a:rPr lang="en-US" sz="1800" b="0" i="0" u="none" strike="noStrike" dirty="0">
                <a:solidFill>
                  <a:srgbClr val="202124"/>
                </a:solidFill>
                <a:effectLst/>
                <a:latin typeface="Roboto" panose="02000000000000000000" pitchFamily="2" charset="0"/>
              </a:rPr>
              <a:t>An ROC curve plots TPR vs. FPR at different classification thresholds. Lowering the classification threshold classifies more items as positive, thus increasing both False Positives and True Positives. The following figure shows a typical ROC curve.</a:t>
            </a:r>
          </a:p>
          <a:p>
            <a:endParaRPr lang="en-US" sz="1800" dirty="0"/>
          </a:p>
        </p:txBody>
      </p:sp>
      <p:pic>
        <p:nvPicPr>
          <p:cNvPr id="11" name="Picture 10" descr="A diagram of a positive and negative rate&#10;&#10;Description automatically generated">
            <a:extLst>
              <a:ext uri="{FF2B5EF4-FFF2-40B4-BE49-F238E27FC236}">
                <a16:creationId xmlns:a16="http://schemas.microsoft.com/office/drawing/2014/main" id="{FB68418D-485F-92CC-72A3-4FCAD05C5AC4}"/>
              </a:ext>
            </a:extLst>
          </p:cNvPr>
          <p:cNvPicPr>
            <a:picLocks noChangeAspect="1"/>
          </p:cNvPicPr>
          <p:nvPr/>
        </p:nvPicPr>
        <p:blipFill>
          <a:blip r:embed="rId2"/>
          <a:stretch>
            <a:fillRect/>
          </a:stretch>
        </p:blipFill>
        <p:spPr>
          <a:xfrm>
            <a:off x="3964554" y="3002936"/>
            <a:ext cx="3660228" cy="3660228"/>
          </a:xfrm>
          <a:prstGeom prst="rect">
            <a:avLst/>
          </a:prstGeom>
        </p:spPr>
      </p:pic>
    </p:spTree>
    <p:extLst>
      <p:ext uri="{BB962C8B-B14F-4D97-AF65-F5344CB8AC3E}">
        <p14:creationId xmlns:p14="http://schemas.microsoft.com/office/powerpoint/2010/main" val="277127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dirty="0"/>
              <a:t>Samples vs Features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FCCCDCC-52BE-61AD-E9BF-329CEBFA624D}"/>
              </a:ext>
            </a:extLst>
          </p:cNvPr>
          <p:cNvPicPr>
            <a:picLocks noChangeAspect="1"/>
          </p:cNvPicPr>
          <p:nvPr/>
        </p:nvPicPr>
        <p:blipFill>
          <a:blip r:embed="rId2"/>
          <a:stretch>
            <a:fillRect/>
          </a:stretch>
        </p:blipFill>
        <p:spPr>
          <a:xfrm>
            <a:off x="628650" y="2660355"/>
            <a:ext cx="7772400" cy="3223004"/>
          </a:xfrm>
          <a:prstGeom prst="rect">
            <a:avLst/>
          </a:prstGeom>
        </p:spPr>
      </p:pic>
    </p:spTree>
    <p:extLst>
      <p:ext uri="{BB962C8B-B14F-4D97-AF65-F5344CB8AC3E}">
        <p14:creationId xmlns:p14="http://schemas.microsoft.com/office/powerpoint/2010/main" val="1886229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dirty="0"/>
              <a:t>Samples vs Features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88DE13B-4A78-F5DB-9267-EDE3A478E3D4}"/>
              </a:ext>
            </a:extLst>
          </p:cNvPr>
          <p:cNvPicPr>
            <a:picLocks noChangeAspect="1"/>
          </p:cNvPicPr>
          <p:nvPr/>
        </p:nvPicPr>
        <p:blipFill>
          <a:blip r:embed="rId2"/>
          <a:stretch>
            <a:fillRect/>
          </a:stretch>
        </p:blipFill>
        <p:spPr>
          <a:xfrm>
            <a:off x="397423" y="2647356"/>
            <a:ext cx="8069268" cy="1622997"/>
          </a:xfrm>
          <a:prstGeom prst="rect">
            <a:avLst/>
          </a:prstGeom>
        </p:spPr>
      </p:pic>
    </p:spTree>
    <p:extLst>
      <p:ext uri="{BB962C8B-B14F-4D97-AF65-F5344CB8AC3E}">
        <p14:creationId xmlns:p14="http://schemas.microsoft.com/office/powerpoint/2010/main" val="269204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dirty="0"/>
              <a:t>Common Classification Algorithms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639582"/>
          </a:xfrm>
        </p:spPr>
        <p:txBody>
          <a:bodyPr>
            <a:noAutofit/>
          </a:bodyPr>
          <a:lstStyle/>
          <a:p>
            <a:r>
              <a:rPr lang="en-US" sz="2400" b="1" dirty="0">
                <a:solidFill>
                  <a:schemeClr val="accent6">
                    <a:lumMod val="50000"/>
                  </a:schemeClr>
                </a:solidFill>
              </a:rPr>
              <a:t>Logistic Regression</a:t>
            </a:r>
            <a:r>
              <a:rPr lang="en-US" sz="2400" dirty="0">
                <a:solidFill>
                  <a:schemeClr val="accent6">
                    <a:lumMod val="50000"/>
                  </a:schemeClr>
                </a:solidFill>
              </a:rPr>
              <a:t>: </a:t>
            </a:r>
            <a:r>
              <a:rPr lang="en-US" sz="2400" dirty="0"/>
              <a:t>A linear model for binary classification.</a:t>
            </a:r>
          </a:p>
          <a:p>
            <a:endParaRPr lang="en-US" sz="2400" dirty="0"/>
          </a:p>
          <a:p>
            <a:r>
              <a:rPr lang="en-US" sz="2400" b="1" dirty="0">
                <a:solidFill>
                  <a:schemeClr val="accent6">
                    <a:lumMod val="50000"/>
                  </a:schemeClr>
                </a:solidFill>
              </a:rPr>
              <a:t>Support Vector Machine (SVM)</a:t>
            </a:r>
            <a:r>
              <a:rPr lang="en-US" sz="2400" dirty="0">
                <a:solidFill>
                  <a:schemeClr val="accent6">
                    <a:lumMod val="50000"/>
                  </a:schemeClr>
                </a:solidFill>
              </a:rPr>
              <a:t>: </a:t>
            </a:r>
            <a:r>
              <a:rPr lang="en-US" sz="2400" dirty="0"/>
              <a:t>A margin-based classifier that tries to maximize the margin between classes.</a:t>
            </a:r>
          </a:p>
          <a:p>
            <a:endParaRPr lang="en-US" sz="2400" dirty="0"/>
          </a:p>
          <a:p>
            <a:r>
              <a:rPr lang="en-US" sz="2400" b="1" dirty="0">
                <a:solidFill>
                  <a:schemeClr val="accent6">
                    <a:lumMod val="50000"/>
                  </a:schemeClr>
                </a:solidFill>
              </a:rPr>
              <a:t>K-Nearest Neighbors (KNN)</a:t>
            </a:r>
            <a:r>
              <a:rPr lang="en-US" sz="2400" dirty="0">
                <a:solidFill>
                  <a:schemeClr val="accent6">
                    <a:lumMod val="50000"/>
                  </a:schemeClr>
                </a:solidFill>
              </a:rPr>
              <a:t>: </a:t>
            </a:r>
            <a:r>
              <a:rPr lang="en-US" sz="2400" dirty="0"/>
              <a:t>Classifies based on the closest labeled points.</a:t>
            </a:r>
          </a:p>
          <a:p>
            <a:endParaRPr lang="en-US" sz="2400" dirty="0"/>
          </a:p>
          <a:p>
            <a:endParaRPr lang="en-US" sz="2400" b="1" dirty="0">
              <a:solidFill>
                <a:schemeClr val="accent6">
                  <a:lumMod val="50000"/>
                </a:schemeClr>
              </a:solidFill>
            </a:endParaRPr>
          </a:p>
          <a:p>
            <a:endParaRPr lang="en-US" sz="2400" b="1" dirty="0">
              <a:solidFill>
                <a:schemeClr val="accent6">
                  <a:lumMod val="50000"/>
                </a:schemeClr>
              </a:solidFill>
            </a:endParaRPr>
          </a:p>
          <a:p>
            <a:endParaRPr lang="en-US" sz="2400" b="1" dirty="0">
              <a:solidFill>
                <a:schemeClr val="accent6">
                  <a:lumMod val="50000"/>
                </a:schemeClr>
              </a:solidFill>
            </a:endParaRPr>
          </a:p>
        </p:txBody>
      </p:sp>
    </p:spTree>
    <p:extLst>
      <p:ext uri="{BB962C8B-B14F-4D97-AF65-F5344CB8AC3E}">
        <p14:creationId xmlns:p14="http://schemas.microsoft.com/office/powerpoint/2010/main" val="380331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dirty="0"/>
              <a:t>Common Classification Algorithms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639582"/>
          </a:xfrm>
        </p:spPr>
        <p:txBody>
          <a:bodyPr>
            <a:noAutofit/>
          </a:bodyPr>
          <a:lstStyle/>
          <a:p>
            <a:r>
              <a:rPr lang="en-US" sz="2400" b="1">
                <a:solidFill>
                  <a:schemeClr val="accent6">
                    <a:lumMod val="50000"/>
                  </a:schemeClr>
                </a:solidFill>
              </a:rPr>
              <a:t>Decision Trees</a:t>
            </a:r>
            <a:r>
              <a:rPr lang="en-US" sz="2400">
                <a:solidFill>
                  <a:schemeClr val="accent6">
                    <a:lumMod val="50000"/>
                  </a:schemeClr>
                </a:solidFill>
              </a:rPr>
              <a:t>: </a:t>
            </a:r>
            <a:r>
              <a:rPr lang="en-US" sz="2400"/>
              <a:t>A tree-based model that splits features into distinct classes.</a:t>
            </a:r>
          </a:p>
          <a:p>
            <a:endParaRPr lang="en-US" sz="2400" b="1">
              <a:solidFill>
                <a:schemeClr val="accent6">
                  <a:lumMod val="50000"/>
                </a:schemeClr>
              </a:solidFill>
            </a:endParaRPr>
          </a:p>
          <a:p>
            <a:r>
              <a:rPr lang="en-US" sz="2400" b="1" dirty="0">
                <a:solidFill>
                  <a:schemeClr val="accent6">
                    <a:lumMod val="50000"/>
                  </a:schemeClr>
                </a:solidFill>
              </a:rPr>
              <a:t>Random Forest</a:t>
            </a:r>
            <a:r>
              <a:rPr lang="en-US" sz="2400" dirty="0">
                <a:solidFill>
                  <a:schemeClr val="accent6">
                    <a:lumMod val="50000"/>
                  </a:schemeClr>
                </a:solidFill>
              </a:rPr>
              <a:t>: </a:t>
            </a:r>
            <a:r>
              <a:rPr lang="en-US" sz="2400" dirty="0"/>
              <a:t>An ensemble method based on multiple decision trees.</a:t>
            </a:r>
          </a:p>
          <a:p>
            <a:r>
              <a:rPr lang="en-US" sz="2400" b="1" dirty="0">
                <a:solidFill>
                  <a:schemeClr val="accent6">
                    <a:lumMod val="50000"/>
                  </a:schemeClr>
                </a:solidFill>
              </a:rPr>
              <a:t>Gradient Boosting</a:t>
            </a:r>
            <a:r>
              <a:rPr lang="en-US" sz="2400" dirty="0">
                <a:solidFill>
                  <a:schemeClr val="accent6">
                    <a:lumMod val="50000"/>
                  </a:schemeClr>
                </a:solidFill>
              </a:rPr>
              <a:t>: </a:t>
            </a:r>
            <a:r>
              <a:rPr lang="en-US" sz="2400" dirty="0"/>
              <a:t>Another ensemble method but focuses on learning from errors of previous models.</a:t>
            </a:r>
          </a:p>
        </p:txBody>
      </p:sp>
    </p:spTree>
    <p:extLst>
      <p:ext uri="{BB962C8B-B14F-4D97-AF65-F5344CB8AC3E}">
        <p14:creationId xmlns:p14="http://schemas.microsoft.com/office/powerpoint/2010/main" val="158932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Logistic Regression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929384"/>
                <a:ext cx="7886700" cy="4251960"/>
              </a:xfrm>
            </p:spPr>
            <p:txBody>
              <a:bodyPr>
                <a:normAutofit/>
              </a:bodyPr>
              <a:lstStyle/>
              <a:p>
                <a:pPr>
                  <a:buFont typeface="Arial" panose="020B0604020202020204" pitchFamily="34" charset="0"/>
                  <a:buChar char="•"/>
                </a:pPr>
                <a:r>
                  <a:rPr lang="en-US" sz="1600" dirty="0"/>
                  <a:t>Logistic regression is a linear model used for binary classification problems.</a:t>
                </a:r>
              </a:p>
              <a:p>
                <a:pPr>
                  <a:buFont typeface="Arial" panose="020B0604020202020204" pitchFamily="34" charset="0"/>
                  <a:buChar char="•"/>
                </a:pPr>
                <a:r>
                  <a:rPr lang="en-US" sz="1600" dirty="0"/>
                  <a:t>It estimates the probability that a given input belongs to a particular class.</a:t>
                </a:r>
              </a:p>
              <a:p>
                <a:r>
                  <a:rPr lang="en-US" sz="1600" b="1" dirty="0"/>
                  <a:t>Use Case:</a:t>
                </a:r>
                <a:endParaRPr lang="en-US" sz="1600" dirty="0"/>
              </a:p>
              <a:p>
                <a:pPr lvl="1">
                  <a:buFont typeface="Arial" panose="020B0604020202020204" pitchFamily="34" charset="0"/>
                  <a:buChar char="•"/>
                </a:pPr>
                <a:r>
                  <a:rPr lang="en-US" sz="1600" dirty="0"/>
                  <a:t>Spam detection, disease diagnosis.</a:t>
                </a:r>
              </a:p>
              <a:p>
                <a:endParaRPr lang="en-US" sz="1600" b="1" dirty="0"/>
              </a:p>
              <a:p>
                <a:pPr lvl="1">
                  <a:buFont typeface="Arial" panose="020B0604020202020204" pitchFamily="34" charset="0"/>
                  <a:buChar char="•"/>
                </a:pPr>
                <a:r>
                  <a:rPr lang="en-US" sz="1600" dirty="0"/>
                  <a:t>The model uses the logistic (sigmoid) function to map predicted values to probabilities.</a:t>
                </a:r>
              </a:p>
              <a:p>
                <a:pPr lvl="1">
                  <a:buFont typeface="Arial" panose="020B0604020202020204" pitchFamily="34" charset="0"/>
                  <a:buChar char="•"/>
                </a:pPr>
                <a:r>
                  <a:rPr lang="en-US" sz="1600" dirty="0"/>
                  <a:t>Sigmoid function: </a:t>
                </a:r>
                <a14:m>
                  <m:oMath xmlns:m="http://schemas.openxmlformats.org/officeDocument/2006/math">
                    <m:r>
                      <a:rPr lang="en-US" sz="1600">
                        <a:solidFill>
                          <a:schemeClr val="accent6">
                            <a:lumMod val="75000"/>
                          </a:schemeClr>
                        </a:solidFill>
                        <a:latin typeface="Cambria Math" panose="02040503050406030204" pitchFamily="18" charset="0"/>
                      </a:rPr>
                      <m:t> </m:t>
                    </m:r>
                    <m:r>
                      <a:rPr lang="en-US" sz="1600" b="0" i="0" smtClean="0">
                        <a:solidFill>
                          <a:schemeClr val="accent6">
                            <a:lumMod val="75000"/>
                          </a:schemeClr>
                        </a:solidFill>
                        <a:latin typeface="Cambria Math" panose="02040503050406030204" pitchFamily="18" charset="0"/>
                      </a:rPr>
                      <m:t>      </m:t>
                    </m:r>
                    <m:r>
                      <m:rPr>
                        <m:sty m:val="p"/>
                      </m:rPr>
                      <a:rPr lang="el-GR" sz="1600" b="0" i="1" smtClean="0">
                        <a:solidFill>
                          <a:schemeClr val="accent6">
                            <a:lumMod val="75000"/>
                          </a:schemeClr>
                        </a:solidFill>
                        <a:latin typeface="Cambria Math" panose="02040503050406030204" pitchFamily="18" charset="0"/>
                        <a:ea typeface="Cambria Math" panose="02040503050406030204" pitchFamily="18" charset="0"/>
                      </a:rPr>
                      <m:t>σ</m:t>
                    </m:r>
                    <m:d>
                      <m:dPr>
                        <m:ctrlPr>
                          <a:rPr lang="en-US" sz="1600" b="0" i="1" smtClean="0">
                            <a:solidFill>
                              <a:schemeClr val="accent6">
                                <a:lumMod val="75000"/>
                              </a:schemeClr>
                            </a:solidFill>
                            <a:latin typeface="Cambria Math" panose="02040503050406030204" pitchFamily="18" charset="0"/>
                            <a:ea typeface="Cambria Math" panose="02040503050406030204" pitchFamily="18" charset="0"/>
                          </a:rPr>
                        </m:ctrlPr>
                      </m:dPr>
                      <m:e>
                        <m:r>
                          <a:rPr lang="en-US" sz="1600" b="0" i="1" smtClean="0">
                            <a:solidFill>
                              <a:schemeClr val="accent6">
                                <a:lumMod val="75000"/>
                              </a:schemeClr>
                            </a:solidFill>
                            <a:latin typeface="Cambria Math" panose="02040503050406030204" pitchFamily="18" charset="0"/>
                            <a:ea typeface="Cambria Math" panose="02040503050406030204" pitchFamily="18" charset="0"/>
                          </a:rPr>
                          <m:t>𝑧</m:t>
                        </m:r>
                      </m:e>
                    </m:d>
                    <m:r>
                      <a:rPr lang="en-US" sz="1600" b="0" i="0" smtClean="0">
                        <a:solidFill>
                          <a:schemeClr val="accent6">
                            <a:lumMod val="75000"/>
                          </a:schemeClr>
                        </a:solidFill>
                        <a:latin typeface="Cambria Math" panose="02040503050406030204" pitchFamily="18" charset="0"/>
                      </a:rPr>
                      <m:t>=</m:t>
                    </m:r>
                    <m:f>
                      <m:fPr>
                        <m:ctrlPr>
                          <a:rPr lang="en-US" sz="1600" i="1" smtClean="0">
                            <a:solidFill>
                              <a:schemeClr val="accent6">
                                <a:lumMod val="75000"/>
                              </a:schemeClr>
                            </a:solidFill>
                            <a:latin typeface="Cambria Math" panose="02040503050406030204" pitchFamily="18" charset="0"/>
                          </a:rPr>
                        </m:ctrlPr>
                      </m:fPr>
                      <m:num>
                        <m:r>
                          <a:rPr lang="en-US" sz="1600" b="0" i="1" smtClean="0">
                            <a:solidFill>
                              <a:schemeClr val="accent6">
                                <a:lumMod val="75000"/>
                              </a:schemeClr>
                            </a:solidFill>
                            <a:latin typeface="Cambria Math" panose="02040503050406030204" pitchFamily="18" charset="0"/>
                          </a:rPr>
                          <m:t>1</m:t>
                        </m:r>
                      </m:num>
                      <m:den>
                        <m:r>
                          <a:rPr lang="en-US" sz="1600" b="0" i="1" smtClean="0">
                            <a:solidFill>
                              <a:schemeClr val="accent6">
                                <a:lumMod val="75000"/>
                              </a:schemeClr>
                            </a:solidFill>
                            <a:latin typeface="Cambria Math" panose="02040503050406030204" pitchFamily="18" charset="0"/>
                          </a:rPr>
                          <m:t>1+</m:t>
                        </m:r>
                        <m:sSup>
                          <m:sSupPr>
                            <m:ctrlPr>
                              <a:rPr lang="en-US" sz="1600" b="0" i="1" smtClean="0">
                                <a:solidFill>
                                  <a:schemeClr val="accent6">
                                    <a:lumMod val="75000"/>
                                  </a:schemeClr>
                                </a:solidFill>
                                <a:latin typeface="Cambria Math" panose="02040503050406030204" pitchFamily="18" charset="0"/>
                              </a:rPr>
                            </m:ctrlPr>
                          </m:sSupPr>
                          <m:e>
                            <m:r>
                              <a:rPr lang="en-US" sz="1600" b="0" i="1" smtClean="0">
                                <a:solidFill>
                                  <a:schemeClr val="accent6">
                                    <a:lumMod val="75000"/>
                                  </a:schemeClr>
                                </a:solidFill>
                                <a:latin typeface="Cambria Math" panose="02040503050406030204" pitchFamily="18" charset="0"/>
                              </a:rPr>
                              <m:t>𝑒</m:t>
                            </m:r>
                          </m:e>
                          <m:sup>
                            <m:r>
                              <a:rPr lang="en-US" sz="1600" b="0" i="1" smtClean="0">
                                <a:solidFill>
                                  <a:schemeClr val="accent6">
                                    <a:lumMod val="75000"/>
                                  </a:schemeClr>
                                </a:solidFill>
                                <a:latin typeface="Cambria Math" panose="02040503050406030204" pitchFamily="18" charset="0"/>
                              </a:rPr>
                              <m:t>−</m:t>
                            </m:r>
                            <m:r>
                              <a:rPr lang="en-US" sz="1600" b="0" i="1" smtClean="0">
                                <a:solidFill>
                                  <a:schemeClr val="accent6">
                                    <a:lumMod val="75000"/>
                                  </a:schemeClr>
                                </a:solidFill>
                                <a:latin typeface="Cambria Math" panose="02040503050406030204" pitchFamily="18" charset="0"/>
                              </a:rPr>
                              <m:t>𝑧</m:t>
                            </m:r>
                          </m:sup>
                        </m:sSup>
                      </m:den>
                    </m:f>
                  </m:oMath>
                </a14:m>
                <a:endParaRPr lang="en-US" sz="1600" dirty="0"/>
              </a:p>
              <a:p>
                <a:endParaRPr 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929384"/>
                <a:ext cx="7886700" cy="4251960"/>
              </a:xfrm>
              <a:blipFill>
                <a:blip r:embed="rId2"/>
                <a:stretch>
                  <a:fillRect l="-322" t="-59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9DCDBA6-7263-2C41-90B1-CC21AEDCEA17}"/>
              </a:ext>
            </a:extLst>
          </p:cNvPr>
          <p:cNvPicPr>
            <a:picLocks noChangeAspect="1"/>
          </p:cNvPicPr>
          <p:nvPr/>
        </p:nvPicPr>
        <p:blipFill>
          <a:blip r:embed="rId3"/>
          <a:stretch>
            <a:fillRect/>
          </a:stretch>
        </p:blipFill>
        <p:spPr>
          <a:xfrm>
            <a:off x="2359609" y="4375338"/>
            <a:ext cx="4422495" cy="235390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3901</TotalTime>
  <Words>2018</Words>
  <Application>Microsoft Macintosh PowerPoint</Application>
  <PresentationFormat>On-screen Show (4:3)</PresentationFormat>
  <Paragraphs>229</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-webkit-standard</vt:lpstr>
      <vt:lpstr>Arial</vt:lpstr>
      <vt:lpstr>Calibri</vt:lpstr>
      <vt:lpstr>Cambria Math</vt:lpstr>
      <vt:lpstr>IBM Plex Sans</vt:lpstr>
      <vt:lpstr>NVIDIA-NALA</vt:lpstr>
      <vt:lpstr>Roboto</vt:lpstr>
      <vt:lpstr>SFMono-Regular</vt:lpstr>
      <vt:lpstr>Office Theme</vt:lpstr>
      <vt:lpstr>Supervised Learning Classification and Model Evaluation  Day 2 </vt:lpstr>
      <vt:lpstr>What is Classification</vt:lpstr>
      <vt:lpstr>Types of Classification</vt:lpstr>
      <vt:lpstr>Samples vs Features</vt:lpstr>
      <vt:lpstr>Samples vs Features</vt:lpstr>
      <vt:lpstr>Samples vs Features</vt:lpstr>
      <vt:lpstr>Common Classification Algorithms</vt:lpstr>
      <vt:lpstr>Common Classification Algorithms</vt:lpstr>
      <vt:lpstr>Logistic Regression</vt:lpstr>
      <vt:lpstr>Logistic Regression</vt:lpstr>
      <vt:lpstr>Logistic Regression</vt:lpstr>
      <vt:lpstr>Logistic Regression</vt:lpstr>
      <vt:lpstr>Logistic Regression – common challenges</vt:lpstr>
      <vt:lpstr>Logistic Regression – common challenges</vt:lpstr>
      <vt:lpstr>Support Vector Machines (SVM)</vt:lpstr>
      <vt:lpstr>Support Vector Machines (SVM)</vt:lpstr>
      <vt:lpstr>Support Vector Machines (SVM)</vt:lpstr>
      <vt:lpstr>K-Nearest Neighbors (KNN)</vt:lpstr>
      <vt:lpstr>K-Nearest Neighbors (KNN)</vt:lpstr>
      <vt:lpstr>K-Nearest Neighbors (KNN)</vt:lpstr>
      <vt:lpstr>K-Nearest Neighbors (KNN)</vt:lpstr>
      <vt:lpstr>Decision Trees and Ensemble Methods Overview</vt:lpstr>
      <vt:lpstr>Decision Trees</vt:lpstr>
      <vt:lpstr>Decision Trees</vt:lpstr>
      <vt:lpstr>Decision Trees</vt:lpstr>
      <vt:lpstr>Decision Trees - challenges</vt:lpstr>
      <vt:lpstr>Ensemble Methods</vt:lpstr>
      <vt:lpstr>Random Forest</vt:lpstr>
      <vt:lpstr>Random Forest</vt:lpstr>
      <vt:lpstr>Random Forest</vt:lpstr>
      <vt:lpstr>XGBoost</vt:lpstr>
      <vt:lpstr>XGBoost</vt:lpstr>
      <vt:lpstr>XGBoost</vt:lpstr>
      <vt:lpstr>XGBoost</vt:lpstr>
      <vt:lpstr>Model Evaluation Metrics</vt:lpstr>
      <vt:lpstr>Model Evaluation Metrics</vt:lpstr>
      <vt:lpstr>Model Evaluation Metrics</vt:lpstr>
      <vt:lpstr>Model Evaluation Metrics</vt:lpstr>
      <vt:lpstr>Model Evaluation Metrics</vt:lpstr>
      <vt:lpstr>Model Evaluation Metrics</vt:lpstr>
      <vt:lpstr>Model Evaluation Metrics</vt:lpstr>
      <vt:lpstr>Model Evaluation Metrics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2: Classification and Model Evaluation</dc:title>
  <dc:subject/>
  <dc:creator/>
  <cp:keywords/>
  <dc:description>generated using python-pptx</dc:description>
  <cp:lastModifiedBy>Sammie Omranian</cp:lastModifiedBy>
  <cp:revision>50</cp:revision>
  <dcterms:created xsi:type="dcterms:W3CDTF">2013-01-27T09:14:16Z</dcterms:created>
  <dcterms:modified xsi:type="dcterms:W3CDTF">2025-06-08T23:53:37Z</dcterms:modified>
  <cp:category/>
</cp:coreProperties>
</file>