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9"/>
  </p:notesMasterIdLst>
  <p:sldIdLst>
    <p:sldId id="256" r:id="rId5"/>
    <p:sldId id="261" r:id="rId6"/>
    <p:sldId id="260" r:id="rId7"/>
    <p:sldId id="257" r:id="rId8"/>
  </p:sldIdLst>
  <p:sldSz cx="12801600" cy="7772400"/>
  <p:notesSz cx="7315200" cy="12344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2326"/>
    <a:srgbClr val="7C7C7C"/>
    <a:srgbClr val="F2F2F2"/>
    <a:srgbClr val="CC0000"/>
    <a:srgbClr val="C00000"/>
    <a:srgbClr val="F8CBAD"/>
    <a:srgbClr val="000000"/>
    <a:srgbClr val="DEEBF7"/>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32" autoAdjust="0"/>
    <p:restoredTop sz="94561" autoAdjust="0"/>
  </p:normalViewPr>
  <p:slideViewPr>
    <p:cSldViewPr snapToGrid="0">
      <p:cViewPr varScale="1">
        <p:scale>
          <a:sx n="95" d="100"/>
          <a:sy n="95" d="100"/>
        </p:scale>
        <p:origin x="112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6191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619125"/>
          </a:xfrm>
          <a:prstGeom prst="rect">
            <a:avLst/>
          </a:prstGeom>
        </p:spPr>
        <p:txBody>
          <a:bodyPr vert="horz" lIns="91440" tIns="45720" rIns="91440" bIns="45720" rtlCol="0"/>
          <a:lstStyle>
            <a:lvl1pPr algn="r">
              <a:defRPr sz="1200"/>
            </a:lvl1pPr>
          </a:lstStyle>
          <a:p>
            <a:fld id="{567544D1-B6BF-4F76-BF02-8E53B4EAA227}" type="datetimeFigureOut">
              <a:rPr lang="en-US" smtClean="0"/>
              <a:t>3/16/2021</a:t>
            </a:fld>
            <a:endParaRPr lang="en-US"/>
          </a:p>
        </p:txBody>
      </p:sp>
      <p:sp>
        <p:nvSpPr>
          <p:cNvPr id="4" name="Slide Image Placeholder 3"/>
          <p:cNvSpPr>
            <a:spLocks noGrp="1" noRot="1" noChangeAspect="1"/>
          </p:cNvSpPr>
          <p:nvPr>
            <p:ph type="sldImg" idx="2"/>
          </p:nvPr>
        </p:nvSpPr>
        <p:spPr>
          <a:xfrm>
            <a:off x="228600" y="1543050"/>
            <a:ext cx="6858000" cy="41656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5940425"/>
            <a:ext cx="5851525" cy="48609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725275"/>
            <a:ext cx="3170238" cy="6191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11725275"/>
            <a:ext cx="3170238" cy="619125"/>
          </a:xfrm>
          <a:prstGeom prst="rect">
            <a:avLst/>
          </a:prstGeom>
        </p:spPr>
        <p:txBody>
          <a:bodyPr vert="horz" lIns="91440" tIns="45720" rIns="91440" bIns="45720" rtlCol="0" anchor="b"/>
          <a:lstStyle>
            <a:lvl1pPr algn="r">
              <a:defRPr sz="1200"/>
            </a:lvl1pPr>
          </a:lstStyle>
          <a:p>
            <a:fld id="{E379DEBD-01EE-49D6-845D-9E7CE6BE561A}" type="slidenum">
              <a:rPr lang="en-US" smtClean="0"/>
              <a:t>‹#›</a:t>
            </a:fld>
            <a:endParaRPr lang="en-US"/>
          </a:p>
        </p:txBody>
      </p:sp>
    </p:spTree>
    <p:extLst>
      <p:ext uri="{BB962C8B-B14F-4D97-AF65-F5344CB8AC3E}">
        <p14:creationId xmlns:p14="http://schemas.microsoft.com/office/powerpoint/2010/main" val="1492104160"/>
      </p:ext>
    </p:extLst>
  </p:cSld>
  <p:clrMap bg1="lt1" tx1="dk1" bg2="lt2" tx2="dk2" accent1="accent1" accent2="accent2" accent3="accent3" accent4="accent4" accent5="accent5" accent6="accent6" hlink="hlink" folHlink="folHlink"/>
  <p:notesStyle>
    <a:lvl1pPr marL="0" algn="l" defTabSz="987552" rtl="0" eaLnBrk="1" latinLnBrk="0" hangingPunct="1">
      <a:defRPr sz="1296" kern="1200">
        <a:solidFill>
          <a:schemeClr val="tx1"/>
        </a:solidFill>
        <a:latin typeface="+mn-lt"/>
        <a:ea typeface="+mn-ea"/>
        <a:cs typeface="+mn-cs"/>
      </a:defRPr>
    </a:lvl1pPr>
    <a:lvl2pPr marL="493776" algn="l" defTabSz="987552" rtl="0" eaLnBrk="1" latinLnBrk="0" hangingPunct="1">
      <a:defRPr sz="1296" kern="1200">
        <a:solidFill>
          <a:schemeClr val="tx1"/>
        </a:solidFill>
        <a:latin typeface="+mn-lt"/>
        <a:ea typeface="+mn-ea"/>
        <a:cs typeface="+mn-cs"/>
      </a:defRPr>
    </a:lvl2pPr>
    <a:lvl3pPr marL="987552" algn="l" defTabSz="987552" rtl="0" eaLnBrk="1" latinLnBrk="0" hangingPunct="1">
      <a:defRPr sz="1296" kern="1200">
        <a:solidFill>
          <a:schemeClr val="tx1"/>
        </a:solidFill>
        <a:latin typeface="+mn-lt"/>
        <a:ea typeface="+mn-ea"/>
        <a:cs typeface="+mn-cs"/>
      </a:defRPr>
    </a:lvl3pPr>
    <a:lvl4pPr marL="1481328" algn="l" defTabSz="987552" rtl="0" eaLnBrk="1" latinLnBrk="0" hangingPunct="1">
      <a:defRPr sz="1296" kern="1200">
        <a:solidFill>
          <a:schemeClr val="tx1"/>
        </a:solidFill>
        <a:latin typeface="+mn-lt"/>
        <a:ea typeface="+mn-ea"/>
        <a:cs typeface="+mn-cs"/>
      </a:defRPr>
    </a:lvl4pPr>
    <a:lvl5pPr marL="1975104" algn="l" defTabSz="987552" rtl="0" eaLnBrk="1" latinLnBrk="0" hangingPunct="1">
      <a:defRPr sz="1296" kern="1200">
        <a:solidFill>
          <a:schemeClr val="tx1"/>
        </a:solidFill>
        <a:latin typeface="+mn-lt"/>
        <a:ea typeface="+mn-ea"/>
        <a:cs typeface="+mn-cs"/>
      </a:defRPr>
    </a:lvl5pPr>
    <a:lvl6pPr marL="2468880" algn="l" defTabSz="987552" rtl="0" eaLnBrk="1" latinLnBrk="0" hangingPunct="1">
      <a:defRPr sz="1296" kern="1200">
        <a:solidFill>
          <a:schemeClr val="tx1"/>
        </a:solidFill>
        <a:latin typeface="+mn-lt"/>
        <a:ea typeface="+mn-ea"/>
        <a:cs typeface="+mn-cs"/>
      </a:defRPr>
    </a:lvl6pPr>
    <a:lvl7pPr marL="2962656" algn="l" defTabSz="987552" rtl="0" eaLnBrk="1" latinLnBrk="0" hangingPunct="1">
      <a:defRPr sz="1296" kern="1200">
        <a:solidFill>
          <a:schemeClr val="tx1"/>
        </a:solidFill>
        <a:latin typeface="+mn-lt"/>
        <a:ea typeface="+mn-ea"/>
        <a:cs typeface="+mn-cs"/>
      </a:defRPr>
    </a:lvl7pPr>
    <a:lvl8pPr marL="3456432" algn="l" defTabSz="987552" rtl="0" eaLnBrk="1" latinLnBrk="0" hangingPunct="1">
      <a:defRPr sz="1296" kern="1200">
        <a:solidFill>
          <a:schemeClr val="tx1"/>
        </a:solidFill>
        <a:latin typeface="+mn-lt"/>
        <a:ea typeface="+mn-ea"/>
        <a:cs typeface="+mn-cs"/>
      </a:defRPr>
    </a:lvl8pPr>
    <a:lvl9pPr marL="3950208" algn="l" defTabSz="987552" rtl="0" eaLnBrk="1" latinLnBrk="0" hangingPunct="1">
      <a:defRPr sz="129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analytics team must work within the complex ecosystem of data within the organization.</a:t>
            </a:r>
          </a:p>
          <a:p>
            <a:endParaRPr lang="en-US" dirty="0"/>
          </a:p>
          <a:p>
            <a:r>
              <a:rPr lang="en-US" dirty="0"/>
              <a:t>It must be mutually beneficial, with data like the trees and the data team maybe more the fungi. According to Hidden Life of Trees, the fungi help to give nutrients to the trees, and also helps with the trees connect to each other/ communicate</a:t>
            </a:r>
          </a:p>
        </p:txBody>
      </p:sp>
      <p:sp>
        <p:nvSpPr>
          <p:cNvPr id="4" name="Slide Number Placeholder 3"/>
          <p:cNvSpPr>
            <a:spLocks noGrp="1"/>
          </p:cNvSpPr>
          <p:nvPr>
            <p:ph type="sldNum" sz="quarter" idx="5"/>
          </p:nvPr>
        </p:nvSpPr>
        <p:spPr/>
        <p:txBody>
          <a:bodyPr/>
          <a:lstStyle/>
          <a:p>
            <a:fld id="{E379DEBD-01EE-49D6-845D-9E7CE6BE561A}" type="slidenum">
              <a:rPr lang="en-US" smtClean="0"/>
              <a:t>2</a:t>
            </a:fld>
            <a:endParaRPr lang="en-US"/>
          </a:p>
        </p:txBody>
      </p:sp>
    </p:spTree>
    <p:extLst>
      <p:ext uri="{BB962C8B-B14F-4D97-AF65-F5344CB8AC3E}">
        <p14:creationId xmlns:p14="http://schemas.microsoft.com/office/powerpoint/2010/main" val="2999648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and tableau are from the trunk up</a:t>
            </a:r>
          </a:p>
          <a:p>
            <a:endParaRPr lang="en-US" dirty="0"/>
          </a:p>
          <a:p>
            <a:r>
              <a:rPr lang="en-US" dirty="0"/>
              <a:t>Audit .. Plan text version control</a:t>
            </a:r>
          </a:p>
        </p:txBody>
      </p:sp>
      <p:sp>
        <p:nvSpPr>
          <p:cNvPr id="4" name="Slide Number Placeholder 3"/>
          <p:cNvSpPr>
            <a:spLocks noGrp="1"/>
          </p:cNvSpPr>
          <p:nvPr>
            <p:ph type="sldNum" sz="quarter" idx="5"/>
          </p:nvPr>
        </p:nvSpPr>
        <p:spPr/>
        <p:txBody>
          <a:bodyPr/>
          <a:lstStyle/>
          <a:p>
            <a:fld id="{E379DEBD-01EE-49D6-845D-9E7CE6BE561A}" type="slidenum">
              <a:rPr lang="en-US" smtClean="0"/>
              <a:t>3</a:t>
            </a:fld>
            <a:endParaRPr lang="en-US"/>
          </a:p>
        </p:txBody>
      </p:sp>
    </p:spTree>
    <p:extLst>
      <p:ext uri="{BB962C8B-B14F-4D97-AF65-F5344CB8AC3E}">
        <p14:creationId xmlns:p14="http://schemas.microsoft.com/office/powerpoint/2010/main" val="2305173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Opportunities for cross toolset usage</a:t>
            </a:r>
          </a:p>
        </p:txBody>
      </p:sp>
      <p:sp>
        <p:nvSpPr>
          <p:cNvPr id="4" name="Slide Number Placeholder 3"/>
          <p:cNvSpPr>
            <a:spLocks noGrp="1"/>
          </p:cNvSpPr>
          <p:nvPr>
            <p:ph type="sldNum" sz="quarter" idx="5"/>
          </p:nvPr>
        </p:nvSpPr>
        <p:spPr/>
        <p:txBody>
          <a:bodyPr/>
          <a:lstStyle/>
          <a:p>
            <a:fld id="{E379DEBD-01EE-49D6-845D-9E7CE6BE561A}" type="slidenum">
              <a:rPr lang="en-US" smtClean="0"/>
              <a:t>4</a:t>
            </a:fld>
            <a:endParaRPr lang="en-US"/>
          </a:p>
        </p:txBody>
      </p:sp>
    </p:spTree>
    <p:extLst>
      <p:ext uri="{BB962C8B-B14F-4D97-AF65-F5344CB8AC3E}">
        <p14:creationId xmlns:p14="http://schemas.microsoft.com/office/powerpoint/2010/main" val="3572308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272011"/>
            <a:ext cx="9601200" cy="2705947"/>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600200" y="4082310"/>
            <a:ext cx="9601200" cy="1876530"/>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EF0A6F-11F1-4BF7-B0B3-96AC8737FF70}" type="datetimeFigureOut">
              <a:rPr lang="en-US" smtClean="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CD4DDD-1954-4422-BE9B-8AAA57940C83}" type="slidenum">
              <a:rPr lang="en-US" smtClean="0"/>
              <a:t>‹#›</a:t>
            </a:fld>
            <a:endParaRPr lang="en-US" dirty="0"/>
          </a:p>
        </p:txBody>
      </p:sp>
    </p:spTree>
    <p:extLst>
      <p:ext uri="{BB962C8B-B14F-4D97-AF65-F5344CB8AC3E}">
        <p14:creationId xmlns:p14="http://schemas.microsoft.com/office/powerpoint/2010/main" val="316876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EF0A6F-11F1-4BF7-B0B3-96AC8737FF70}" type="datetimeFigureOut">
              <a:rPr lang="en-US" smtClean="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CD4DDD-1954-4422-BE9B-8AAA57940C83}" type="slidenum">
              <a:rPr lang="en-US" smtClean="0"/>
              <a:t>‹#›</a:t>
            </a:fld>
            <a:endParaRPr lang="en-US" dirty="0"/>
          </a:p>
        </p:txBody>
      </p:sp>
    </p:spTree>
    <p:extLst>
      <p:ext uri="{BB962C8B-B14F-4D97-AF65-F5344CB8AC3E}">
        <p14:creationId xmlns:p14="http://schemas.microsoft.com/office/powerpoint/2010/main" val="2631407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5" y="413808"/>
            <a:ext cx="2760345"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0" y="413808"/>
            <a:ext cx="8121015"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EF0A6F-11F1-4BF7-B0B3-96AC8737FF70}" type="datetimeFigureOut">
              <a:rPr lang="en-US" smtClean="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CD4DDD-1954-4422-BE9B-8AAA57940C83}" type="slidenum">
              <a:rPr lang="en-US" smtClean="0"/>
              <a:t>‹#›</a:t>
            </a:fld>
            <a:endParaRPr lang="en-US" dirty="0"/>
          </a:p>
        </p:txBody>
      </p:sp>
    </p:spTree>
    <p:extLst>
      <p:ext uri="{BB962C8B-B14F-4D97-AF65-F5344CB8AC3E}">
        <p14:creationId xmlns:p14="http://schemas.microsoft.com/office/powerpoint/2010/main" val="1284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EF0A6F-11F1-4BF7-B0B3-96AC8737FF70}" type="datetimeFigureOut">
              <a:rPr lang="en-US" smtClean="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CD4DDD-1954-4422-BE9B-8AAA57940C83}" type="slidenum">
              <a:rPr lang="en-US" smtClean="0"/>
              <a:t>‹#›</a:t>
            </a:fld>
            <a:endParaRPr lang="en-US" dirty="0"/>
          </a:p>
        </p:txBody>
      </p:sp>
    </p:spTree>
    <p:extLst>
      <p:ext uri="{BB962C8B-B14F-4D97-AF65-F5344CB8AC3E}">
        <p14:creationId xmlns:p14="http://schemas.microsoft.com/office/powerpoint/2010/main" val="311862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1937704"/>
            <a:ext cx="11041380" cy="3233102"/>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873443" y="5201392"/>
            <a:ext cx="11041380" cy="1700212"/>
          </a:xfrm>
        </p:spPr>
        <p:txBody>
          <a:bodyPr/>
          <a:lstStyle>
            <a:lvl1pPr marL="0" indent="0">
              <a:buNone/>
              <a:defRPr sz="2520">
                <a:solidFill>
                  <a:schemeClr val="tx1">
                    <a:tint val="75000"/>
                  </a:schemeClr>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F0A6F-11F1-4BF7-B0B3-96AC8737FF70}" type="datetimeFigureOut">
              <a:rPr lang="en-US" smtClean="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CD4DDD-1954-4422-BE9B-8AAA57940C83}" type="slidenum">
              <a:rPr lang="en-US" smtClean="0"/>
              <a:t>‹#›</a:t>
            </a:fld>
            <a:endParaRPr lang="en-US" dirty="0"/>
          </a:p>
        </p:txBody>
      </p:sp>
    </p:spTree>
    <p:extLst>
      <p:ext uri="{BB962C8B-B14F-4D97-AF65-F5344CB8AC3E}">
        <p14:creationId xmlns:p14="http://schemas.microsoft.com/office/powerpoint/2010/main" val="19182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069042"/>
            <a:ext cx="544068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069042"/>
            <a:ext cx="544068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EF0A6F-11F1-4BF7-B0B3-96AC8737FF70}" type="datetimeFigureOut">
              <a:rPr lang="en-US" smtClean="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CD4DDD-1954-4422-BE9B-8AAA57940C83}" type="slidenum">
              <a:rPr lang="en-US" smtClean="0"/>
              <a:t>‹#›</a:t>
            </a:fld>
            <a:endParaRPr lang="en-US" dirty="0"/>
          </a:p>
        </p:txBody>
      </p:sp>
    </p:spTree>
    <p:extLst>
      <p:ext uri="{BB962C8B-B14F-4D97-AF65-F5344CB8AC3E}">
        <p14:creationId xmlns:p14="http://schemas.microsoft.com/office/powerpoint/2010/main" val="134997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413809"/>
            <a:ext cx="1104138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8" y="1905318"/>
            <a:ext cx="5415676" cy="933767"/>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881778" y="2839085"/>
            <a:ext cx="5415676"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0" y="1905318"/>
            <a:ext cx="5442347" cy="933767"/>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6480810" y="2839085"/>
            <a:ext cx="5442347"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EF0A6F-11F1-4BF7-B0B3-96AC8737FF70}" type="datetimeFigureOut">
              <a:rPr lang="en-US" smtClean="0"/>
              <a:t>3/14/2021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1CD4DDD-1954-4422-BE9B-8AAA57940C83}" type="slidenum">
              <a:rPr lang="en-US" smtClean="0"/>
              <a:t>‹#›</a:t>
            </a:fld>
            <a:endParaRPr lang="en-US" dirty="0"/>
          </a:p>
        </p:txBody>
      </p:sp>
    </p:spTree>
    <p:extLst>
      <p:ext uri="{BB962C8B-B14F-4D97-AF65-F5344CB8AC3E}">
        <p14:creationId xmlns:p14="http://schemas.microsoft.com/office/powerpoint/2010/main" val="818863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EF0A6F-11F1-4BF7-B0B3-96AC8737FF70}" type="datetimeFigureOut">
              <a:rPr lang="en-US" smtClean="0"/>
              <a:t>3/14/2021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1CD4DDD-1954-4422-BE9B-8AAA57940C83}" type="slidenum">
              <a:rPr lang="en-US" smtClean="0"/>
              <a:t>‹#›</a:t>
            </a:fld>
            <a:endParaRPr lang="en-US" dirty="0"/>
          </a:p>
        </p:txBody>
      </p:sp>
    </p:spTree>
    <p:extLst>
      <p:ext uri="{BB962C8B-B14F-4D97-AF65-F5344CB8AC3E}">
        <p14:creationId xmlns:p14="http://schemas.microsoft.com/office/powerpoint/2010/main" val="231962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EF0A6F-11F1-4BF7-B0B3-96AC8737FF70}" type="datetimeFigureOut">
              <a:rPr lang="en-US" smtClean="0"/>
              <a:t>3/14/2021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1CD4DDD-1954-4422-BE9B-8AAA57940C83}" type="slidenum">
              <a:rPr lang="en-US" smtClean="0"/>
              <a:t>‹#›</a:t>
            </a:fld>
            <a:endParaRPr lang="en-US" dirty="0"/>
          </a:p>
        </p:txBody>
      </p:sp>
    </p:spTree>
    <p:extLst>
      <p:ext uri="{BB962C8B-B14F-4D97-AF65-F5344CB8AC3E}">
        <p14:creationId xmlns:p14="http://schemas.microsoft.com/office/powerpoint/2010/main" val="2140568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518160"/>
            <a:ext cx="4128849" cy="181356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5442347" y="1119082"/>
            <a:ext cx="6480810" cy="5523442"/>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331720"/>
            <a:ext cx="4128849" cy="4319800"/>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14EF0A6F-11F1-4BF7-B0B3-96AC8737FF70}" type="datetimeFigureOut">
              <a:rPr lang="en-US" smtClean="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CD4DDD-1954-4422-BE9B-8AAA57940C83}" type="slidenum">
              <a:rPr lang="en-US" smtClean="0"/>
              <a:t>‹#›</a:t>
            </a:fld>
            <a:endParaRPr lang="en-US" dirty="0"/>
          </a:p>
        </p:txBody>
      </p:sp>
    </p:spTree>
    <p:extLst>
      <p:ext uri="{BB962C8B-B14F-4D97-AF65-F5344CB8AC3E}">
        <p14:creationId xmlns:p14="http://schemas.microsoft.com/office/powerpoint/2010/main" val="1170485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518160"/>
            <a:ext cx="4128849" cy="181356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119082"/>
            <a:ext cx="6480810" cy="5523442"/>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881778" y="2331720"/>
            <a:ext cx="4128849" cy="4319800"/>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14EF0A6F-11F1-4BF7-B0B3-96AC8737FF70}" type="datetimeFigureOut">
              <a:rPr lang="en-US" smtClean="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CD4DDD-1954-4422-BE9B-8AAA57940C83}" type="slidenum">
              <a:rPr lang="en-US" smtClean="0"/>
              <a:t>‹#›</a:t>
            </a:fld>
            <a:endParaRPr lang="en-US" dirty="0"/>
          </a:p>
        </p:txBody>
      </p:sp>
    </p:spTree>
    <p:extLst>
      <p:ext uri="{BB962C8B-B14F-4D97-AF65-F5344CB8AC3E}">
        <p14:creationId xmlns:p14="http://schemas.microsoft.com/office/powerpoint/2010/main" val="198126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413809"/>
            <a:ext cx="1104138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069042"/>
            <a:ext cx="1104138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7203864"/>
            <a:ext cx="2880360" cy="413808"/>
          </a:xfrm>
          <a:prstGeom prst="rect">
            <a:avLst/>
          </a:prstGeom>
        </p:spPr>
        <p:txBody>
          <a:bodyPr vert="horz" lIns="91440" tIns="45720" rIns="91440" bIns="45720" rtlCol="0" anchor="ctr"/>
          <a:lstStyle>
            <a:lvl1pPr algn="l">
              <a:defRPr sz="1260">
                <a:solidFill>
                  <a:schemeClr val="tx1">
                    <a:tint val="75000"/>
                  </a:schemeClr>
                </a:solidFill>
              </a:defRPr>
            </a:lvl1pPr>
          </a:lstStyle>
          <a:p>
            <a:fld id="{14EF0A6F-11F1-4BF7-B0B3-96AC8737FF70}" type="datetimeFigureOut">
              <a:rPr lang="en-US" smtClean="0"/>
              <a:t>3/14/2021</a:t>
            </a:fld>
            <a:endParaRPr lang="en-US" dirty="0"/>
          </a:p>
        </p:txBody>
      </p:sp>
      <p:sp>
        <p:nvSpPr>
          <p:cNvPr id="5" name="Footer Placeholder 4"/>
          <p:cNvSpPr>
            <a:spLocks noGrp="1"/>
          </p:cNvSpPr>
          <p:nvPr>
            <p:ph type="ftr" sz="quarter" idx="3"/>
          </p:nvPr>
        </p:nvSpPr>
        <p:spPr>
          <a:xfrm>
            <a:off x="4240530" y="7203864"/>
            <a:ext cx="4320540" cy="413808"/>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041130" y="7203864"/>
            <a:ext cx="2880360" cy="413808"/>
          </a:xfrm>
          <a:prstGeom prst="rect">
            <a:avLst/>
          </a:prstGeom>
        </p:spPr>
        <p:txBody>
          <a:bodyPr vert="horz" lIns="91440" tIns="45720" rIns="91440" bIns="45720" rtlCol="0" anchor="ctr"/>
          <a:lstStyle>
            <a:lvl1pPr algn="r">
              <a:defRPr sz="1260">
                <a:solidFill>
                  <a:schemeClr val="tx1">
                    <a:tint val="75000"/>
                  </a:schemeClr>
                </a:solidFill>
              </a:defRPr>
            </a:lvl1pPr>
          </a:lstStyle>
          <a:p>
            <a:fld id="{11CD4DDD-1954-4422-BE9B-8AAA57940C83}" type="slidenum">
              <a:rPr lang="en-US" smtClean="0"/>
              <a:t>‹#›</a:t>
            </a:fld>
            <a:endParaRPr lang="en-US" dirty="0"/>
          </a:p>
        </p:txBody>
      </p:sp>
    </p:spTree>
    <p:extLst>
      <p:ext uri="{BB962C8B-B14F-4D97-AF65-F5344CB8AC3E}">
        <p14:creationId xmlns:p14="http://schemas.microsoft.com/office/powerpoint/2010/main" val="42570390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E0BEC-A160-461C-A3B8-2C1C270CCB77}"/>
              </a:ext>
            </a:extLst>
          </p:cNvPr>
          <p:cNvSpPr>
            <a:spLocks noGrp="1"/>
          </p:cNvSpPr>
          <p:nvPr>
            <p:ph type="ctrTitle"/>
          </p:nvPr>
        </p:nvSpPr>
        <p:spPr/>
        <p:txBody>
          <a:bodyPr/>
          <a:lstStyle/>
          <a:p>
            <a:r>
              <a:rPr lang="en-US" dirty="0">
                <a:latin typeface="Montserrat" panose="00000500000000000000" pitchFamily="2" charset="0"/>
              </a:rPr>
              <a:t>Building Analytics Capabilities</a:t>
            </a:r>
          </a:p>
        </p:txBody>
      </p:sp>
      <p:sp>
        <p:nvSpPr>
          <p:cNvPr id="3" name="Subtitle 2">
            <a:extLst>
              <a:ext uri="{FF2B5EF4-FFF2-40B4-BE49-F238E27FC236}">
                <a16:creationId xmlns:a16="http://schemas.microsoft.com/office/drawing/2014/main" id="{4433C78D-3291-4988-9315-7618250F32DD}"/>
              </a:ext>
            </a:extLst>
          </p:cNvPr>
          <p:cNvSpPr>
            <a:spLocks noGrp="1"/>
          </p:cNvSpPr>
          <p:nvPr>
            <p:ph type="subTitle" idx="1"/>
          </p:nvPr>
        </p:nvSpPr>
        <p:spPr/>
        <p:txBody>
          <a:bodyPr/>
          <a:lstStyle/>
          <a:p>
            <a:r>
              <a:rPr lang="en-US" dirty="0">
                <a:latin typeface="Montserrat" panose="00000500000000000000" pitchFamily="2" charset="0"/>
              </a:rPr>
              <a:t>P. Walker</a:t>
            </a:r>
          </a:p>
        </p:txBody>
      </p:sp>
    </p:spTree>
    <p:extLst>
      <p:ext uri="{BB962C8B-B14F-4D97-AF65-F5344CB8AC3E}">
        <p14:creationId xmlns:p14="http://schemas.microsoft.com/office/powerpoint/2010/main" val="235212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6C27DE-E7DC-43B2-B9C8-E0B3ABD4C985}"/>
              </a:ext>
            </a:extLst>
          </p:cNvPr>
          <p:cNvSpPr>
            <a:spLocks noGrp="1"/>
          </p:cNvSpPr>
          <p:nvPr>
            <p:ph idx="1"/>
          </p:nvPr>
        </p:nvSpPr>
        <p:spPr>
          <a:xfrm>
            <a:off x="3245112" y="3886200"/>
            <a:ext cx="7071706" cy="2217705"/>
          </a:xfrm>
        </p:spPr>
        <p:txBody>
          <a:bodyPr>
            <a:normAutofit/>
          </a:bodyPr>
          <a:lstStyle/>
          <a:p>
            <a:pPr marL="0" indent="0">
              <a:buNone/>
            </a:pPr>
            <a:r>
              <a:rPr lang="en-US" sz="2200" b="1" dirty="0">
                <a:latin typeface="Montserrat" panose="00000500000000000000" pitchFamily="2" charset="0"/>
              </a:rPr>
              <a:t>Challenge: </a:t>
            </a:r>
            <a:r>
              <a:rPr lang="en-US" sz="1500" dirty="0">
                <a:latin typeface="Montserrat" panose="00000500000000000000" pitchFamily="2" charset="0"/>
              </a:rPr>
              <a:t> </a:t>
            </a:r>
            <a:r>
              <a:rPr lang="en-US" sz="1500" dirty="0">
                <a:solidFill>
                  <a:srgbClr val="BD2326"/>
                </a:solidFill>
                <a:latin typeface="Montserrat" panose="00000500000000000000" pitchFamily="2" charset="0"/>
              </a:rPr>
              <a:t>Remaining robust with change </a:t>
            </a:r>
            <a:endParaRPr lang="en-US" sz="1500" b="1" dirty="0">
              <a:latin typeface="Montserrat" panose="00000500000000000000" pitchFamily="2" charset="0"/>
            </a:endParaRPr>
          </a:p>
          <a:p>
            <a:pPr lvl="1"/>
            <a:r>
              <a:rPr lang="en-US" sz="1900" dirty="0">
                <a:latin typeface="Montserrat" panose="00000500000000000000" pitchFamily="2" charset="0"/>
              </a:rPr>
              <a:t>Answer leadership questions quickly with confidence while…</a:t>
            </a:r>
          </a:p>
          <a:p>
            <a:pPr lvl="2"/>
            <a:r>
              <a:rPr lang="en-US" sz="1480" dirty="0">
                <a:latin typeface="Montserrat" panose="00000500000000000000" pitchFamily="2" charset="0"/>
              </a:rPr>
              <a:t>Disparate and often fractional data: Many different reports already exist </a:t>
            </a:r>
          </a:p>
          <a:p>
            <a:pPr lvl="1"/>
            <a:r>
              <a:rPr lang="en-US" sz="1900" dirty="0">
                <a:latin typeface="Montserrat" panose="00000500000000000000" pitchFamily="2" charset="0"/>
              </a:rPr>
              <a:t>Avoiding.. </a:t>
            </a:r>
          </a:p>
          <a:p>
            <a:pPr lvl="2"/>
            <a:r>
              <a:rPr lang="en-US" sz="1480" dirty="0">
                <a:latin typeface="Montserrat" panose="00000500000000000000" pitchFamily="2" charset="0"/>
              </a:rPr>
              <a:t>Vendor lock-in: Leads to analyst lock-in</a:t>
            </a:r>
          </a:p>
          <a:p>
            <a:pPr lvl="1"/>
            <a:endParaRPr lang="en-US" sz="2200" dirty="0">
              <a:latin typeface="Montserrat" panose="00000500000000000000" pitchFamily="2" charset="0"/>
            </a:endParaRPr>
          </a:p>
        </p:txBody>
      </p:sp>
      <p:pic>
        <p:nvPicPr>
          <p:cNvPr id="6" name="Picture 5">
            <a:extLst>
              <a:ext uri="{FF2B5EF4-FFF2-40B4-BE49-F238E27FC236}">
                <a16:creationId xmlns:a16="http://schemas.microsoft.com/office/drawing/2014/main" id="{60A4BD24-07E9-43F6-81B0-7E1B50C6A798}"/>
              </a:ext>
            </a:extLst>
          </p:cNvPr>
          <p:cNvPicPr>
            <a:picLocks noChangeAspect="1"/>
          </p:cNvPicPr>
          <p:nvPr/>
        </p:nvPicPr>
        <p:blipFill>
          <a:blip r:embed="rId3"/>
          <a:stretch>
            <a:fillRect/>
          </a:stretch>
        </p:blipFill>
        <p:spPr>
          <a:xfrm>
            <a:off x="857091" y="3886200"/>
            <a:ext cx="1989954" cy="1959288"/>
          </a:xfrm>
          <a:prstGeom prst="rect">
            <a:avLst/>
          </a:prstGeom>
        </p:spPr>
      </p:pic>
      <p:pic>
        <p:nvPicPr>
          <p:cNvPr id="7" name="Picture 6">
            <a:extLst>
              <a:ext uri="{FF2B5EF4-FFF2-40B4-BE49-F238E27FC236}">
                <a16:creationId xmlns:a16="http://schemas.microsoft.com/office/drawing/2014/main" id="{4672F8EF-6AAB-424E-9BF0-F64FE832D6BA}"/>
              </a:ext>
            </a:extLst>
          </p:cNvPr>
          <p:cNvPicPr>
            <a:picLocks noChangeAspect="1"/>
          </p:cNvPicPr>
          <p:nvPr/>
        </p:nvPicPr>
        <p:blipFill rotWithShape="1">
          <a:blip r:embed="rId4"/>
          <a:srcRect t="1552"/>
          <a:stretch/>
        </p:blipFill>
        <p:spPr>
          <a:xfrm>
            <a:off x="9126701" y="1529793"/>
            <a:ext cx="2046094" cy="2197450"/>
          </a:xfrm>
          <a:prstGeom prst="rect">
            <a:avLst/>
          </a:prstGeom>
        </p:spPr>
      </p:pic>
      <p:grpSp>
        <p:nvGrpSpPr>
          <p:cNvPr id="24" name="Group 23">
            <a:extLst>
              <a:ext uri="{FF2B5EF4-FFF2-40B4-BE49-F238E27FC236}">
                <a16:creationId xmlns:a16="http://schemas.microsoft.com/office/drawing/2014/main" id="{D2002765-B705-4049-801B-FCBB4AD84AF8}"/>
              </a:ext>
            </a:extLst>
          </p:cNvPr>
          <p:cNvGrpSpPr/>
          <p:nvPr/>
        </p:nvGrpSpPr>
        <p:grpSpPr>
          <a:xfrm>
            <a:off x="0" y="7306818"/>
            <a:ext cx="11172795" cy="465582"/>
            <a:chOff x="-1" y="6371162"/>
            <a:chExt cx="11172795" cy="465582"/>
          </a:xfrm>
        </p:grpSpPr>
        <p:sp>
          <p:nvSpPr>
            <p:cNvPr id="26" name="Rectangle 25">
              <a:extLst>
                <a:ext uri="{FF2B5EF4-FFF2-40B4-BE49-F238E27FC236}">
                  <a16:creationId xmlns:a16="http://schemas.microsoft.com/office/drawing/2014/main" id="{72D9D8CB-AF49-487C-B1EE-B68E76913EBD}"/>
                </a:ext>
              </a:extLst>
            </p:cNvPr>
            <p:cNvSpPr/>
            <p:nvPr/>
          </p:nvSpPr>
          <p:spPr>
            <a:xfrm>
              <a:off x="-1" y="6371162"/>
              <a:ext cx="11172795" cy="465582"/>
            </a:xfrm>
            <a:prstGeom prst="rect">
              <a:avLst/>
            </a:prstGeom>
            <a:solidFill>
              <a:srgbClr val="BD2326">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ontserrat" panose="00000500000000000000" pitchFamily="2" charset="0"/>
              </a:endParaRPr>
            </a:p>
          </p:txBody>
        </p:sp>
        <p:sp>
          <p:nvSpPr>
            <p:cNvPr id="27" name="TextBox 26">
              <a:extLst>
                <a:ext uri="{FF2B5EF4-FFF2-40B4-BE49-F238E27FC236}">
                  <a16:creationId xmlns:a16="http://schemas.microsoft.com/office/drawing/2014/main" id="{511E7D4F-D796-4124-9D0F-B337FEE8E5BE}"/>
                </a:ext>
              </a:extLst>
            </p:cNvPr>
            <p:cNvSpPr txBox="1"/>
            <p:nvPr/>
          </p:nvSpPr>
          <p:spPr>
            <a:xfrm>
              <a:off x="0" y="6373121"/>
              <a:ext cx="10603684" cy="461665"/>
            </a:xfrm>
            <a:prstGeom prst="rect">
              <a:avLst/>
            </a:prstGeom>
            <a:noFill/>
          </p:spPr>
          <p:txBody>
            <a:bodyPr wrap="square" rtlCol="0">
              <a:spAutoFit/>
            </a:bodyPr>
            <a:lstStyle/>
            <a:p>
              <a:r>
                <a:rPr lang="en-US" sz="2400" i="1" dirty="0">
                  <a:solidFill>
                    <a:schemeClr val="bg1">
                      <a:lumMod val="95000"/>
                    </a:schemeClr>
                  </a:solidFill>
                  <a:latin typeface="Montserrat" panose="00000500000000000000" pitchFamily="2" charset="0"/>
                </a:rPr>
                <a:t>Analytics Ecosystem</a:t>
              </a:r>
            </a:p>
          </p:txBody>
        </p:sp>
      </p:grpSp>
      <p:sp>
        <p:nvSpPr>
          <p:cNvPr id="32" name="Content Placeholder 2">
            <a:extLst>
              <a:ext uri="{FF2B5EF4-FFF2-40B4-BE49-F238E27FC236}">
                <a16:creationId xmlns:a16="http://schemas.microsoft.com/office/drawing/2014/main" id="{80366548-DA6C-4FE6-978D-FA5E263C84D8}"/>
              </a:ext>
            </a:extLst>
          </p:cNvPr>
          <p:cNvSpPr txBox="1">
            <a:spLocks/>
          </p:cNvSpPr>
          <p:nvPr/>
        </p:nvSpPr>
        <p:spPr>
          <a:xfrm>
            <a:off x="992695" y="1529793"/>
            <a:ext cx="7795896" cy="1617637"/>
          </a:xfrm>
          <a:prstGeom prst="rect">
            <a:avLst/>
          </a:prstGeom>
        </p:spPr>
        <p:txBody>
          <a:bodyPr vert="horz" lIns="91440" tIns="45720" rIns="91440" bIns="45720" rtlCol="0">
            <a:normAutofit fontScale="92500" lnSpcReduction="10000"/>
          </a:bodyPr>
          <a:lst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0" indent="0">
              <a:buFont typeface="Arial" panose="020B0604020202020204" pitchFamily="34" charset="0"/>
              <a:buNone/>
            </a:pPr>
            <a:r>
              <a:rPr lang="en-US" sz="2200" b="1" dirty="0">
                <a:latin typeface="Montserrat" panose="00000500000000000000" pitchFamily="2" charset="0"/>
              </a:rPr>
              <a:t>Goal</a:t>
            </a:r>
            <a:r>
              <a:rPr lang="en-US" sz="2200" dirty="0">
                <a:latin typeface="Montserrat" panose="00000500000000000000" pitchFamily="2" charset="0"/>
              </a:rPr>
              <a:t>: </a:t>
            </a:r>
            <a:r>
              <a:rPr lang="en-US" sz="1600" dirty="0">
                <a:solidFill>
                  <a:srgbClr val="BD2326"/>
                </a:solidFill>
                <a:latin typeface="Montserrat" panose="00000500000000000000" pitchFamily="2" charset="0"/>
              </a:rPr>
              <a:t>Deep root system, fostering sustainable growth</a:t>
            </a:r>
            <a:endParaRPr lang="en-US" sz="2400" b="1" dirty="0">
              <a:solidFill>
                <a:srgbClr val="BD2326"/>
              </a:solidFill>
              <a:latin typeface="Montserrat" panose="00000500000000000000" pitchFamily="2" charset="0"/>
            </a:endParaRPr>
          </a:p>
          <a:p>
            <a:pPr lvl="1"/>
            <a:r>
              <a:rPr lang="en-US" sz="1900" u="sng" dirty="0">
                <a:latin typeface="Montserrat" panose="00000500000000000000" pitchFamily="2" charset="0"/>
              </a:rPr>
              <a:t>Outcomes:</a:t>
            </a:r>
            <a:r>
              <a:rPr lang="en-US" sz="1900" dirty="0">
                <a:latin typeface="Montserrat" panose="00000500000000000000" pitchFamily="2" charset="0"/>
              </a:rPr>
              <a:t> To provide actionable insights to leaders.</a:t>
            </a:r>
          </a:p>
          <a:p>
            <a:pPr lvl="1"/>
            <a:r>
              <a:rPr lang="en-US" sz="1900" u="sng" dirty="0">
                <a:latin typeface="Montserrat" panose="00000500000000000000" pitchFamily="2" charset="0"/>
              </a:rPr>
              <a:t>Process:</a:t>
            </a:r>
            <a:r>
              <a:rPr lang="en-US" sz="1900" dirty="0">
                <a:latin typeface="Montserrat" panose="00000500000000000000" pitchFamily="2" charset="0"/>
              </a:rPr>
              <a:t> To foster nimble and sustainable growth on pace with the need.</a:t>
            </a:r>
          </a:p>
          <a:p>
            <a:pPr lvl="2"/>
            <a:r>
              <a:rPr lang="en-US" sz="1600" dirty="0">
                <a:latin typeface="Montserrat" panose="00000500000000000000" pitchFamily="2" charset="0"/>
              </a:rPr>
              <a:t>New root systems lead to stable analytics throughout the organization which feed each other</a:t>
            </a:r>
          </a:p>
        </p:txBody>
      </p:sp>
    </p:spTree>
    <p:extLst>
      <p:ext uri="{BB962C8B-B14F-4D97-AF65-F5344CB8AC3E}">
        <p14:creationId xmlns:p14="http://schemas.microsoft.com/office/powerpoint/2010/main" val="991720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4908BF47-0DAF-448C-A3F5-DD0F8B5711F8}"/>
              </a:ext>
            </a:extLst>
          </p:cNvPr>
          <p:cNvGrpSpPr/>
          <p:nvPr/>
        </p:nvGrpSpPr>
        <p:grpSpPr>
          <a:xfrm>
            <a:off x="1870041" y="1968965"/>
            <a:ext cx="9385834" cy="2377440"/>
            <a:chOff x="1565241" y="2317109"/>
            <a:chExt cx="9385834" cy="2377440"/>
          </a:xfrm>
        </p:grpSpPr>
        <p:cxnSp>
          <p:nvCxnSpPr>
            <p:cNvPr id="4" name="Straight Connector 3">
              <a:extLst>
                <a:ext uri="{FF2B5EF4-FFF2-40B4-BE49-F238E27FC236}">
                  <a16:creationId xmlns:a16="http://schemas.microsoft.com/office/drawing/2014/main" id="{ACB299E7-5C3F-44A1-824D-41FFFA914FFE}"/>
                </a:ext>
              </a:extLst>
            </p:cNvPr>
            <p:cNvCxnSpPr>
              <a:cxnSpLocks/>
            </p:cNvCxnSpPr>
            <p:nvPr/>
          </p:nvCxnSpPr>
          <p:spPr>
            <a:xfrm flipH="1" flipV="1">
              <a:off x="6197886" y="2317109"/>
              <a:ext cx="2" cy="2377440"/>
            </a:xfrm>
            <a:prstGeom prst="line">
              <a:avLst/>
            </a:prstGeom>
            <a:ln>
              <a:solidFill>
                <a:srgbClr val="7C7C7C">
                  <a:alpha val="50196"/>
                </a:srgb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D7D744A-FF03-427C-86E1-E44F6F673E5C}"/>
                </a:ext>
              </a:extLst>
            </p:cNvPr>
            <p:cNvCxnSpPr>
              <a:cxnSpLocks/>
            </p:cNvCxnSpPr>
            <p:nvPr/>
          </p:nvCxnSpPr>
          <p:spPr>
            <a:xfrm flipH="1" flipV="1">
              <a:off x="10951074" y="2317109"/>
              <a:ext cx="1" cy="2377440"/>
            </a:xfrm>
            <a:prstGeom prst="line">
              <a:avLst/>
            </a:prstGeom>
            <a:ln>
              <a:solidFill>
                <a:srgbClr val="7C7C7C">
                  <a:alpha val="50196"/>
                </a:srgb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FD84898-615B-4CDF-A8F0-22D645671550}"/>
                </a:ext>
              </a:extLst>
            </p:cNvPr>
            <p:cNvCxnSpPr>
              <a:cxnSpLocks/>
            </p:cNvCxnSpPr>
            <p:nvPr/>
          </p:nvCxnSpPr>
          <p:spPr>
            <a:xfrm flipV="1">
              <a:off x="8600875" y="2317109"/>
              <a:ext cx="0" cy="2377440"/>
            </a:xfrm>
            <a:prstGeom prst="line">
              <a:avLst/>
            </a:prstGeom>
            <a:ln>
              <a:solidFill>
                <a:srgbClr val="7C7C7C">
                  <a:alpha val="5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3C0E26-3CE4-47C8-BF23-8F5D8DC74D54}"/>
                </a:ext>
              </a:extLst>
            </p:cNvPr>
            <p:cNvCxnSpPr>
              <a:cxnSpLocks/>
            </p:cNvCxnSpPr>
            <p:nvPr/>
          </p:nvCxnSpPr>
          <p:spPr>
            <a:xfrm flipH="1" flipV="1">
              <a:off x="3527062" y="2317109"/>
              <a:ext cx="2" cy="2377440"/>
            </a:xfrm>
            <a:prstGeom prst="line">
              <a:avLst/>
            </a:prstGeom>
            <a:ln>
              <a:solidFill>
                <a:srgbClr val="7C7C7C">
                  <a:alpha val="5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2FECBD3-B70F-45A0-97E3-95CDC6EE8789}"/>
                </a:ext>
              </a:extLst>
            </p:cNvPr>
            <p:cNvCxnSpPr>
              <a:cxnSpLocks/>
            </p:cNvCxnSpPr>
            <p:nvPr/>
          </p:nvCxnSpPr>
          <p:spPr>
            <a:xfrm flipH="1" flipV="1">
              <a:off x="1565241" y="2317109"/>
              <a:ext cx="2" cy="2377440"/>
            </a:xfrm>
            <a:prstGeom prst="line">
              <a:avLst/>
            </a:prstGeom>
            <a:ln>
              <a:solidFill>
                <a:srgbClr val="7C7C7C">
                  <a:alpha val="50196"/>
                </a:srgbClr>
              </a:solidFill>
            </a:ln>
          </p:spPr>
          <p:style>
            <a:lnRef idx="1">
              <a:schemeClr val="accent1"/>
            </a:lnRef>
            <a:fillRef idx="0">
              <a:schemeClr val="accent1"/>
            </a:fillRef>
            <a:effectRef idx="0">
              <a:schemeClr val="accent1"/>
            </a:effectRef>
            <a:fontRef idx="minor">
              <a:schemeClr val="tx1"/>
            </a:fontRef>
          </p:style>
        </p:cxnSp>
      </p:grpSp>
      <p:sp>
        <p:nvSpPr>
          <p:cNvPr id="93" name="Rectangle 92">
            <a:extLst>
              <a:ext uri="{FF2B5EF4-FFF2-40B4-BE49-F238E27FC236}">
                <a16:creationId xmlns:a16="http://schemas.microsoft.com/office/drawing/2014/main" id="{6CDD61A7-B165-4207-B5C0-7C3C64EE9EE3}"/>
              </a:ext>
            </a:extLst>
          </p:cNvPr>
          <p:cNvSpPr/>
          <p:nvPr/>
        </p:nvSpPr>
        <p:spPr>
          <a:xfrm>
            <a:off x="444141" y="3876445"/>
            <a:ext cx="11803298" cy="923330"/>
          </a:xfrm>
          <a:prstGeom prst="rect">
            <a:avLst/>
          </a:prstGeom>
          <a:solidFill>
            <a:srgbClr val="F2F2F2">
              <a:alpha val="25098"/>
            </a:srgb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1">
              <a:latin typeface="Montserrat" panose="00000500000000000000" pitchFamily="2" charset="0"/>
            </a:endParaRPr>
          </a:p>
        </p:txBody>
      </p:sp>
      <p:sp>
        <p:nvSpPr>
          <p:cNvPr id="89" name="Rectangle 88">
            <a:extLst>
              <a:ext uri="{FF2B5EF4-FFF2-40B4-BE49-F238E27FC236}">
                <a16:creationId xmlns:a16="http://schemas.microsoft.com/office/drawing/2014/main" id="{EAD1BFCA-1FD5-4356-B749-6E38EC21272C}"/>
              </a:ext>
            </a:extLst>
          </p:cNvPr>
          <p:cNvSpPr/>
          <p:nvPr/>
        </p:nvSpPr>
        <p:spPr>
          <a:xfrm>
            <a:off x="444141" y="2793077"/>
            <a:ext cx="11803298" cy="1021582"/>
          </a:xfrm>
          <a:prstGeom prst="rect">
            <a:avLst/>
          </a:prstGeom>
          <a:solidFill>
            <a:srgbClr val="F2F2F2">
              <a:alpha val="25098"/>
            </a:srgb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1">
              <a:latin typeface="Montserrat" panose="00000500000000000000" pitchFamily="2" charset="0"/>
            </a:endParaRPr>
          </a:p>
        </p:txBody>
      </p:sp>
      <p:sp>
        <p:nvSpPr>
          <p:cNvPr id="87" name="Rectangle 86">
            <a:extLst>
              <a:ext uri="{FF2B5EF4-FFF2-40B4-BE49-F238E27FC236}">
                <a16:creationId xmlns:a16="http://schemas.microsoft.com/office/drawing/2014/main" id="{FD308DA6-4314-49D8-A527-7D9737536C1A}"/>
              </a:ext>
            </a:extLst>
          </p:cNvPr>
          <p:cNvSpPr/>
          <p:nvPr/>
        </p:nvSpPr>
        <p:spPr>
          <a:xfrm>
            <a:off x="444141" y="2271974"/>
            <a:ext cx="11823354" cy="432401"/>
          </a:xfrm>
          <a:prstGeom prst="rect">
            <a:avLst/>
          </a:prstGeom>
          <a:solidFill>
            <a:srgbClr val="F2F2F2">
              <a:alpha val="25098"/>
            </a:srgb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1">
              <a:latin typeface="Montserrat" panose="00000500000000000000" pitchFamily="2" charset="0"/>
            </a:endParaRPr>
          </a:p>
        </p:txBody>
      </p:sp>
      <p:grpSp>
        <p:nvGrpSpPr>
          <p:cNvPr id="8" name="Group 7">
            <a:extLst>
              <a:ext uri="{FF2B5EF4-FFF2-40B4-BE49-F238E27FC236}">
                <a16:creationId xmlns:a16="http://schemas.microsoft.com/office/drawing/2014/main" id="{2040C119-6133-40A6-8016-22C507D17C8A}"/>
              </a:ext>
            </a:extLst>
          </p:cNvPr>
          <p:cNvGrpSpPr/>
          <p:nvPr/>
        </p:nvGrpSpPr>
        <p:grpSpPr>
          <a:xfrm>
            <a:off x="3199416" y="1686876"/>
            <a:ext cx="8731177" cy="315013"/>
            <a:chOff x="597287" y="4031601"/>
            <a:chExt cx="11028507" cy="315013"/>
          </a:xfrm>
        </p:grpSpPr>
        <p:cxnSp>
          <p:nvCxnSpPr>
            <p:cNvPr id="9" name="Straight Arrow Connector 8">
              <a:extLst>
                <a:ext uri="{FF2B5EF4-FFF2-40B4-BE49-F238E27FC236}">
                  <a16:creationId xmlns:a16="http://schemas.microsoft.com/office/drawing/2014/main" id="{9630F8F5-1125-4AB4-AB62-96E407721073}"/>
                </a:ext>
              </a:extLst>
            </p:cNvPr>
            <p:cNvCxnSpPr>
              <a:cxnSpLocks/>
              <a:stCxn id="10" idx="0"/>
            </p:cNvCxnSpPr>
            <p:nvPr/>
          </p:nvCxnSpPr>
          <p:spPr>
            <a:xfrm>
              <a:off x="1358201" y="4031601"/>
              <a:ext cx="9725435" cy="4690"/>
            </a:xfrm>
            <a:prstGeom prst="straightConnector1">
              <a:avLst/>
            </a:prstGeom>
            <a:ln w="38100">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F1CAD8-40B1-4A1C-8FC4-518C6BB074BA}"/>
                </a:ext>
              </a:extLst>
            </p:cNvPr>
            <p:cNvSpPr txBox="1"/>
            <p:nvPr/>
          </p:nvSpPr>
          <p:spPr>
            <a:xfrm>
              <a:off x="597287" y="4031601"/>
              <a:ext cx="1521827" cy="307777"/>
            </a:xfrm>
            <a:prstGeom prst="rect">
              <a:avLst/>
            </a:prstGeom>
            <a:noFill/>
          </p:spPr>
          <p:txBody>
            <a:bodyPr wrap="square" rtlCol="0">
              <a:spAutoFit/>
            </a:bodyPr>
            <a:lstStyle/>
            <a:p>
              <a:pPr algn="ctr"/>
              <a:r>
                <a:rPr lang="en-US" sz="1400" dirty="0">
                  <a:latin typeface="Montserrat" panose="00000500000000000000" pitchFamily="2" charset="0"/>
                </a:rPr>
                <a:t>Questions</a:t>
              </a:r>
            </a:p>
          </p:txBody>
        </p:sp>
        <p:sp>
          <p:nvSpPr>
            <p:cNvPr id="11" name="TextBox 10">
              <a:extLst>
                <a:ext uri="{FF2B5EF4-FFF2-40B4-BE49-F238E27FC236}">
                  <a16:creationId xmlns:a16="http://schemas.microsoft.com/office/drawing/2014/main" id="{9F7E079E-EB8E-44F7-B000-FD91EB84C072}"/>
                </a:ext>
              </a:extLst>
            </p:cNvPr>
            <p:cNvSpPr txBox="1"/>
            <p:nvPr/>
          </p:nvSpPr>
          <p:spPr>
            <a:xfrm>
              <a:off x="10123064" y="4038837"/>
              <a:ext cx="1502730" cy="307777"/>
            </a:xfrm>
            <a:prstGeom prst="rect">
              <a:avLst/>
            </a:prstGeom>
            <a:noFill/>
          </p:spPr>
          <p:txBody>
            <a:bodyPr wrap="square" rtlCol="0">
              <a:spAutoFit/>
            </a:bodyPr>
            <a:lstStyle/>
            <a:p>
              <a:pPr algn="ctr"/>
              <a:r>
                <a:rPr lang="en-US" sz="1400" dirty="0">
                  <a:latin typeface="Montserrat" panose="00000500000000000000" pitchFamily="2" charset="0"/>
                </a:rPr>
                <a:t>Actions</a:t>
              </a:r>
            </a:p>
          </p:txBody>
        </p:sp>
      </p:grpSp>
      <p:grpSp>
        <p:nvGrpSpPr>
          <p:cNvPr id="3" name="Group 2">
            <a:extLst>
              <a:ext uri="{FF2B5EF4-FFF2-40B4-BE49-F238E27FC236}">
                <a16:creationId xmlns:a16="http://schemas.microsoft.com/office/drawing/2014/main" id="{8EFAC2D8-5A49-43B6-BF10-089B8403AA9B}"/>
              </a:ext>
            </a:extLst>
          </p:cNvPr>
          <p:cNvGrpSpPr/>
          <p:nvPr/>
        </p:nvGrpSpPr>
        <p:grpSpPr>
          <a:xfrm>
            <a:off x="0" y="7306818"/>
            <a:ext cx="11172795" cy="465582"/>
            <a:chOff x="-1" y="6371162"/>
            <a:chExt cx="11172795" cy="465582"/>
          </a:xfrm>
        </p:grpSpPr>
        <p:sp>
          <p:nvSpPr>
            <p:cNvPr id="33" name="Rectangle 32">
              <a:extLst>
                <a:ext uri="{FF2B5EF4-FFF2-40B4-BE49-F238E27FC236}">
                  <a16:creationId xmlns:a16="http://schemas.microsoft.com/office/drawing/2014/main" id="{F245F802-0B48-45ED-A24B-11E4ABEA6F5A}"/>
                </a:ext>
              </a:extLst>
            </p:cNvPr>
            <p:cNvSpPr/>
            <p:nvPr/>
          </p:nvSpPr>
          <p:spPr>
            <a:xfrm>
              <a:off x="-1" y="6371162"/>
              <a:ext cx="11172795" cy="465582"/>
            </a:xfrm>
            <a:prstGeom prst="rect">
              <a:avLst/>
            </a:prstGeom>
            <a:solidFill>
              <a:srgbClr val="BD2326">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ontserrat" panose="00000500000000000000" pitchFamily="2" charset="0"/>
              </a:endParaRPr>
            </a:p>
          </p:txBody>
        </p:sp>
        <p:sp>
          <p:nvSpPr>
            <p:cNvPr id="2" name="TextBox 1">
              <a:extLst>
                <a:ext uri="{FF2B5EF4-FFF2-40B4-BE49-F238E27FC236}">
                  <a16:creationId xmlns:a16="http://schemas.microsoft.com/office/drawing/2014/main" id="{F5948C6B-F7E7-42B6-AA73-0DC20C74FEA7}"/>
                </a:ext>
              </a:extLst>
            </p:cNvPr>
            <p:cNvSpPr txBox="1"/>
            <p:nvPr/>
          </p:nvSpPr>
          <p:spPr>
            <a:xfrm>
              <a:off x="0" y="6373121"/>
              <a:ext cx="10603684" cy="461665"/>
            </a:xfrm>
            <a:prstGeom prst="rect">
              <a:avLst/>
            </a:prstGeom>
            <a:noFill/>
          </p:spPr>
          <p:txBody>
            <a:bodyPr wrap="square" rtlCol="0">
              <a:spAutoFit/>
            </a:bodyPr>
            <a:lstStyle/>
            <a:p>
              <a:r>
                <a:rPr lang="en-US" sz="2400" i="1" dirty="0">
                  <a:solidFill>
                    <a:schemeClr val="bg1">
                      <a:lumMod val="95000"/>
                    </a:schemeClr>
                  </a:solidFill>
                  <a:latin typeface="Montserrat" panose="00000500000000000000" pitchFamily="2" charset="0"/>
                </a:rPr>
                <a:t>Analytics Spectrum:</a:t>
              </a:r>
              <a:r>
                <a:rPr lang="en-US" sz="2400" dirty="0">
                  <a:latin typeface="Montserrat" panose="00000500000000000000" pitchFamily="2" charset="0"/>
                </a:rPr>
                <a:t> </a:t>
              </a:r>
              <a:r>
                <a:rPr lang="en-US" sz="1400" dirty="0">
                  <a:latin typeface="Montserrat" panose="00000500000000000000" pitchFamily="2" charset="0"/>
                </a:rPr>
                <a:t>Driving from Questions to Action</a:t>
              </a:r>
              <a:endParaRPr lang="en-US" sz="2400" i="1" dirty="0">
                <a:solidFill>
                  <a:schemeClr val="bg1">
                    <a:lumMod val="95000"/>
                  </a:schemeClr>
                </a:solidFill>
                <a:latin typeface="Montserrat" panose="00000500000000000000" pitchFamily="2" charset="0"/>
              </a:endParaRPr>
            </a:p>
          </p:txBody>
        </p:sp>
      </p:grpSp>
      <p:cxnSp>
        <p:nvCxnSpPr>
          <p:cNvPr id="28" name="Connector: Curved 27">
            <a:extLst>
              <a:ext uri="{FF2B5EF4-FFF2-40B4-BE49-F238E27FC236}">
                <a16:creationId xmlns:a16="http://schemas.microsoft.com/office/drawing/2014/main" id="{9B976BEF-CC9E-45DD-A342-8C4CD82EFC34}"/>
              </a:ext>
            </a:extLst>
          </p:cNvPr>
          <p:cNvCxnSpPr>
            <a:cxnSpLocks/>
          </p:cNvCxnSpPr>
          <p:nvPr/>
        </p:nvCxnSpPr>
        <p:spPr>
          <a:xfrm rot="16200000" flipH="1">
            <a:off x="7565165" y="-2176944"/>
            <a:ext cx="7236" cy="7533919"/>
          </a:xfrm>
          <a:prstGeom prst="curvedConnector3">
            <a:avLst>
              <a:gd name="adj1" fmla="val -8955901"/>
            </a:avLst>
          </a:prstGeom>
          <a:ln w="34925">
            <a:solidFill>
              <a:schemeClr val="bg1">
                <a:lumMod val="50000"/>
                <a:alpha val="42000"/>
              </a:schemeClr>
            </a:solidFill>
            <a:prstDash val="dash"/>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7E1814D-9CC5-4D6D-B171-E6A848F634CC}"/>
              </a:ext>
            </a:extLst>
          </p:cNvPr>
          <p:cNvCxnSpPr>
            <a:cxnSpLocks/>
            <a:stCxn id="10" idx="3"/>
            <a:endCxn id="11" idx="1"/>
          </p:cNvCxnSpPr>
          <p:nvPr/>
        </p:nvCxnSpPr>
        <p:spPr>
          <a:xfrm>
            <a:off x="4404233" y="1840764"/>
            <a:ext cx="6336660" cy="7236"/>
          </a:xfrm>
          <a:prstGeom prst="straightConnector1">
            <a:avLst/>
          </a:prstGeom>
          <a:ln w="38100">
            <a:solidFill>
              <a:schemeClr val="bg1">
                <a:lumMod val="50000"/>
                <a:alpha val="56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C30672F-0972-426C-8D63-0BF117691CE7}"/>
              </a:ext>
            </a:extLst>
          </p:cNvPr>
          <p:cNvSpPr txBox="1"/>
          <p:nvPr/>
        </p:nvSpPr>
        <p:spPr>
          <a:xfrm>
            <a:off x="6399100" y="689253"/>
            <a:ext cx="2677212" cy="253916"/>
          </a:xfrm>
          <a:prstGeom prst="rect">
            <a:avLst/>
          </a:prstGeom>
          <a:noFill/>
        </p:spPr>
        <p:txBody>
          <a:bodyPr wrap="square" rtlCol="0">
            <a:spAutoFit/>
          </a:bodyPr>
          <a:lstStyle/>
          <a:p>
            <a:pPr algn="ctr"/>
            <a:r>
              <a:rPr lang="en-US" sz="1050" i="1" dirty="0">
                <a:solidFill>
                  <a:schemeClr val="bg1">
                    <a:lumMod val="50000"/>
                  </a:schemeClr>
                </a:solidFill>
                <a:latin typeface="Montserrat" panose="00000500000000000000" pitchFamily="2" charset="0"/>
              </a:rPr>
              <a:t>New Questions/ What did we learn?</a:t>
            </a:r>
          </a:p>
        </p:txBody>
      </p:sp>
      <p:sp>
        <p:nvSpPr>
          <p:cNvPr id="57" name="TextBox 56">
            <a:extLst>
              <a:ext uri="{FF2B5EF4-FFF2-40B4-BE49-F238E27FC236}">
                <a16:creationId xmlns:a16="http://schemas.microsoft.com/office/drawing/2014/main" id="{0CB22B50-021C-4B38-87AA-1227C3B85441}"/>
              </a:ext>
            </a:extLst>
          </p:cNvPr>
          <p:cNvSpPr txBox="1"/>
          <p:nvPr/>
        </p:nvSpPr>
        <p:spPr>
          <a:xfrm>
            <a:off x="3874132" y="2002188"/>
            <a:ext cx="2772854" cy="200055"/>
          </a:xfrm>
          <a:prstGeom prst="rect">
            <a:avLst/>
          </a:prstGeom>
          <a:solidFill>
            <a:schemeClr val="accent6">
              <a:lumMod val="60000"/>
              <a:lumOff val="40000"/>
              <a:alpha val="41176"/>
            </a:schemeClr>
          </a:solidFill>
          <a:ln>
            <a:solidFill>
              <a:schemeClr val="bg2"/>
            </a:solidFill>
          </a:ln>
        </p:spPr>
        <p:txBody>
          <a:bodyPr wrap="square" rtlCol="0">
            <a:spAutoFit/>
          </a:bodyPr>
          <a:lstStyle/>
          <a:p>
            <a:pPr algn="ctr"/>
            <a:r>
              <a:rPr lang="en-US" sz="700" dirty="0">
                <a:latin typeface="Montserrat" panose="00000500000000000000" pitchFamily="2" charset="0"/>
              </a:rPr>
              <a:t>Understand Customer Need</a:t>
            </a:r>
          </a:p>
        </p:txBody>
      </p:sp>
      <p:sp>
        <p:nvSpPr>
          <p:cNvPr id="58" name="TextBox 57">
            <a:extLst>
              <a:ext uri="{FF2B5EF4-FFF2-40B4-BE49-F238E27FC236}">
                <a16:creationId xmlns:a16="http://schemas.microsoft.com/office/drawing/2014/main" id="{654B0C5B-7811-4853-987E-42CDA94F8D4C}"/>
              </a:ext>
            </a:extLst>
          </p:cNvPr>
          <p:cNvSpPr txBox="1"/>
          <p:nvPr/>
        </p:nvSpPr>
        <p:spPr>
          <a:xfrm>
            <a:off x="6254027" y="2002188"/>
            <a:ext cx="2638512" cy="200055"/>
          </a:xfrm>
          <a:prstGeom prst="rect">
            <a:avLst/>
          </a:prstGeom>
          <a:solidFill>
            <a:schemeClr val="accent5">
              <a:lumMod val="60000"/>
              <a:lumOff val="40000"/>
              <a:alpha val="41176"/>
            </a:schemeClr>
          </a:solidFill>
          <a:ln>
            <a:solidFill>
              <a:schemeClr val="bg2"/>
            </a:solidFill>
          </a:ln>
        </p:spPr>
        <p:txBody>
          <a:bodyPr wrap="square" rtlCol="0">
            <a:spAutoFit/>
          </a:bodyPr>
          <a:lstStyle/>
          <a:p>
            <a:pPr algn="ctr"/>
            <a:r>
              <a:rPr lang="en-US" sz="700" dirty="0">
                <a:latin typeface="Montserrat" panose="00000500000000000000" pitchFamily="2" charset="0"/>
              </a:rPr>
              <a:t>End User Buy-in</a:t>
            </a:r>
          </a:p>
        </p:txBody>
      </p:sp>
      <p:sp>
        <p:nvSpPr>
          <p:cNvPr id="59" name="TextBox 58">
            <a:extLst>
              <a:ext uri="{FF2B5EF4-FFF2-40B4-BE49-F238E27FC236}">
                <a16:creationId xmlns:a16="http://schemas.microsoft.com/office/drawing/2014/main" id="{49E92757-1AEF-4990-B205-526512F26E1E}"/>
              </a:ext>
            </a:extLst>
          </p:cNvPr>
          <p:cNvSpPr txBox="1"/>
          <p:nvPr/>
        </p:nvSpPr>
        <p:spPr>
          <a:xfrm>
            <a:off x="8475908" y="2002188"/>
            <a:ext cx="2757654" cy="200055"/>
          </a:xfrm>
          <a:prstGeom prst="rect">
            <a:avLst/>
          </a:prstGeom>
          <a:solidFill>
            <a:srgbClr val="7030A0">
              <a:alpha val="41176"/>
            </a:srgbClr>
          </a:solidFill>
          <a:ln>
            <a:solidFill>
              <a:schemeClr val="bg2"/>
            </a:solidFill>
          </a:ln>
        </p:spPr>
        <p:txBody>
          <a:bodyPr wrap="square" rtlCol="0">
            <a:spAutoFit/>
          </a:bodyPr>
          <a:lstStyle/>
          <a:p>
            <a:pPr algn="ctr"/>
            <a:r>
              <a:rPr lang="en-US" sz="700" dirty="0">
                <a:latin typeface="Montserrat" panose="00000500000000000000" pitchFamily="2" charset="0"/>
              </a:rPr>
              <a:t>Deployment</a:t>
            </a:r>
          </a:p>
        </p:txBody>
      </p:sp>
      <p:sp>
        <p:nvSpPr>
          <p:cNvPr id="63" name="TextBox 62">
            <a:extLst>
              <a:ext uri="{FF2B5EF4-FFF2-40B4-BE49-F238E27FC236}">
                <a16:creationId xmlns:a16="http://schemas.microsoft.com/office/drawing/2014/main" id="{24470CDF-3E98-4695-97BF-1F7274EC5EDD}"/>
              </a:ext>
            </a:extLst>
          </p:cNvPr>
          <p:cNvSpPr txBox="1"/>
          <p:nvPr/>
        </p:nvSpPr>
        <p:spPr>
          <a:xfrm>
            <a:off x="6857046" y="1031872"/>
            <a:ext cx="1618862" cy="200055"/>
          </a:xfrm>
          <a:prstGeom prst="rect">
            <a:avLst/>
          </a:prstGeom>
          <a:solidFill>
            <a:schemeClr val="accent6">
              <a:lumMod val="20000"/>
              <a:lumOff val="80000"/>
            </a:schemeClr>
          </a:solidFill>
          <a:ln>
            <a:solidFill>
              <a:schemeClr val="bg2"/>
            </a:solidFill>
          </a:ln>
        </p:spPr>
        <p:txBody>
          <a:bodyPr wrap="square" rtlCol="0">
            <a:spAutoFit/>
          </a:bodyPr>
          <a:lstStyle/>
          <a:p>
            <a:pPr algn="ctr"/>
            <a:r>
              <a:rPr lang="en-US" sz="700" dirty="0">
                <a:latin typeface="Montserrat" panose="00000500000000000000" pitchFamily="2" charset="0"/>
              </a:rPr>
              <a:t>Customer Feedback/ Education</a:t>
            </a:r>
          </a:p>
        </p:txBody>
      </p:sp>
      <p:grpSp>
        <p:nvGrpSpPr>
          <p:cNvPr id="30" name="Group 29">
            <a:extLst>
              <a:ext uri="{FF2B5EF4-FFF2-40B4-BE49-F238E27FC236}">
                <a16:creationId xmlns:a16="http://schemas.microsoft.com/office/drawing/2014/main" id="{804DD5EA-A8D1-4AE1-8BEC-8B0DD12326A0}"/>
              </a:ext>
            </a:extLst>
          </p:cNvPr>
          <p:cNvGrpSpPr/>
          <p:nvPr/>
        </p:nvGrpSpPr>
        <p:grpSpPr>
          <a:xfrm>
            <a:off x="3481237" y="3941439"/>
            <a:ext cx="7866714" cy="233866"/>
            <a:chOff x="2445643" y="5813903"/>
            <a:chExt cx="8983387" cy="216080"/>
          </a:xfrm>
        </p:grpSpPr>
        <p:sp>
          <p:nvSpPr>
            <p:cNvPr id="67" name="TextBox 66">
              <a:extLst>
                <a:ext uri="{FF2B5EF4-FFF2-40B4-BE49-F238E27FC236}">
                  <a16:creationId xmlns:a16="http://schemas.microsoft.com/office/drawing/2014/main" id="{051C98B3-D459-4747-8CF6-24CCA9CC1848}"/>
                </a:ext>
              </a:extLst>
            </p:cNvPr>
            <p:cNvSpPr txBox="1"/>
            <p:nvPr/>
          </p:nvSpPr>
          <p:spPr>
            <a:xfrm>
              <a:off x="2445643" y="5813903"/>
              <a:ext cx="8983387" cy="213277"/>
            </a:xfrm>
            <a:prstGeom prst="rect">
              <a:avLst/>
            </a:prstGeom>
            <a:solidFill>
              <a:schemeClr val="accent5">
                <a:lumMod val="20000"/>
                <a:lumOff val="80000"/>
              </a:schemeClr>
            </a:solidFill>
            <a:ln>
              <a:solidFill>
                <a:schemeClr val="bg2"/>
              </a:solidFill>
            </a:ln>
          </p:spPr>
          <p:txBody>
            <a:bodyPr wrap="square" rtlCol="0">
              <a:spAutoFit/>
            </a:bodyPr>
            <a:lstStyle/>
            <a:p>
              <a:pPr algn="ctr"/>
              <a:endParaRPr lang="en-US" sz="900" dirty="0">
                <a:latin typeface="Montserrat" panose="00000500000000000000" pitchFamily="2" charset="0"/>
              </a:endParaRPr>
            </a:p>
          </p:txBody>
        </p:sp>
        <p:pic>
          <p:nvPicPr>
            <p:cNvPr id="68" name="Picture 67">
              <a:extLst>
                <a:ext uri="{FF2B5EF4-FFF2-40B4-BE49-F238E27FC236}">
                  <a16:creationId xmlns:a16="http://schemas.microsoft.com/office/drawing/2014/main" id="{66A7CDC6-15C4-46E5-BD7B-C9DA9E1CBB0E}"/>
                </a:ext>
              </a:extLst>
            </p:cNvPr>
            <p:cNvPicPr/>
            <p:nvPr/>
          </p:nvPicPr>
          <p:blipFill>
            <a:blip r:embed="rId3"/>
            <a:stretch>
              <a:fillRect/>
            </a:stretch>
          </p:blipFill>
          <p:spPr>
            <a:xfrm>
              <a:off x="6668831" y="5814539"/>
              <a:ext cx="953595" cy="215444"/>
            </a:xfrm>
            <a:prstGeom prst="rect">
              <a:avLst/>
            </a:prstGeom>
          </p:spPr>
        </p:pic>
      </p:grpSp>
      <p:grpSp>
        <p:nvGrpSpPr>
          <p:cNvPr id="29" name="Group 28">
            <a:extLst>
              <a:ext uri="{FF2B5EF4-FFF2-40B4-BE49-F238E27FC236}">
                <a16:creationId xmlns:a16="http://schemas.microsoft.com/office/drawing/2014/main" id="{6699B53B-E9E2-4A0C-AE80-ED1D1CF1F2CD}"/>
              </a:ext>
            </a:extLst>
          </p:cNvPr>
          <p:cNvGrpSpPr/>
          <p:nvPr/>
        </p:nvGrpSpPr>
        <p:grpSpPr>
          <a:xfrm>
            <a:off x="6997151" y="4485710"/>
            <a:ext cx="3991492" cy="215445"/>
            <a:chOff x="8215475" y="1634417"/>
            <a:chExt cx="2504323" cy="97262"/>
          </a:xfrm>
        </p:grpSpPr>
        <p:sp>
          <p:nvSpPr>
            <p:cNvPr id="70" name="TextBox 69">
              <a:extLst>
                <a:ext uri="{FF2B5EF4-FFF2-40B4-BE49-F238E27FC236}">
                  <a16:creationId xmlns:a16="http://schemas.microsoft.com/office/drawing/2014/main" id="{F9A3B35C-8A7B-4D2E-97A4-E3BC7B39363C}"/>
                </a:ext>
              </a:extLst>
            </p:cNvPr>
            <p:cNvSpPr txBox="1"/>
            <p:nvPr/>
          </p:nvSpPr>
          <p:spPr>
            <a:xfrm>
              <a:off x="8215475" y="1634417"/>
              <a:ext cx="2504323" cy="97262"/>
            </a:xfrm>
            <a:prstGeom prst="rect">
              <a:avLst/>
            </a:prstGeom>
            <a:solidFill>
              <a:schemeClr val="bg1">
                <a:lumMod val="95000"/>
              </a:schemeClr>
            </a:solidFill>
            <a:ln>
              <a:solidFill>
                <a:schemeClr val="bg1">
                  <a:lumMod val="85000"/>
                </a:schemeClr>
              </a:solidFill>
            </a:ln>
          </p:spPr>
          <p:txBody>
            <a:bodyPr wrap="square" rtlCol="0">
              <a:spAutoFit/>
            </a:bodyPr>
            <a:lstStyle/>
            <a:p>
              <a:pPr algn="ctr"/>
              <a:endParaRPr lang="en-US" sz="800" dirty="0">
                <a:latin typeface="Montserrat" panose="00000500000000000000" pitchFamily="2" charset="0"/>
              </a:endParaRPr>
            </a:p>
          </p:txBody>
        </p:sp>
        <p:pic>
          <p:nvPicPr>
            <p:cNvPr id="66" name="Picture 65">
              <a:extLst>
                <a:ext uri="{FF2B5EF4-FFF2-40B4-BE49-F238E27FC236}">
                  <a16:creationId xmlns:a16="http://schemas.microsoft.com/office/drawing/2014/main" id="{EB32E1CB-2A9B-4BEA-82E3-5D54EB1EE49F}"/>
                </a:ext>
              </a:extLst>
            </p:cNvPr>
            <p:cNvPicPr/>
            <p:nvPr/>
          </p:nvPicPr>
          <p:blipFill>
            <a:blip r:embed="rId4"/>
            <a:stretch>
              <a:fillRect/>
            </a:stretch>
          </p:blipFill>
          <p:spPr>
            <a:xfrm>
              <a:off x="8959542" y="1641136"/>
              <a:ext cx="789978" cy="90543"/>
            </a:xfrm>
            <a:prstGeom prst="rect">
              <a:avLst/>
            </a:prstGeom>
            <a:solidFill>
              <a:schemeClr val="bg1">
                <a:lumMod val="95000"/>
              </a:schemeClr>
            </a:solidFill>
            <a:ln>
              <a:noFill/>
            </a:ln>
          </p:spPr>
        </p:pic>
      </p:grpSp>
      <p:grpSp>
        <p:nvGrpSpPr>
          <p:cNvPr id="71" name="Group 70">
            <a:extLst>
              <a:ext uri="{FF2B5EF4-FFF2-40B4-BE49-F238E27FC236}">
                <a16:creationId xmlns:a16="http://schemas.microsoft.com/office/drawing/2014/main" id="{DDD650C5-C06E-4F97-B1B6-02D73ADC8306}"/>
              </a:ext>
            </a:extLst>
          </p:cNvPr>
          <p:cNvGrpSpPr/>
          <p:nvPr/>
        </p:nvGrpSpPr>
        <p:grpSpPr>
          <a:xfrm>
            <a:off x="6997151" y="4217479"/>
            <a:ext cx="3991492" cy="223137"/>
            <a:chOff x="6507924" y="1297097"/>
            <a:chExt cx="2809818" cy="133020"/>
          </a:xfrm>
          <a:solidFill>
            <a:schemeClr val="accent4">
              <a:lumMod val="20000"/>
              <a:lumOff val="80000"/>
            </a:schemeClr>
          </a:solidFill>
        </p:grpSpPr>
        <p:sp>
          <p:nvSpPr>
            <p:cNvPr id="69" name="TextBox 68">
              <a:extLst>
                <a:ext uri="{FF2B5EF4-FFF2-40B4-BE49-F238E27FC236}">
                  <a16:creationId xmlns:a16="http://schemas.microsoft.com/office/drawing/2014/main" id="{831E9874-EA10-47F2-9411-483E51DB0A89}"/>
                </a:ext>
              </a:extLst>
            </p:cNvPr>
            <p:cNvSpPr txBox="1"/>
            <p:nvPr/>
          </p:nvSpPr>
          <p:spPr>
            <a:xfrm>
              <a:off x="6507924" y="1297097"/>
              <a:ext cx="2809818" cy="133020"/>
            </a:xfrm>
            <a:prstGeom prst="rect">
              <a:avLst/>
            </a:prstGeom>
            <a:grpFill/>
            <a:ln>
              <a:solidFill>
                <a:schemeClr val="bg2"/>
              </a:solidFill>
            </a:ln>
          </p:spPr>
          <p:txBody>
            <a:bodyPr wrap="square" rtlCol="0">
              <a:spAutoFit/>
            </a:bodyPr>
            <a:lstStyle/>
            <a:p>
              <a:pPr algn="ctr"/>
              <a:endParaRPr lang="en-US" sz="850" dirty="0">
                <a:latin typeface="Montserrat" panose="00000500000000000000" pitchFamily="2" charset="0"/>
              </a:endParaRPr>
            </a:p>
          </p:txBody>
        </p:sp>
        <p:pic>
          <p:nvPicPr>
            <p:cNvPr id="65" name="Picture 64">
              <a:extLst>
                <a:ext uri="{FF2B5EF4-FFF2-40B4-BE49-F238E27FC236}">
                  <a16:creationId xmlns:a16="http://schemas.microsoft.com/office/drawing/2014/main" id="{0D9771D7-903E-4970-993B-783C23A9272E}"/>
                </a:ext>
              </a:extLst>
            </p:cNvPr>
            <p:cNvPicPr/>
            <p:nvPr/>
          </p:nvPicPr>
          <p:blipFill>
            <a:blip r:embed="rId5"/>
            <a:stretch>
              <a:fillRect/>
            </a:stretch>
          </p:blipFill>
          <p:spPr>
            <a:xfrm>
              <a:off x="7342759" y="1297097"/>
              <a:ext cx="886344" cy="129734"/>
            </a:xfrm>
            <a:prstGeom prst="rect">
              <a:avLst/>
            </a:prstGeom>
            <a:grpFill/>
          </p:spPr>
        </p:pic>
      </p:grpSp>
      <p:sp>
        <p:nvSpPr>
          <p:cNvPr id="72" name="TextBox 71">
            <a:extLst>
              <a:ext uri="{FF2B5EF4-FFF2-40B4-BE49-F238E27FC236}">
                <a16:creationId xmlns:a16="http://schemas.microsoft.com/office/drawing/2014/main" id="{E5F24737-C824-4697-8A7E-304B88D98DFD}"/>
              </a:ext>
            </a:extLst>
          </p:cNvPr>
          <p:cNvSpPr txBox="1"/>
          <p:nvPr/>
        </p:nvSpPr>
        <p:spPr>
          <a:xfrm>
            <a:off x="656885" y="2002188"/>
            <a:ext cx="1212999" cy="207293"/>
          </a:xfrm>
          <a:prstGeom prst="rect">
            <a:avLst/>
          </a:prstGeom>
          <a:solidFill>
            <a:srgbClr val="C00000">
              <a:alpha val="21961"/>
            </a:srgbClr>
          </a:solidFill>
          <a:ln>
            <a:solidFill>
              <a:schemeClr val="bg2"/>
            </a:solidFill>
          </a:ln>
        </p:spPr>
        <p:txBody>
          <a:bodyPr wrap="square" rtlCol="0">
            <a:spAutoFit/>
          </a:bodyPr>
          <a:lstStyle/>
          <a:p>
            <a:pPr algn="ctr"/>
            <a:r>
              <a:rPr lang="en-US" sz="700" dirty="0">
                <a:latin typeface="Montserrat" panose="00000500000000000000" pitchFamily="2" charset="0"/>
              </a:rPr>
              <a:t>Data in the Wild</a:t>
            </a:r>
          </a:p>
        </p:txBody>
      </p:sp>
      <p:sp>
        <p:nvSpPr>
          <p:cNvPr id="73" name="TextBox 72">
            <a:extLst>
              <a:ext uri="{FF2B5EF4-FFF2-40B4-BE49-F238E27FC236}">
                <a16:creationId xmlns:a16="http://schemas.microsoft.com/office/drawing/2014/main" id="{AF5A1EAF-4E93-4B19-A86D-1AC06567F086}"/>
              </a:ext>
            </a:extLst>
          </p:cNvPr>
          <p:cNvSpPr txBox="1"/>
          <p:nvPr/>
        </p:nvSpPr>
        <p:spPr>
          <a:xfrm>
            <a:off x="1870041" y="2001890"/>
            <a:ext cx="1881857" cy="200354"/>
          </a:xfrm>
          <a:prstGeom prst="rect">
            <a:avLst/>
          </a:prstGeom>
          <a:solidFill>
            <a:srgbClr val="F8CBAD">
              <a:alpha val="45098"/>
            </a:srgbClr>
          </a:solidFill>
          <a:ln>
            <a:solidFill>
              <a:schemeClr val="bg2"/>
            </a:solidFill>
          </a:ln>
        </p:spPr>
        <p:txBody>
          <a:bodyPr wrap="square" rtlCol="0">
            <a:spAutoFit/>
          </a:bodyPr>
          <a:lstStyle/>
          <a:p>
            <a:pPr algn="ctr"/>
            <a:r>
              <a:rPr lang="en-US" sz="700" dirty="0">
                <a:latin typeface="Montserrat" panose="00000500000000000000" pitchFamily="2" charset="0"/>
              </a:rPr>
              <a:t>Data Warehouse/ Lake</a:t>
            </a:r>
          </a:p>
        </p:txBody>
      </p:sp>
      <p:sp>
        <p:nvSpPr>
          <p:cNvPr id="53" name="TextBox 52">
            <a:extLst>
              <a:ext uri="{FF2B5EF4-FFF2-40B4-BE49-F238E27FC236}">
                <a16:creationId xmlns:a16="http://schemas.microsoft.com/office/drawing/2014/main" id="{DBF1C2B8-FDE1-44BD-94F7-4EA3020F2D98}"/>
              </a:ext>
            </a:extLst>
          </p:cNvPr>
          <p:cNvSpPr txBox="1"/>
          <p:nvPr/>
        </p:nvSpPr>
        <p:spPr>
          <a:xfrm>
            <a:off x="882828" y="2909546"/>
            <a:ext cx="1950495" cy="200055"/>
          </a:xfrm>
          <a:prstGeom prst="rect">
            <a:avLst/>
          </a:prstGeom>
          <a:solidFill>
            <a:schemeClr val="accent3">
              <a:lumMod val="20000"/>
              <a:lumOff val="80000"/>
            </a:schemeClr>
          </a:solidFill>
          <a:ln>
            <a:solidFill>
              <a:schemeClr val="bg2"/>
            </a:solidFill>
          </a:ln>
        </p:spPr>
        <p:txBody>
          <a:bodyPr wrap="square" rtlCol="0">
            <a:spAutoFit/>
          </a:bodyPr>
          <a:lstStyle/>
          <a:p>
            <a:pPr algn="ctr"/>
            <a:r>
              <a:rPr lang="en-US" sz="700" dirty="0">
                <a:latin typeface="Montserrat" panose="00000500000000000000" pitchFamily="2" charset="0"/>
              </a:rPr>
              <a:t>Data Discovery</a:t>
            </a:r>
          </a:p>
        </p:txBody>
      </p:sp>
      <p:sp>
        <p:nvSpPr>
          <p:cNvPr id="54" name="TextBox 53">
            <a:extLst>
              <a:ext uri="{FF2B5EF4-FFF2-40B4-BE49-F238E27FC236}">
                <a16:creationId xmlns:a16="http://schemas.microsoft.com/office/drawing/2014/main" id="{76B5CFC2-D6DF-411A-AD4B-4FF4E093B2E1}"/>
              </a:ext>
            </a:extLst>
          </p:cNvPr>
          <p:cNvSpPr txBox="1"/>
          <p:nvPr/>
        </p:nvSpPr>
        <p:spPr>
          <a:xfrm>
            <a:off x="8382227" y="2909546"/>
            <a:ext cx="2050874" cy="200055"/>
          </a:xfrm>
          <a:prstGeom prst="rect">
            <a:avLst/>
          </a:prstGeom>
          <a:solidFill>
            <a:schemeClr val="accent3">
              <a:lumMod val="20000"/>
              <a:lumOff val="80000"/>
            </a:schemeClr>
          </a:solidFill>
          <a:ln>
            <a:solidFill>
              <a:schemeClr val="bg2"/>
            </a:solidFill>
          </a:ln>
        </p:spPr>
        <p:txBody>
          <a:bodyPr wrap="square" rtlCol="0">
            <a:spAutoFit/>
          </a:bodyPr>
          <a:lstStyle/>
          <a:p>
            <a:pPr algn="ctr"/>
            <a:r>
              <a:rPr lang="en-US" sz="700" dirty="0">
                <a:latin typeface="Montserrat" panose="00000500000000000000" pitchFamily="2" charset="0"/>
              </a:rPr>
              <a:t>Dashboards</a:t>
            </a:r>
          </a:p>
        </p:txBody>
      </p:sp>
      <p:sp>
        <p:nvSpPr>
          <p:cNvPr id="55" name="TextBox 54">
            <a:extLst>
              <a:ext uri="{FF2B5EF4-FFF2-40B4-BE49-F238E27FC236}">
                <a16:creationId xmlns:a16="http://schemas.microsoft.com/office/drawing/2014/main" id="{DAC40B73-B93B-4F6F-9FBA-9673EDE50FFB}"/>
              </a:ext>
            </a:extLst>
          </p:cNvPr>
          <p:cNvSpPr txBox="1"/>
          <p:nvPr/>
        </p:nvSpPr>
        <p:spPr>
          <a:xfrm>
            <a:off x="7377275" y="3191109"/>
            <a:ext cx="3238557" cy="200055"/>
          </a:xfrm>
          <a:prstGeom prst="rect">
            <a:avLst/>
          </a:prstGeom>
          <a:solidFill>
            <a:schemeClr val="accent3">
              <a:lumMod val="20000"/>
              <a:lumOff val="80000"/>
            </a:schemeClr>
          </a:solidFill>
          <a:ln>
            <a:solidFill>
              <a:schemeClr val="bg2"/>
            </a:solidFill>
          </a:ln>
        </p:spPr>
        <p:txBody>
          <a:bodyPr wrap="square" rtlCol="0">
            <a:spAutoFit/>
          </a:bodyPr>
          <a:lstStyle/>
          <a:p>
            <a:pPr algn="ctr"/>
            <a:r>
              <a:rPr lang="en-US" sz="700" dirty="0">
                <a:latin typeface="Montserrat" panose="00000500000000000000" pitchFamily="2" charset="0"/>
              </a:rPr>
              <a:t>Reports/ Parameterized (User selections)</a:t>
            </a:r>
          </a:p>
        </p:txBody>
      </p:sp>
      <p:sp>
        <p:nvSpPr>
          <p:cNvPr id="56" name="TextBox 55">
            <a:extLst>
              <a:ext uri="{FF2B5EF4-FFF2-40B4-BE49-F238E27FC236}">
                <a16:creationId xmlns:a16="http://schemas.microsoft.com/office/drawing/2014/main" id="{0E098168-1F2B-488C-8284-08A7CCC826B6}"/>
              </a:ext>
            </a:extLst>
          </p:cNvPr>
          <p:cNvSpPr txBox="1"/>
          <p:nvPr/>
        </p:nvSpPr>
        <p:spPr>
          <a:xfrm>
            <a:off x="4780941" y="3191109"/>
            <a:ext cx="2291797" cy="200055"/>
          </a:xfrm>
          <a:prstGeom prst="rect">
            <a:avLst/>
          </a:prstGeom>
          <a:solidFill>
            <a:schemeClr val="accent3">
              <a:lumMod val="20000"/>
              <a:lumOff val="80000"/>
            </a:schemeClr>
          </a:solidFill>
          <a:ln>
            <a:solidFill>
              <a:schemeClr val="bg2"/>
            </a:solidFill>
          </a:ln>
        </p:spPr>
        <p:txBody>
          <a:bodyPr wrap="square" rtlCol="0">
            <a:spAutoFit/>
          </a:bodyPr>
          <a:lstStyle/>
          <a:p>
            <a:pPr algn="ctr"/>
            <a:r>
              <a:rPr lang="en-US" sz="700" dirty="0">
                <a:latin typeface="Montserrat" panose="00000500000000000000" pitchFamily="2" charset="0"/>
              </a:rPr>
              <a:t>Model Development</a:t>
            </a:r>
          </a:p>
        </p:txBody>
      </p:sp>
      <p:sp>
        <p:nvSpPr>
          <p:cNvPr id="60" name="TextBox 59">
            <a:extLst>
              <a:ext uri="{FF2B5EF4-FFF2-40B4-BE49-F238E27FC236}">
                <a16:creationId xmlns:a16="http://schemas.microsoft.com/office/drawing/2014/main" id="{E72D5A4F-F73A-42F5-91A2-B0240F0450B7}"/>
              </a:ext>
            </a:extLst>
          </p:cNvPr>
          <p:cNvSpPr txBox="1"/>
          <p:nvPr/>
        </p:nvSpPr>
        <p:spPr>
          <a:xfrm>
            <a:off x="9172672" y="3472671"/>
            <a:ext cx="2350431" cy="200055"/>
          </a:xfrm>
          <a:prstGeom prst="rect">
            <a:avLst/>
          </a:prstGeom>
          <a:solidFill>
            <a:schemeClr val="accent3">
              <a:lumMod val="20000"/>
              <a:lumOff val="80000"/>
            </a:schemeClr>
          </a:solidFill>
          <a:ln>
            <a:solidFill>
              <a:schemeClr val="bg2"/>
            </a:solidFill>
          </a:ln>
        </p:spPr>
        <p:txBody>
          <a:bodyPr wrap="square" rtlCol="0">
            <a:spAutoFit/>
          </a:bodyPr>
          <a:lstStyle/>
          <a:p>
            <a:pPr algn="ctr"/>
            <a:r>
              <a:rPr lang="en-US" sz="700" dirty="0">
                <a:latin typeface="Montserrat" panose="00000500000000000000" pitchFamily="2" charset="0"/>
              </a:rPr>
              <a:t>Automated Alerting</a:t>
            </a:r>
          </a:p>
        </p:txBody>
      </p:sp>
      <p:sp>
        <p:nvSpPr>
          <p:cNvPr id="61" name="TextBox 60">
            <a:extLst>
              <a:ext uri="{FF2B5EF4-FFF2-40B4-BE49-F238E27FC236}">
                <a16:creationId xmlns:a16="http://schemas.microsoft.com/office/drawing/2014/main" id="{D56F2B47-0AD9-4A34-9A7D-5384F24654E3}"/>
              </a:ext>
            </a:extLst>
          </p:cNvPr>
          <p:cNvSpPr txBox="1"/>
          <p:nvPr/>
        </p:nvSpPr>
        <p:spPr>
          <a:xfrm>
            <a:off x="1162219" y="3185998"/>
            <a:ext cx="1970761" cy="200055"/>
          </a:xfrm>
          <a:prstGeom prst="rect">
            <a:avLst/>
          </a:prstGeom>
          <a:solidFill>
            <a:schemeClr val="accent3">
              <a:lumMod val="20000"/>
              <a:lumOff val="80000"/>
            </a:schemeClr>
          </a:solidFill>
          <a:ln>
            <a:solidFill>
              <a:schemeClr val="bg2"/>
            </a:solidFill>
          </a:ln>
        </p:spPr>
        <p:txBody>
          <a:bodyPr wrap="square" rtlCol="0">
            <a:spAutoFit/>
          </a:bodyPr>
          <a:lstStyle/>
          <a:p>
            <a:pPr algn="ctr"/>
            <a:r>
              <a:rPr lang="en-US" sz="700" dirty="0">
                <a:latin typeface="Montserrat" panose="00000500000000000000" pitchFamily="2" charset="0"/>
              </a:rPr>
              <a:t>Data Organization/ Ingestion</a:t>
            </a:r>
          </a:p>
        </p:txBody>
      </p:sp>
      <p:sp>
        <p:nvSpPr>
          <p:cNvPr id="62" name="TextBox 61">
            <a:extLst>
              <a:ext uri="{FF2B5EF4-FFF2-40B4-BE49-F238E27FC236}">
                <a16:creationId xmlns:a16="http://schemas.microsoft.com/office/drawing/2014/main" id="{F5FF143B-3B47-4CDF-9C69-28B55DA50B03}"/>
              </a:ext>
            </a:extLst>
          </p:cNvPr>
          <p:cNvSpPr txBox="1"/>
          <p:nvPr/>
        </p:nvSpPr>
        <p:spPr>
          <a:xfrm>
            <a:off x="1679067" y="3470788"/>
            <a:ext cx="2099694" cy="200055"/>
          </a:xfrm>
          <a:prstGeom prst="rect">
            <a:avLst/>
          </a:prstGeom>
          <a:solidFill>
            <a:schemeClr val="accent3">
              <a:lumMod val="20000"/>
              <a:lumOff val="80000"/>
            </a:schemeClr>
          </a:solidFill>
          <a:ln>
            <a:solidFill>
              <a:schemeClr val="bg2"/>
            </a:solidFill>
          </a:ln>
        </p:spPr>
        <p:txBody>
          <a:bodyPr wrap="square" rtlCol="0">
            <a:spAutoFit/>
          </a:bodyPr>
          <a:lstStyle/>
          <a:p>
            <a:pPr algn="ctr"/>
            <a:r>
              <a:rPr lang="en-US" sz="700" dirty="0">
                <a:latin typeface="Montserrat" panose="00000500000000000000" pitchFamily="2" charset="0"/>
              </a:rPr>
              <a:t>Data Governance</a:t>
            </a:r>
          </a:p>
        </p:txBody>
      </p:sp>
      <p:sp>
        <p:nvSpPr>
          <p:cNvPr id="74" name="TextBox 73">
            <a:extLst>
              <a:ext uri="{FF2B5EF4-FFF2-40B4-BE49-F238E27FC236}">
                <a16:creationId xmlns:a16="http://schemas.microsoft.com/office/drawing/2014/main" id="{86774FAF-FC45-47F1-BC68-1EBB5BCBC4E1}"/>
              </a:ext>
            </a:extLst>
          </p:cNvPr>
          <p:cNvSpPr txBox="1"/>
          <p:nvPr/>
        </p:nvSpPr>
        <p:spPr>
          <a:xfrm>
            <a:off x="3899364" y="2909546"/>
            <a:ext cx="3967882" cy="200055"/>
          </a:xfrm>
          <a:prstGeom prst="rect">
            <a:avLst/>
          </a:prstGeom>
          <a:solidFill>
            <a:schemeClr val="accent3">
              <a:lumMod val="20000"/>
              <a:lumOff val="80000"/>
            </a:schemeClr>
          </a:solidFill>
          <a:ln>
            <a:solidFill>
              <a:schemeClr val="bg2"/>
            </a:solidFill>
          </a:ln>
        </p:spPr>
        <p:txBody>
          <a:bodyPr wrap="square" rtlCol="0">
            <a:spAutoFit/>
          </a:bodyPr>
          <a:lstStyle/>
          <a:p>
            <a:pPr algn="ctr"/>
            <a:r>
              <a:rPr lang="en-US" sz="700" dirty="0">
                <a:latin typeface="Montserrat" panose="00000500000000000000" pitchFamily="2" charset="0"/>
              </a:rPr>
              <a:t>Iterative Data Cleaning/ Investigations</a:t>
            </a:r>
          </a:p>
        </p:txBody>
      </p:sp>
      <p:sp>
        <p:nvSpPr>
          <p:cNvPr id="78" name="TextBox 77">
            <a:extLst>
              <a:ext uri="{FF2B5EF4-FFF2-40B4-BE49-F238E27FC236}">
                <a16:creationId xmlns:a16="http://schemas.microsoft.com/office/drawing/2014/main" id="{1EDB495E-234C-4B59-BF99-01DE34380E1B}"/>
              </a:ext>
            </a:extLst>
          </p:cNvPr>
          <p:cNvSpPr txBox="1"/>
          <p:nvPr/>
        </p:nvSpPr>
        <p:spPr>
          <a:xfrm>
            <a:off x="4306349" y="2271974"/>
            <a:ext cx="1896617" cy="200055"/>
          </a:xfrm>
          <a:prstGeom prst="rect">
            <a:avLst/>
          </a:prstGeom>
          <a:noFill/>
        </p:spPr>
        <p:txBody>
          <a:bodyPr wrap="square" rtlCol="0">
            <a:spAutoFit/>
          </a:bodyPr>
          <a:lstStyle/>
          <a:p>
            <a:r>
              <a:rPr lang="en-US" sz="700" i="1" dirty="0">
                <a:latin typeface="Montserrat" panose="00000500000000000000" pitchFamily="2" charset="0"/>
              </a:rPr>
              <a:t>Quick iterations, flexible</a:t>
            </a:r>
          </a:p>
        </p:txBody>
      </p:sp>
      <p:sp>
        <p:nvSpPr>
          <p:cNvPr id="79" name="TextBox 78">
            <a:extLst>
              <a:ext uri="{FF2B5EF4-FFF2-40B4-BE49-F238E27FC236}">
                <a16:creationId xmlns:a16="http://schemas.microsoft.com/office/drawing/2014/main" id="{E0CADD07-75EF-4438-AFA7-F20653AF30A5}"/>
              </a:ext>
            </a:extLst>
          </p:cNvPr>
          <p:cNvSpPr txBox="1"/>
          <p:nvPr/>
        </p:nvSpPr>
        <p:spPr>
          <a:xfrm>
            <a:off x="2118660" y="2457628"/>
            <a:ext cx="1775437" cy="200055"/>
          </a:xfrm>
          <a:prstGeom prst="rect">
            <a:avLst/>
          </a:prstGeom>
          <a:noFill/>
        </p:spPr>
        <p:txBody>
          <a:bodyPr wrap="square" rtlCol="0">
            <a:spAutoFit/>
          </a:bodyPr>
          <a:lstStyle/>
          <a:p>
            <a:r>
              <a:rPr lang="en-US" sz="700" i="1" dirty="0">
                <a:latin typeface="Montserrat" panose="00000500000000000000" pitchFamily="2" charset="0"/>
              </a:rPr>
              <a:t>Many data types, sources</a:t>
            </a:r>
          </a:p>
        </p:txBody>
      </p:sp>
      <p:sp>
        <p:nvSpPr>
          <p:cNvPr id="80" name="TextBox 79">
            <a:extLst>
              <a:ext uri="{FF2B5EF4-FFF2-40B4-BE49-F238E27FC236}">
                <a16:creationId xmlns:a16="http://schemas.microsoft.com/office/drawing/2014/main" id="{973463ED-FF8F-4862-94A2-07D6C02DFC0D}"/>
              </a:ext>
            </a:extLst>
          </p:cNvPr>
          <p:cNvSpPr txBox="1"/>
          <p:nvPr/>
        </p:nvSpPr>
        <p:spPr>
          <a:xfrm>
            <a:off x="8905675" y="2271974"/>
            <a:ext cx="1807135" cy="200055"/>
          </a:xfrm>
          <a:prstGeom prst="rect">
            <a:avLst/>
          </a:prstGeom>
          <a:noFill/>
        </p:spPr>
        <p:txBody>
          <a:bodyPr wrap="square" rtlCol="0">
            <a:spAutoFit/>
          </a:bodyPr>
          <a:lstStyle/>
          <a:p>
            <a:r>
              <a:rPr lang="en-US" sz="700" i="1" dirty="0">
                <a:latin typeface="Montserrat" panose="00000500000000000000" pitchFamily="2" charset="0"/>
              </a:rPr>
              <a:t>Scalable, Secure, trackable</a:t>
            </a:r>
          </a:p>
        </p:txBody>
      </p:sp>
      <p:sp>
        <p:nvSpPr>
          <p:cNvPr id="81" name="TextBox 80">
            <a:extLst>
              <a:ext uri="{FF2B5EF4-FFF2-40B4-BE49-F238E27FC236}">
                <a16:creationId xmlns:a16="http://schemas.microsoft.com/office/drawing/2014/main" id="{BA1A2181-D43B-40AF-B162-DB30634A86C8}"/>
              </a:ext>
            </a:extLst>
          </p:cNvPr>
          <p:cNvSpPr txBox="1"/>
          <p:nvPr/>
        </p:nvSpPr>
        <p:spPr>
          <a:xfrm>
            <a:off x="6754300" y="2460704"/>
            <a:ext cx="1416582" cy="200055"/>
          </a:xfrm>
          <a:prstGeom prst="rect">
            <a:avLst/>
          </a:prstGeom>
          <a:noFill/>
        </p:spPr>
        <p:txBody>
          <a:bodyPr wrap="square" rtlCol="0">
            <a:spAutoFit/>
          </a:bodyPr>
          <a:lstStyle/>
          <a:p>
            <a:r>
              <a:rPr lang="en-US" sz="700" i="1" dirty="0">
                <a:latin typeface="Montserrat" panose="00000500000000000000" pitchFamily="2" charset="0"/>
              </a:rPr>
              <a:t>Auditable, Reproducible</a:t>
            </a:r>
          </a:p>
        </p:txBody>
      </p:sp>
      <p:sp>
        <p:nvSpPr>
          <p:cNvPr id="82" name="TextBox 81">
            <a:extLst>
              <a:ext uri="{FF2B5EF4-FFF2-40B4-BE49-F238E27FC236}">
                <a16:creationId xmlns:a16="http://schemas.microsoft.com/office/drawing/2014/main" id="{A4B0FB3B-C302-43CF-A868-F6F240482766}"/>
              </a:ext>
            </a:extLst>
          </p:cNvPr>
          <p:cNvSpPr txBox="1"/>
          <p:nvPr/>
        </p:nvSpPr>
        <p:spPr>
          <a:xfrm>
            <a:off x="710765" y="2271974"/>
            <a:ext cx="2860790" cy="200055"/>
          </a:xfrm>
          <a:prstGeom prst="rect">
            <a:avLst/>
          </a:prstGeom>
          <a:noFill/>
        </p:spPr>
        <p:txBody>
          <a:bodyPr wrap="square" rtlCol="0">
            <a:spAutoFit/>
          </a:bodyPr>
          <a:lstStyle/>
          <a:p>
            <a:pPr algn="ctr"/>
            <a:r>
              <a:rPr lang="en-US" sz="700" i="1" dirty="0">
                <a:latin typeface="Montserrat" panose="00000500000000000000" pitchFamily="2" charset="0"/>
              </a:rPr>
              <a:t>Constantly new sources: tabular, spatial, text, networks, etc.</a:t>
            </a:r>
          </a:p>
        </p:txBody>
      </p:sp>
      <p:sp>
        <p:nvSpPr>
          <p:cNvPr id="84" name="TextBox 83">
            <a:extLst>
              <a:ext uri="{FF2B5EF4-FFF2-40B4-BE49-F238E27FC236}">
                <a16:creationId xmlns:a16="http://schemas.microsoft.com/office/drawing/2014/main" id="{DB472170-7A36-4AE6-9794-E1F7B7DBF6C3}"/>
              </a:ext>
            </a:extLst>
          </p:cNvPr>
          <p:cNvSpPr txBox="1"/>
          <p:nvPr/>
        </p:nvSpPr>
        <p:spPr>
          <a:xfrm>
            <a:off x="7070458" y="2271974"/>
            <a:ext cx="1239370" cy="200055"/>
          </a:xfrm>
          <a:prstGeom prst="rect">
            <a:avLst/>
          </a:prstGeom>
          <a:noFill/>
        </p:spPr>
        <p:txBody>
          <a:bodyPr wrap="square" rtlCol="0">
            <a:spAutoFit/>
          </a:bodyPr>
          <a:lstStyle/>
          <a:p>
            <a:r>
              <a:rPr lang="en-US" sz="700" i="1" dirty="0">
                <a:latin typeface="Montserrat" panose="00000500000000000000" pitchFamily="2" charset="0"/>
              </a:rPr>
              <a:t>Explainable</a:t>
            </a:r>
          </a:p>
        </p:txBody>
      </p:sp>
      <p:sp>
        <p:nvSpPr>
          <p:cNvPr id="88" name="TextBox 87">
            <a:extLst>
              <a:ext uri="{FF2B5EF4-FFF2-40B4-BE49-F238E27FC236}">
                <a16:creationId xmlns:a16="http://schemas.microsoft.com/office/drawing/2014/main" id="{9F85E00A-A36F-48F0-B0A7-24DC397D9635}"/>
              </a:ext>
            </a:extLst>
          </p:cNvPr>
          <p:cNvSpPr txBox="1"/>
          <p:nvPr/>
        </p:nvSpPr>
        <p:spPr>
          <a:xfrm>
            <a:off x="11362077" y="2365064"/>
            <a:ext cx="791151" cy="246221"/>
          </a:xfrm>
          <a:prstGeom prst="rect">
            <a:avLst/>
          </a:prstGeom>
          <a:noFill/>
        </p:spPr>
        <p:txBody>
          <a:bodyPr wrap="square" rtlCol="0">
            <a:spAutoFit/>
          </a:bodyPr>
          <a:lstStyle/>
          <a:p>
            <a:pPr algn="ctr"/>
            <a:r>
              <a:rPr lang="en-US" sz="1000" i="1" dirty="0">
                <a:solidFill>
                  <a:schemeClr val="bg1">
                    <a:lumMod val="50000"/>
                  </a:schemeClr>
                </a:solidFill>
                <a:latin typeface="Montserrat" panose="00000500000000000000" pitchFamily="2" charset="0"/>
              </a:rPr>
              <a:t>SUCCESS</a:t>
            </a:r>
          </a:p>
        </p:txBody>
      </p:sp>
      <p:sp>
        <p:nvSpPr>
          <p:cNvPr id="91" name="TextBox 90">
            <a:extLst>
              <a:ext uri="{FF2B5EF4-FFF2-40B4-BE49-F238E27FC236}">
                <a16:creationId xmlns:a16="http://schemas.microsoft.com/office/drawing/2014/main" id="{AC1DC175-AB76-40AE-8E47-03D48652683A}"/>
              </a:ext>
            </a:extLst>
          </p:cNvPr>
          <p:cNvSpPr txBox="1"/>
          <p:nvPr/>
        </p:nvSpPr>
        <p:spPr>
          <a:xfrm>
            <a:off x="11256032" y="3180759"/>
            <a:ext cx="897196" cy="246221"/>
          </a:xfrm>
          <a:prstGeom prst="rect">
            <a:avLst/>
          </a:prstGeom>
          <a:noFill/>
        </p:spPr>
        <p:txBody>
          <a:bodyPr wrap="square" rtlCol="0">
            <a:spAutoFit/>
          </a:bodyPr>
          <a:lstStyle/>
          <a:p>
            <a:pPr algn="ctr"/>
            <a:r>
              <a:rPr lang="en-US" sz="1000" i="1" dirty="0">
                <a:solidFill>
                  <a:schemeClr val="bg1">
                    <a:lumMod val="50000"/>
                  </a:schemeClr>
                </a:solidFill>
                <a:latin typeface="Montserrat" panose="00000500000000000000" pitchFamily="2" charset="0"/>
              </a:rPr>
              <a:t>ACTIONS</a:t>
            </a:r>
          </a:p>
        </p:txBody>
      </p:sp>
      <p:sp>
        <p:nvSpPr>
          <p:cNvPr id="92" name="TextBox 91">
            <a:extLst>
              <a:ext uri="{FF2B5EF4-FFF2-40B4-BE49-F238E27FC236}">
                <a16:creationId xmlns:a16="http://schemas.microsoft.com/office/drawing/2014/main" id="{8D025DE1-B695-45F4-9032-79FABF3124B2}"/>
              </a:ext>
            </a:extLst>
          </p:cNvPr>
          <p:cNvSpPr txBox="1"/>
          <p:nvPr/>
        </p:nvSpPr>
        <p:spPr>
          <a:xfrm>
            <a:off x="1707744" y="5208361"/>
            <a:ext cx="9382711" cy="1815882"/>
          </a:xfrm>
          <a:prstGeom prst="rect">
            <a:avLst/>
          </a:prstGeom>
          <a:noFill/>
        </p:spPr>
        <p:txBody>
          <a:bodyPr wrap="square" rtlCol="0">
            <a:spAutoFit/>
          </a:bodyPr>
          <a:lstStyle/>
          <a:p>
            <a:r>
              <a:rPr lang="en-US" sz="1400" dirty="0">
                <a:latin typeface="Montserrat" panose="00000500000000000000" pitchFamily="2" charset="0"/>
              </a:rPr>
              <a:t>To be able to partner with leaders, providing analytic solutions to address complex and growing needs, we need to:</a:t>
            </a:r>
          </a:p>
          <a:p>
            <a:pPr marL="800100" lvl="1" indent="-342900">
              <a:buAutoNum type="arabicPeriod"/>
            </a:pPr>
            <a:r>
              <a:rPr lang="en-US" sz="1200" b="1" dirty="0">
                <a:latin typeface="Montserrat" panose="00000500000000000000" pitchFamily="2" charset="0"/>
              </a:rPr>
              <a:t>Support a data foundation </a:t>
            </a:r>
            <a:r>
              <a:rPr lang="en-US" sz="1200" dirty="0">
                <a:latin typeface="Montserrat" panose="00000500000000000000" pitchFamily="2" charset="0"/>
              </a:rPr>
              <a:t>which continually grows and matures with the organization by gathering, centralizing and governing disparate and varied sources.</a:t>
            </a:r>
          </a:p>
          <a:p>
            <a:pPr marL="800100" lvl="1" indent="-342900">
              <a:buAutoNum type="arabicPeriod"/>
            </a:pPr>
            <a:r>
              <a:rPr lang="en-US" sz="1200" b="1" dirty="0">
                <a:latin typeface="Montserrat" panose="00000500000000000000" pitchFamily="2" charset="0"/>
              </a:rPr>
              <a:t>Utilize an analytics toolkit </a:t>
            </a:r>
            <a:r>
              <a:rPr lang="en-US" sz="1200" dirty="0">
                <a:latin typeface="Montserrat" panose="00000500000000000000" pitchFamily="2" charset="0"/>
              </a:rPr>
              <a:t>which easily and quickly can (1) ingest multiple data sources at varying degrees of cleanliness, (2) iterate upon analytics models to help customers refine questions, (3) deploy reproducible results to decision makers in an actionable format.</a:t>
            </a:r>
          </a:p>
          <a:p>
            <a:pPr marL="800100" lvl="1" indent="-342900">
              <a:buAutoNum type="arabicPeriod"/>
            </a:pPr>
            <a:r>
              <a:rPr lang="en-US" sz="1200" b="1" dirty="0">
                <a:latin typeface="Montserrat" panose="00000500000000000000" pitchFamily="2" charset="0"/>
              </a:rPr>
              <a:t>Participate in the process </a:t>
            </a:r>
            <a:r>
              <a:rPr lang="en-US" sz="1200" dirty="0">
                <a:latin typeface="Montserrat" panose="00000500000000000000" pitchFamily="2" charset="0"/>
              </a:rPr>
              <a:t>for capturing lessons learned, historical business knowledge to educated and align future analysts.  </a:t>
            </a:r>
            <a:endParaRPr lang="en-US" sz="1400" dirty="0">
              <a:latin typeface="Montserrat" panose="00000500000000000000" pitchFamily="2" charset="0"/>
            </a:endParaRPr>
          </a:p>
        </p:txBody>
      </p:sp>
      <p:sp>
        <p:nvSpPr>
          <p:cNvPr id="94" name="TextBox 93">
            <a:extLst>
              <a:ext uri="{FF2B5EF4-FFF2-40B4-BE49-F238E27FC236}">
                <a16:creationId xmlns:a16="http://schemas.microsoft.com/office/drawing/2014/main" id="{2B8225F6-CD3A-4632-B59C-C349EFF5C56B}"/>
              </a:ext>
            </a:extLst>
          </p:cNvPr>
          <p:cNvSpPr txBox="1"/>
          <p:nvPr/>
        </p:nvSpPr>
        <p:spPr>
          <a:xfrm>
            <a:off x="11256032" y="4215001"/>
            <a:ext cx="897196" cy="246221"/>
          </a:xfrm>
          <a:prstGeom prst="rect">
            <a:avLst/>
          </a:prstGeom>
          <a:noFill/>
        </p:spPr>
        <p:txBody>
          <a:bodyPr wrap="square" rtlCol="0">
            <a:spAutoFit/>
          </a:bodyPr>
          <a:lstStyle/>
          <a:p>
            <a:pPr algn="ctr"/>
            <a:r>
              <a:rPr lang="en-US" sz="1000" i="1" dirty="0">
                <a:solidFill>
                  <a:schemeClr val="bg1">
                    <a:lumMod val="50000"/>
                  </a:schemeClr>
                </a:solidFill>
                <a:latin typeface="Montserrat" panose="00000500000000000000" pitchFamily="2" charset="0"/>
              </a:rPr>
              <a:t>TOOLS</a:t>
            </a:r>
          </a:p>
        </p:txBody>
      </p:sp>
      <p:sp>
        <p:nvSpPr>
          <p:cNvPr id="96" name="TextBox 95">
            <a:extLst>
              <a:ext uri="{FF2B5EF4-FFF2-40B4-BE49-F238E27FC236}">
                <a16:creationId xmlns:a16="http://schemas.microsoft.com/office/drawing/2014/main" id="{3A0975AB-4162-4D16-B54E-0BB29D9CDC00}"/>
              </a:ext>
            </a:extLst>
          </p:cNvPr>
          <p:cNvSpPr txBox="1"/>
          <p:nvPr/>
        </p:nvSpPr>
        <p:spPr>
          <a:xfrm>
            <a:off x="5637353" y="3478072"/>
            <a:ext cx="2477644" cy="200055"/>
          </a:xfrm>
          <a:prstGeom prst="rect">
            <a:avLst/>
          </a:prstGeom>
          <a:solidFill>
            <a:schemeClr val="accent3">
              <a:lumMod val="20000"/>
              <a:lumOff val="80000"/>
            </a:schemeClr>
          </a:solidFill>
          <a:ln>
            <a:solidFill>
              <a:schemeClr val="bg2"/>
            </a:solidFill>
          </a:ln>
        </p:spPr>
        <p:txBody>
          <a:bodyPr wrap="square" rtlCol="0">
            <a:spAutoFit/>
          </a:bodyPr>
          <a:lstStyle/>
          <a:p>
            <a:pPr algn="ctr"/>
            <a:r>
              <a:rPr lang="en-US" sz="700" dirty="0">
                <a:latin typeface="Montserrat" panose="00000500000000000000" pitchFamily="2" charset="0"/>
              </a:rPr>
              <a:t>Ad hoc reporting/ One-time analysis</a:t>
            </a:r>
          </a:p>
        </p:txBody>
      </p:sp>
      <p:cxnSp>
        <p:nvCxnSpPr>
          <p:cNvPr id="12" name="Straight Connector 11">
            <a:extLst>
              <a:ext uri="{FF2B5EF4-FFF2-40B4-BE49-F238E27FC236}">
                <a16:creationId xmlns:a16="http://schemas.microsoft.com/office/drawing/2014/main" id="{CF7DFECC-7FF3-4B93-B291-B7B55D520D6F}"/>
              </a:ext>
            </a:extLst>
          </p:cNvPr>
          <p:cNvCxnSpPr/>
          <p:nvPr/>
        </p:nvCxnSpPr>
        <p:spPr>
          <a:xfrm>
            <a:off x="657576" y="5062931"/>
            <a:ext cx="11486451" cy="0"/>
          </a:xfrm>
          <a:prstGeom prst="line">
            <a:avLst/>
          </a:prstGeom>
          <a:ln w="12700">
            <a:solidFill>
              <a:srgbClr val="BD23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134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1CE9041-C7A6-43BD-A551-417042F84D25}"/>
              </a:ext>
            </a:extLst>
          </p:cNvPr>
          <p:cNvGrpSpPr/>
          <p:nvPr/>
        </p:nvGrpSpPr>
        <p:grpSpPr>
          <a:xfrm>
            <a:off x="0" y="7306818"/>
            <a:ext cx="11172795" cy="465582"/>
            <a:chOff x="-1" y="6371162"/>
            <a:chExt cx="11172795" cy="465582"/>
          </a:xfrm>
        </p:grpSpPr>
        <p:sp>
          <p:nvSpPr>
            <p:cNvPr id="15" name="Rectangle 14">
              <a:extLst>
                <a:ext uri="{FF2B5EF4-FFF2-40B4-BE49-F238E27FC236}">
                  <a16:creationId xmlns:a16="http://schemas.microsoft.com/office/drawing/2014/main" id="{A0FC0EE2-86A1-4B61-A974-E705B12C0467}"/>
                </a:ext>
              </a:extLst>
            </p:cNvPr>
            <p:cNvSpPr/>
            <p:nvPr/>
          </p:nvSpPr>
          <p:spPr>
            <a:xfrm>
              <a:off x="-1" y="6371162"/>
              <a:ext cx="11172795" cy="465582"/>
            </a:xfrm>
            <a:prstGeom prst="rect">
              <a:avLst/>
            </a:prstGeom>
            <a:solidFill>
              <a:srgbClr val="BD2326">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DB2AEFD-3D21-46A1-9472-F97ECE302F7B}"/>
                </a:ext>
              </a:extLst>
            </p:cNvPr>
            <p:cNvSpPr txBox="1"/>
            <p:nvPr/>
          </p:nvSpPr>
          <p:spPr>
            <a:xfrm>
              <a:off x="0" y="6373121"/>
              <a:ext cx="7684316" cy="461665"/>
            </a:xfrm>
            <a:prstGeom prst="rect">
              <a:avLst/>
            </a:prstGeom>
            <a:noFill/>
          </p:spPr>
          <p:txBody>
            <a:bodyPr wrap="square" rtlCol="0">
              <a:spAutoFit/>
            </a:bodyPr>
            <a:lstStyle/>
            <a:p>
              <a:r>
                <a:rPr lang="en-US" sz="2400" i="1" dirty="0">
                  <a:solidFill>
                    <a:schemeClr val="bg1">
                      <a:lumMod val="95000"/>
                    </a:schemeClr>
                  </a:solidFill>
                  <a:latin typeface="Montserrat" panose="00000500000000000000" pitchFamily="2" charset="0"/>
                </a:rPr>
                <a:t>Analytics Toolset Comparison</a:t>
              </a:r>
            </a:p>
          </p:txBody>
        </p:sp>
      </p:grpSp>
      <p:pic>
        <p:nvPicPr>
          <p:cNvPr id="5" name="Picture 4">
            <a:extLst>
              <a:ext uri="{FF2B5EF4-FFF2-40B4-BE49-F238E27FC236}">
                <a16:creationId xmlns:a16="http://schemas.microsoft.com/office/drawing/2014/main" id="{75ED87F5-6C83-410E-82A1-AEDAC41E7E53}"/>
              </a:ext>
            </a:extLst>
          </p:cNvPr>
          <p:cNvPicPr>
            <a:picLocks noChangeAspect="1"/>
          </p:cNvPicPr>
          <p:nvPr/>
        </p:nvPicPr>
        <p:blipFill>
          <a:blip r:embed="rId3"/>
          <a:stretch>
            <a:fillRect/>
          </a:stretch>
        </p:blipFill>
        <p:spPr>
          <a:xfrm>
            <a:off x="318238" y="947327"/>
            <a:ext cx="12165123" cy="5877745"/>
          </a:xfrm>
          <a:prstGeom prst="rect">
            <a:avLst/>
          </a:prstGeom>
        </p:spPr>
      </p:pic>
    </p:spTree>
    <p:extLst>
      <p:ext uri="{BB962C8B-B14F-4D97-AF65-F5344CB8AC3E}">
        <p14:creationId xmlns:p14="http://schemas.microsoft.com/office/powerpoint/2010/main" val="35156966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A620F149B7414C9A7AD345BA2F14C9" ma:contentTypeVersion="9" ma:contentTypeDescription="Create a new document." ma:contentTypeScope="" ma:versionID="3e73b295151ce56877447ea089c8f3ed">
  <xsd:schema xmlns:xsd="http://www.w3.org/2001/XMLSchema" xmlns:xs="http://www.w3.org/2001/XMLSchema" xmlns:p="http://schemas.microsoft.com/office/2006/metadata/properties" xmlns:ns3="b259ef1a-1235-46de-b900-93345acdcdc7" xmlns:ns4="08285f33-559f-4957-aa7f-1cbd3348517e" targetNamespace="http://schemas.microsoft.com/office/2006/metadata/properties" ma:root="true" ma:fieldsID="7b8806bd86bf41d9dba62e4da93f4f76" ns3:_="" ns4:_="">
    <xsd:import namespace="b259ef1a-1235-46de-b900-93345acdcdc7"/>
    <xsd:import namespace="08285f33-559f-4957-aa7f-1cbd3348517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59ef1a-1235-46de-b900-93345acdcd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285f33-559f-4957-aa7f-1cbd3348517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28AA27-22C6-4445-98A5-5298177112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59ef1a-1235-46de-b900-93345acdcdc7"/>
    <ds:schemaRef ds:uri="08285f33-559f-4957-aa7f-1cbd334851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8BC395-0C68-44BA-B541-CEB771748AB1}">
  <ds:schemaRefs>
    <ds:schemaRef ds:uri="http://schemas.microsoft.com/sharepoint/v3/contenttype/forms"/>
  </ds:schemaRefs>
</ds:datastoreItem>
</file>

<file path=customXml/itemProps3.xml><?xml version="1.0" encoding="utf-8"?>
<ds:datastoreItem xmlns:ds="http://schemas.openxmlformats.org/officeDocument/2006/customXml" ds:itemID="{C2589D08-72E4-4150-BB85-ACD9EF736DDA}">
  <ds:schemaRefs>
    <ds:schemaRef ds:uri="http://purl.org/dc/dcmitype/"/>
    <ds:schemaRef ds:uri="http://purl.org/dc/elements/1.1/"/>
    <ds:schemaRef ds:uri="http://schemas.microsoft.com/office/2006/documentManagement/types"/>
    <ds:schemaRef ds:uri="http://www.w3.org/XML/1998/namespace"/>
    <ds:schemaRef ds:uri="http://schemas.openxmlformats.org/package/2006/metadata/core-properties"/>
    <ds:schemaRef ds:uri="http://purl.org/dc/terms/"/>
    <ds:schemaRef ds:uri="http://schemas.microsoft.com/office/infopath/2007/PartnerControls"/>
    <ds:schemaRef ds:uri="b259ef1a-1235-46de-b900-93345acdcdc7"/>
    <ds:schemaRef ds:uri="08285f33-559f-4957-aa7f-1cbd3348517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1608</TotalTime>
  <Words>396</Words>
  <Application>Microsoft Office PowerPoint</Application>
  <PresentationFormat>Custom</PresentationFormat>
  <Paragraphs>55</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Montserrat</vt:lpstr>
      <vt:lpstr>Office Theme</vt:lpstr>
      <vt:lpstr>Building Analytics Capabilities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Analytics Capabilities</dc:title>
  <dc:creator>Walker, Philip</dc:creator>
  <cp:lastModifiedBy>Walker, Philip</cp:lastModifiedBy>
  <cp:revision>34</cp:revision>
  <cp:lastPrinted>2021-03-16T20:14:22Z</cp:lastPrinted>
  <dcterms:created xsi:type="dcterms:W3CDTF">2021-03-15T17:28:00Z</dcterms:created>
  <dcterms:modified xsi:type="dcterms:W3CDTF">2021-03-16T20:17:16Z</dcterms:modified>
</cp:coreProperties>
</file>