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1" r:id="rId5"/>
    <p:sldId id="277" r:id="rId6"/>
    <p:sldId id="260" r:id="rId7"/>
    <p:sldId id="261" r:id="rId8"/>
    <p:sldId id="281" r:id="rId9"/>
    <p:sldId id="282" r:id="rId10"/>
    <p:sldId id="278" r:id="rId11"/>
    <p:sldId id="279" r:id="rId12"/>
    <p:sldId id="256" r:id="rId13"/>
    <p:sldId id="257" r:id="rId14"/>
    <p:sldId id="258" r:id="rId15"/>
    <p:sldId id="259" r:id="rId16"/>
    <p:sldId id="268" r:id="rId17"/>
    <p:sldId id="263" r:id="rId18"/>
    <p:sldId id="265" r:id="rId19"/>
    <p:sldId id="280" r:id="rId20"/>
    <p:sldId id="267" r:id="rId21"/>
    <p:sldId id="270" r:id="rId22"/>
    <p:sldId id="262" r:id="rId23"/>
    <p:sldId id="264" r:id="rId24"/>
    <p:sldId id="266" r:id="rId25"/>
    <p:sldId id="269" r:id="rId26"/>
    <p:sldId id="272" r:id="rId27"/>
    <p:sldId id="276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EDEDE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B49-3DA8-4F3E-977F-48AB80FB8D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DB476-B27D-4F6B-9BE1-B04EF5B35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value of the Tanger product to end consumers?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brands, easy to find, convenient locations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our member data valuable to our retailers? Is it valuable to us?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would it mean for Tanger to be a data company?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looks like Simon is just bigger than us, not necessarily more innovative…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What industries should Tanger be looking to emulate?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DB476-B27D-4F6B-9BE1-B04EF5B35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6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5B5D-43FC-405B-B78D-115108862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15EE9-9FAF-4E1D-A2DB-61C291B42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7263-59DD-424C-93E3-D492477A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2628-BF0A-4B30-9DB4-37780381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21B5-647B-4092-992C-3ED00912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7BE-10B2-491D-AB65-614B0F1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0264E-5A0F-4CD9-BC9D-D81D8A865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7D56-1F62-4A7B-BAB1-D0AD9112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D8A2-D8C6-42A6-BA25-E2E2999D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60AC-22C0-4CAA-AEF7-20DF9362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E66CD-0E55-4193-9B1C-3FCF3776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77614-EACE-4149-9FCB-0640E9EC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FE07-CC71-456E-B113-AD26BABB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6EA9-8A05-48C9-8EB6-008297AB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8611-7529-4360-9BF0-8755B66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15E7-50DC-4A19-8F9F-FEBF6B4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886D-B310-4719-8ED5-1DADE98F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A78B-9875-4FF1-8045-F861B529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17DF-0262-4D89-A5D8-9C10E0EC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9F0-232C-494A-829C-47188F2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62AF-3D79-4990-AE51-ECBB746C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6A3B-E68F-473E-BB27-B69EC35D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6D8F-B887-46DD-B5CF-E4E85037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47C9-73AE-412E-94A2-5F7F33C9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0127-AEE8-454F-8572-73726D5D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A8C9-1946-4C53-85F9-E23CAC26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4D89-49B0-4AD7-B8F9-6704C254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081FE-4876-4F3C-BEE2-D6D7D5C75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AD13-1E4F-4338-A827-25B7D68F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E35A-273D-44A4-8691-01A0A2BE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52F34-E540-42D7-8985-EDA31B98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09C9-DE9B-4EB4-B1F6-917E69C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4A40-7BD2-421A-AF04-06E330FA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E0DD-AC9C-462F-897E-A08968D3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D3135-263B-45EA-8AB9-34C6A5C5D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97707-CCD6-4D0B-8D93-FF184905B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4A06C-DF92-4537-8D5C-B3FF0D56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62D0-9975-42FB-93F2-F7C08DA8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4C1D3-5E0E-4031-8A29-9B2A8CFA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7FAB-9A65-4EDE-900D-140EF62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0E78D-149D-4A93-827C-6D63FA81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FFAC0-1B5F-4A96-8007-BF938DE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68FF7-9FA1-4E16-B1FB-6456622B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8EAC-9377-4F21-96FB-3FC0C9A7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C8B77-F135-43DF-8BFC-B790EE2A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3DD85-7225-40E4-ADE1-549F88EF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F939-7478-42CB-9A5F-126C5F3E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1E10-E146-485F-BB44-C03449EB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7D06E-4757-4B91-93E1-C547D08B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D8E8-D25A-4191-8713-8D320439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C5EB-172E-46B4-847D-DB320CC1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FADE-F136-4B4E-BF46-3A4F369B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CB1-ED08-4EF1-B556-6575CA6B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B8A1-F60E-4F8F-97DE-246E1EA5B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45C3-9EDC-4864-999C-0C943057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E7DA-AE06-41FD-82FA-23E3C44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3354-57A2-4A83-8BB4-4165FF1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CD0A-19BE-425D-BB9B-C5858B12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60A86-B54B-432C-B4BC-B555DFB5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AD4D-8903-4491-8E0B-E745095A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C6AE-6AB3-49F1-9E99-C0991018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BFB9-7538-405D-B329-DB33B17E1C2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BFA-6AA2-4F4B-8259-40EB2F3F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D6AC-A809-48E9-9B19-CD20A872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FE15-DF17-481C-B001-C5629BEA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fif"/><Relationship Id="rId3" Type="http://schemas.openxmlformats.org/officeDocument/2006/relationships/hyperlink" Target="https://www.delphix.com/blog/what-is-a-data-company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urldefense.com/v3/__https:/www.wired.com/insights/2014/03/big-data-lessons-netflix/__;!!IPQn4SWcaw9UPw!EjZwQanWZi0VSvn8MorKmltlXcCUKgG4yoytfZWnBXcJie_NVJnNGw5mRw-3sx1f5-xYtmld$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hyperlink" Target="https://www.wired.com/insights/2014/03/big-data-lessons-netflix/" TargetMode="External"/><Relationship Id="rId5" Type="http://schemas.openxmlformats.org/officeDocument/2006/relationships/hyperlink" Target="https://tdwi.org/articles/2018/09/26/ppm-all-five-characteristics-data-driven-company.aspx?m=1" TargetMode="External"/><Relationship Id="rId10" Type="http://schemas.openxmlformats.org/officeDocument/2006/relationships/hyperlink" Target="https://urldefense.com/v3/__https:/medium.com/airbnb-engineering/scaling-knowledge-at-airbnb-875d73eff091__;!!IPQn4SWcaw9UPw!EjZwQanWZi0VSvn8MorKmltlXcCUKgG4yoytfZWnBXcJie_NVJnNGw5mRw-3sx1f560qItjL$" TargetMode="External"/><Relationship Id="rId4" Type="http://schemas.openxmlformats.org/officeDocument/2006/relationships/hyperlink" Target="https://algorithms-tour.stitchfix.com/" TargetMode="External"/><Relationship Id="rId9" Type="http://schemas.openxmlformats.org/officeDocument/2006/relationships/hyperlink" Target="https://urldefense.com/v3/__https:/medium.com/airbnb-engineering/how-airbnb-democratizes-data-science-with-data-university-3eccc71e073a__;!!IPQn4SWcaw9UPw!EjZwQanWZi0VSvn8MorKmltlXcCUKgG4yoytfZWnBXcJie_NVJnNGw5mRw-3sx1f5ycX68qM$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16556-75CA-4110-9FCF-AB4FFF7BE48F}"/>
              </a:ext>
            </a:extLst>
          </p:cNvPr>
          <p:cNvSpPr txBox="1"/>
          <p:nvPr/>
        </p:nvSpPr>
        <p:spPr>
          <a:xfrm>
            <a:off x="1376412" y="1862745"/>
            <a:ext cx="9413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Vision: </a:t>
            </a:r>
            <a:r>
              <a:rPr lang="en-US" dirty="0"/>
              <a:t>Through direct partnership, to nimbly provide right sized insight solutions at the right time, adapting to the shifting landscape of retail.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Mission:</a:t>
            </a:r>
            <a:r>
              <a:rPr lang="en-US" dirty="0"/>
              <a:t> We empower all decision makers at Tanger with actionable insights at the right time.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7498-B5B2-4401-8ECE-9B053DBF0CAC}"/>
              </a:ext>
            </a:extLst>
          </p:cNvPr>
          <p:cNvSpPr txBox="1"/>
          <p:nvPr/>
        </p:nvSpPr>
        <p:spPr>
          <a:xfrm>
            <a:off x="0" y="4587655"/>
            <a:ext cx="94135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We care about directly empowering Tanger employees.… part of that is understanding the customer experience and tenet experience. </a:t>
            </a:r>
          </a:p>
          <a:p>
            <a:endParaRPr lang="en-US" sz="1100" i="1" dirty="0">
              <a:solidFill>
                <a:schemeClr val="accent1"/>
              </a:solidFill>
            </a:endParaRPr>
          </a:p>
          <a:p>
            <a:r>
              <a:rPr lang="en-US" sz="1100" i="1" dirty="0">
                <a:solidFill>
                  <a:schemeClr val="accent1"/>
                </a:solidFill>
              </a:rPr>
              <a:t>Focus on finding and addressing the “right questions”. </a:t>
            </a:r>
          </a:p>
          <a:p>
            <a:r>
              <a:rPr lang="en-US" sz="1100" i="1" dirty="0">
                <a:solidFill>
                  <a:schemeClr val="accent1"/>
                </a:solidFill>
              </a:rPr>
              <a:t>Action oriented</a:t>
            </a:r>
          </a:p>
          <a:p>
            <a:r>
              <a:rPr lang="en-US" sz="1100" i="1" dirty="0">
                <a:solidFill>
                  <a:schemeClr val="accent1"/>
                </a:solidFill>
              </a:rPr>
              <a:t>Partnerships. Advising people to make good* decisions &gt;&gt; “Trusted Advisors”</a:t>
            </a:r>
          </a:p>
          <a:p>
            <a:endParaRPr lang="en-US" sz="1100" i="1" dirty="0">
              <a:solidFill>
                <a:schemeClr val="accent1"/>
              </a:solidFill>
            </a:endParaRPr>
          </a:p>
          <a:p>
            <a:r>
              <a:rPr lang="en-US" sz="1100" i="1" dirty="0">
                <a:solidFill>
                  <a:schemeClr val="accent1"/>
                </a:solidFill>
              </a:rPr>
              <a:t>&gt; Demonstrated value through sustained success</a:t>
            </a:r>
          </a:p>
          <a:p>
            <a:r>
              <a:rPr lang="en-US" sz="1100" i="1" dirty="0">
                <a:solidFill>
                  <a:schemeClr val="accent1"/>
                </a:solidFill>
              </a:rPr>
              <a:t>&gt; Shifting the process so we don’t go back to the old ways</a:t>
            </a:r>
          </a:p>
          <a:p>
            <a:r>
              <a:rPr lang="en-US" sz="1100" i="1" dirty="0">
                <a:solidFill>
                  <a:schemeClr val="accent1"/>
                </a:solidFill>
              </a:rPr>
              <a:t>&gt; Scaling the right things… designing to scale.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38E7E4-B23E-4582-885E-FA0E8692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Vision and Mission: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Right action, right time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A69D6-8349-46FC-948F-3FBE4C2AE584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88ECF-F1E6-45F9-BEB7-18A7A4C860E5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 and Analytics: Who are we?</a:t>
            </a:r>
          </a:p>
        </p:txBody>
      </p:sp>
    </p:spTree>
    <p:extLst>
      <p:ext uri="{BB962C8B-B14F-4D97-AF65-F5344CB8AC3E}">
        <p14:creationId xmlns:p14="http://schemas.microsoft.com/office/powerpoint/2010/main" val="21951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4303-7968-4237-8C7C-2701DAE1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39DA-E925-4196-AFC9-B9A24AB3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Establish trust</a:t>
            </a:r>
          </a:p>
          <a:p>
            <a:pPr lvl="1"/>
            <a:r>
              <a:rPr lang="en-US" dirty="0"/>
              <a:t>Take them/BU on the journey (Bottom up)</a:t>
            </a:r>
          </a:p>
          <a:p>
            <a:pPr lvl="1"/>
            <a:r>
              <a:rPr lang="en-US" dirty="0"/>
              <a:t>Partner with receptive BU + newsletter to highlight to rest of org (Socialize)</a:t>
            </a:r>
          </a:p>
          <a:p>
            <a:pPr lvl="1"/>
            <a:r>
              <a:rPr lang="en-US" dirty="0"/>
              <a:t>Top leaders model behavior we want to keep (no emails) (Top down)</a:t>
            </a:r>
          </a:p>
          <a:p>
            <a:pPr lvl="2"/>
            <a:r>
              <a:rPr lang="en-US" dirty="0"/>
              <a:t>What do we need to in place to enforce?</a:t>
            </a:r>
          </a:p>
          <a:p>
            <a:r>
              <a:rPr lang="en-US" dirty="0"/>
              <a:t>Foundation is laid</a:t>
            </a:r>
          </a:p>
          <a:p>
            <a:pPr lvl="1"/>
            <a:r>
              <a:rPr lang="en-US" dirty="0"/>
              <a:t>Applications/ data</a:t>
            </a:r>
          </a:p>
          <a:p>
            <a:pPr lvl="1"/>
            <a:r>
              <a:rPr lang="en-US" dirty="0"/>
              <a:t>Data Gov</a:t>
            </a:r>
          </a:p>
          <a:p>
            <a:r>
              <a:rPr lang="en-US" dirty="0"/>
              <a:t>How do we train out bad behavior?</a:t>
            </a:r>
          </a:p>
          <a:p>
            <a:pPr lvl="1"/>
            <a:r>
              <a:rPr lang="en-US" dirty="0"/>
              <a:t>Someone with authority ensuring hard stop</a:t>
            </a:r>
          </a:p>
          <a:p>
            <a:pPr lvl="1"/>
            <a:r>
              <a:rPr lang="en-US" dirty="0"/>
              <a:t>Phase in something that is actually better</a:t>
            </a:r>
          </a:p>
          <a:p>
            <a:pPr lvl="1"/>
            <a:endParaRPr lang="en-US" dirty="0"/>
          </a:p>
          <a:p>
            <a:r>
              <a:rPr lang="en-US" dirty="0"/>
              <a:t>Is there things we can do without IT? // Could we co-opt all of those current resources?</a:t>
            </a:r>
          </a:p>
        </p:txBody>
      </p:sp>
    </p:spTree>
    <p:extLst>
      <p:ext uri="{BB962C8B-B14F-4D97-AF65-F5344CB8AC3E}">
        <p14:creationId xmlns:p14="http://schemas.microsoft.com/office/powerpoint/2010/main" val="24649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C208E-669B-42C0-AE9E-F0072B9AE2A5}"/>
              </a:ext>
            </a:extLst>
          </p:cNvPr>
          <p:cNvSpPr txBox="1"/>
          <p:nvPr/>
        </p:nvSpPr>
        <p:spPr>
          <a:xfrm>
            <a:off x="2131769" y="546705"/>
            <a:ext cx="7928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Tanger as a data company by 2023</a:t>
            </a:r>
          </a:p>
          <a:p>
            <a:pPr algn="ctr"/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Data as most valued asset</a:t>
            </a:r>
          </a:p>
        </p:txBody>
      </p:sp>
      <p:sp>
        <p:nvSpPr>
          <p:cNvPr id="6" name="Rectangle 1">
            <a:hlinkClick r:id="rId2"/>
            <a:extLst>
              <a:ext uri="{FF2B5EF4-FFF2-40B4-BE49-F238E27FC236}">
                <a16:creationId xmlns:a16="http://schemas.microsoft.com/office/drawing/2014/main" id="{F8699C1A-B769-48DA-877F-E0421600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7" y="6100941"/>
            <a:ext cx="116923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u="sng" dirty="0">
                <a:solidFill>
                  <a:schemeClr val="bg1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https://www.delphix.com/blog/what-is-a-data-company</a:t>
            </a:r>
            <a:endParaRPr lang="en-US" sz="900" u="sng" dirty="0">
              <a:solidFill>
                <a:schemeClr val="bg1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u="sng" dirty="0">
                <a:solidFill>
                  <a:schemeClr val="bg1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https://algorithms-tour.stitchfix.com/</a:t>
            </a:r>
            <a:endParaRPr lang="en-US" sz="9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https://tdwi.org/articles/2018/09/26/ppm-all-five-characteristics-data-driven-company.aspx?m=1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3E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93E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being data-driven is not the same as being metrics-driven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3E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93E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majority of companies are metrics-driven;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3E4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have key performance indicators defined and they track them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E547B936-F869-49D6-AFF4-7754BAFCA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58" y="2087554"/>
            <a:ext cx="2061770" cy="1216444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FBCB28E-EE89-4795-800D-F31674FAE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9" y="2087554"/>
            <a:ext cx="2394874" cy="1216444"/>
          </a:xfrm>
          <a:prstGeom prst="rect">
            <a:avLst/>
          </a:prstGeom>
        </p:spPr>
      </p:pic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6B4C2D14-540B-48C4-A5D6-AFB84D866F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04" y="2087554"/>
            <a:ext cx="1841241" cy="1380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1983E3-5A54-4C1F-BDBE-85069B580C15}"/>
              </a:ext>
            </a:extLst>
          </p:cNvPr>
          <p:cNvSpPr txBox="1"/>
          <p:nvPr/>
        </p:nvSpPr>
        <p:spPr>
          <a:xfrm>
            <a:off x="441079" y="3574004"/>
            <a:ext cx="496619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effectLst/>
              </a:rPr>
              <a:t>….low quality research manifests as an environment of </a:t>
            </a:r>
            <a:r>
              <a:rPr lang="en-US" sz="2000" b="1" spc="-5" dirty="0">
                <a:effectLst/>
              </a:rPr>
              <a:t>knowledge cacophony, </a:t>
            </a:r>
            <a:r>
              <a:rPr lang="en-US" sz="2000" b="0" spc="-5" dirty="0">
                <a:effectLst/>
              </a:rPr>
              <a:t>where teams only read and trust research that they themselves created</a:t>
            </a:r>
            <a:endParaRPr lang="en-US" sz="2000" b="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u="sng" dirty="0">
                <a:solidFill>
                  <a:schemeClr val="bg1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https://medium.com/airbnb-engineering/how-airbnb-democratizes-data-science-with-data-university-3eccc71e073a</a:t>
            </a:r>
            <a:endParaRPr lang="en-US" sz="9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u="sng" dirty="0">
                <a:solidFill>
                  <a:schemeClr val="bg1">
                    <a:lumMod val="50000"/>
                  </a:schemeClr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https://medium.com/airbnb-engineering/scaling-knowledge-at-airbnb-875d73eff091</a:t>
            </a:r>
            <a:endParaRPr lang="en-US" sz="9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C617A-8090-4D4C-B461-EC8FC71A88BE}"/>
              </a:ext>
            </a:extLst>
          </p:cNvPr>
          <p:cNvSpPr txBox="1"/>
          <p:nvPr/>
        </p:nvSpPr>
        <p:spPr>
          <a:xfrm>
            <a:off x="5880561" y="3510343"/>
            <a:ext cx="63070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For Netflix, the brand’s data philosophy encompasses </a:t>
            </a:r>
            <a:r>
              <a:rPr lang="en-US" u="none" dirty="0">
                <a:effectLst/>
              </a:rPr>
              <a:t>3 key tenets: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</a:rPr>
              <a:t>Data should be accessible, easy to discover, and easy to process for everyone</a:t>
            </a:r>
            <a:r>
              <a:rPr lang="en-US" dirty="0">
                <a:effectLst/>
              </a:rPr>
              <a:t>.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</a:rPr>
              <a:t>The longer you take to find the data, the less valuable it becomes.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</a:rPr>
              <a:t>Whether your dataset is large or small, being able to visualize it makes it easier to explain.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563C1"/>
              </a:solidFill>
              <a:effectLst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https://www.wired.com/insights/2014/03/big-data-lessons-netflix/</a:t>
            </a:r>
            <a:endParaRPr lang="en-US" sz="9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5AE2B2-4C9D-4E4F-A9D8-B2E87F8B11EB}"/>
              </a:ext>
            </a:extLst>
          </p:cNvPr>
          <p:cNvCxnSpPr>
            <a:cxnSpLocks/>
          </p:cNvCxnSpPr>
          <p:nvPr/>
        </p:nvCxnSpPr>
        <p:spPr>
          <a:xfrm>
            <a:off x="1918188" y="1778466"/>
            <a:ext cx="83556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4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93625-0C9E-4C96-A542-C6132A7257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8364" y="999576"/>
            <a:ext cx="3971925" cy="3695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7AD15C-B201-4819-B68C-695334E2B166}"/>
              </a:ext>
            </a:extLst>
          </p:cNvPr>
          <p:cNvSpPr/>
          <p:nvPr/>
        </p:nvSpPr>
        <p:spPr>
          <a:xfrm>
            <a:off x="2328640" y="2675658"/>
            <a:ext cx="581025" cy="1714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A2B3A-60DF-4C88-8BC1-E2ED76A58F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89" y="970683"/>
            <a:ext cx="3387776" cy="37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130AB-8BED-41FA-8188-E8AB1D9B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271022"/>
            <a:ext cx="8306959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E22F4-EDD3-43B6-AD10-0CE128CE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595098"/>
            <a:ext cx="10605796" cy="58087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967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9868A-3610-41CC-8C54-E738247E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40" y="418820"/>
            <a:ext cx="10234607" cy="5510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60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58889-1844-48D3-8B7F-A863231D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90" y="880644"/>
            <a:ext cx="8993817" cy="50967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097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22DAD-1500-4127-AF19-CC370A30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31" y="441434"/>
            <a:ext cx="10267652" cy="572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8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DFFE8-C766-487A-B0C1-D761A055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68"/>
            <a:ext cx="12192000" cy="6370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267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76AC7-8DF6-4848-A5EC-E05F83347A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3141" y="872454"/>
            <a:ext cx="9414790" cy="5241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941FDD-E4E4-4432-BEFE-348316E177B0}"/>
              </a:ext>
            </a:extLst>
          </p:cNvPr>
          <p:cNvSpPr txBox="1"/>
          <p:nvPr/>
        </p:nvSpPr>
        <p:spPr>
          <a:xfrm>
            <a:off x="184558" y="1291905"/>
            <a:ext cx="210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Lookup tables to build…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 err="1"/>
              <a:t>db</a:t>
            </a:r>
            <a:r>
              <a:rPr lang="en-US" dirty="0"/>
              <a:t> for I&amp;A usage</a:t>
            </a:r>
          </a:p>
        </p:txBody>
      </p:sp>
    </p:spTree>
    <p:extLst>
      <p:ext uri="{BB962C8B-B14F-4D97-AF65-F5344CB8AC3E}">
        <p14:creationId xmlns:p14="http://schemas.microsoft.com/office/powerpoint/2010/main" val="22544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CFEBA-EA49-4EC5-BE19-4176027F3756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42857-AD45-427F-91D2-281D6EA8F66C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Typical Week: Envision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DEEBBC-B012-4BF1-B3B8-498E1866FF95}"/>
              </a:ext>
            </a:extLst>
          </p:cNvPr>
          <p:cNvSpPr/>
          <p:nvPr/>
        </p:nvSpPr>
        <p:spPr>
          <a:xfrm>
            <a:off x="8815723" y="585451"/>
            <a:ext cx="2300437" cy="2216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Studies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Understanding consumer preferences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Capturing impact of digital transformation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E55CD-DE1A-487C-9B4D-C4063C969B61}"/>
              </a:ext>
            </a:extLst>
          </p:cNvPr>
          <p:cNvSpPr/>
          <p:nvPr/>
        </p:nvSpPr>
        <p:spPr>
          <a:xfrm>
            <a:off x="6399054" y="586668"/>
            <a:ext cx="2300437" cy="15911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Generate Reports/ Dashboards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- KPI, alerting, SPC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FDFF3-DB18-49AA-B44B-200831A1B5CB}"/>
              </a:ext>
            </a:extLst>
          </p:cNvPr>
          <p:cNvSpPr/>
          <p:nvPr/>
        </p:nvSpPr>
        <p:spPr>
          <a:xfrm>
            <a:off x="8815726" y="2888234"/>
            <a:ext cx="2300437" cy="2298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Maintenance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Data discovery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Knowledge base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Documentation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Phase out stale solutions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Internal Training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Partner with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3B1F7-8099-420F-91EC-2C49D8A5320A}"/>
              </a:ext>
            </a:extLst>
          </p:cNvPr>
          <p:cNvSpPr/>
          <p:nvPr/>
        </p:nvSpPr>
        <p:spPr>
          <a:xfrm>
            <a:off x="6399055" y="2279583"/>
            <a:ext cx="2300437" cy="2914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Direct interface with business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Intake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Prioritization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Newsletter/Blog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C599E-3C3E-4C49-8A94-1A20893AAA6A}"/>
              </a:ext>
            </a:extLst>
          </p:cNvPr>
          <p:cNvSpPr/>
          <p:nvPr/>
        </p:nvSpPr>
        <p:spPr>
          <a:xfrm>
            <a:off x="6399785" y="5273039"/>
            <a:ext cx="1511167" cy="463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Monthly Trainings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AC776-148C-41F3-A356-F7F47A71A327}"/>
              </a:ext>
            </a:extLst>
          </p:cNvPr>
          <p:cNvSpPr/>
          <p:nvPr/>
        </p:nvSpPr>
        <p:spPr>
          <a:xfrm>
            <a:off x="8036079" y="5273038"/>
            <a:ext cx="3080081" cy="4636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Internal Team Communication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FB4F9-353C-4ACD-9049-4C8657725E1E}"/>
              </a:ext>
            </a:extLst>
          </p:cNvPr>
          <p:cNvSpPr txBox="1"/>
          <p:nvPr/>
        </p:nvSpPr>
        <p:spPr>
          <a:xfrm>
            <a:off x="291564" y="585451"/>
            <a:ext cx="58044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Though the team will continue to grow, we envision a future state where these six themes represent the body of work for Insights and Analytics: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Generating Reports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Automated + Dashboards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Towards centralized source of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Alert end users when process “out of control” and needs to be addressed (not clutter with having to check all the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Studies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 to questions of tomorrow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Helping Sales team make deals.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Dive into the challenges of yesterday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with business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 consistent message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Disseminate information, educate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Data Governance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 and improve team knowledge gaps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Stress test internally to improve customer experience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Trainings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communication with business but to help increase overall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Internal Team Communication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157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CFEBA-EA49-4EC5-BE19-4176027F3756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42857-AD45-427F-91D2-281D6EA8F66C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Typical Week: Envision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FFA9B-3CA4-4F47-9B26-0CCD8EF918C2}"/>
              </a:ext>
            </a:extLst>
          </p:cNvPr>
          <p:cNvSpPr txBox="1"/>
          <p:nvPr/>
        </p:nvSpPr>
        <p:spPr>
          <a:xfrm>
            <a:off x="289376" y="256880"/>
            <a:ext cx="104946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I&amp;A Team touchpoint. Share lessons learned + roadblocks.</a:t>
            </a:r>
          </a:p>
          <a:p>
            <a:endParaRPr lang="en-US" dirty="0"/>
          </a:p>
          <a:p>
            <a:r>
              <a:rPr lang="en-US" dirty="0"/>
              <a:t>Start of week stand up with functional leaders. Reporting out activities to be completed… following an agile-</a:t>
            </a:r>
            <a:r>
              <a:rPr lang="en-US" dirty="0" err="1"/>
              <a:t>ish</a:t>
            </a:r>
            <a:r>
              <a:rPr lang="en-US" dirty="0"/>
              <a:t> approach?</a:t>
            </a:r>
          </a:p>
          <a:p>
            <a:endParaRPr lang="en-US" dirty="0"/>
          </a:p>
          <a:p>
            <a:r>
              <a:rPr lang="en-US" dirty="0"/>
              <a:t>Monthly analytics training with select end users. How to use system, determining effective statistical tests,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process metric/ KPI is flagged as out of standard &gt;&gt; Investigate, alert affected party for read out. Determine next steps and document in ___</a:t>
            </a:r>
          </a:p>
          <a:p>
            <a:endParaRPr lang="en-US" dirty="0"/>
          </a:p>
          <a:p>
            <a:r>
              <a:rPr lang="en-US" dirty="0"/>
              <a:t>The data for a long term study is now available. Perform analysis with </a:t>
            </a:r>
          </a:p>
          <a:p>
            <a:endParaRPr lang="en-US" dirty="0"/>
          </a:p>
          <a:p>
            <a:r>
              <a:rPr lang="en-US" dirty="0"/>
              <a:t>Kicking off a new study. </a:t>
            </a:r>
          </a:p>
          <a:p>
            <a:endParaRPr lang="en-US" dirty="0"/>
          </a:p>
          <a:p>
            <a:r>
              <a:rPr lang="en-US" dirty="0"/>
              <a:t>End of every other week… Automated email with past 2 weeks highlights to organization.</a:t>
            </a:r>
          </a:p>
          <a:p>
            <a:endParaRPr lang="en-US" dirty="0"/>
          </a:p>
          <a:p>
            <a:r>
              <a:rPr lang="en-US" dirty="0"/>
              <a:t>Data science lunch and learns… Model development, model assessments</a:t>
            </a:r>
          </a:p>
          <a:p>
            <a:endParaRPr lang="en-US" dirty="0"/>
          </a:p>
          <a:p>
            <a:r>
              <a:rPr lang="en-US" dirty="0"/>
              <a:t>Revisit outputs. What can be phased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9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E20-5BEA-4E21-9DF2-89411527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AC26-E4D1-4422-8921-C8D864BE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 institutional knowledge // expose gaps</a:t>
            </a:r>
          </a:p>
          <a:p>
            <a:r>
              <a:rPr lang="en-US" dirty="0"/>
              <a:t>How do we as a team not get caught off guard</a:t>
            </a:r>
          </a:p>
          <a:p>
            <a:pPr lvl="1"/>
            <a:r>
              <a:rPr lang="en-US" dirty="0"/>
              <a:t>From our customer’s needs</a:t>
            </a:r>
          </a:p>
          <a:p>
            <a:pPr lvl="1"/>
            <a:r>
              <a:rPr lang="en-US" dirty="0"/>
              <a:t>By our own team members</a:t>
            </a:r>
          </a:p>
          <a:p>
            <a:r>
              <a:rPr lang="en-US" dirty="0"/>
              <a:t>What is the culture we want in our own team?</a:t>
            </a:r>
          </a:p>
          <a:p>
            <a:pPr lvl="1"/>
            <a:r>
              <a:rPr lang="en-US" dirty="0"/>
              <a:t>Curious, self driven, clear, unbiased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7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7B79-132E-4A32-8381-0899B9AA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49E2-F91F-4F92-AFF0-FA102F5D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make a data scientist want to join Tanger?</a:t>
            </a:r>
          </a:p>
          <a:p>
            <a:pPr lvl="1"/>
            <a:r>
              <a:rPr lang="en-US" dirty="0"/>
              <a:t>Competing against companies with well supported IT</a:t>
            </a:r>
          </a:p>
          <a:p>
            <a:pPr lvl="1"/>
            <a:r>
              <a:rPr lang="en-US" dirty="0"/>
              <a:t>Tanger not a brand known for advanced analytics // nor are REITs in general…</a:t>
            </a:r>
          </a:p>
        </p:txBody>
      </p:sp>
    </p:spTree>
    <p:extLst>
      <p:ext uri="{BB962C8B-B14F-4D97-AF65-F5344CB8AC3E}">
        <p14:creationId xmlns:p14="http://schemas.microsoft.com/office/powerpoint/2010/main" val="358062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2F6-65F9-4C6E-B64C-6FAABA99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B168-AEAB-4F33-9343-4B1B1855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  <a:p>
            <a:r>
              <a:rPr lang="en-US" dirty="0"/>
              <a:t>Comfortable with uncertainty</a:t>
            </a:r>
          </a:p>
          <a:p>
            <a:r>
              <a:rPr lang="en-US" dirty="0"/>
              <a:t>Sustainable success</a:t>
            </a:r>
          </a:p>
          <a:p>
            <a:r>
              <a:rPr lang="en-US" dirty="0"/>
              <a:t>Creative insights. Bridging multiple disciplines</a:t>
            </a:r>
          </a:p>
        </p:txBody>
      </p:sp>
    </p:spTree>
    <p:extLst>
      <p:ext uri="{BB962C8B-B14F-4D97-AF65-F5344CB8AC3E}">
        <p14:creationId xmlns:p14="http://schemas.microsoft.com/office/powerpoint/2010/main" val="293429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16556-75CA-4110-9FCF-AB4FFF7BE48F}"/>
              </a:ext>
            </a:extLst>
          </p:cNvPr>
          <p:cNvSpPr txBox="1"/>
          <p:nvPr/>
        </p:nvSpPr>
        <p:spPr>
          <a:xfrm>
            <a:off x="1376412" y="1862745"/>
            <a:ext cx="8643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Vision: </a:t>
            </a:r>
            <a:r>
              <a:rPr lang="en-US" dirty="0"/>
              <a:t>To drive the best experience for both tenets and customers by arming our Tanger employees with the most pertinent and actionable information.</a:t>
            </a:r>
          </a:p>
          <a:p>
            <a:endParaRPr lang="en-US" b="1" dirty="0"/>
          </a:p>
          <a:p>
            <a:r>
              <a:rPr lang="en-US" b="1" dirty="0"/>
              <a:t>Mission:</a:t>
            </a:r>
            <a:r>
              <a:rPr lang="en-US" dirty="0"/>
              <a:t> We are trusted partners in the discovery of answers for our tenets and customers.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7498-B5B2-4401-8ECE-9B053DBF0CAC}"/>
              </a:ext>
            </a:extLst>
          </p:cNvPr>
          <p:cNvSpPr txBox="1"/>
          <p:nvPr/>
        </p:nvSpPr>
        <p:spPr>
          <a:xfrm>
            <a:off x="838200" y="4572000"/>
            <a:ext cx="9413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care about…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Craig: “Maybe we can’t get you that… and how can we help”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partnerships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38E7E4-B23E-4582-885E-FA0E8692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Vision and Mission: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customer focused/ service mentality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4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16556-75CA-4110-9FCF-AB4FFF7BE48F}"/>
              </a:ext>
            </a:extLst>
          </p:cNvPr>
          <p:cNvSpPr txBox="1"/>
          <p:nvPr/>
        </p:nvSpPr>
        <p:spPr>
          <a:xfrm>
            <a:off x="1376412" y="1862745"/>
            <a:ext cx="864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Vision:</a:t>
            </a:r>
            <a:r>
              <a:rPr lang="en-US" dirty="0"/>
              <a:t> To remove to friction of Tanger employees for getting to the insights they need.</a:t>
            </a:r>
          </a:p>
          <a:p>
            <a:endParaRPr lang="en-US" b="1" dirty="0"/>
          </a:p>
          <a:p>
            <a:r>
              <a:rPr lang="en-US" b="1" dirty="0"/>
              <a:t>Mission: </a:t>
            </a:r>
            <a:r>
              <a:rPr lang="en-US" dirty="0"/>
              <a:t>We provide the tools (studies, reports, applications </a:t>
            </a:r>
            <a:r>
              <a:rPr lang="en-US" dirty="0" err="1"/>
              <a:t>etc</a:t>
            </a:r>
            <a:r>
              <a:rPr lang="en-US" dirty="0"/>
              <a:t>) to allow anyone to make informed, data driven decisions.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7498-B5B2-4401-8ECE-9B053DBF0CAC}"/>
              </a:ext>
            </a:extLst>
          </p:cNvPr>
          <p:cNvSpPr txBox="1"/>
          <p:nvPr/>
        </p:nvSpPr>
        <p:spPr>
          <a:xfrm>
            <a:off x="914400" y="4620126"/>
            <a:ext cx="9413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care about…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Neutral</a:t>
            </a:r>
          </a:p>
          <a:p>
            <a:r>
              <a:rPr lang="en-US" dirty="0">
                <a:solidFill>
                  <a:schemeClr val="accent1"/>
                </a:solidFill>
              </a:rPr>
              <a:t>Easy to access</a:t>
            </a:r>
          </a:p>
          <a:p>
            <a:r>
              <a:rPr lang="en-US" dirty="0">
                <a:solidFill>
                  <a:schemeClr val="accent1"/>
                </a:solidFill>
              </a:rPr>
              <a:t>Self service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38E7E4-B23E-4582-885E-FA0E8692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Vision and Mission: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Open Insights for Everyone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16556-75CA-4110-9FCF-AB4FFF7BE48F}"/>
              </a:ext>
            </a:extLst>
          </p:cNvPr>
          <p:cNvSpPr txBox="1"/>
          <p:nvPr/>
        </p:nvSpPr>
        <p:spPr>
          <a:xfrm>
            <a:off x="1376412" y="1862745"/>
            <a:ext cx="8643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Vision:</a:t>
            </a:r>
            <a:r>
              <a:rPr lang="en-US" dirty="0"/>
              <a:t> To be the best in class analytics group for retail.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Mission: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7498-B5B2-4401-8ECE-9B053DBF0CAC}"/>
              </a:ext>
            </a:extLst>
          </p:cNvPr>
          <p:cNvSpPr txBox="1"/>
          <p:nvPr/>
        </p:nvSpPr>
        <p:spPr>
          <a:xfrm>
            <a:off x="914400" y="4620126"/>
            <a:ext cx="941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care about….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38E7E4-B23E-4582-885E-FA0E8692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Vision and Mission: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Advanced Analytics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C3A75-A2EB-4518-A5B1-23E34B73A6B5}"/>
              </a:ext>
            </a:extLst>
          </p:cNvPr>
          <p:cNvSpPr txBox="1"/>
          <p:nvPr/>
        </p:nvSpPr>
        <p:spPr>
          <a:xfrm>
            <a:off x="240088" y="1080653"/>
            <a:ext cx="184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Foundations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23B65-9D7D-4013-96B9-91359D88D4B8}"/>
              </a:ext>
            </a:extLst>
          </p:cNvPr>
          <p:cNvSpPr txBox="1"/>
          <p:nvPr/>
        </p:nvSpPr>
        <p:spPr>
          <a:xfrm>
            <a:off x="5169163" y="1036654"/>
            <a:ext cx="184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82FB8-9D6C-467C-B63A-B7EE78B80973}"/>
              </a:ext>
            </a:extLst>
          </p:cNvPr>
          <p:cNvSpPr txBox="1"/>
          <p:nvPr/>
        </p:nvSpPr>
        <p:spPr>
          <a:xfrm>
            <a:off x="9816009" y="1080341"/>
            <a:ext cx="184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Outcome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6C065A-F3A3-4EB9-895A-68D1AAF36AC7}"/>
              </a:ext>
            </a:extLst>
          </p:cNvPr>
          <p:cNvCxnSpPr>
            <a:cxnSpLocks/>
          </p:cNvCxnSpPr>
          <p:nvPr/>
        </p:nvCxnSpPr>
        <p:spPr>
          <a:xfrm>
            <a:off x="2375991" y="1476096"/>
            <a:ext cx="0" cy="323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B1DFCC-C3AA-4DBD-BE8D-6766B46DF8AF}"/>
              </a:ext>
            </a:extLst>
          </p:cNvPr>
          <p:cNvSpPr txBox="1"/>
          <p:nvPr/>
        </p:nvSpPr>
        <p:spPr>
          <a:xfrm>
            <a:off x="143867" y="1955711"/>
            <a:ext cx="2218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Technical</a:t>
            </a:r>
          </a:p>
          <a:p>
            <a:r>
              <a:rPr lang="en-US" sz="1200" dirty="0"/>
              <a:t>&gt; Data Governance</a:t>
            </a:r>
          </a:p>
          <a:p>
            <a:r>
              <a:rPr lang="en-US" sz="1200" dirty="0"/>
              <a:t>&gt; Data Lineage</a:t>
            </a:r>
          </a:p>
          <a:p>
            <a:r>
              <a:rPr lang="en-US" sz="1200" dirty="0"/>
              <a:t>&gt; Open data ingestion process</a:t>
            </a:r>
          </a:p>
          <a:p>
            <a:r>
              <a:rPr lang="en-US" sz="1200" dirty="0"/>
              <a:t>&gt; Version control</a:t>
            </a:r>
          </a:p>
          <a:p>
            <a:endParaRPr lang="en-US" sz="1200" dirty="0"/>
          </a:p>
          <a:p>
            <a:r>
              <a:rPr lang="en-US" sz="1200" u="sng" dirty="0"/>
              <a:t>Branding</a:t>
            </a:r>
          </a:p>
          <a:p>
            <a:r>
              <a:rPr lang="en-US" sz="1200" dirty="0"/>
              <a:t>&gt; Insights templates</a:t>
            </a:r>
          </a:p>
          <a:p>
            <a:r>
              <a:rPr lang="en-US" sz="1200" dirty="0"/>
              <a:t>&gt; Consistent Messaging/ Internal visibility </a:t>
            </a:r>
          </a:p>
          <a:p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FF98AE-AD83-4578-98E9-EEE20C0945AA}"/>
              </a:ext>
            </a:extLst>
          </p:cNvPr>
          <p:cNvCxnSpPr>
            <a:cxnSpLocks/>
          </p:cNvCxnSpPr>
          <p:nvPr/>
        </p:nvCxnSpPr>
        <p:spPr>
          <a:xfrm>
            <a:off x="9409531" y="1476095"/>
            <a:ext cx="0" cy="32327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6F2CCA-0DCE-479A-9E46-04341484E843}"/>
              </a:ext>
            </a:extLst>
          </p:cNvPr>
          <p:cNvGrpSpPr/>
          <p:nvPr/>
        </p:nvGrpSpPr>
        <p:grpSpPr>
          <a:xfrm>
            <a:off x="3472135" y="2327635"/>
            <a:ext cx="4582633" cy="1153120"/>
            <a:chOff x="2902688" y="2359890"/>
            <a:chExt cx="4582633" cy="11531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2C05A0-9EEE-43B4-9488-49ECBE0AE5AD}"/>
                </a:ext>
              </a:extLst>
            </p:cNvPr>
            <p:cNvSpPr/>
            <p:nvPr/>
          </p:nvSpPr>
          <p:spPr>
            <a:xfrm>
              <a:off x="4327242" y="2359890"/>
              <a:ext cx="2119741" cy="1153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0EAFAD-7BC4-40D4-B33A-3C74AF658EA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902688" y="2936450"/>
              <a:ext cx="14245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C74A62-CA2A-4BC4-A51F-96F856E92A5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6446983" y="2936450"/>
              <a:ext cx="1038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D827680-056E-489D-B488-1F067BE5B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512" y="2923214"/>
              <a:ext cx="3023299" cy="13236"/>
            </a:xfrm>
            <a:prstGeom prst="bentConnector5">
              <a:avLst>
                <a:gd name="adj1" fmla="val -879"/>
                <a:gd name="adj2" fmla="val -9697990"/>
                <a:gd name="adj3" fmla="val 99828"/>
              </a:avLst>
            </a:prstGeom>
            <a:ln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CF40C6-41F7-4DBF-A59A-DE254AA41606}"/>
              </a:ext>
            </a:extLst>
          </p:cNvPr>
          <p:cNvSpPr txBox="1"/>
          <p:nvPr/>
        </p:nvSpPr>
        <p:spPr>
          <a:xfrm>
            <a:off x="2583876" y="2644579"/>
            <a:ext cx="184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Intake Process</a:t>
            </a:r>
          </a:p>
          <a:p>
            <a:r>
              <a:rPr lang="en-US" sz="1400" dirty="0"/>
              <a:t>(include prioritization)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CDAF52-FE9B-416C-846E-0DB0F522861C}"/>
              </a:ext>
            </a:extLst>
          </p:cNvPr>
          <p:cNvSpPr txBox="1"/>
          <p:nvPr/>
        </p:nvSpPr>
        <p:spPr>
          <a:xfrm>
            <a:off x="5181787" y="4236063"/>
            <a:ext cx="18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 Knowledge Base</a:t>
            </a:r>
          </a:p>
          <a:p>
            <a:r>
              <a:rPr lang="en-US" sz="1400" dirty="0"/>
              <a:t>&gt; Newsletter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B309D-9681-49F7-AC68-35152496AEC7}"/>
              </a:ext>
            </a:extLst>
          </p:cNvPr>
          <p:cNvSpPr txBox="1"/>
          <p:nvPr/>
        </p:nvSpPr>
        <p:spPr>
          <a:xfrm>
            <a:off x="4795572" y="2013828"/>
            <a:ext cx="271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Reproducible &amp; Reusable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1566D-FC7B-4735-9C8E-5D58A9C9357C}"/>
              </a:ext>
            </a:extLst>
          </p:cNvPr>
          <p:cNvSpPr txBox="1"/>
          <p:nvPr/>
        </p:nvSpPr>
        <p:spPr>
          <a:xfrm>
            <a:off x="4900233" y="2362724"/>
            <a:ext cx="2167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 Testing/Validation</a:t>
            </a:r>
          </a:p>
          <a:p>
            <a:r>
              <a:rPr lang="en-US" sz="1200" dirty="0"/>
              <a:t>&gt; Clear Objectives</a:t>
            </a:r>
          </a:p>
          <a:p>
            <a:r>
              <a:rPr lang="en-US" sz="1200" dirty="0"/>
              <a:t>&gt; Problem Statement</a:t>
            </a:r>
          </a:p>
          <a:p>
            <a:r>
              <a:rPr lang="en-US" sz="1200" dirty="0"/>
              <a:t>&gt; Assumptions Listed</a:t>
            </a:r>
          </a:p>
          <a:p>
            <a:r>
              <a:rPr lang="en-US" sz="1200" dirty="0"/>
              <a:t>&gt; Recommendations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6F8084-576D-4254-B30C-0F58A5FD00A6}"/>
              </a:ext>
            </a:extLst>
          </p:cNvPr>
          <p:cNvSpPr txBox="1"/>
          <p:nvPr/>
        </p:nvSpPr>
        <p:spPr>
          <a:xfrm>
            <a:off x="8015880" y="2529847"/>
            <a:ext cx="1233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 Study</a:t>
            </a:r>
          </a:p>
          <a:p>
            <a:r>
              <a:rPr lang="en-US" sz="1400" dirty="0"/>
              <a:t>&gt; Report</a:t>
            </a:r>
          </a:p>
          <a:p>
            <a:r>
              <a:rPr lang="en-US" sz="1400" dirty="0"/>
              <a:t>&gt; Dashboard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46147-C2E2-4FAC-A863-350B75280ED4}"/>
              </a:ext>
            </a:extLst>
          </p:cNvPr>
          <p:cNvSpPr txBox="1"/>
          <p:nvPr/>
        </p:nvSpPr>
        <p:spPr>
          <a:xfrm>
            <a:off x="9689407" y="2570864"/>
            <a:ext cx="247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Demonstrated value through sustained success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E8ECB-4D90-40DA-A7D5-BDEF329DF1D0}"/>
              </a:ext>
            </a:extLst>
          </p:cNvPr>
          <p:cNvSpPr txBox="1"/>
          <p:nvPr/>
        </p:nvSpPr>
        <p:spPr>
          <a:xfrm>
            <a:off x="9569279" y="3553961"/>
            <a:ext cx="262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Earned trust</a:t>
            </a:r>
          </a:p>
          <a:p>
            <a:r>
              <a:rPr lang="en-US" sz="1200" dirty="0"/>
              <a:t>Democratized data</a:t>
            </a:r>
          </a:p>
          <a:p>
            <a:r>
              <a:rPr lang="en-US" sz="1200" dirty="0"/>
              <a:t>Self service/ Empowered end user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48234-9E56-42A8-A63D-8E3254629EFA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3F344-E95D-4EDB-BB56-6A01B314500F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 and Analytics: Future Steady 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AC847D-1182-4482-8BBE-20375C53BBA0}"/>
              </a:ext>
            </a:extLst>
          </p:cNvPr>
          <p:cNvSpPr txBox="1"/>
          <p:nvPr/>
        </p:nvSpPr>
        <p:spPr>
          <a:xfrm>
            <a:off x="9569279" y="4708884"/>
            <a:ext cx="248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Agile to shifting business landscape</a:t>
            </a:r>
          </a:p>
          <a:p>
            <a:r>
              <a:rPr lang="en-US" sz="1200" dirty="0"/>
              <a:t>… adapting to experiential</a:t>
            </a:r>
          </a:p>
        </p:txBody>
      </p:sp>
    </p:spTree>
    <p:extLst>
      <p:ext uri="{BB962C8B-B14F-4D97-AF65-F5344CB8AC3E}">
        <p14:creationId xmlns:p14="http://schemas.microsoft.com/office/powerpoint/2010/main" val="11122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19866C-D5A6-47BA-9518-5B39B7204865}"/>
              </a:ext>
            </a:extLst>
          </p:cNvPr>
          <p:cNvSpPr/>
          <p:nvPr/>
        </p:nvSpPr>
        <p:spPr>
          <a:xfrm>
            <a:off x="0" y="4758637"/>
            <a:ext cx="12192000" cy="1431620"/>
          </a:xfrm>
          <a:prstGeom prst="rect">
            <a:avLst/>
          </a:prstGeom>
          <a:solidFill>
            <a:srgbClr val="99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BCB78-264F-44E2-92E0-2377AACEF2B2}"/>
              </a:ext>
            </a:extLst>
          </p:cNvPr>
          <p:cNvSpPr/>
          <p:nvPr/>
        </p:nvSpPr>
        <p:spPr>
          <a:xfrm>
            <a:off x="0" y="1722922"/>
            <a:ext cx="12192000" cy="1526406"/>
          </a:xfrm>
          <a:prstGeom prst="rect">
            <a:avLst/>
          </a:prstGeom>
          <a:solidFill>
            <a:srgbClr val="99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D997A-92BD-42CB-8D79-86AB7C550332}"/>
              </a:ext>
            </a:extLst>
          </p:cNvPr>
          <p:cNvCxnSpPr>
            <a:cxnSpLocks/>
          </p:cNvCxnSpPr>
          <p:nvPr/>
        </p:nvCxnSpPr>
        <p:spPr>
          <a:xfrm>
            <a:off x="7362353" y="680988"/>
            <a:ext cx="0" cy="5295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C5CECF-38D4-4004-9AFF-F0F2C6FD75C8}"/>
              </a:ext>
            </a:extLst>
          </p:cNvPr>
          <p:cNvCxnSpPr>
            <a:cxnSpLocks/>
          </p:cNvCxnSpPr>
          <p:nvPr/>
        </p:nvCxnSpPr>
        <p:spPr>
          <a:xfrm>
            <a:off x="4890264" y="680988"/>
            <a:ext cx="0" cy="5295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D59EF9-0037-4348-AE93-30325364DD9C}"/>
              </a:ext>
            </a:extLst>
          </p:cNvPr>
          <p:cNvCxnSpPr>
            <a:cxnSpLocks/>
          </p:cNvCxnSpPr>
          <p:nvPr/>
        </p:nvCxnSpPr>
        <p:spPr>
          <a:xfrm>
            <a:off x="2436041" y="643289"/>
            <a:ext cx="0" cy="5295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469389-02D0-4F67-8D86-E7C710B3EFA5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1CA1D-3F33-4802-8DE6-6D376169DE3A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Paths to Steady State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C9190F-0752-44CA-B6CA-95EF0AA26947}"/>
              </a:ext>
            </a:extLst>
          </p:cNvPr>
          <p:cNvSpPr/>
          <p:nvPr/>
        </p:nvSpPr>
        <p:spPr>
          <a:xfrm>
            <a:off x="669919" y="235896"/>
            <a:ext cx="5010439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up internal comm. standards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CB123F-7BEF-4CCA-911C-043BA193E300}"/>
              </a:ext>
            </a:extLst>
          </p:cNvPr>
          <p:cNvSpPr/>
          <p:nvPr/>
        </p:nvSpPr>
        <p:spPr>
          <a:xfrm>
            <a:off x="1657043" y="4613618"/>
            <a:ext cx="2986809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comm. standards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8E00F0-B67B-458B-BAF8-3626B6F0A3BE}"/>
              </a:ext>
            </a:extLst>
          </p:cNvPr>
          <p:cNvSpPr/>
          <p:nvPr/>
        </p:nvSpPr>
        <p:spPr>
          <a:xfrm>
            <a:off x="1595327" y="2558676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dictionary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3959C1-EA16-47B6-9C35-912F30DBFFCA}"/>
              </a:ext>
            </a:extLst>
          </p:cNvPr>
          <p:cNvSpPr/>
          <p:nvPr/>
        </p:nvSpPr>
        <p:spPr>
          <a:xfrm>
            <a:off x="4226161" y="5265141"/>
            <a:ext cx="2240800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 intake 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511395-04F2-436E-A174-0600E7FCEEFC}"/>
              </a:ext>
            </a:extLst>
          </p:cNvPr>
          <p:cNvCxnSpPr>
            <a:cxnSpLocks/>
          </p:cNvCxnSpPr>
          <p:nvPr/>
        </p:nvCxnSpPr>
        <p:spPr>
          <a:xfrm>
            <a:off x="514878" y="1722922"/>
            <a:ext cx="10871808" cy="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79E58C-B805-4A0A-946C-6D6CACE63682}"/>
              </a:ext>
            </a:extLst>
          </p:cNvPr>
          <p:cNvCxnSpPr>
            <a:cxnSpLocks/>
          </p:cNvCxnSpPr>
          <p:nvPr/>
        </p:nvCxnSpPr>
        <p:spPr>
          <a:xfrm flipV="1">
            <a:off x="514878" y="3242913"/>
            <a:ext cx="11160566" cy="37699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04900F-5CB1-4459-9ABC-B28C5F6A49D4}"/>
              </a:ext>
            </a:extLst>
          </p:cNvPr>
          <p:cNvSpPr/>
          <p:nvPr/>
        </p:nvSpPr>
        <p:spPr>
          <a:xfrm>
            <a:off x="1264750" y="5281361"/>
            <a:ext cx="2610329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Establish analytics standards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E5C9C7-519E-4B1D-AA6E-3FE489AAACAC}"/>
              </a:ext>
            </a:extLst>
          </p:cNvPr>
          <p:cNvCxnSpPr>
            <a:cxnSpLocks/>
          </p:cNvCxnSpPr>
          <p:nvPr/>
        </p:nvCxnSpPr>
        <p:spPr>
          <a:xfrm>
            <a:off x="9803257" y="680988"/>
            <a:ext cx="0" cy="529549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06F709-1CA3-4130-9F7C-8F28D0040B9C}"/>
              </a:ext>
            </a:extLst>
          </p:cNvPr>
          <p:cNvSpPr/>
          <p:nvPr/>
        </p:nvSpPr>
        <p:spPr>
          <a:xfrm>
            <a:off x="495430" y="2161620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discovery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2EBC807-4F87-4B92-B7F9-50D58B34398A}"/>
              </a:ext>
            </a:extLst>
          </p:cNvPr>
          <p:cNvSpPr/>
          <p:nvPr/>
        </p:nvSpPr>
        <p:spPr>
          <a:xfrm>
            <a:off x="5905784" y="2560641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dictionary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FA9CD-1F5F-4BFE-9944-2B4C69D8728A}"/>
              </a:ext>
            </a:extLst>
          </p:cNvPr>
          <p:cNvSpPr txBox="1"/>
          <p:nvPr/>
        </p:nvSpPr>
        <p:spPr>
          <a:xfrm rot="16200000">
            <a:off x="8318327" y="4100064"/>
            <a:ext cx="275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Revisit with New Tech Implementation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C753618-330B-4640-B156-C53808074D6E}"/>
              </a:ext>
            </a:extLst>
          </p:cNvPr>
          <p:cNvSpPr/>
          <p:nvPr/>
        </p:nvSpPr>
        <p:spPr>
          <a:xfrm>
            <a:off x="7781368" y="1730585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Data Ingestion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F8D2B0-B462-4B0F-ADCA-DEA9C2D3CA22}"/>
              </a:ext>
            </a:extLst>
          </p:cNvPr>
          <p:cNvSpPr/>
          <p:nvPr/>
        </p:nvSpPr>
        <p:spPr>
          <a:xfrm>
            <a:off x="4891242" y="2150165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discovery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7D72BF-CAD6-446A-BFCC-31AAA094981B}"/>
              </a:ext>
            </a:extLst>
          </p:cNvPr>
          <p:cNvSpPr/>
          <p:nvPr/>
        </p:nvSpPr>
        <p:spPr>
          <a:xfrm>
            <a:off x="3426080" y="1739689"/>
            <a:ext cx="2074486" cy="66963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Data Ingestion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862EF8-8C17-4527-99D5-4E74C40CB199}"/>
              </a:ext>
            </a:extLst>
          </p:cNvPr>
          <p:cNvSpPr txBox="1"/>
          <p:nvPr/>
        </p:nvSpPr>
        <p:spPr>
          <a:xfrm rot="16200000">
            <a:off x="-620585" y="650091"/>
            <a:ext cx="160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 Processes Implemented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53C799-6362-4F84-88F4-FBED493E9D72}"/>
              </a:ext>
            </a:extLst>
          </p:cNvPr>
          <p:cNvSpPr txBox="1"/>
          <p:nvPr/>
        </p:nvSpPr>
        <p:spPr>
          <a:xfrm rot="16200000">
            <a:off x="-594366" y="2274846"/>
            <a:ext cx="15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Mapped Data Landscape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94160E-4255-48B5-90A2-1A1AAE88B586}"/>
              </a:ext>
            </a:extLst>
          </p:cNvPr>
          <p:cNvSpPr/>
          <p:nvPr/>
        </p:nvSpPr>
        <p:spPr>
          <a:xfrm>
            <a:off x="914399" y="789272"/>
            <a:ext cx="1141917" cy="265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Viz In progress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4BAC6E-FF00-4F14-847D-9002EAF70318}"/>
              </a:ext>
            </a:extLst>
          </p:cNvPr>
          <p:cNvSpPr/>
          <p:nvPr/>
        </p:nvSpPr>
        <p:spPr>
          <a:xfrm>
            <a:off x="2073015" y="792861"/>
            <a:ext cx="1141917" cy="265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293783-0FB2-4013-B1FD-4FD1E8CE998F}"/>
              </a:ext>
            </a:extLst>
          </p:cNvPr>
          <p:cNvSpPr txBox="1"/>
          <p:nvPr/>
        </p:nvSpPr>
        <p:spPr>
          <a:xfrm rot="16200000">
            <a:off x="-546539" y="3802456"/>
            <a:ext cx="15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Mapped Data Landscape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B58E8-72F2-486C-B679-0E1F8B781C13}"/>
              </a:ext>
            </a:extLst>
          </p:cNvPr>
          <p:cNvSpPr txBox="1"/>
          <p:nvPr/>
        </p:nvSpPr>
        <p:spPr>
          <a:xfrm>
            <a:off x="9976456" y="1854924"/>
            <a:ext cx="207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Continued expansion of our understanding of the expansive data landscape.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EC80E-221B-4DD2-BC3C-5FEC31E2C115}"/>
              </a:ext>
            </a:extLst>
          </p:cNvPr>
          <p:cNvSpPr txBox="1"/>
          <p:nvPr/>
        </p:nvSpPr>
        <p:spPr>
          <a:xfrm>
            <a:off x="6237288" y="274410"/>
            <a:ext cx="373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50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FB767A-49F7-4B01-A3E2-254230873641}"/>
              </a:ext>
            </a:extLst>
          </p:cNvPr>
          <p:cNvGrpSpPr/>
          <p:nvPr/>
        </p:nvGrpSpPr>
        <p:grpSpPr>
          <a:xfrm>
            <a:off x="4763324" y="82474"/>
            <a:ext cx="7198011" cy="5905931"/>
            <a:chOff x="3104148" y="360942"/>
            <a:chExt cx="8609797" cy="61361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E8F36-9B7C-4CDA-B8A0-8E22CFDA81D2}"/>
                </a:ext>
              </a:extLst>
            </p:cNvPr>
            <p:cNvSpPr/>
            <p:nvPr/>
          </p:nvSpPr>
          <p:spPr>
            <a:xfrm>
              <a:off x="3104148" y="360942"/>
              <a:ext cx="4504623" cy="6136115"/>
            </a:xfrm>
            <a:prstGeom prst="rect">
              <a:avLst/>
            </a:prstGeom>
            <a:solidFill>
              <a:srgbClr val="EDED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2DB315-48F1-4751-9A06-87B3A9FCA832}"/>
                </a:ext>
              </a:extLst>
            </p:cNvPr>
            <p:cNvSpPr/>
            <p:nvPr/>
          </p:nvSpPr>
          <p:spPr>
            <a:xfrm>
              <a:off x="7608770" y="360943"/>
              <a:ext cx="4105175" cy="6136115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917601-E876-49E1-B35C-72B9355F66E3}"/>
              </a:ext>
            </a:extLst>
          </p:cNvPr>
          <p:cNvSpPr txBox="1"/>
          <p:nvPr/>
        </p:nvSpPr>
        <p:spPr>
          <a:xfrm>
            <a:off x="5585359" y="876294"/>
            <a:ext cx="2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(a) Customer request </a:t>
            </a:r>
          </a:p>
          <a:p>
            <a:pPr algn="ctr"/>
            <a:r>
              <a:rPr lang="en-US" sz="1600" b="1" dirty="0"/>
              <a:t>(Intake tool)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7337E-ABF7-43DC-AAFD-FB97000C0411}"/>
              </a:ext>
            </a:extLst>
          </p:cNvPr>
          <p:cNvSpPr txBox="1"/>
          <p:nvPr/>
        </p:nvSpPr>
        <p:spPr>
          <a:xfrm>
            <a:off x="9328771" y="197967"/>
            <a:ext cx="179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05A1-01F2-4EFB-8BE4-100D3423F7AF}"/>
              </a:ext>
            </a:extLst>
          </p:cNvPr>
          <p:cNvSpPr txBox="1"/>
          <p:nvPr/>
        </p:nvSpPr>
        <p:spPr>
          <a:xfrm>
            <a:off x="5680364" y="182165"/>
            <a:ext cx="179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771DB-3305-40BD-93F9-CAB0E6BB0BD2}"/>
              </a:ext>
            </a:extLst>
          </p:cNvPr>
          <p:cNvSpPr txBox="1"/>
          <p:nvPr/>
        </p:nvSpPr>
        <p:spPr>
          <a:xfrm>
            <a:off x="9348133" y="2819167"/>
            <a:ext cx="116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(d) Solution developed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D4E5-7746-4C30-A027-FDE168BD8E02}"/>
              </a:ext>
            </a:extLst>
          </p:cNvPr>
          <p:cNvSpPr txBox="1"/>
          <p:nvPr/>
        </p:nvSpPr>
        <p:spPr>
          <a:xfrm>
            <a:off x="9321356" y="1361620"/>
            <a:ext cx="193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(b) Prioritize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237A-A61C-43B2-9377-BEAD8EE7B96D}"/>
              </a:ext>
            </a:extLst>
          </p:cNvPr>
          <p:cNvSpPr txBox="1"/>
          <p:nvPr/>
        </p:nvSpPr>
        <p:spPr>
          <a:xfrm>
            <a:off x="5932634" y="2477447"/>
            <a:ext cx="148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(c) Formalize scope of work</a:t>
            </a:r>
          </a:p>
          <a:p>
            <a:pPr algn="ctr"/>
            <a:r>
              <a:rPr lang="en-US" sz="1600" b="1" dirty="0"/>
              <a:t>(project brief)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89409-924A-483E-8E42-A139919067A8}"/>
              </a:ext>
            </a:extLst>
          </p:cNvPr>
          <p:cNvSpPr txBox="1"/>
          <p:nvPr/>
        </p:nvSpPr>
        <p:spPr>
          <a:xfrm>
            <a:off x="6096001" y="4066271"/>
            <a:ext cx="128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(e) Read out to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8DCC-95EC-41DD-92B1-FFD3141600F1}"/>
              </a:ext>
            </a:extLst>
          </p:cNvPr>
          <p:cNvSpPr txBox="1"/>
          <p:nvPr/>
        </p:nvSpPr>
        <p:spPr>
          <a:xfrm>
            <a:off x="9099982" y="4438594"/>
            <a:ext cx="25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(f) Develop lessons learned. </a:t>
            </a:r>
          </a:p>
          <a:p>
            <a:pPr algn="ctr"/>
            <a:r>
              <a:rPr lang="en-US" sz="1600" dirty="0"/>
              <a:t>Add to knowledge base</a:t>
            </a:r>
          </a:p>
          <a:p>
            <a:pPr algn="ctr"/>
            <a:r>
              <a:rPr lang="en-US" sz="1600" dirty="0"/>
              <a:t>Archived work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C370F33-3961-46A4-9C74-FAFC98734AF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618695" y="1168682"/>
            <a:ext cx="1702661" cy="3622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CB9D50-C569-49D1-A943-1D1D5A9605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8092234" y="281720"/>
            <a:ext cx="777273" cy="36141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B6AFF10-0E37-473B-A2FC-8551E27B0E77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414925" y="2892946"/>
            <a:ext cx="1933208" cy="2186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70A2CD2-6B1E-4A3E-A4B6-112C4F96235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8003110" y="2138518"/>
            <a:ext cx="662329" cy="3193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83E46B3-7714-48E5-A962-3C2269A6544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379369" y="4358659"/>
            <a:ext cx="1720613" cy="495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0D1FC9-50EF-4158-94C2-000DE156A9E9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10076032" y="2673997"/>
            <a:ext cx="292388" cy="582729"/>
          </a:xfrm>
          <a:prstGeom prst="bentConnector4">
            <a:avLst>
              <a:gd name="adj1" fmla="val -138204"/>
              <a:gd name="adj2" fmla="val 191535"/>
            </a:avLst>
          </a:prstGeom>
          <a:ln w="190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063D79-2711-4348-95BB-F353FE887452}"/>
              </a:ext>
            </a:extLst>
          </p:cNvPr>
          <p:cNvSpPr txBox="1"/>
          <p:nvPr/>
        </p:nvSpPr>
        <p:spPr>
          <a:xfrm>
            <a:off x="5157903" y="3806245"/>
            <a:ext cx="10268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Solution leads to great new questions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875C1A-618B-4AE9-A25C-F1573B3BA661}"/>
              </a:ext>
            </a:extLst>
          </p:cNvPr>
          <p:cNvSpPr txBox="1"/>
          <p:nvPr/>
        </p:nvSpPr>
        <p:spPr>
          <a:xfrm>
            <a:off x="7895021" y="3535860"/>
            <a:ext cx="1204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Pre-reads shared/ insight accessible</a:t>
            </a:r>
            <a:endParaRPr lang="en-US" sz="11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252725-6B0D-4A6B-8517-DBF1EFBCD9EA}"/>
              </a:ext>
            </a:extLst>
          </p:cNvPr>
          <p:cNvSpPr txBox="1"/>
          <p:nvPr/>
        </p:nvSpPr>
        <p:spPr>
          <a:xfrm>
            <a:off x="166312" y="272928"/>
            <a:ext cx="43185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are the tools/ items are requires in each of the 6 blocks of work?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(a)  </a:t>
            </a:r>
            <a:r>
              <a:rPr lang="en-US" sz="1400" u="sng" dirty="0">
                <a:solidFill>
                  <a:srgbClr val="000000"/>
                </a:solidFill>
                <a:latin typeface="Calibri" panose="020F0502020204030204" pitchFamily="34" charset="0"/>
              </a:rPr>
              <a:t>Goal: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Quickly gather what our customers are looking for.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(b) Triage work/ combine projects where necessary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… start a new project folder in IA drive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… criticality / redirect asks if necessary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(c) Intake  // Output: Intake brief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(d)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(e)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(f)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Formalize Scope: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Communicating timelines, setting up readout time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should the end result look like?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E739E3-8933-4A41-B271-60F57ACE6434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0C5DDF-44D3-43BF-9F6B-BB28ABF2FD5A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 and Analytics: Solution Process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1BC0FF-4249-4FFD-9ADA-0B68BC15EE55}"/>
              </a:ext>
            </a:extLst>
          </p:cNvPr>
          <p:cNvCxnSpPr>
            <a:cxnSpLocks/>
            <a:stCxn id="14" idx="1"/>
            <a:endCxn id="5" idx="1"/>
          </p:cNvCxnSpPr>
          <p:nvPr/>
        </p:nvCxnSpPr>
        <p:spPr>
          <a:xfrm rot="10800000">
            <a:off x="5585359" y="1168683"/>
            <a:ext cx="510642" cy="3189977"/>
          </a:xfrm>
          <a:prstGeom prst="bentConnector3">
            <a:avLst>
              <a:gd name="adj1" fmla="val 168281"/>
            </a:avLst>
          </a:prstGeom>
          <a:ln w="190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4C4BD2-90A1-4068-A73A-40C1163DFD25}"/>
              </a:ext>
            </a:extLst>
          </p:cNvPr>
          <p:cNvSpPr txBox="1"/>
          <p:nvPr/>
        </p:nvSpPr>
        <p:spPr>
          <a:xfrm>
            <a:off x="10239546" y="2403669"/>
            <a:ext cx="816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Iterate with feedback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3916AA-586F-459D-A33D-B2D9F056BE28}"/>
              </a:ext>
            </a:extLst>
          </p:cNvPr>
          <p:cNvSpPr txBox="1"/>
          <p:nvPr/>
        </p:nvSpPr>
        <p:spPr>
          <a:xfrm>
            <a:off x="7900724" y="1882609"/>
            <a:ext cx="1204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 version of scoping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brief</a:t>
            </a:r>
            <a:endParaRPr lang="en-US" sz="11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7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FB767A-49F7-4B01-A3E2-254230873641}"/>
              </a:ext>
            </a:extLst>
          </p:cNvPr>
          <p:cNvGrpSpPr/>
          <p:nvPr/>
        </p:nvGrpSpPr>
        <p:grpSpPr>
          <a:xfrm>
            <a:off x="4763324" y="82474"/>
            <a:ext cx="7198011" cy="5905931"/>
            <a:chOff x="3104148" y="360942"/>
            <a:chExt cx="8609797" cy="61361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E8F36-9B7C-4CDA-B8A0-8E22CFDA81D2}"/>
                </a:ext>
              </a:extLst>
            </p:cNvPr>
            <p:cNvSpPr/>
            <p:nvPr/>
          </p:nvSpPr>
          <p:spPr>
            <a:xfrm>
              <a:off x="3104148" y="360942"/>
              <a:ext cx="4504623" cy="6136115"/>
            </a:xfrm>
            <a:prstGeom prst="rect">
              <a:avLst/>
            </a:prstGeom>
            <a:solidFill>
              <a:srgbClr val="EDED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2DB315-48F1-4751-9A06-87B3A9FCA832}"/>
                </a:ext>
              </a:extLst>
            </p:cNvPr>
            <p:cNvSpPr/>
            <p:nvPr/>
          </p:nvSpPr>
          <p:spPr>
            <a:xfrm>
              <a:off x="7608770" y="360943"/>
              <a:ext cx="4105175" cy="6136115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917601-E876-49E1-B35C-72B9355F66E3}"/>
              </a:ext>
            </a:extLst>
          </p:cNvPr>
          <p:cNvSpPr txBox="1"/>
          <p:nvPr/>
        </p:nvSpPr>
        <p:spPr>
          <a:xfrm>
            <a:off x="5585359" y="876294"/>
            <a:ext cx="203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(a) Customer request </a:t>
            </a:r>
          </a:p>
          <a:p>
            <a:pPr algn="ctr"/>
            <a:r>
              <a:rPr lang="en-US" sz="1600" b="1" dirty="0"/>
              <a:t>(Intake tool)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7337E-ABF7-43DC-AAFD-FB97000C0411}"/>
              </a:ext>
            </a:extLst>
          </p:cNvPr>
          <p:cNvSpPr txBox="1"/>
          <p:nvPr/>
        </p:nvSpPr>
        <p:spPr>
          <a:xfrm>
            <a:off x="9328771" y="197967"/>
            <a:ext cx="179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05A1-01F2-4EFB-8BE4-100D3423F7AF}"/>
              </a:ext>
            </a:extLst>
          </p:cNvPr>
          <p:cNvSpPr txBox="1"/>
          <p:nvPr/>
        </p:nvSpPr>
        <p:spPr>
          <a:xfrm>
            <a:off x="5680364" y="182165"/>
            <a:ext cx="179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771DB-3305-40BD-93F9-CAB0E6BB0BD2}"/>
              </a:ext>
            </a:extLst>
          </p:cNvPr>
          <p:cNvSpPr txBox="1"/>
          <p:nvPr/>
        </p:nvSpPr>
        <p:spPr>
          <a:xfrm>
            <a:off x="9348133" y="2819167"/>
            <a:ext cx="116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(d) Solution developed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D4E5-7746-4C30-A027-FDE168BD8E02}"/>
              </a:ext>
            </a:extLst>
          </p:cNvPr>
          <p:cNvSpPr txBox="1"/>
          <p:nvPr/>
        </p:nvSpPr>
        <p:spPr>
          <a:xfrm>
            <a:off x="9321356" y="1361620"/>
            <a:ext cx="193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(b) Prioritize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237A-A61C-43B2-9377-BEAD8EE7B96D}"/>
              </a:ext>
            </a:extLst>
          </p:cNvPr>
          <p:cNvSpPr txBox="1"/>
          <p:nvPr/>
        </p:nvSpPr>
        <p:spPr>
          <a:xfrm>
            <a:off x="5932634" y="2477447"/>
            <a:ext cx="148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(c) Formalize scope of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89409-924A-483E-8E42-A139919067A8}"/>
              </a:ext>
            </a:extLst>
          </p:cNvPr>
          <p:cNvSpPr txBox="1"/>
          <p:nvPr/>
        </p:nvSpPr>
        <p:spPr>
          <a:xfrm>
            <a:off x="6096001" y="4066271"/>
            <a:ext cx="128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(e) Read out to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8DCC-95EC-41DD-92B1-FFD3141600F1}"/>
              </a:ext>
            </a:extLst>
          </p:cNvPr>
          <p:cNvSpPr txBox="1"/>
          <p:nvPr/>
        </p:nvSpPr>
        <p:spPr>
          <a:xfrm>
            <a:off x="9099982" y="4438594"/>
            <a:ext cx="252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(f) Develop lessons learned. </a:t>
            </a:r>
          </a:p>
          <a:p>
            <a:pPr algn="ctr"/>
            <a:r>
              <a:rPr lang="en-US" sz="1600" dirty="0"/>
              <a:t>Add to knowledge base</a:t>
            </a:r>
          </a:p>
          <a:p>
            <a:pPr algn="ctr"/>
            <a:r>
              <a:rPr lang="en-US" sz="1600" dirty="0"/>
              <a:t>Archived work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C370F33-3961-46A4-9C74-FAFC98734AF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618695" y="1168682"/>
            <a:ext cx="1702661" cy="3622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CB9D50-C569-49D1-A943-1D1D5A9605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8092234" y="281720"/>
            <a:ext cx="777273" cy="36141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B6AFF10-0E37-473B-A2FC-8551E27B0E77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414925" y="2769835"/>
            <a:ext cx="1933208" cy="34172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70A2CD2-6B1E-4A3E-A4B6-112C4F96235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8003110" y="2138518"/>
            <a:ext cx="662329" cy="3193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83E46B3-7714-48E5-A962-3C2269A6544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379369" y="4358659"/>
            <a:ext cx="1720613" cy="495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0D1FC9-50EF-4158-94C2-000DE156A9E9}"/>
              </a:ext>
            </a:extLst>
          </p:cNvPr>
          <p:cNvCxnSpPr>
            <a:cxnSpLocks/>
            <a:stCxn id="10" idx="0"/>
            <a:endCxn id="10" idx="3"/>
          </p:cNvCxnSpPr>
          <p:nvPr/>
        </p:nvCxnSpPr>
        <p:spPr>
          <a:xfrm rot="16200000" flipH="1">
            <a:off x="10076032" y="2673997"/>
            <a:ext cx="292388" cy="582729"/>
          </a:xfrm>
          <a:prstGeom prst="bentConnector4">
            <a:avLst>
              <a:gd name="adj1" fmla="val -138204"/>
              <a:gd name="adj2" fmla="val 191535"/>
            </a:avLst>
          </a:prstGeom>
          <a:ln w="190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063D79-2711-4348-95BB-F353FE887452}"/>
              </a:ext>
            </a:extLst>
          </p:cNvPr>
          <p:cNvSpPr txBox="1"/>
          <p:nvPr/>
        </p:nvSpPr>
        <p:spPr>
          <a:xfrm>
            <a:off x="5157903" y="3806245"/>
            <a:ext cx="10268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Solution leads to great new question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875C1A-618B-4AE9-A25C-F1573B3BA661}"/>
              </a:ext>
            </a:extLst>
          </p:cNvPr>
          <p:cNvSpPr txBox="1"/>
          <p:nvPr/>
        </p:nvSpPr>
        <p:spPr>
          <a:xfrm>
            <a:off x="7895021" y="3535860"/>
            <a:ext cx="1204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Pre-reads shared/ insight accessible</a:t>
            </a:r>
            <a:endParaRPr lang="en-US" sz="11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252725-6B0D-4A6B-8517-DBF1EFBCD9EA}"/>
              </a:ext>
            </a:extLst>
          </p:cNvPr>
          <p:cNvSpPr txBox="1"/>
          <p:nvPr/>
        </p:nvSpPr>
        <p:spPr>
          <a:xfrm>
            <a:off x="682587" y="2627919"/>
            <a:ext cx="3483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are the tools/ items are requires in each of the 6 blocks of work?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Formalize Scope: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Communicating timelines, setting up readout time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should the end result look like?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C6BA57-86D1-4183-B3D4-7F72E7E6F6AA}"/>
              </a:ext>
            </a:extLst>
          </p:cNvPr>
          <p:cNvSpPr txBox="1"/>
          <p:nvPr/>
        </p:nvSpPr>
        <p:spPr>
          <a:xfrm>
            <a:off x="831194" y="5269591"/>
            <a:ext cx="348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Naming conventions for work stored.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searchable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E739E3-8933-4A41-B271-60F57ACE6434}"/>
              </a:ext>
            </a:extLst>
          </p:cNvPr>
          <p:cNvSpPr/>
          <p:nvPr/>
        </p:nvSpPr>
        <p:spPr>
          <a:xfrm>
            <a:off x="0" y="6188364"/>
            <a:ext cx="12192000" cy="669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0C5DDF-44D3-43BF-9F6B-BB28ABF2FD5A}"/>
              </a:ext>
            </a:extLst>
          </p:cNvPr>
          <p:cNvSpPr txBox="1"/>
          <p:nvPr/>
        </p:nvSpPr>
        <p:spPr>
          <a:xfrm>
            <a:off x="0" y="6301072"/>
            <a:ext cx="568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 and Analytics: Solution Process 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1BC0FF-4249-4FFD-9ADA-0B68BC15EE55}"/>
              </a:ext>
            </a:extLst>
          </p:cNvPr>
          <p:cNvCxnSpPr>
            <a:cxnSpLocks/>
            <a:stCxn id="14" idx="1"/>
            <a:endCxn id="5" idx="1"/>
          </p:cNvCxnSpPr>
          <p:nvPr/>
        </p:nvCxnSpPr>
        <p:spPr>
          <a:xfrm rot="10800000">
            <a:off x="5585359" y="1168683"/>
            <a:ext cx="510642" cy="3189977"/>
          </a:xfrm>
          <a:prstGeom prst="bentConnector3">
            <a:avLst>
              <a:gd name="adj1" fmla="val 168281"/>
            </a:avLst>
          </a:prstGeom>
          <a:ln w="190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4C4BD2-90A1-4068-A73A-40C1163DFD25}"/>
              </a:ext>
            </a:extLst>
          </p:cNvPr>
          <p:cNvSpPr txBox="1"/>
          <p:nvPr/>
        </p:nvSpPr>
        <p:spPr>
          <a:xfrm>
            <a:off x="10239546" y="2403669"/>
            <a:ext cx="816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Iterate with feedback</a:t>
            </a:r>
          </a:p>
        </p:txBody>
      </p:sp>
    </p:spTree>
    <p:extLst>
      <p:ext uri="{BB962C8B-B14F-4D97-AF65-F5344CB8AC3E}">
        <p14:creationId xmlns:p14="http://schemas.microsoft.com/office/powerpoint/2010/main" val="263554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18272-7CD8-4CE8-9544-76AB990CE140}"/>
              </a:ext>
            </a:extLst>
          </p:cNvPr>
          <p:cNvSpPr txBox="1"/>
          <p:nvPr/>
        </p:nvSpPr>
        <p:spPr>
          <a:xfrm>
            <a:off x="519763" y="327259"/>
            <a:ext cx="98466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Tracks of reimplementation vs Tracks of what has enterprise value now.</a:t>
            </a:r>
          </a:p>
          <a:p>
            <a:endParaRPr lang="en-US" dirty="0"/>
          </a:p>
          <a:p>
            <a:r>
              <a:rPr lang="en-US" dirty="0"/>
              <a:t>Anna… goals are in 4 buckets for this year…</a:t>
            </a:r>
          </a:p>
          <a:p>
            <a:pPr marL="342900" indent="-342900">
              <a:buAutoNum type="arabicPeriod"/>
            </a:pPr>
            <a:r>
              <a:rPr lang="en-US" dirty="0"/>
              <a:t>Enhance capability of the people (remove side reports).. Support develop of end users // self serve, know where to go when, trusted asset</a:t>
            </a:r>
          </a:p>
          <a:p>
            <a:pPr marL="342900" indent="-342900">
              <a:buAutoNum type="arabicPeriod"/>
            </a:pPr>
            <a:r>
              <a:rPr lang="en-US" dirty="0"/>
              <a:t>Improve insights capability… into critical insights platform/ visualize …. // self serve and </a:t>
            </a:r>
          </a:p>
          <a:p>
            <a:pPr marL="342900" indent="-342900">
              <a:buAutoNum type="arabicPeriod"/>
            </a:pPr>
            <a:r>
              <a:rPr lang="en-US" dirty="0"/>
              <a:t>Refine data management capabilities (data gov)</a:t>
            </a:r>
          </a:p>
          <a:p>
            <a:pPr marL="342900" indent="-342900">
              <a:buAutoNum type="arabicPeriod"/>
            </a:pPr>
            <a:r>
              <a:rPr lang="en-US" dirty="0"/>
              <a:t>Develop customer centric insights. // what are the new ways we are going to evaluate our current customers and how do we find new customers</a:t>
            </a:r>
          </a:p>
          <a:p>
            <a:endParaRPr lang="en-US" dirty="0"/>
          </a:p>
          <a:p>
            <a:r>
              <a:rPr lang="en-US" dirty="0"/>
              <a:t>“trusted advisor”… even to get there is going to be a large lift</a:t>
            </a:r>
          </a:p>
          <a:p>
            <a:r>
              <a:rPr lang="en-US" dirty="0"/>
              <a:t>“what is the return now” … need to be able to address this now</a:t>
            </a:r>
          </a:p>
          <a:p>
            <a:endParaRPr lang="en-US" dirty="0"/>
          </a:p>
          <a:p>
            <a:r>
              <a:rPr lang="en-US" dirty="0"/>
              <a:t>Simplify the insights landscape… and cut off everyone else </a:t>
            </a:r>
            <a:r>
              <a:rPr lang="en-US" dirty="0" err="1"/>
              <a:t>sql</a:t>
            </a:r>
            <a:r>
              <a:rPr lang="en-US" dirty="0"/>
              <a:t> backend access… but we have to be ready to catch all of the asks…</a:t>
            </a:r>
          </a:p>
          <a:p>
            <a:r>
              <a:rPr lang="en-US" dirty="0"/>
              <a:t>... Need to also spin up a more formalized intake work</a:t>
            </a:r>
          </a:p>
          <a:p>
            <a:r>
              <a:rPr lang="en-US" dirty="0"/>
              <a:t>… automate and visualize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2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C7239-FDEE-4B36-B95A-D7EADDEC909C}"/>
              </a:ext>
            </a:extLst>
          </p:cNvPr>
          <p:cNvSpPr txBox="1"/>
          <p:nvPr/>
        </p:nvSpPr>
        <p:spPr>
          <a:xfrm>
            <a:off x="336884" y="404261"/>
            <a:ext cx="10963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of AKQA “Executive Status”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with the 4 personas…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don’t have our data characterized like this… can we say we are reaching these types of people….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Foundational analysis?</a:t>
            </a:r>
            <a:r>
              <a:rPr lang="en-US" i="1" dirty="0"/>
              <a:t> &lt;&lt; establish baseline… measure brands/centers who perform well in those different segments… are there other segments we should be capturing?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strategy (</a:t>
            </a:r>
            <a:r>
              <a:rPr lang="en-US" dirty="0" err="1"/>
              <a:t>pg</a:t>
            </a:r>
            <a:r>
              <a:rPr lang="en-US" dirty="0"/>
              <a:t> 6) “model provides upmarket and emerging brands a way to reach new audiences”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75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66B27F-BFA5-4B4D-A6E2-732AF215AC57}"/>
              </a:ext>
            </a:extLst>
          </p:cNvPr>
          <p:cNvCxnSpPr>
            <a:cxnSpLocks/>
          </p:cNvCxnSpPr>
          <p:nvPr/>
        </p:nvCxnSpPr>
        <p:spPr>
          <a:xfrm>
            <a:off x="6077528" y="688110"/>
            <a:ext cx="0" cy="5891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6EBBD-1157-40AC-B996-DAEFEAC55BBE}"/>
              </a:ext>
            </a:extLst>
          </p:cNvPr>
          <p:cNvCxnSpPr>
            <a:cxnSpLocks/>
          </p:cNvCxnSpPr>
          <p:nvPr/>
        </p:nvCxnSpPr>
        <p:spPr>
          <a:xfrm>
            <a:off x="674255" y="3462407"/>
            <a:ext cx="1044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535A0-52A2-4735-BEDF-EE1F4EA80D75}"/>
              </a:ext>
            </a:extLst>
          </p:cNvPr>
          <p:cNvSpPr txBox="1"/>
          <p:nvPr/>
        </p:nvSpPr>
        <p:spPr>
          <a:xfrm>
            <a:off x="341742" y="323273"/>
            <a:ext cx="157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E7B95-B456-4E96-BCB0-B72603B31243}"/>
              </a:ext>
            </a:extLst>
          </p:cNvPr>
          <p:cNvSpPr txBox="1"/>
          <p:nvPr/>
        </p:nvSpPr>
        <p:spPr>
          <a:xfrm>
            <a:off x="10330875" y="318778"/>
            <a:ext cx="157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Weaknesses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B3CDE-3F45-4427-BA2B-C8FA7CE99671}"/>
              </a:ext>
            </a:extLst>
          </p:cNvPr>
          <p:cNvSpPr txBox="1"/>
          <p:nvPr/>
        </p:nvSpPr>
        <p:spPr>
          <a:xfrm>
            <a:off x="341742" y="6196495"/>
            <a:ext cx="171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711D5-0876-4F50-A404-DF26CF7C6586}"/>
              </a:ext>
            </a:extLst>
          </p:cNvPr>
          <p:cNvSpPr txBox="1"/>
          <p:nvPr/>
        </p:nvSpPr>
        <p:spPr>
          <a:xfrm>
            <a:off x="10330875" y="6169890"/>
            <a:ext cx="157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Threats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670937-7C4C-425E-BA0C-61F3089E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19" y="2623638"/>
            <a:ext cx="2105562" cy="1652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1D4BEE-32CA-47CB-BC09-53E92275D946}"/>
              </a:ext>
            </a:extLst>
          </p:cNvPr>
          <p:cNvSpPr txBox="1"/>
          <p:nvPr/>
        </p:nvSpPr>
        <p:spPr>
          <a:xfrm>
            <a:off x="595756" y="1010689"/>
            <a:ext cx="4521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combination of external (many different industries) and internal perspectives + not married to the “Tanger Way”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process driven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situated within a single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Babbage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5EA39-CC5B-490A-B85E-2D4EE44ED609}"/>
              </a:ext>
            </a:extLst>
          </p:cNvPr>
          <p:cNvSpPr txBox="1"/>
          <p:nvPr/>
        </p:nvSpPr>
        <p:spPr>
          <a:xfrm>
            <a:off x="7216162" y="1045447"/>
            <a:ext cx="4729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Varied degree of visibility to current state (reporting, data,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connections to some of our potential partners + partner self confidence in data skills </a:t>
            </a:r>
            <a:r>
              <a:rPr lang="en-US" b="1" dirty="0"/>
              <a:t>(TRUST)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connections to IT/ Data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Inconsistency of leadership directions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BA8DF-DC1E-43F2-845C-77ABD2C94CC4}"/>
              </a:ext>
            </a:extLst>
          </p:cNvPr>
          <p:cNvSpPr txBox="1"/>
          <p:nvPr/>
        </p:nvSpPr>
        <p:spPr>
          <a:xfrm>
            <a:off x="7216162" y="3831393"/>
            <a:ext cx="439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not available or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moving quick enough / Not enough resources to perform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Outcomes if not successful: Irrelevance, not trusted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accepted business knowledge no longer applicable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6D0B1-F947-45CC-BE6D-6862CF6B6EC9}"/>
              </a:ext>
            </a:extLst>
          </p:cNvPr>
          <p:cNvSpPr txBox="1"/>
          <p:nvPr/>
        </p:nvSpPr>
        <p:spPr>
          <a:xfrm>
            <a:off x="595757" y="3670393"/>
            <a:ext cx="4447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Widespread dissatisfaction with current 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leaders/ culture of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Necessity of entire industry/ COVID impacts (market is changing)</a:t>
            </a:r>
          </a:p>
        </p:txBody>
      </p:sp>
    </p:spTree>
    <p:extLst>
      <p:ext uri="{BB962C8B-B14F-4D97-AF65-F5344CB8AC3E}">
        <p14:creationId xmlns:p14="http://schemas.microsoft.com/office/powerpoint/2010/main" val="82066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44C7A31B8574EA3C94B1D99F34D60" ma:contentTypeVersion="0" ma:contentTypeDescription="Create a new document." ma:contentTypeScope="" ma:versionID="13df9ea8dd7854bc05f879a8206520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0c2f904296823687571f2cfd4ebfb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0C0FFB-2B3A-42E8-9A81-EDC186101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F8B9B2-E178-43B7-9336-87689A44622C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637934-B1D8-45E3-B6E7-2095AE144D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18166</TotalTime>
  <Words>1920</Words>
  <Application>Microsoft Office PowerPoint</Application>
  <PresentationFormat>Widescreen</PresentationFormat>
  <Paragraphs>308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Vision and Mission: Right action, right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Sustainable Success</vt:lpstr>
      <vt:lpstr>Advanced Analytics</vt:lpstr>
      <vt:lpstr>Team Values</vt:lpstr>
      <vt:lpstr>Vision and Mission: customer focused/ service mentality</vt:lpstr>
      <vt:lpstr>Vision and Mission: Open Insights for Everyone</vt:lpstr>
      <vt:lpstr>Vision and Mission: Advanced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D. Walker</dc:creator>
  <cp:lastModifiedBy>Phil D. Walker</cp:lastModifiedBy>
  <cp:revision>183</cp:revision>
  <dcterms:created xsi:type="dcterms:W3CDTF">2021-04-14T19:54:11Z</dcterms:created>
  <dcterms:modified xsi:type="dcterms:W3CDTF">2021-05-04T15:44:24Z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0x01010050544C7A31B8574EA3C94B1D99F34D60</vt:lpwstr>
  </property>
</Properties>
</file>