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K Grotesk Bold" charset="1" panose="00000800000000000000"/>
      <p:regular r:id="rId18"/>
    </p:embeddedFont>
    <p:embeddedFont>
      <p:font typeface="HK Grotesk Medium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233D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42" id="42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F4F6F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2254082" y="1098131"/>
            <a:ext cx="14635369" cy="7907384"/>
            <a:chOff x="0" y="0"/>
            <a:chExt cx="19513825" cy="10543178"/>
          </a:xfrm>
        </p:grpSpPr>
        <p:sp>
          <p:nvSpPr>
            <p:cNvPr name="AutoShape 44" id="44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8" id="48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0" id="50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2" id="52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3" id="53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4" id="54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5" id="55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6" id="56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7" id="57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8" id="58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9" id="59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0" id="60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1" id="61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2" id="62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63" id="63"/>
          <p:cNvSpPr txBox="true"/>
          <p:nvPr/>
        </p:nvSpPr>
        <p:spPr>
          <a:xfrm rot="0">
            <a:off x="2884461" y="1939332"/>
            <a:ext cx="69741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Quotation Marks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3232217" y="3519805"/>
            <a:ext cx="6278589" cy="208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1"/>
              </a:lnSpc>
            </a:pPr>
            <a:r>
              <a:rPr lang="en-US" b="true" sz="2965" spc="237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QUOTATION MARKS ARE USED TO MARK THE BEGINNING AND END OF A QUOTE OR TO SHOW SPEECH USED IN A SENTENCE.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3232217" y="6414093"/>
            <a:ext cx="6278589" cy="868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5"/>
              </a:lnSpc>
            </a:pPr>
            <a:r>
              <a:rPr lang="en-US" b="true" sz="2136" spc="170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EXAMPLE: "I'M EXCITED TO GO TO THE ZOO THIS WEEKEND," EXCLAIMED MOLLY. </a:t>
            </a:r>
          </a:p>
        </p:txBody>
      </p:sp>
      <p:sp>
        <p:nvSpPr>
          <p:cNvPr name="Freeform 66" id="66"/>
          <p:cNvSpPr/>
          <p:nvPr/>
        </p:nvSpPr>
        <p:spPr>
          <a:xfrm flipH="false" flipV="false" rot="0">
            <a:off x="13507445" y="5598731"/>
            <a:ext cx="3382006" cy="2658747"/>
          </a:xfrm>
          <a:custGeom>
            <a:avLst/>
            <a:gdLst/>
            <a:ahLst/>
            <a:cxnLst/>
            <a:rect r="r" b="b" t="t" l="l"/>
            <a:pathLst>
              <a:path h="2658747" w="3382006">
                <a:moveTo>
                  <a:pt x="0" y="0"/>
                </a:moveTo>
                <a:lnTo>
                  <a:pt x="3382006" y="0"/>
                </a:lnTo>
                <a:lnTo>
                  <a:pt x="3382006" y="2658747"/>
                </a:lnTo>
                <a:lnTo>
                  <a:pt x="0" y="2658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5114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10825256" y="3064147"/>
            <a:ext cx="3381423" cy="2658747"/>
          </a:xfrm>
          <a:custGeom>
            <a:avLst/>
            <a:gdLst/>
            <a:ahLst/>
            <a:cxnLst/>
            <a:rect r="r" b="b" t="t" l="l"/>
            <a:pathLst>
              <a:path h="2658747" w="3381423">
                <a:moveTo>
                  <a:pt x="0" y="0"/>
                </a:moveTo>
                <a:lnTo>
                  <a:pt x="3381422" y="0"/>
                </a:lnTo>
                <a:lnTo>
                  <a:pt x="3381422" y="2658747"/>
                </a:lnTo>
                <a:lnTo>
                  <a:pt x="0" y="2658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15151" b="0"/>
            </a:stretch>
          </a:blipFill>
        </p:spPr>
      </p:sp>
      <p:sp>
        <p:nvSpPr>
          <p:cNvPr name="Freeform 68" id="68"/>
          <p:cNvSpPr/>
          <p:nvPr/>
        </p:nvSpPr>
        <p:spPr>
          <a:xfrm flipH="true" flipV="false" rot="0">
            <a:off x="11762878" y="1787889"/>
            <a:ext cx="2908078" cy="1189668"/>
          </a:xfrm>
          <a:custGeom>
            <a:avLst/>
            <a:gdLst/>
            <a:ahLst/>
            <a:cxnLst/>
            <a:rect r="r" b="b" t="t" l="l"/>
            <a:pathLst>
              <a:path h="1189668" w="2908078">
                <a:moveTo>
                  <a:pt x="2908078" y="0"/>
                </a:moveTo>
                <a:lnTo>
                  <a:pt x="0" y="0"/>
                </a:lnTo>
                <a:lnTo>
                  <a:pt x="0" y="1189668"/>
                </a:lnTo>
                <a:lnTo>
                  <a:pt x="2908078" y="1189668"/>
                </a:lnTo>
                <a:lnTo>
                  <a:pt x="29080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12494540" y="2074986"/>
            <a:ext cx="14447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Let's begin.</a:t>
            </a:r>
          </a:p>
        </p:txBody>
      </p:sp>
      <p:sp>
        <p:nvSpPr>
          <p:cNvPr name="Freeform 70" id="70"/>
          <p:cNvSpPr/>
          <p:nvPr/>
        </p:nvSpPr>
        <p:spPr>
          <a:xfrm flipH="false" flipV="false" rot="0">
            <a:off x="14406703" y="5003897"/>
            <a:ext cx="2908078" cy="1189668"/>
          </a:xfrm>
          <a:custGeom>
            <a:avLst/>
            <a:gdLst/>
            <a:ahLst/>
            <a:cxnLst/>
            <a:rect r="r" b="b" t="t" l="l"/>
            <a:pathLst>
              <a:path h="1189668" w="2908078">
                <a:moveTo>
                  <a:pt x="0" y="0"/>
                </a:moveTo>
                <a:lnTo>
                  <a:pt x="2908078" y="0"/>
                </a:lnTo>
                <a:lnTo>
                  <a:pt x="2908078" y="1189669"/>
                </a:lnTo>
                <a:lnTo>
                  <a:pt x="0" y="1189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1" id="71"/>
          <p:cNvSpPr txBox="true"/>
          <p:nvPr/>
        </p:nvSpPr>
        <p:spPr>
          <a:xfrm rot="0">
            <a:off x="15138366" y="5249481"/>
            <a:ext cx="14447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Stop talking!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233D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54082" y="1098131"/>
            <a:ext cx="14635369" cy="7907384"/>
            <a:chOff x="0" y="0"/>
            <a:chExt cx="19513825" cy="10543178"/>
          </a:xfrm>
        </p:grpSpPr>
        <p:sp>
          <p:nvSpPr>
            <p:cNvPr name="AutoShape 6" id="6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9182100" y="2853732"/>
            <a:ext cx="69741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Apostrophe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529856" y="4428253"/>
            <a:ext cx="627858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b="true" sz="3399" spc="27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AN APOSTROPHE IS USED TO SHOW POSSESSION.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529856" y="6128343"/>
            <a:ext cx="6278589" cy="86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0"/>
              </a:lnSpc>
            </a:pPr>
            <a:r>
              <a:rPr lang="en-US" b="true" sz="2157" spc="17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EXAMPLE: JONAH'S NEW BOX OF MARKERS HAD FIFTY DIFFERENT COLORS.  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65" id="65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F4F6F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6" id="66"/>
          <p:cNvSpPr/>
          <p:nvPr/>
        </p:nvSpPr>
        <p:spPr>
          <a:xfrm flipH="true" flipV="false" rot="0">
            <a:off x="5592505" y="1655754"/>
            <a:ext cx="2229008" cy="1908588"/>
          </a:xfrm>
          <a:custGeom>
            <a:avLst/>
            <a:gdLst/>
            <a:ahLst/>
            <a:cxnLst/>
            <a:rect r="r" b="b" t="t" l="l"/>
            <a:pathLst>
              <a:path h="1908588" w="2229008">
                <a:moveTo>
                  <a:pt x="2229009" y="0"/>
                </a:moveTo>
                <a:lnTo>
                  <a:pt x="0" y="0"/>
                </a:lnTo>
                <a:lnTo>
                  <a:pt x="0" y="1908588"/>
                </a:lnTo>
                <a:lnTo>
                  <a:pt x="2229009" y="1908588"/>
                </a:lnTo>
                <a:lnTo>
                  <a:pt x="22290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5984633" y="2260798"/>
            <a:ext cx="14447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That's mine!</a:t>
            </a:r>
          </a:p>
        </p:txBody>
      </p:sp>
      <p:sp>
        <p:nvSpPr>
          <p:cNvPr name="Freeform 68" id="68"/>
          <p:cNvSpPr/>
          <p:nvPr/>
        </p:nvSpPr>
        <p:spPr>
          <a:xfrm flipH="false" flipV="false" rot="623895">
            <a:off x="2390653" y="2924414"/>
            <a:ext cx="3941099" cy="5029244"/>
          </a:xfrm>
          <a:custGeom>
            <a:avLst/>
            <a:gdLst/>
            <a:ahLst/>
            <a:cxnLst/>
            <a:rect r="r" b="b" t="t" l="l"/>
            <a:pathLst>
              <a:path h="5029244" w="3941099">
                <a:moveTo>
                  <a:pt x="0" y="0"/>
                </a:moveTo>
                <a:lnTo>
                  <a:pt x="3941099" y="0"/>
                </a:lnTo>
                <a:lnTo>
                  <a:pt x="3941099" y="5029244"/>
                </a:lnTo>
                <a:lnTo>
                  <a:pt x="0" y="5029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54082" y="1098131"/>
            <a:ext cx="14635369" cy="7907384"/>
            <a:chOff x="0" y="0"/>
            <a:chExt cx="19513825" cy="10543178"/>
          </a:xfrm>
        </p:grpSpPr>
        <p:sp>
          <p:nvSpPr>
            <p:cNvPr name="AutoShape 6" id="6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3036861" y="2091732"/>
            <a:ext cx="69741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Colon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84617" y="3681730"/>
            <a:ext cx="6278589" cy="141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0"/>
              </a:lnSpc>
            </a:pPr>
            <a:r>
              <a:rPr lang="en-US" b="true" sz="2729" spc="218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 COLON IS USED TO INTRODUCE GROUPS OF WORDS IN A SERIES OR INTRODUCE A QUOTE.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84617" y="5928318"/>
            <a:ext cx="6278589" cy="182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8"/>
              </a:lnSpc>
            </a:pPr>
            <a:r>
              <a:rPr lang="en-US" b="true" sz="2962" spc="237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EXAMPLE: FRANK WAS GOING TO BUY THREE THINGS: A LAMP, A COUCH, AND A BOOK. 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65" id="65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F4F6F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6" id="66"/>
          <p:cNvSpPr/>
          <p:nvPr/>
        </p:nvSpPr>
        <p:spPr>
          <a:xfrm flipH="false" flipV="false" rot="0">
            <a:off x="12669077" y="2302119"/>
            <a:ext cx="2267999" cy="6055338"/>
          </a:xfrm>
          <a:custGeom>
            <a:avLst/>
            <a:gdLst/>
            <a:ahLst/>
            <a:cxnLst/>
            <a:rect r="r" b="b" t="t" l="l"/>
            <a:pathLst>
              <a:path h="6055338" w="2267999">
                <a:moveTo>
                  <a:pt x="0" y="0"/>
                </a:moveTo>
                <a:lnTo>
                  <a:pt x="2267999" y="0"/>
                </a:lnTo>
                <a:lnTo>
                  <a:pt x="2267999" y="6055337"/>
                </a:lnTo>
                <a:lnTo>
                  <a:pt x="0" y="6055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10440068" y="1563596"/>
            <a:ext cx="2229008" cy="1908588"/>
          </a:xfrm>
          <a:custGeom>
            <a:avLst/>
            <a:gdLst/>
            <a:ahLst/>
            <a:cxnLst/>
            <a:rect r="r" b="b" t="t" l="l"/>
            <a:pathLst>
              <a:path h="1908588" w="2229008">
                <a:moveTo>
                  <a:pt x="0" y="0"/>
                </a:moveTo>
                <a:lnTo>
                  <a:pt x="2229009" y="0"/>
                </a:lnTo>
                <a:lnTo>
                  <a:pt x="2229009" y="1908589"/>
                </a:lnTo>
                <a:lnTo>
                  <a:pt x="0" y="1908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true" flipV="false" rot="0">
            <a:off x="14937076" y="4746428"/>
            <a:ext cx="2229008" cy="1908588"/>
          </a:xfrm>
          <a:custGeom>
            <a:avLst/>
            <a:gdLst/>
            <a:ahLst/>
            <a:cxnLst/>
            <a:rect r="r" b="b" t="t" l="l"/>
            <a:pathLst>
              <a:path h="1908588" w="2229008">
                <a:moveTo>
                  <a:pt x="2229008" y="0"/>
                </a:moveTo>
                <a:lnTo>
                  <a:pt x="0" y="0"/>
                </a:lnTo>
                <a:lnTo>
                  <a:pt x="0" y="1908589"/>
                </a:lnTo>
                <a:lnTo>
                  <a:pt x="2229008" y="1908589"/>
                </a:lnTo>
                <a:lnTo>
                  <a:pt x="22290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10832196" y="2168640"/>
            <a:ext cx="14447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Let's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5329203" y="5351473"/>
            <a:ext cx="14447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introduce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233D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42" id="42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050A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2254082" y="1189808"/>
            <a:ext cx="14635369" cy="7907384"/>
            <a:chOff x="0" y="0"/>
            <a:chExt cx="19513825" cy="10543178"/>
          </a:xfrm>
        </p:grpSpPr>
        <p:sp>
          <p:nvSpPr>
            <p:cNvPr name="AutoShape 44" id="44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8" id="48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0" id="50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2" id="52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3" id="53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4" id="54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5" id="55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6" id="56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7" id="57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8" id="58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9" id="59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0" id="60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1" id="61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2" id="62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3" id="63"/>
          <p:cNvGrpSpPr/>
          <p:nvPr/>
        </p:nvGrpSpPr>
        <p:grpSpPr>
          <a:xfrm rot="0">
            <a:off x="3046253" y="3785251"/>
            <a:ext cx="12195494" cy="3222126"/>
            <a:chOff x="0" y="0"/>
            <a:chExt cx="16260659" cy="4296168"/>
          </a:xfrm>
        </p:grpSpPr>
        <p:sp>
          <p:nvSpPr>
            <p:cNvPr name="TextBox 64" id="64"/>
            <p:cNvSpPr txBox="true"/>
            <p:nvPr/>
          </p:nvSpPr>
          <p:spPr>
            <a:xfrm rot="0">
              <a:off x="0" y="-295275"/>
              <a:ext cx="16260659" cy="3343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0"/>
                </a:lnSpc>
              </a:pPr>
              <a:r>
                <a:rPr lang="en-US" b="true" sz="15000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Punctuation</a:t>
              </a:r>
            </a:p>
          </p:txBody>
        </p:sp>
        <p:sp>
          <p:nvSpPr>
            <p:cNvPr name="TextBox 65" id="65"/>
            <p:cNvSpPr txBox="true"/>
            <p:nvPr/>
          </p:nvSpPr>
          <p:spPr>
            <a:xfrm rot="0">
              <a:off x="3249607" y="3416102"/>
              <a:ext cx="9761444" cy="880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19"/>
                </a:lnSpc>
              </a:pPr>
              <a:r>
                <a:rPr lang="en-US" b="true" sz="4013">
                  <a:solidFill>
                    <a:srgbClr val="F4F6FC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understanding its function</a:t>
              </a:r>
            </a:p>
          </p:txBody>
        </p:sp>
      </p:grpSp>
      <p:sp>
        <p:nvSpPr>
          <p:cNvPr name="Freeform 66" id="66"/>
          <p:cNvSpPr/>
          <p:nvPr/>
        </p:nvSpPr>
        <p:spPr>
          <a:xfrm flipH="false" flipV="false" rot="0">
            <a:off x="6942777" y="2269425"/>
            <a:ext cx="4402446" cy="1160645"/>
          </a:xfrm>
          <a:custGeom>
            <a:avLst/>
            <a:gdLst/>
            <a:ahLst/>
            <a:cxnLst/>
            <a:rect r="r" b="b" t="t" l="l"/>
            <a:pathLst>
              <a:path h="1160645" w="4402446">
                <a:moveTo>
                  <a:pt x="0" y="0"/>
                </a:moveTo>
                <a:lnTo>
                  <a:pt x="4402446" y="0"/>
                </a:lnTo>
                <a:lnTo>
                  <a:pt x="4402446" y="1160645"/>
                </a:lnTo>
                <a:lnTo>
                  <a:pt x="0" y="1160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623895">
            <a:off x="14235040" y="1377761"/>
            <a:ext cx="2013414" cy="2569321"/>
          </a:xfrm>
          <a:custGeom>
            <a:avLst/>
            <a:gdLst/>
            <a:ahLst/>
            <a:cxnLst/>
            <a:rect r="r" b="b" t="t" l="l"/>
            <a:pathLst>
              <a:path h="2569321" w="2013414">
                <a:moveTo>
                  <a:pt x="0" y="0"/>
                </a:moveTo>
                <a:lnTo>
                  <a:pt x="2013414" y="0"/>
                </a:lnTo>
                <a:lnTo>
                  <a:pt x="2013414" y="2569322"/>
                </a:lnTo>
                <a:lnTo>
                  <a:pt x="0" y="2569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54082" y="1189808"/>
            <a:ext cx="14635369" cy="7907384"/>
            <a:chOff x="0" y="0"/>
            <a:chExt cx="19513825" cy="10543178"/>
          </a:xfrm>
        </p:grpSpPr>
        <p:sp>
          <p:nvSpPr>
            <p:cNvPr name="AutoShape 6" id="6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2884461" y="3401081"/>
            <a:ext cx="69741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3A9BD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Lesson Agenda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232217" y="4991079"/>
            <a:ext cx="6278589" cy="1526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2"/>
              </a:lnSpc>
            </a:pPr>
            <a:r>
              <a:rPr lang="en-US" b="true" sz="2894" spc="231">
                <a:solidFill>
                  <a:srgbClr val="3A9BD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WE WILL DEMONSTRATE THE APPROPRIATE USE OF PUNCTUATION WHEN WRITING.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1" id="61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64" id="64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CAE8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5" id="65"/>
          <p:cNvSpPr/>
          <p:nvPr/>
        </p:nvSpPr>
        <p:spPr>
          <a:xfrm flipH="false" flipV="false" rot="0">
            <a:off x="14123882" y="2407256"/>
            <a:ext cx="1532297" cy="5472489"/>
          </a:xfrm>
          <a:custGeom>
            <a:avLst/>
            <a:gdLst/>
            <a:ahLst/>
            <a:cxnLst/>
            <a:rect r="r" b="b" t="t" l="l"/>
            <a:pathLst>
              <a:path h="5472489" w="1532297">
                <a:moveTo>
                  <a:pt x="0" y="0"/>
                </a:moveTo>
                <a:lnTo>
                  <a:pt x="1532297" y="0"/>
                </a:lnTo>
                <a:lnTo>
                  <a:pt x="1532297" y="5472488"/>
                </a:lnTo>
                <a:lnTo>
                  <a:pt x="0" y="547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11762065" y="2407256"/>
            <a:ext cx="2229008" cy="1908588"/>
          </a:xfrm>
          <a:custGeom>
            <a:avLst/>
            <a:gdLst/>
            <a:ahLst/>
            <a:cxnLst/>
            <a:rect r="r" b="b" t="t" l="l"/>
            <a:pathLst>
              <a:path h="1908588" w="2229008">
                <a:moveTo>
                  <a:pt x="0" y="0"/>
                </a:moveTo>
                <a:lnTo>
                  <a:pt x="2229008" y="0"/>
                </a:lnTo>
                <a:lnTo>
                  <a:pt x="2229008" y="1908588"/>
                </a:lnTo>
                <a:lnTo>
                  <a:pt x="0" y="1908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12154193" y="2893816"/>
            <a:ext cx="1444753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Let's start learning!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54082" y="1098131"/>
            <a:ext cx="14635369" cy="7907384"/>
            <a:chOff x="0" y="0"/>
            <a:chExt cx="19513825" cy="10543178"/>
          </a:xfrm>
        </p:grpSpPr>
        <p:sp>
          <p:nvSpPr>
            <p:cNvPr name="AutoShape 6" id="6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2884461" y="2853732"/>
            <a:ext cx="69741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Period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232217" y="4434205"/>
            <a:ext cx="627858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b="true" sz="3399" spc="271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 PERIOD IS USED AT THE END OF A STATEMENT.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232217" y="6147393"/>
            <a:ext cx="6278589" cy="1076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6"/>
              </a:lnSpc>
            </a:pPr>
            <a:r>
              <a:rPr lang="en-US" b="true" sz="2658" spc="212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EXAMPLE: TODAY I LEARNED HOW TO USE A PERIOD IN A SENTENCE.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65" id="65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F4F6F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6" id="66"/>
          <p:cNvSpPr/>
          <p:nvPr/>
        </p:nvSpPr>
        <p:spPr>
          <a:xfrm flipH="false" flipV="false" rot="0">
            <a:off x="11762065" y="2407256"/>
            <a:ext cx="2229008" cy="1908588"/>
          </a:xfrm>
          <a:custGeom>
            <a:avLst/>
            <a:gdLst/>
            <a:ahLst/>
            <a:cxnLst/>
            <a:rect r="r" b="b" t="t" l="l"/>
            <a:pathLst>
              <a:path h="1908588" w="2229008">
                <a:moveTo>
                  <a:pt x="0" y="0"/>
                </a:moveTo>
                <a:lnTo>
                  <a:pt x="2229008" y="0"/>
                </a:lnTo>
                <a:lnTo>
                  <a:pt x="2229008" y="1908588"/>
                </a:lnTo>
                <a:lnTo>
                  <a:pt x="0" y="190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12154193" y="3012300"/>
            <a:ext cx="14447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Stop it.</a:t>
            </a:r>
          </a:p>
        </p:txBody>
      </p:sp>
      <p:sp>
        <p:nvSpPr>
          <p:cNvPr name="Freeform 68" id="68"/>
          <p:cNvSpPr/>
          <p:nvPr/>
        </p:nvSpPr>
        <p:spPr>
          <a:xfrm flipH="false" flipV="false" rot="0">
            <a:off x="12447181" y="4438771"/>
            <a:ext cx="4090630" cy="3822880"/>
          </a:xfrm>
          <a:custGeom>
            <a:avLst/>
            <a:gdLst/>
            <a:ahLst/>
            <a:cxnLst/>
            <a:rect r="r" b="b" t="t" l="l"/>
            <a:pathLst>
              <a:path h="3822880" w="4090630">
                <a:moveTo>
                  <a:pt x="0" y="0"/>
                </a:moveTo>
                <a:lnTo>
                  <a:pt x="4090630" y="0"/>
                </a:lnTo>
                <a:lnTo>
                  <a:pt x="4090630" y="3822880"/>
                </a:lnTo>
                <a:lnTo>
                  <a:pt x="0" y="3822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54082" y="1098131"/>
            <a:ext cx="14635369" cy="7907384"/>
            <a:chOff x="0" y="0"/>
            <a:chExt cx="19513825" cy="10543178"/>
          </a:xfrm>
        </p:grpSpPr>
        <p:sp>
          <p:nvSpPr>
            <p:cNvPr name="AutoShape 6" id="6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9110569" y="2553695"/>
            <a:ext cx="69741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Exclamation Point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58325" y="4143692"/>
            <a:ext cx="6278589" cy="174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2"/>
              </a:lnSpc>
            </a:pPr>
            <a:r>
              <a:rPr lang="en-US" b="true" sz="2516" spc="20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AN EXCLAMATION POINT IS USED TO SHOW EXCITEMENT OR EMPHASIS AT THE END OF A SENTENCE.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58325" y="6399805"/>
            <a:ext cx="6278589" cy="11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9"/>
              </a:lnSpc>
            </a:pPr>
            <a:r>
              <a:rPr lang="en-US" b="true" sz="2793" spc="22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EXAMPLE: I CAN'T BELIEVE HOW GREAT OF A DAY IT IS TODAY!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65" id="65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F4F6F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6" id="66"/>
          <p:cNvSpPr/>
          <p:nvPr/>
        </p:nvSpPr>
        <p:spPr>
          <a:xfrm flipH="true" flipV="false" rot="0">
            <a:off x="5592505" y="1655754"/>
            <a:ext cx="2229008" cy="1908588"/>
          </a:xfrm>
          <a:custGeom>
            <a:avLst/>
            <a:gdLst/>
            <a:ahLst/>
            <a:cxnLst/>
            <a:rect r="r" b="b" t="t" l="l"/>
            <a:pathLst>
              <a:path h="1908588" w="2229008">
                <a:moveTo>
                  <a:pt x="2229009" y="0"/>
                </a:moveTo>
                <a:lnTo>
                  <a:pt x="0" y="0"/>
                </a:lnTo>
                <a:lnTo>
                  <a:pt x="0" y="1908588"/>
                </a:lnTo>
                <a:lnTo>
                  <a:pt x="2229009" y="1908588"/>
                </a:lnTo>
                <a:lnTo>
                  <a:pt x="22290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5984633" y="2260798"/>
            <a:ext cx="14447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Wow!</a:t>
            </a:r>
          </a:p>
        </p:txBody>
      </p:sp>
      <p:sp>
        <p:nvSpPr>
          <p:cNvPr name="Freeform 68" id="68"/>
          <p:cNvSpPr/>
          <p:nvPr/>
        </p:nvSpPr>
        <p:spPr>
          <a:xfrm flipH="false" flipV="false" rot="0">
            <a:off x="3473598" y="2377312"/>
            <a:ext cx="1864809" cy="6253934"/>
          </a:xfrm>
          <a:custGeom>
            <a:avLst/>
            <a:gdLst/>
            <a:ahLst/>
            <a:cxnLst/>
            <a:rect r="r" b="b" t="t" l="l"/>
            <a:pathLst>
              <a:path h="6253934" w="1864809">
                <a:moveTo>
                  <a:pt x="0" y="0"/>
                </a:moveTo>
                <a:lnTo>
                  <a:pt x="1864809" y="0"/>
                </a:lnTo>
                <a:lnTo>
                  <a:pt x="1864809" y="6253934"/>
                </a:lnTo>
                <a:lnTo>
                  <a:pt x="0" y="6253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54082" y="1098131"/>
            <a:ext cx="14635369" cy="7907384"/>
            <a:chOff x="0" y="0"/>
            <a:chExt cx="19513825" cy="10543178"/>
          </a:xfrm>
        </p:grpSpPr>
        <p:sp>
          <p:nvSpPr>
            <p:cNvPr name="AutoShape 6" id="6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2884461" y="2853732"/>
            <a:ext cx="69741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Question Mark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232217" y="4434205"/>
            <a:ext cx="6278589" cy="1110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2"/>
              </a:lnSpc>
            </a:pPr>
            <a:r>
              <a:rPr lang="en-US" b="true" sz="3166" spc="253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 QUESTION MARK IS USED AT THE END OF A QUESTION.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232217" y="6090920"/>
            <a:ext cx="6278589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3000" spc="240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EXAMPLE: CAN YOU HELP ME CARRY IN THIS BOX?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65" id="65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F4F6F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6" id="66"/>
          <p:cNvSpPr/>
          <p:nvPr/>
        </p:nvSpPr>
        <p:spPr>
          <a:xfrm flipH="false" flipV="true" rot="0">
            <a:off x="10946324" y="4172403"/>
            <a:ext cx="2229008" cy="1908588"/>
          </a:xfrm>
          <a:custGeom>
            <a:avLst/>
            <a:gdLst/>
            <a:ahLst/>
            <a:cxnLst/>
            <a:rect r="r" b="b" t="t" l="l"/>
            <a:pathLst>
              <a:path h="1908588" w="2229008">
                <a:moveTo>
                  <a:pt x="0" y="1908589"/>
                </a:moveTo>
                <a:lnTo>
                  <a:pt x="2229008" y="1908589"/>
                </a:lnTo>
                <a:lnTo>
                  <a:pt x="2229008" y="0"/>
                </a:lnTo>
                <a:lnTo>
                  <a:pt x="0" y="0"/>
                </a:lnTo>
                <a:lnTo>
                  <a:pt x="0" y="19085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11338451" y="5079072"/>
            <a:ext cx="14447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What?</a:t>
            </a:r>
          </a:p>
        </p:txBody>
      </p:sp>
      <p:sp>
        <p:nvSpPr>
          <p:cNvPr name="Freeform 68" id="68"/>
          <p:cNvSpPr/>
          <p:nvPr/>
        </p:nvSpPr>
        <p:spPr>
          <a:xfrm flipH="false" flipV="false" rot="0">
            <a:off x="11940530" y="1873629"/>
            <a:ext cx="4234904" cy="6506137"/>
          </a:xfrm>
          <a:custGeom>
            <a:avLst/>
            <a:gdLst/>
            <a:ahLst/>
            <a:cxnLst/>
            <a:rect r="r" b="b" t="t" l="l"/>
            <a:pathLst>
              <a:path h="6506137" w="4234904">
                <a:moveTo>
                  <a:pt x="0" y="0"/>
                </a:moveTo>
                <a:lnTo>
                  <a:pt x="4234904" y="0"/>
                </a:lnTo>
                <a:lnTo>
                  <a:pt x="4234904" y="6506137"/>
                </a:lnTo>
                <a:lnTo>
                  <a:pt x="0" y="6506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54082" y="1098131"/>
            <a:ext cx="14635369" cy="7907384"/>
            <a:chOff x="0" y="0"/>
            <a:chExt cx="19513825" cy="10543178"/>
          </a:xfrm>
        </p:grpSpPr>
        <p:sp>
          <p:nvSpPr>
            <p:cNvPr name="AutoShape 6" id="6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9110569" y="2853732"/>
            <a:ext cx="69741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Comma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58325" y="4443730"/>
            <a:ext cx="6278589" cy="97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3"/>
              </a:lnSpc>
            </a:pPr>
            <a:r>
              <a:rPr lang="en-US" b="true" sz="2823" spc="225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 COMMA IS USED TO SEPARATE PHRASES OR ITEMS IN A LIST.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58325" y="6109293"/>
            <a:ext cx="6278589" cy="100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0"/>
              </a:lnSpc>
            </a:pPr>
            <a:r>
              <a:rPr lang="en-US" b="true" sz="2491" spc="199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EXAMPLE: I NEED TO BUY AN APPLE, AN ORANGE, AND A BANANA. 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65" id="65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CAE8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6" id="66"/>
          <p:cNvSpPr/>
          <p:nvPr/>
        </p:nvSpPr>
        <p:spPr>
          <a:xfrm flipH="true" flipV="false" rot="0">
            <a:off x="5592505" y="1655754"/>
            <a:ext cx="2229008" cy="1908588"/>
          </a:xfrm>
          <a:custGeom>
            <a:avLst/>
            <a:gdLst/>
            <a:ahLst/>
            <a:cxnLst/>
            <a:rect r="r" b="b" t="t" l="l"/>
            <a:pathLst>
              <a:path h="1908588" w="2229008">
                <a:moveTo>
                  <a:pt x="2229009" y="0"/>
                </a:moveTo>
                <a:lnTo>
                  <a:pt x="0" y="0"/>
                </a:lnTo>
                <a:lnTo>
                  <a:pt x="0" y="1908588"/>
                </a:lnTo>
                <a:lnTo>
                  <a:pt x="2229009" y="1908588"/>
                </a:lnTo>
                <a:lnTo>
                  <a:pt x="22290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5984633" y="2131401"/>
            <a:ext cx="1444753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CAE8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Give me a break.</a:t>
            </a:r>
          </a:p>
        </p:txBody>
      </p:sp>
      <p:sp>
        <p:nvSpPr>
          <p:cNvPr name="Freeform 68" id="68"/>
          <p:cNvSpPr/>
          <p:nvPr/>
        </p:nvSpPr>
        <p:spPr>
          <a:xfrm flipH="false" flipV="false" rot="0">
            <a:off x="2653791" y="3152149"/>
            <a:ext cx="3504423" cy="4689618"/>
          </a:xfrm>
          <a:custGeom>
            <a:avLst/>
            <a:gdLst/>
            <a:ahLst/>
            <a:cxnLst/>
            <a:rect r="r" b="b" t="t" l="l"/>
            <a:pathLst>
              <a:path h="4689618" w="3504423">
                <a:moveTo>
                  <a:pt x="0" y="0"/>
                </a:moveTo>
                <a:lnTo>
                  <a:pt x="3504423" y="0"/>
                </a:lnTo>
                <a:lnTo>
                  <a:pt x="3504423" y="4689618"/>
                </a:lnTo>
                <a:lnTo>
                  <a:pt x="0" y="4689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42" id="42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F4F6F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2254082" y="1098131"/>
            <a:ext cx="14635369" cy="7907384"/>
            <a:chOff x="0" y="0"/>
            <a:chExt cx="19513825" cy="10543178"/>
          </a:xfrm>
        </p:grpSpPr>
        <p:sp>
          <p:nvSpPr>
            <p:cNvPr name="AutoShape 44" id="44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8" id="48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0" id="50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2" id="52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3" id="53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4" id="54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5" id="55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6" id="56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7" id="57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8" id="58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9" id="59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0" id="60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1" id="61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2" id="62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F4F6FC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3" id="63"/>
          <p:cNvSpPr/>
          <p:nvPr/>
        </p:nvSpPr>
        <p:spPr>
          <a:xfrm flipH="true" flipV="false" rot="0">
            <a:off x="13655548" y="4657965"/>
            <a:ext cx="2908078" cy="1189668"/>
          </a:xfrm>
          <a:custGeom>
            <a:avLst/>
            <a:gdLst/>
            <a:ahLst/>
            <a:cxnLst/>
            <a:rect r="r" b="b" t="t" l="l"/>
            <a:pathLst>
              <a:path h="1189668" w="2908078">
                <a:moveTo>
                  <a:pt x="2908078" y="0"/>
                </a:moveTo>
                <a:lnTo>
                  <a:pt x="0" y="0"/>
                </a:lnTo>
                <a:lnTo>
                  <a:pt x="0" y="1189668"/>
                </a:lnTo>
                <a:lnTo>
                  <a:pt x="2908078" y="1189668"/>
                </a:lnTo>
                <a:lnTo>
                  <a:pt x="29080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4" id="64"/>
          <p:cNvSpPr txBox="true"/>
          <p:nvPr/>
        </p:nvSpPr>
        <p:spPr>
          <a:xfrm rot="0">
            <a:off x="2884461" y="2239370"/>
            <a:ext cx="69741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Semicolon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3232217" y="3829367"/>
            <a:ext cx="6278589" cy="152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5"/>
              </a:lnSpc>
            </a:pPr>
            <a:r>
              <a:rPr lang="en-US" b="true" sz="2918" spc="233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 SEMICOLON IS USED TO JOIN TWO INDEPENDENT CLAUSES THAT ARE CLOSELY RELATED.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3232217" y="6114055"/>
            <a:ext cx="6278589" cy="176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0"/>
              </a:lnSpc>
            </a:pPr>
            <a:r>
              <a:rPr lang="en-US" b="true" sz="2157" spc="172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EXAMPLE: MELISSA WENT TO THE LIBRARY TO STUDY; IT WAS THE ONLY PLACE QUIET ENOUGH FOR HER TO FOCUS. </a:t>
            </a:r>
          </a:p>
        </p:txBody>
      </p:sp>
      <p:sp>
        <p:nvSpPr>
          <p:cNvPr name="Freeform 67" id="67"/>
          <p:cNvSpPr/>
          <p:nvPr/>
        </p:nvSpPr>
        <p:spPr>
          <a:xfrm flipH="false" flipV="false" rot="0">
            <a:off x="12104515" y="2342918"/>
            <a:ext cx="2050516" cy="6030930"/>
          </a:xfrm>
          <a:custGeom>
            <a:avLst/>
            <a:gdLst/>
            <a:ahLst/>
            <a:cxnLst/>
            <a:rect r="r" b="b" t="t" l="l"/>
            <a:pathLst>
              <a:path h="6030930" w="2050516">
                <a:moveTo>
                  <a:pt x="0" y="0"/>
                </a:moveTo>
                <a:lnTo>
                  <a:pt x="2050517" y="0"/>
                </a:lnTo>
                <a:lnTo>
                  <a:pt x="2050517" y="6030930"/>
                </a:lnTo>
                <a:lnTo>
                  <a:pt x="0" y="6030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8" id="68"/>
          <p:cNvSpPr txBox="true"/>
          <p:nvPr/>
        </p:nvSpPr>
        <p:spPr>
          <a:xfrm rot="0">
            <a:off x="14387211" y="4945062"/>
            <a:ext cx="14447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Let's join!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269" y="729445"/>
            <a:ext cx="16613461" cy="8828110"/>
            <a:chOff x="0" y="0"/>
            <a:chExt cx="4375562" cy="2325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562" cy="2325099"/>
            </a:xfrm>
            <a:custGeom>
              <a:avLst/>
              <a:gdLst/>
              <a:ahLst/>
              <a:cxnLst/>
              <a:rect r="r" b="b" t="t" l="l"/>
              <a:pathLst>
                <a:path h="2325099" w="4375562">
                  <a:moveTo>
                    <a:pt x="23766" y="0"/>
                  </a:moveTo>
                  <a:lnTo>
                    <a:pt x="4351796" y="0"/>
                  </a:lnTo>
                  <a:cubicBezTo>
                    <a:pt x="4358099" y="0"/>
                    <a:pt x="4364144" y="2504"/>
                    <a:pt x="4368601" y="6961"/>
                  </a:cubicBezTo>
                  <a:cubicBezTo>
                    <a:pt x="4373058" y="11418"/>
                    <a:pt x="4375562" y="17463"/>
                    <a:pt x="4375562" y="23766"/>
                  </a:cubicBezTo>
                  <a:lnTo>
                    <a:pt x="4375562" y="2301333"/>
                  </a:lnTo>
                  <a:cubicBezTo>
                    <a:pt x="4375562" y="2314459"/>
                    <a:pt x="4364922" y="2325099"/>
                    <a:pt x="4351796" y="2325099"/>
                  </a:cubicBezTo>
                  <a:lnTo>
                    <a:pt x="23766" y="2325099"/>
                  </a:lnTo>
                  <a:cubicBezTo>
                    <a:pt x="10640" y="2325099"/>
                    <a:pt x="0" y="2314459"/>
                    <a:pt x="0" y="2301333"/>
                  </a:cubicBezTo>
                  <a:lnTo>
                    <a:pt x="0" y="23766"/>
                  </a:lnTo>
                  <a:cubicBezTo>
                    <a:pt x="0" y="10640"/>
                    <a:pt x="10640" y="0"/>
                    <a:pt x="23766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5562" cy="236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25175" y="1098131"/>
            <a:ext cx="344492" cy="8090737"/>
            <a:chOff x="0" y="0"/>
            <a:chExt cx="459323" cy="1078765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9323" cy="45932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938939"/>
              <a:ext cx="459323" cy="45932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1877878"/>
              <a:ext cx="459323" cy="45932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2816816"/>
              <a:ext cx="459323" cy="45932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3755755"/>
              <a:ext cx="459323" cy="459323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4694694"/>
              <a:ext cx="459323" cy="45932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5633633"/>
              <a:ext cx="459323" cy="459323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6572572"/>
              <a:ext cx="459323" cy="459323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7511510"/>
              <a:ext cx="459323" cy="459323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8450449"/>
              <a:ext cx="459323" cy="459323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9389388"/>
              <a:ext cx="459323" cy="459323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10328327"/>
              <a:ext cx="459323" cy="459323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42" id="42"/>
          <p:cNvSpPr/>
          <p:nvPr/>
        </p:nvSpPr>
        <p:spPr>
          <a:xfrm rot="-5405178">
            <a:off x="-2517975" y="5124450"/>
            <a:ext cx="8828120" cy="0"/>
          </a:xfrm>
          <a:prstGeom prst="line">
            <a:avLst/>
          </a:prstGeom>
          <a:ln cap="flat" w="38100">
            <a:solidFill>
              <a:srgbClr val="12229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2254082" y="1098131"/>
            <a:ext cx="14635369" cy="7907384"/>
            <a:chOff x="0" y="0"/>
            <a:chExt cx="19513825" cy="10543178"/>
          </a:xfrm>
        </p:grpSpPr>
        <p:sp>
          <p:nvSpPr>
            <p:cNvPr name="AutoShape 44" id="44"/>
            <p:cNvSpPr/>
            <p:nvPr/>
          </p:nvSpPr>
          <p:spPr>
            <a:xfrm rot="0">
              <a:off x="0" y="466327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 rot="0">
              <a:off x="0" y="524618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 rot="0">
              <a:off x="0" y="582909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 rot="0">
              <a:off x="0" y="641200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8" id="48"/>
            <p:cNvSpPr/>
            <p:nvPr/>
          </p:nvSpPr>
          <p:spPr>
            <a:xfrm rot="0">
              <a:off x="0" y="233164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rot="0">
              <a:off x="0" y="291455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0" id="50"/>
            <p:cNvSpPr/>
            <p:nvPr/>
          </p:nvSpPr>
          <p:spPr>
            <a:xfrm rot="0">
              <a:off x="0" y="349745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 rot="0">
              <a:off x="0" y="408036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2" id="52"/>
            <p:cNvSpPr/>
            <p:nvPr/>
          </p:nvSpPr>
          <p:spPr>
            <a:xfrm rot="0">
              <a:off x="0" y="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3" id="53"/>
            <p:cNvSpPr/>
            <p:nvPr/>
          </p:nvSpPr>
          <p:spPr>
            <a:xfrm rot="0">
              <a:off x="0" y="58291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4" id="54"/>
            <p:cNvSpPr/>
            <p:nvPr/>
          </p:nvSpPr>
          <p:spPr>
            <a:xfrm rot="0">
              <a:off x="0" y="116582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5" id="55"/>
            <p:cNvSpPr/>
            <p:nvPr/>
          </p:nvSpPr>
          <p:spPr>
            <a:xfrm rot="0">
              <a:off x="0" y="1748730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6" id="56"/>
            <p:cNvSpPr/>
            <p:nvPr/>
          </p:nvSpPr>
          <p:spPr>
            <a:xfrm rot="0">
              <a:off x="0" y="932655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7" id="57"/>
            <p:cNvSpPr/>
            <p:nvPr/>
          </p:nvSpPr>
          <p:spPr>
            <a:xfrm rot="0">
              <a:off x="0" y="990946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8" id="58"/>
            <p:cNvSpPr/>
            <p:nvPr/>
          </p:nvSpPr>
          <p:spPr>
            <a:xfrm rot="0">
              <a:off x="0" y="10492378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9" id="59"/>
            <p:cNvSpPr/>
            <p:nvPr/>
          </p:nvSpPr>
          <p:spPr>
            <a:xfrm rot="0">
              <a:off x="0" y="699491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0" id="60"/>
            <p:cNvSpPr/>
            <p:nvPr/>
          </p:nvSpPr>
          <p:spPr>
            <a:xfrm rot="0">
              <a:off x="0" y="757782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1" id="61"/>
            <p:cNvSpPr/>
            <p:nvPr/>
          </p:nvSpPr>
          <p:spPr>
            <a:xfrm rot="0">
              <a:off x="0" y="816073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2" id="62"/>
            <p:cNvSpPr/>
            <p:nvPr/>
          </p:nvSpPr>
          <p:spPr>
            <a:xfrm rot="0">
              <a:off x="0" y="8743649"/>
              <a:ext cx="19513825" cy="0"/>
            </a:xfrm>
            <a:prstGeom prst="line">
              <a:avLst/>
            </a:prstGeom>
            <a:ln cap="flat" w="50800">
              <a:solidFill>
                <a:srgbClr val="050A30">
                  <a:alpha val="21569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3" id="63"/>
          <p:cNvSpPr/>
          <p:nvPr/>
        </p:nvSpPr>
        <p:spPr>
          <a:xfrm flipH="false" flipV="false" rot="0">
            <a:off x="5646657" y="2027693"/>
            <a:ext cx="6994685" cy="1805901"/>
          </a:xfrm>
          <a:custGeom>
            <a:avLst/>
            <a:gdLst/>
            <a:ahLst/>
            <a:cxnLst/>
            <a:rect r="r" b="b" t="t" l="l"/>
            <a:pathLst>
              <a:path h="1805901" w="6994685">
                <a:moveTo>
                  <a:pt x="0" y="0"/>
                </a:moveTo>
                <a:lnTo>
                  <a:pt x="6994686" y="0"/>
                </a:lnTo>
                <a:lnTo>
                  <a:pt x="6994686" y="1805901"/>
                </a:lnTo>
                <a:lnTo>
                  <a:pt x="0" y="1805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true" flipV="false" rot="0">
            <a:off x="9865564" y="1028700"/>
            <a:ext cx="2908078" cy="1189668"/>
          </a:xfrm>
          <a:custGeom>
            <a:avLst/>
            <a:gdLst/>
            <a:ahLst/>
            <a:cxnLst/>
            <a:rect r="r" b="b" t="t" l="l"/>
            <a:pathLst>
              <a:path h="1189668" w="2908078">
                <a:moveTo>
                  <a:pt x="2908078" y="0"/>
                </a:moveTo>
                <a:lnTo>
                  <a:pt x="0" y="0"/>
                </a:lnTo>
                <a:lnTo>
                  <a:pt x="0" y="1189668"/>
                </a:lnTo>
                <a:lnTo>
                  <a:pt x="2908078" y="1189668"/>
                </a:lnTo>
                <a:lnTo>
                  <a:pt x="29080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646657" y="4071719"/>
            <a:ext cx="69741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3A9BD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Ellipsis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5728834" y="5683866"/>
            <a:ext cx="6809747" cy="824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b="true" sz="2398" spc="191">
                <a:solidFill>
                  <a:srgbClr val="3A9BD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AN ELLIPSIS IS USED TO INDICATE A PAUSE OR TRAILING OFF OF A THOUGHT.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5994413" y="7343004"/>
            <a:ext cx="6278589" cy="104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4"/>
              </a:lnSpc>
            </a:pPr>
            <a:r>
              <a:rPr lang="en-US" b="true" sz="2553" spc="204">
                <a:solidFill>
                  <a:srgbClr val="3A9BD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EXAMPLE: WEEKS LATER... I FINALLY FOUND MY MISSING SHOE. 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0597226" y="1315797"/>
            <a:ext cx="144475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Let's pause.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DAGmyuQS_9U</dc:identifier>
  <dcterms:modified xsi:type="dcterms:W3CDTF">2011-08-01T06:04:30Z</dcterms:modified>
  <cp:revision>1</cp:revision>
</cp:coreProperties>
</file>