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marco vassena" lastIdx="3" clrIdx="0"/>
  <p:cmAuthor id="1" initials="" name="Philipp Hausmann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15.xml" Type="http://schemas.openxmlformats.org/officeDocument/2006/relationships/slide" Id="rId21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slides/slide16.xml" Type="http://schemas.openxmlformats.org/officeDocument/2006/relationships/slide" Id="rId22"/><Relationship Target="theme/theme2.xml" Type="http://schemas.openxmlformats.org/officeDocument/2006/relationships/theme" Id="rId1"/><Relationship Target="slides/slide7.xml" Type="http://schemas.openxmlformats.org/officeDocument/2006/relationships/slide" Id="rId13"/><Relationship Target="slides/slide17.xml" Type="http://schemas.openxmlformats.org/officeDocument/2006/relationships/slide" Id="rId23"/><Relationship Target="commentAuthors.xml" Type="http://schemas.openxmlformats.org/officeDocument/2006/relationships/commentAuthors" Id="rId4"/><Relationship Target="slides/slide4.xml" Type="http://schemas.openxmlformats.org/officeDocument/2006/relationships/slide" Id="rId10"/><Relationship Target="slides/slide18.xml" Type="http://schemas.openxmlformats.org/officeDocument/2006/relationships/slide" Id="rId24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Should we put also order of evaluation , sharing both heap and context in different ways
or shall we only mention it ?</p:text>
  </p:cm>
  <p:cm idx="2" authorId="0">
    <p:pos y="100" x="6000"/>
    <p:text>Also should we mention that then we  focused on the simpler boolnat language?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1">
    <p:pos y="0" x="6000"/>
    <p:text>because we have big-to-small/small-to-big, determinism should also hold for Bigstep, shouldn't it?</p:text>
  </p:cm>
  <p:cm idx="3" authorId="0">
    <p:pos y="100" x="6000"/>
    <p:text>at the moment we have only big to small not the other way around.
I think big step is deterministic because we proved that is equivalent to the denotational semantics which is a function and then deterministic.</p:text>
  </p:cm>
</p:cmLst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-Mention totalness experiment</a:t>
            </a:r>
          </a:p>
          <a:p>
            <a:pPr>
              <a:buNone/>
            </a:pPr>
            <a:r>
              <a:rPr lang="en"/>
              <a:t>-Using errors now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1.xml" Type="http://schemas.openxmlformats.org/officeDocument/2006/relationships/comments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2.xml" Type="http://schemas.openxmlformats.org/officeDocument/2006/relationships/comments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238152" x="771750"/>
            <a:ext cy="9381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Semantics for Heaps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091903" x="6212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Marco Vassena</a:t>
            </a:r>
          </a:p>
          <a:p>
            <a:pPr rtl="0" lvl="0">
              <a:buNone/>
            </a:pPr>
            <a:r>
              <a:rPr sz="2400" lang="en"/>
              <a:t>Philipp Hausmann</a:t>
            </a:r>
          </a:p>
          <a:p>
            <a:pPr rtl="0" lvl="0">
              <a:buNone/>
            </a:pPr>
            <a:r>
              <a:rPr sz="2400" lang="en"/>
              <a:t>Ondrej Pelech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Types and Programming Languages, Benjamin C. Pierce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Software Foundations and Programming Languages, Benjamin C. Pierce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Thank you</a:t>
            </a:r>
          </a:p>
          <a:p>
            <a:pPr>
              <a:buNone/>
            </a:pPr>
            <a:r>
              <a:rPr lang="en"/>
              <a:t>for your attention</a:t>
            </a: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Research contribution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Design and implementation in Agda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types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terms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values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heap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</a:t>
            </a:r>
            <a:r>
              <a:rPr b="0" sz="3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Type</a:t>
            </a:r>
            <a:r>
              <a:rPr lang="en"/>
              <a:t>s, </a:t>
            </a:r>
            <a:r>
              <a:rPr b="0" sz="3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Term</a:t>
            </a:r>
            <a:r>
              <a:rPr lang="en"/>
              <a:t>s and </a:t>
            </a:r>
            <a:r>
              <a:rPr b="0" sz="3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</a:t>
            </a:r>
            <a:r>
              <a:rPr lang="en"/>
              <a:t>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4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</a:t>
            </a:r>
            <a:r>
              <a:rPr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Type : </a:t>
            </a:r>
            <a:r>
              <a:rPr lang="en">
                <a:solidFill>
                  <a:srgbClr val="44558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Set</a:t>
            </a:r>
            <a:r>
              <a:rPr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004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...</a:t>
            </a:r>
            <a:br>
              <a:rPr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Boolean</a:t>
            </a:r>
            <a:r>
              <a:rPr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:                Type</a:t>
            </a:r>
            <a:br>
              <a:rPr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Ref</a:t>
            </a:r>
            <a:r>
              <a:rPr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: (ty : Type) -&gt; Type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</a:t>
            </a:r>
            <a:r>
              <a:rPr b="0" sz="3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Type</a:t>
            </a:r>
            <a:r>
              <a:rPr lang="en"/>
              <a:t>s, </a:t>
            </a:r>
            <a:r>
              <a:rPr b="0" sz="3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Term</a:t>
            </a:r>
            <a:r>
              <a:rPr lang="en"/>
              <a:t>s and </a:t>
            </a:r>
            <a:r>
              <a:rPr b="0" sz="3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</a:t>
            </a:r>
            <a:r>
              <a:rPr lang="en"/>
              <a:t>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004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</a:t>
            </a:r>
            <a: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Term : Type -&gt; </a:t>
            </a:r>
            <a:r>
              <a:rPr sz="1000" lang="en">
                <a:solidFill>
                  <a:srgbClr val="44558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Set</a:t>
            </a:r>
            <a: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sz="1000" lang="en">
                <a:solidFill>
                  <a:srgbClr val="004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...</a:t>
            </a:r>
            <a:b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sz="1000"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true</a:t>
            </a:r>
            <a: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: Term Boolean</a:t>
            </a:r>
            <a:b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sz="1000"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false</a:t>
            </a:r>
            <a: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: Term Boolean</a:t>
            </a:r>
            <a:b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sz="1000"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error</a:t>
            </a:r>
            <a: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: ∀ {ty} -&gt; Term ty </a:t>
            </a:r>
            <a:b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sz="1000"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if_then_else_</a:t>
            </a:r>
            <a: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: ∀ {ty} -&gt; (cond  : Term Boolean)</a:t>
            </a:r>
            <a:b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-&gt; (tcase : Term ty)</a:t>
            </a:r>
            <a:b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-&gt; (fcase : Term ty)</a:t>
            </a:r>
            <a:b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-&gt; Term ty</a:t>
            </a:r>
            <a:b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sz="1000"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new</a:t>
            </a:r>
            <a: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: ∀ {ty}      -&gt; Term ty                   -&gt; Term (Ref ty)</a:t>
            </a:r>
            <a:b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sz="1000"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!_</a:t>
            </a:r>
            <a: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: ∀ {ty}      -&gt; Term (Ref ty)             -&gt; Term ty</a:t>
            </a:r>
            <a:b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sz="1000"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_&lt;-_</a:t>
            </a:r>
            <a: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: ∀ {ty}      -&gt; Term (Ref ty) -&gt; Term ty  -&gt; Term ty</a:t>
            </a:r>
            <a:b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sz="1000"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ref</a:t>
            </a:r>
            <a: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: ∀ {ty}      -&gt; ℕ                         -&gt; Term (Ref ty)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sz="1000"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try_catch_</a:t>
            </a:r>
            <a:r>
              <a:rPr sz="1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: ∀ {ty}      -&gt; Term ty       -&gt; Term ty  -&gt; Term ty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</a:t>
            </a:r>
            <a:r>
              <a:rPr b="0" sz="3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Type</a:t>
            </a:r>
            <a:r>
              <a:rPr lang="en"/>
              <a:t>s, </a:t>
            </a:r>
            <a:r>
              <a:rPr b="0" sz="3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Term</a:t>
            </a:r>
            <a:r>
              <a:rPr lang="en"/>
              <a:t>s and </a:t>
            </a:r>
            <a:r>
              <a:rPr b="0" sz="30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</a:t>
            </a:r>
            <a:r>
              <a:rPr lang="en"/>
              <a:t>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2200" lang="en">
                <a:solidFill>
                  <a:srgbClr val="004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</a:t>
            </a:r>
            <a:r>
              <a:rPr sz="22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Value : Type -&gt; </a:t>
            </a:r>
            <a:r>
              <a:rPr sz="2200" lang="en">
                <a:solidFill>
                  <a:srgbClr val="44558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Set</a:t>
            </a:r>
            <a:r>
              <a:rPr sz="22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sz="2200" lang="en">
                <a:solidFill>
                  <a:srgbClr val="004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sz="22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...</a:t>
            </a:r>
            <a:br>
              <a:rPr sz="22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sz="22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sz="2200"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vtrue</a:t>
            </a:r>
            <a:r>
              <a:rPr sz="22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sz="2200"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vfalse</a:t>
            </a:r>
            <a:r>
              <a:rPr sz="22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:                Value Boolean</a:t>
            </a:r>
            <a:br>
              <a:rPr sz="22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sz="22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sz="2200"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vref</a:t>
            </a:r>
            <a:r>
              <a:rPr sz="22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: ∀ {ty} -&gt; ℕ -&gt; Value (Ref ty)</a:t>
            </a:r>
            <a:br>
              <a:rPr sz="22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sz="22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sz="2200"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verror</a:t>
            </a:r>
            <a:r>
              <a:rPr sz="22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: ∀ {ty}      -&gt; Value ty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Heap semantics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004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</a:t>
            </a:r>
            <a:r>
              <a:rPr sz="24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Heap : ℕ -&gt; </a:t>
            </a:r>
            <a:r>
              <a:rPr sz="2400" lang="en">
                <a:solidFill>
                  <a:srgbClr val="44558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Set</a:t>
            </a:r>
            <a:r>
              <a:rPr sz="24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sz="2400" lang="en">
                <a:solidFill>
                  <a:srgbClr val="004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where…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list of </a:t>
            </a:r>
            <a:r>
              <a:rPr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</a:t>
            </a:r>
            <a:r>
              <a:rPr lang="en"/>
              <a:t>s, including </a:t>
            </a:r>
            <a:r>
              <a:rPr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verror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Heap semantics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E-New</a:t>
            </a:r>
            <a:r>
              <a:rPr sz="14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: BStep t v        → BStep {H2 = append H2 v} (new t) (vref m)</a:t>
            </a:r>
          </a:p>
          <a:p>
            <a:r>
              <a:t/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E-Deref</a:t>
            </a:r>
            <a:r>
              <a:rPr sz="14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: BStep t (vref r) → BStep                    (! t)   (lookup r H2)</a:t>
            </a:r>
          </a:p>
          <a:p>
            <a:r>
              <a:t/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E-Ass</a:t>
            </a:r>
            <a:r>
              <a:rPr sz="14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: (rep : Elem H3 r ty) →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BStep t1 (vref r)    →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BStep t2 v           →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BStep {H2 = replace H3 rep v } (t1 &lt;- t2) v</a:t>
            </a:r>
          </a:p>
          <a:p>
            <a:r>
              <a:t/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E-TryCat</a:t>
            </a:r>
            <a:r>
              <a:rPr sz="14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: ¬ (isVError v)            →</a:t>
            </a:r>
            <a:br>
              <a:rPr sz="14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sz="14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BStep t1                v →</a:t>
            </a:r>
            <a:br>
              <a:rPr sz="14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sz="14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BStep (try t1 catch t2) v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Exception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raised when ref out of bounds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error </a:t>
            </a:r>
            <a:r>
              <a:rPr lang="en"/>
              <a:t> from </a:t>
            </a:r>
            <a:r>
              <a:rPr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Term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verror</a:t>
            </a:r>
            <a:r>
              <a:rPr lang="en"/>
              <a:t> from </a:t>
            </a:r>
            <a:r>
              <a:rPr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</a:t>
            </a:r>
            <a:r>
              <a:rPr lang="en"/>
              <a:t> may be stored in Heap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try_catch_</a:t>
            </a:r>
            <a:r>
              <a:rPr lang="en"/>
              <a:t> from </a:t>
            </a:r>
            <a:r>
              <a:rPr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Term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Research questions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semantics for a minimal language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mutable heap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(exceptions)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prove meta-theories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Simple Typed Lambda Calculus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Very verbose types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Hard to guarantee totality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Open research question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Simple Heap Language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ref</a:t>
            </a:r>
            <a:r>
              <a:rPr sz="18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: ℕ                         -&gt; Term (Ref ty)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new</a:t>
            </a:r>
            <a:r>
              <a:rPr sz="18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: Term ty                   -&gt; Term (Ref ty)</a:t>
            </a:r>
            <a:r>
              <a:rPr sz="1800"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!_</a:t>
            </a:r>
            <a:r>
              <a:rPr sz="18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: Term (Ref ty)             -&gt; Term ty</a:t>
            </a:r>
            <a:r>
              <a:rPr sz="1800"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_&lt;-_</a:t>
            </a:r>
            <a:r>
              <a:rPr sz="18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: Term (Ref ty) -&gt; Term ty  -&gt; Term ty</a:t>
            </a:r>
            <a:r>
              <a:rPr sz="1800" lang="en">
                <a:solidFill>
                  <a:srgbClr val="99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try_catch_</a:t>
            </a:r>
            <a:r>
              <a:rPr sz="1800"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: Term ty       -&gt; Term ty  -&gt; Term ty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Semantics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465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rgbClr val="000000"/>
                </a:solidFill>
              </a:rPr>
              <a:t>Heap as a list of values, including </a:t>
            </a:r>
            <a:r>
              <a:rPr sz="1800" lang="en" i="1">
                <a:solidFill>
                  <a:srgbClr val="000000"/>
                </a:solidFill>
              </a:rPr>
              <a:t>error</a:t>
            </a:r>
          </a:p>
          <a:p>
            <a:r>
              <a:t/>
            </a:r>
          </a:p>
        </p:txBody>
      </p:sp>
      <p:sp>
        <p:nvSpPr>
          <p:cNvPr id="49" name="Shape 49"/>
          <p:cNvSpPr txBox="1"/>
          <p:nvPr/>
        </p:nvSpPr>
        <p:spPr>
          <a:xfrm>
            <a:off y="1782300" x="678050"/>
            <a:ext cy="2912399" cx="3687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              t </a:t>
            </a:r>
            <a:r>
              <a:rPr b="1" sz="1800" lang="en">
                <a:latin typeface="Droid Sans Mono"/>
                <a:ea typeface="Droid Sans Mono"/>
                <a:cs typeface="Droid Sans Mono"/>
                <a:sym typeface="Droid Sans Mono"/>
              </a:rPr>
              <a:t>⇓</a:t>
            </a: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v</a:t>
            </a:r>
          </a:p>
          <a:p>
            <a:pPr rtl="0" lvl="0">
              <a:buClr>
                <a:schemeClr val="dk1"/>
              </a:buClr>
              <a:buSzPct val="73333"/>
              <a:buFont typeface="Arial"/>
              <a:buNone/>
            </a:pPr>
            <a:r>
              <a:rPr sz="1500" lang="en">
                <a:latin typeface="Droid Sans Mono"/>
                <a:ea typeface="Droid Sans Mono"/>
                <a:cs typeface="Droid Sans Mono"/>
                <a:sym typeface="Droid Sans Mono"/>
              </a:rPr>
              <a:t>New</a:t>
            </a: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-------------------------------</a:t>
            </a:r>
          </a:p>
          <a:p>
            <a:pPr rtl="0" lvl="0"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   (</a:t>
            </a:r>
            <a:r>
              <a:rPr b="1" sz="1300" lang="en">
                <a:latin typeface="Droid Sans Mono"/>
                <a:ea typeface="Droid Sans Mono"/>
                <a:cs typeface="Droid Sans Mono"/>
                <a:sym typeface="Droid Sans Mono"/>
              </a:rPr>
              <a:t>new</a:t>
            </a: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t) </a:t>
            </a:r>
            <a:r>
              <a:rPr b="1" sz="1800" lang="en">
                <a:latin typeface="Droid Sans Mono"/>
                <a:ea typeface="Droid Sans Mono"/>
                <a:cs typeface="Droid Sans Mono"/>
                <a:sym typeface="Droid Sans Mono"/>
              </a:rPr>
              <a:t>⇓</a:t>
            </a: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sz="1300" lang="en" i="1">
                <a:latin typeface="Droid Sans Mono"/>
                <a:ea typeface="Droid Sans Mono"/>
                <a:cs typeface="Droid Sans Mono"/>
                <a:sym typeface="Droid Sans Mono"/>
              </a:rPr>
              <a:t>vref</a:t>
            </a: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m) {</a:t>
            </a:r>
            <a:r>
              <a:rPr u="sng" sz="1300" lang="en">
                <a:latin typeface="Droid Sans Mono"/>
                <a:ea typeface="Droid Sans Mono"/>
                <a:cs typeface="Droid Sans Mono"/>
                <a:sym typeface="Droid Sans Mono"/>
              </a:rPr>
              <a:t>append</a:t>
            </a: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H v}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            t </a:t>
            </a:r>
            <a:r>
              <a:rPr b="1" sz="1800" lang="en">
                <a:latin typeface="Droid Sans Mono"/>
                <a:ea typeface="Droid Sans Mono"/>
                <a:cs typeface="Droid Sans Mono"/>
                <a:sym typeface="Droid Sans Mono"/>
              </a:rPr>
              <a:t>⇓</a:t>
            </a: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sz="1300" lang="en" i="1">
                <a:latin typeface="Droid Sans Mono"/>
                <a:ea typeface="Droid Sans Mono"/>
                <a:cs typeface="Droid Sans Mono"/>
                <a:sym typeface="Droid Sans Mono"/>
              </a:rPr>
              <a:t>vref</a:t>
            </a: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r)</a:t>
            </a:r>
          </a:p>
          <a:p>
            <a:pPr rtl="0" lvl="0">
              <a:buClr>
                <a:schemeClr val="dk1"/>
              </a:buClr>
              <a:buSzPct val="73333"/>
              <a:buFont typeface="Arial"/>
              <a:buNone/>
            </a:pPr>
            <a:r>
              <a:rPr sz="1500" lang="en">
                <a:latin typeface="Droid Sans Mono"/>
                <a:ea typeface="Droid Sans Mono"/>
                <a:cs typeface="Droid Sans Mono"/>
                <a:sym typeface="Droid Sans Mono"/>
              </a:rPr>
              <a:t>Deref</a:t>
            </a: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-----------------------</a:t>
            </a:r>
          </a:p>
          <a:p>
            <a:pPr rtl="0" lvl="0"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        (</a:t>
            </a:r>
            <a:r>
              <a:rPr b="1" sz="1300" lang="en">
                <a:latin typeface="Droid Sans Mono"/>
                <a:ea typeface="Droid Sans Mono"/>
                <a:cs typeface="Droid Sans Mono"/>
                <a:sym typeface="Droid Sans Mono"/>
              </a:rPr>
              <a:t>!</a:t>
            </a: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t) </a:t>
            </a:r>
            <a:r>
              <a:rPr b="1" sz="1800" lang="en">
                <a:latin typeface="Droid Sans Mono"/>
                <a:ea typeface="Droid Sans Mono"/>
                <a:cs typeface="Droid Sans Mono"/>
                <a:sym typeface="Droid Sans Mono"/>
              </a:rPr>
              <a:t>⇓</a:t>
            </a: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u="sng" sz="1300" lang="en">
                <a:latin typeface="Droid Sans Mono"/>
                <a:ea typeface="Droid Sans Mono"/>
                <a:cs typeface="Droid Sans Mono"/>
                <a:sym typeface="Droid Sans Mono"/>
              </a:rPr>
              <a:t>lookup</a:t>
            </a: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r H)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50" name="Shape 50"/>
          <p:cNvSpPr txBox="1"/>
          <p:nvPr/>
        </p:nvSpPr>
        <p:spPr>
          <a:xfrm>
            <a:off y="1788775" x="4636575"/>
            <a:ext cy="2886599" cx="4050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r>
              <a:rPr u="sng" sz="1300" lang="en">
                <a:latin typeface="Droid Sans Mono"/>
                <a:ea typeface="Droid Sans Mono"/>
                <a:cs typeface="Droid Sans Mono"/>
                <a:sym typeface="Droid Sans Mono"/>
              </a:rPr>
              <a:t>r ∈ H</a:t>
            </a: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  t</a:t>
            </a:r>
            <a:r>
              <a:rPr baseline="-25000" sz="1300" lang="en"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sz="1800" lang="en">
                <a:latin typeface="Droid Sans Mono"/>
                <a:ea typeface="Droid Sans Mono"/>
                <a:cs typeface="Droid Sans Mono"/>
                <a:sym typeface="Droid Sans Mono"/>
              </a:rPr>
              <a:t>⇓</a:t>
            </a: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sz="1300" lang="en" i="1">
                <a:latin typeface="Droid Sans Mono"/>
                <a:ea typeface="Droid Sans Mono"/>
                <a:cs typeface="Droid Sans Mono"/>
                <a:sym typeface="Droid Sans Mono"/>
              </a:rPr>
              <a:t>vref</a:t>
            </a: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r)   t</a:t>
            </a:r>
            <a:r>
              <a:rPr baseline="-25000" sz="1300" lang="en">
                <a:latin typeface="Droid Sans Mono"/>
                <a:ea typeface="Droid Sans Mono"/>
                <a:cs typeface="Droid Sans Mono"/>
                <a:sym typeface="Droid Sans Mono"/>
              </a:rPr>
              <a:t>2</a:t>
            </a: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sz="1300" lang="en">
                <a:latin typeface="Droid Sans Mono"/>
                <a:ea typeface="Droid Sans Mono"/>
                <a:cs typeface="Droid Sans Mono"/>
                <a:sym typeface="Droid Sans Mono"/>
              </a:rPr>
              <a:t>⇓</a:t>
            </a: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v</a:t>
            </a:r>
          </a:p>
          <a:p>
            <a:pPr rtl="0" lvl="0">
              <a:buClr>
                <a:schemeClr val="dk1"/>
              </a:buClr>
              <a:buSzPct val="73333"/>
              <a:buFont typeface="Arial"/>
              <a:buNone/>
            </a:pPr>
            <a:r>
              <a:rPr sz="1500" lang="en">
                <a:latin typeface="Droid Sans Mono"/>
                <a:ea typeface="Droid Sans Mono"/>
                <a:cs typeface="Droid Sans Mono"/>
                <a:sym typeface="Droid Sans Mono"/>
              </a:rPr>
              <a:t>Ass</a:t>
            </a: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 ---------------------------------</a:t>
            </a:r>
          </a:p>
          <a:p>
            <a:pPr rtl="0" lvl="0"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      (t</a:t>
            </a:r>
            <a:r>
              <a:rPr baseline="-25000" sz="1300" lang="en"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sz="1300" lang="en">
                <a:latin typeface="Droid Sans Mono"/>
                <a:ea typeface="Droid Sans Mono"/>
                <a:cs typeface="Droid Sans Mono"/>
                <a:sym typeface="Droid Sans Mono"/>
              </a:rPr>
              <a:t>&lt;-</a:t>
            </a: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t</a:t>
            </a:r>
            <a:r>
              <a:rPr baseline="-25000" sz="1300" lang="en">
                <a:latin typeface="Droid Sans Mono"/>
                <a:ea typeface="Droid Sans Mono"/>
                <a:cs typeface="Droid Sans Mono"/>
                <a:sym typeface="Droid Sans Mono"/>
              </a:rPr>
              <a:t>2</a:t>
            </a: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) </a:t>
            </a:r>
            <a:r>
              <a:rPr b="1" sz="1800" lang="en">
                <a:latin typeface="Droid Sans Mono"/>
                <a:ea typeface="Droid Sans Mono"/>
                <a:cs typeface="Droid Sans Mono"/>
                <a:sym typeface="Droid Sans Mono"/>
              </a:rPr>
              <a:t>⇓</a:t>
            </a: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v {</a:t>
            </a:r>
            <a:r>
              <a:rPr u="sng" sz="1300" lang="en">
                <a:latin typeface="Droid Sans Mono"/>
                <a:ea typeface="Droid Sans Mono"/>
                <a:cs typeface="Droid Sans Mono"/>
                <a:sym typeface="Droid Sans Mono"/>
              </a:rPr>
              <a:t>replace</a:t>
            </a:r>
            <a:r>
              <a:rPr sz="1300" lang="en">
                <a:latin typeface="Droid Sans Mono"/>
                <a:ea typeface="Droid Sans Mono"/>
                <a:cs typeface="Droid Sans Mono"/>
                <a:sym typeface="Droid Sans Mono"/>
              </a:rPr>
              <a:t> H v}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</a:t>
            </a:r>
            <a:r>
              <a:rPr u="sng"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 ∉ H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t</a:t>
            </a:r>
            <a:r>
              <a:rPr baseline="-25000"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sz="18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⇓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sz="1300" lang="en" i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vref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r)</a:t>
            </a:r>
          </a:p>
          <a:p>
            <a:pPr rtl="0" lvl="0">
              <a:buClr>
                <a:schemeClr val="dk1"/>
              </a:buClr>
              <a:buSzPct val="73333"/>
              <a:buFont typeface="Arial"/>
              <a:buNone/>
            </a:pPr>
            <a:r>
              <a:rPr sz="15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AssOob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--------------------------</a:t>
            </a:r>
          </a:p>
          <a:p>
            <a:pPr rtl="0" lvl="0"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(t</a:t>
            </a:r>
            <a:r>
              <a:rPr baseline="-25000"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&lt;-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t</a:t>
            </a:r>
            <a:r>
              <a:rPr baseline="-25000"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 </a:t>
            </a:r>
            <a:r>
              <a:rPr b="1" sz="18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⇓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sz="1300" lang="en" i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verror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Semantics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465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rgbClr val="000000"/>
                </a:solidFill>
              </a:rPr>
              <a:t>Handling errors</a:t>
            </a:r>
          </a:p>
          <a:p>
            <a:r>
              <a:t/>
            </a:r>
          </a:p>
        </p:txBody>
      </p:sp>
      <p:sp>
        <p:nvSpPr>
          <p:cNvPr id="57" name="Shape 57"/>
          <p:cNvSpPr txBox="1"/>
          <p:nvPr/>
        </p:nvSpPr>
        <p:spPr>
          <a:xfrm>
            <a:off y="1782300" x="678050"/>
            <a:ext cy="2912399" cx="3687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</a:t>
            </a:r>
            <a:r>
              <a:rPr u="sng"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¬verror v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t</a:t>
            </a:r>
            <a:r>
              <a:rPr baseline="-25000"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sz="18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⇓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v</a:t>
            </a:r>
          </a:p>
          <a:p>
            <a:pPr rtl="0" lvl="0">
              <a:buClr>
                <a:schemeClr val="dk1"/>
              </a:buClr>
              <a:buSzPct val="73333"/>
              <a:buFont typeface="Arial"/>
              <a:buNone/>
            </a:pPr>
            <a:r>
              <a:rPr sz="15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TryCat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---------------------------</a:t>
            </a:r>
          </a:p>
          <a:p>
            <a:pPr rtl="0" lvl="0"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(</a:t>
            </a:r>
            <a:r>
              <a:rPr b="1"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try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t</a:t>
            </a:r>
            <a:r>
              <a:rPr baseline="-25000"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catch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t</a:t>
            </a:r>
            <a:r>
              <a:rPr baseline="-25000"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 </a:t>
            </a:r>
            <a:r>
              <a:rPr b="1" sz="18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⇓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v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t</a:t>
            </a:r>
            <a:r>
              <a:rPr baseline="-25000"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sz="18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⇓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sz="1300" lang="en" i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verror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t</a:t>
            </a:r>
            <a:r>
              <a:rPr baseline="-25000"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sz="18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⇓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v</a:t>
            </a:r>
          </a:p>
          <a:p>
            <a:pPr rtl="0" lvl="0">
              <a:buClr>
                <a:schemeClr val="dk1"/>
              </a:buClr>
              <a:buSzPct val="73333"/>
              <a:buFont typeface="Arial"/>
              <a:buNone/>
            </a:pPr>
            <a:r>
              <a:rPr sz="15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TryCatErr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-----------------------</a:t>
            </a:r>
          </a:p>
          <a:p>
            <a:pPr rtl="0" lvl="0"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(</a:t>
            </a:r>
            <a:r>
              <a:rPr b="1"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try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t</a:t>
            </a:r>
            <a:r>
              <a:rPr baseline="-25000"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catch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t</a:t>
            </a:r>
            <a:r>
              <a:rPr baseline="-25000"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 </a:t>
            </a:r>
            <a:r>
              <a:rPr b="1" sz="18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⇓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v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58" name="Shape 58"/>
          <p:cNvSpPr txBox="1"/>
          <p:nvPr/>
        </p:nvSpPr>
        <p:spPr>
          <a:xfrm>
            <a:off y="1788775" x="4636575"/>
            <a:ext cy="2886599" cx="4050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t </a:t>
            </a:r>
            <a:r>
              <a:rPr b="1" sz="18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⇓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sz="1300" lang="en" i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verror</a:t>
            </a:r>
          </a:p>
          <a:p>
            <a:pPr rtl="0" lvl="0">
              <a:buClr>
                <a:schemeClr val="dk1"/>
              </a:buClr>
              <a:buSzPct val="73333"/>
              <a:buFont typeface="Arial"/>
              <a:buNone/>
            </a:pPr>
            <a:r>
              <a:rPr sz="15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DerefErr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---------------------</a:t>
            </a:r>
          </a:p>
          <a:p>
            <a:pPr rtl="0" lvl="0"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(</a:t>
            </a:r>
            <a:r>
              <a:rPr b="1"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!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t) </a:t>
            </a:r>
            <a:r>
              <a:rPr b="1" sz="18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⇓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sz="1300" lang="en" i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verror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t</a:t>
            </a:r>
            <a:r>
              <a:rPr baseline="-25000"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sz="18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⇓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sz="1300" lang="en" i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verror</a:t>
            </a:r>
          </a:p>
          <a:p>
            <a:pPr rtl="0" lvl="0">
              <a:buClr>
                <a:schemeClr val="dk1"/>
              </a:buClr>
              <a:buSzPct val="73333"/>
              <a:buFont typeface="Arial"/>
              <a:buNone/>
            </a:pPr>
            <a:r>
              <a:rPr sz="15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AssErr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----------------------</a:t>
            </a:r>
          </a:p>
          <a:p>
            <a:pPr rtl="0" lvl="0"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(t</a:t>
            </a:r>
            <a:r>
              <a:rPr baseline="-25000"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&lt;-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t</a:t>
            </a:r>
            <a:r>
              <a:rPr baseline="-25000"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 </a:t>
            </a:r>
            <a:r>
              <a:rPr b="1" sz="18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⇓</a:t>
            </a:r>
            <a:r>
              <a:rPr sz="1300"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sz="1300" lang="en" i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verror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Research contribution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Formal proofs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progress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preservation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soundness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completeness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determinism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type preservation in Heap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Research contribution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Hoare logic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Hoare triples	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Partial and total interpretation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reasoning about the correctness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proofs of the principal hoare logic theorems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Further work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Extend hoare logic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statement vs expression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evaluation changes the heap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Complete missing rules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Make the theorems for hoare logic usable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