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0" r:id="rId3"/>
    <p:sldId id="318" r:id="rId4"/>
    <p:sldId id="320" r:id="rId5"/>
    <p:sldId id="283" r:id="rId6"/>
    <p:sldId id="300" r:id="rId7"/>
    <p:sldId id="321" r:id="rId8"/>
    <p:sldId id="301" r:id="rId9"/>
    <p:sldId id="302" r:id="rId10"/>
    <p:sldId id="303" r:id="rId11"/>
    <p:sldId id="304" r:id="rId12"/>
    <p:sldId id="290" r:id="rId13"/>
    <p:sldId id="305" r:id="rId14"/>
    <p:sldId id="306" r:id="rId15"/>
    <p:sldId id="307" r:id="rId16"/>
    <p:sldId id="308" r:id="rId17"/>
    <p:sldId id="309" r:id="rId18"/>
    <p:sldId id="311" r:id="rId19"/>
    <p:sldId id="312" r:id="rId20"/>
    <p:sldId id="313" r:id="rId21"/>
    <p:sldId id="317" r:id="rId22"/>
    <p:sldId id="324" r:id="rId23"/>
    <p:sldId id="314" r:id="rId24"/>
    <p:sldId id="315" r:id="rId25"/>
    <p:sldId id="316" r:id="rId26"/>
    <p:sldId id="326" r:id="rId27"/>
    <p:sldId id="325" r:id="rId28"/>
    <p:sldId id="31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76" d="100"/>
          <a:sy n="76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8254-2409-479E-8570-B78FB68E7E4E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96D48-27AF-4BD8-A149-517B98C123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8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32DD-210E-4FBF-B68A-5B08F157A1D9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BBCF0-D009-450D-8760-EC637CE8904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BCF0-D009-450D-8760-EC637CE89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5353" y="6053416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>
          <a:xfrm>
            <a:off x="6630640" y="6343599"/>
            <a:ext cx="2505100" cy="304553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3855" y="6384274"/>
            <a:ext cx="2656783" cy="437117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  <a:extLst/>
          </a:lstStyle>
          <a:p>
            <a:r>
              <a:rPr lang="fr-FR" dirty="0" smtClean="0"/>
              <a:t>Modélisation spatio-temporelle</a:t>
            </a:r>
          </a:p>
          <a:p>
            <a:r>
              <a:rPr lang="fr-FR" dirty="0" smtClean="0"/>
              <a:t>du risque de cambriolage</a:t>
            </a:r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>
          <a:xfrm>
            <a:off x="8595940" y="6606254"/>
            <a:ext cx="509776" cy="25792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37952" y="697012"/>
            <a:ext cx="823850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37952" y="311448"/>
            <a:ext cx="8238504" cy="36004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fr-FR" smtClean="0"/>
              <a:t>Modélisation spatio-temporelle du risque de cambriolage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fr-FR" smtClean="0">
                <a:solidFill>
                  <a:schemeClr val="tx1"/>
                </a:solidFill>
              </a:rPr>
              <a:t>Modélisation spatio-temporelle du risque de cambriolage</a:t>
            </a:r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fr-FR" smtClean="0"/>
              <a:t>Modélisation spatio-temporelle du risque de cambriolage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fr-FR" smtClean="0"/>
              <a:t>Modélisation spatio-temporelle du risque de cambriolage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5353" y="6053416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>
          <a:xfrm>
            <a:off x="6630640" y="6343599"/>
            <a:ext cx="2505100" cy="304553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3855" y="6384274"/>
            <a:ext cx="2656783" cy="437117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  <a:extLst/>
          </a:lstStyle>
          <a:p>
            <a:r>
              <a:rPr lang="fr-FR" dirty="0" smtClean="0"/>
              <a:t>Modélisation spatio-temporelle</a:t>
            </a:r>
          </a:p>
          <a:p>
            <a:r>
              <a:rPr lang="fr-FR" dirty="0" smtClean="0"/>
              <a:t>du risque de cambriolage</a:t>
            </a:r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>
          <a:xfrm>
            <a:off x="8595940" y="6606254"/>
            <a:ext cx="509776" cy="25792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37952" y="697012"/>
            <a:ext cx="823850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37952" y="311448"/>
            <a:ext cx="8238504" cy="36004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37952" y="743620"/>
            <a:ext cx="7992243" cy="381124"/>
          </a:xfrm>
        </p:spPr>
        <p:txBody>
          <a:bodyPr anchor="ctr">
            <a:normAutofit/>
          </a:bodyPr>
          <a:lstStyle>
            <a:lvl2pPr marL="393192" indent="0" algn="l">
              <a:buNone/>
              <a:defRPr sz="1600" u="sng"/>
            </a:lvl2pPr>
          </a:lstStyle>
          <a:p>
            <a:pPr lvl="1"/>
            <a:r>
              <a:rPr lang="fr-FR" dirty="0" smtClean="0"/>
              <a:t>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7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5353" y="6053416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>
          <a:xfrm>
            <a:off x="6630640" y="6343599"/>
            <a:ext cx="2505100" cy="304553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3855" y="6384274"/>
            <a:ext cx="2656783" cy="437117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  <a:extLst/>
          </a:lstStyle>
          <a:p>
            <a:r>
              <a:rPr lang="fr-FR" dirty="0" smtClean="0"/>
              <a:t>Modélisation spatio-temporelle</a:t>
            </a:r>
          </a:p>
          <a:p>
            <a:r>
              <a:rPr lang="fr-FR" dirty="0" smtClean="0"/>
              <a:t>du risque de cambriolage</a:t>
            </a:r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>
          <a:xfrm>
            <a:off x="8595940" y="6606254"/>
            <a:ext cx="509776" cy="25792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37952" y="697012"/>
            <a:ext cx="823850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fr-FR" smtClean="0"/>
              <a:t>Modélisation spatio-temporelle du risque de cambriolage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fr-FR" smtClean="0"/>
              <a:t>Modélisation spatio-temporelle du risque de cambriolage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fr-FR" smtClean="0"/>
              <a:t>Modélisation spatio-temporelle du risque de cambriolage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fr-FR" smtClean="0"/>
              <a:t>Modélisation spatio-temporelle du risque de cambriolage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fr-FR" smtClean="0"/>
              <a:t>Modélisation spatio-temporelle du risque de cambriolage</a:t>
            </a:r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Soutenance finale – 24 mars 2015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fr-FR" smtClean="0"/>
              <a:t>Modélisation spatio-temporelle du risque de cambriolage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8" r:id="rId2"/>
    <p:sldLayoutId id="2147483677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43608" y="2132094"/>
            <a:ext cx="698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Modélisation spatio-temporelle du risque de cambriolage</a:t>
            </a:r>
          </a:p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-</a:t>
            </a:r>
            <a:endParaRPr lang="fr-FR" sz="2800" dirty="0">
              <a:solidFill>
                <a:schemeClr val="accent1"/>
              </a:solidFill>
            </a:endParaRPr>
          </a:p>
          <a:p>
            <a:pPr algn="ctr"/>
            <a:r>
              <a:rPr lang="fr-FR" sz="2800" dirty="0" smtClean="0">
                <a:solidFill>
                  <a:schemeClr val="tx2"/>
                </a:solidFill>
              </a:rPr>
              <a:t>Soutenance Finale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http://www.andlil.com/wp-content/uploads/2013/05/logo-ax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40" y="4437112"/>
            <a:ext cx="1387198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_ecp (200×1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32" y="4437112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899592" y="110867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Elie DADOUN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5580112" y="1124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Ivan HERBOCH</a:t>
            </a:r>
          </a:p>
        </p:txBody>
      </p:sp>
    </p:spTree>
    <p:extLst>
      <p:ext uri="{BB962C8B-B14F-4D97-AF65-F5344CB8AC3E}">
        <p14:creationId xmlns:p14="http://schemas.microsoft.com/office/powerpoint/2010/main" val="29598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10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Influence de la configuration spatiale</a:t>
            </a:r>
            <a:endParaRPr lang="en-US" sz="16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036471" y="1340768"/>
            <a:ext cx="71759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Intervalle de confiance</a:t>
            </a:r>
            <a:endParaRPr lang="fr-FR" sz="1600" dirty="0" smtClean="0"/>
          </a:p>
          <a:p>
            <a:endParaRPr lang="fr-FR" sz="1600" u="sng" dirty="0" smtClean="0"/>
          </a:p>
          <a:p>
            <a:r>
              <a:rPr lang="fr-FR" sz="1600" dirty="0" smtClean="0"/>
              <a:t>Le nombre de sinistres pour un type de voie suit une loi binomiale</a:t>
            </a:r>
          </a:p>
          <a:p>
            <a:endParaRPr lang="fr-FR" sz="1600" dirty="0" smtClean="0"/>
          </a:p>
          <a:p>
            <a:r>
              <a:rPr lang="fr-FR" sz="1600" dirty="0" smtClean="0"/>
              <a:t>	  où N : nombre </a:t>
            </a:r>
            <a:r>
              <a:rPr lang="fr-FR" sz="1600" dirty="0"/>
              <a:t>de </a:t>
            </a:r>
            <a:r>
              <a:rPr lang="fr-FR" sz="1600" dirty="0" smtClean="0"/>
              <a:t>contrats et p </a:t>
            </a:r>
            <a:r>
              <a:rPr lang="fr-FR" sz="1600" dirty="0"/>
              <a:t>:</a:t>
            </a:r>
            <a:r>
              <a:rPr lang="fr-FR" sz="1600" dirty="0" smtClean="0"/>
              <a:t> probabilité de sinistre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Approximation </a:t>
            </a:r>
            <a:r>
              <a:rPr lang="en-US" sz="1600" dirty="0" err="1" smtClean="0"/>
              <a:t>normale</a:t>
            </a:r>
            <a:r>
              <a:rPr lang="en-US" sz="1600" dirty="0" smtClean="0"/>
              <a:t> : 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 smtClean="0"/>
              <a:t>On obtient un intervalle de confiance sur le nombre de sinistres, puis sur le taux :</a:t>
            </a:r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Où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/>
          </a:p>
          <a:p>
            <a:endParaRPr lang="fr-FR" sz="1600" dirty="0" smtClean="0"/>
          </a:p>
          <a:p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79" y="2940730"/>
            <a:ext cx="3527464" cy="59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96" y="2289398"/>
            <a:ext cx="942359" cy="3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547664" y="5454184"/>
                <a:ext cx="3635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+mj-lt"/>
                  </a:rPr>
                  <a:t>  est le </a:t>
                </a:r>
                <a:r>
                  <a:rPr lang="en-US" sz="1600" dirty="0" err="1" smtClean="0">
                    <a:latin typeface="+mj-lt"/>
                  </a:rPr>
                  <a:t>taux</a:t>
                </a:r>
                <a:r>
                  <a:rPr lang="en-US" sz="1600" dirty="0" smtClean="0">
                    <a:latin typeface="+mj-lt"/>
                  </a:rPr>
                  <a:t> de </a:t>
                </a:r>
                <a:r>
                  <a:rPr lang="en-US" sz="1600" dirty="0" err="1" smtClean="0">
                    <a:latin typeface="+mj-lt"/>
                  </a:rPr>
                  <a:t>sinistres</a:t>
                </a:r>
                <a:r>
                  <a:rPr lang="en-US" sz="1600" dirty="0" smtClean="0">
                    <a:latin typeface="+mj-lt"/>
                  </a:rPr>
                  <a:t> </a:t>
                </a:r>
                <a:r>
                  <a:rPr lang="en-US" sz="1600" dirty="0" err="1" smtClean="0">
                    <a:latin typeface="+mj-lt"/>
                  </a:rPr>
                  <a:t>constaté</a:t>
                </a: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454184"/>
                <a:ext cx="3635932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22" y="4285059"/>
            <a:ext cx="4654616" cy="101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6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11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Influence de la configuration spatiale</a:t>
            </a:r>
            <a:endParaRPr lang="en-US" sz="1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81099"/>
            <a:ext cx="4041998" cy="502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0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95936" y="1254905"/>
            <a:ext cx="4828760" cy="51244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Théorie</a:t>
            </a:r>
            <a:endParaRPr lang="en-US" sz="1600" b="1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12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Analyse spatiale : Analyse en composantes </a:t>
            </a:r>
            <a:r>
              <a:rPr lang="fr-FR" sz="1600" b="1" dirty="0" smtClean="0">
                <a:solidFill>
                  <a:schemeClr val="tx2"/>
                </a:solidFill>
              </a:rPr>
              <a:t>principales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751" y="1780594"/>
            <a:ext cx="3384376" cy="16584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600" b="1" dirty="0" smtClean="0"/>
          </a:p>
          <a:p>
            <a:r>
              <a:rPr lang="fr-FR" sz="1600" b="1" dirty="0" smtClean="0"/>
              <a:t>Trop </a:t>
            </a:r>
            <a:r>
              <a:rPr lang="fr-FR" sz="1600" b="1" dirty="0"/>
              <a:t>de variables explicatives </a:t>
            </a:r>
            <a:r>
              <a:rPr lang="fr-FR" sz="1600" dirty="0"/>
              <a:t>: distance aux classes de points d’intérêt (commissariat, écoles, boulangeries, …)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23528" y="1240444"/>
            <a:ext cx="3384376" cy="51244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Problématique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95936" y="1822765"/>
                <a:ext cx="4828760" cy="22543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600" b="1" dirty="0"/>
                  <a:t>Matrice des données X de taille </a:t>
                </a:r>
                <a:r>
                  <a:rPr lang="fr-FR" sz="1600" b="1" dirty="0" smtClean="0"/>
                  <a:t>n x d</a:t>
                </a:r>
                <a:endParaRPr lang="fr-FR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sz="1600" i="1">
                          <a:latin typeface="Cambria Math"/>
                        </a:rPr>
                        <m:t>=</m:t>
                      </m:r>
                      <m:r>
                        <a:rPr lang="fr-FR" sz="16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sz="1600" i="1">
                          <a:latin typeface="Cambria Math"/>
                        </a:rPr>
                        <m:t>=</m:t>
                      </m:r>
                      <m:r>
                        <a:rPr lang="fr-FR" sz="1600" i="1">
                          <a:latin typeface="Cambria Math"/>
                        </a:rPr>
                        <m:t>𝑄𝐷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r>
                  <a:rPr lang="fr-FR" sz="16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err="1"/>
                  <a:t>est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vecteur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propre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associé</a:t>
                </a:r>
                <a:r>
                  <a:rPr lang="en-US" sz="1600" dirty="0"/>
                  <a:t>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fr-FR" sz="1600" dirty="0"/>
              </a:p>
              <a:p>
                <a:endParaRPr lang="fr-FR" sz="1600" dirty="0"/>
              </a:p>
              <a:p>
                <a:r>
                  <a:rPr lang="fr-FR" sz="1600" dirty="0"/>
                  <a:t>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est</a:t>
                </a:r>
                <a:r>
                  <a:rPr lang="en-US" sz="1600" dirty="0"/>
                  <a:t> la k-</a:t>
                </a:r>
                <a:r>
                  <a:rPr lang="en-US" sz="1600" dirty="0" err="1"/>
                  <a:t>ième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 err="1"/>
                  <a:t>composante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principale</a:t>
                </a:r>
                <a:r>
                  <a:rPr lang="en-US" sz="1600" dirty="0"/>
                  <a:t> de X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822765"/>
                <a:ext cx="4828760" cy="22543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4" y="3699396"/>
            <a:ext cx="3430543" cy="2321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000159" y="4577963"/>
            <a:ext cx="4824537" cy="14461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ACP trop sensible aux </a:t>
            </a:r>
            <a:r>
              <a:rPr lang="fr-FR" sz="1600" dirty="0" err="1"/>
              <a:t>outliers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Se voit par la faible part de variance expliquée par chaque composante 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Ouverture : </a:t>
            </a:r>
            <a:r>
              <a:rPr lang="fr-FR" sz="1600" dirty="0" err="1"/>
              <a:t>Outlier</a:t>
            </a:r>
            <a:r>
              <a:rPr lang="fr-FR" sz="1600" dirty="0"/>
              <a:t> </a:t>
            </a:r>
            <a:r>
              <a:rPr lang="fr-FR" sz="1600" dirty="0" err="1"/>
              <a:t>detection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3995937" y="4174057"/>
            <a:ext cx="4828760" cy="403906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Critiques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179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13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Analyse spatiale : </a:t>
            </a:r>
            <a:r>
              <a:rPr lang="fr-FR" sz="1600" b="1" dirty="0" smtClean="0">
                <a:solidFill>
                  <a:schemeClr val="tx2"/>
                </a:solidFill>
              </a:rPr>
              <a:t>Gradient </a:t>
            </a:r>
            <a:r>
              <a:rPr lang="fr-FR" sz="1600" b="1" dirty="0" err="1" smtClean="0">
                <a:solidFill>
                  <a:schemeClr val="tx2"/>
                </a:solidFill>
              </a:rPr>
              <a:t>Boosting</a:t>
            </a:r>
            <a:r>
              <a:rPr lang="fr-FR" sz="1600" b="1" dirty="0" smtClean="0">
                <a:solidFill>
                  <a:schemeClr val="tx2"/>
                </a:solidFill>
              </a:rPr>
              <a:t> Model</a:t>
            </a:r>
            <a:endParaRPr lang="en-US" sz="16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51520" y="1637184"/>
                <a:ext cx="4176464" cy="44002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fr-FR" sz="1400" dirty="0"/>
                  <a:t>On considère un vecteur </a:t>
                </a:r>
                <a:r>
                  <a:rPr lang="fr-F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 </a:t>
                </a:r>
                <a:r>
                  <a:rPr lang="fr-FR" sz="1400" dirty="0"/>
                  <a:t>de données, </a:t>
                </a:r>
                <a:r>
                  <a:rPr lang="fr-FR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 </a:t>
                </a:r>
                <a:r>
                  <a:rPr lang="fr-FR" sz="1400" dirty="0"/>
                  <a:t>une variable cible et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400" dirty="0" err="1"/>
                  <a:t>une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fonction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prédiction</a:t>
                </a:r>
                <a:endParaRPr lang="en-US" sz="1400" dirty="0"/>
              </a:p>
              <a:p>
                <a:pPr algn="just"/>
                <a:endParaRPr lang="fr-F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fr-FR" sz="1400" dirty="0"/>
                  <a:t>On va chercher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la </a:t>
                </a:r>
                <a:r>
                  <a:rPr lang="en-US" sz="1400" dirty="0" err="1"/>
                  <a:t>fonction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prédiction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telle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que</a:t>
                </a:r>
                <a:r>
                  <a:rPr lang="en-US" sz="1400" dirty="0"/>
                  <a:t> :</a:t>
                </a:r>
                <a:endParaRPr lang="fr-F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𝐴𝑟𝑔𝑚𝑖𝑛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𝑓</m:t>
                          </m:r>
                          <m:r>
                            <a:rPr lang="fr-FR" sz="1400" i="1">
                              <a:latin typeface="Cambria Math"/>
                            </a:rPr>
                            <m:t>(.)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𝐸</m:t>
                      </m:r>
                      <m:r>
                        <a:rPr lang="fr-FR" sz="1400" i="1">
                          <a:latin typeface="Cambria Math"/>
                        </a:rPr>
                        <m:t>[</m:t>
                      </m:r>
                      <m:r>
                        <a:rPr lang="fr-FR" sz="1400" i="1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fr-FR" sz="1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fr-FR" sz="1400" i="1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fr-FR" sz="1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fr-FR" sz="1400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fr-FR" sz="1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fr-FR" sz="1400" i="1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fr-FR" sz="1400" i="1">
                          <a:latin typeface="Cambria Math"/>
                          <a:ea typeface="Cambria Math"/>
                        </a:rPr>
                        <m:t>))]</m:t>
                      </m:r>
                    </m:oMath>
                  </m:oMathPara>
                </a14:m>
                <a:endParaRPr lang="en-US" sz="1400" dirty="0"/>
              </a:p>
              <a:p>
                <a:pPr algn="just"/>
                <a:endParaRPr lang="fr-FR" sz="1400" dirty="0"/>
              </a:p>
              <a:p>
                <a:pPr algn="just"/>
                <a:r>
                  <a:rPr lang="fr-FR" sz="1400" dirty="0"/>
                  <a:t>Où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est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une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fonction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perte</a:t>
                </a:r>
                <a:endParaRPr lang="en-US" sz="1400" dirty="0"/>
              </a:p>
              <a:p>
                <a:pPr algn="just"/>
                <a:endParaRPr lang="fr-FR" sz="1400" dirty="0"/>
              </a:p>
              <a:p>
                <a:pPr algn="just"/>
                <a:r>
                  <a:rPr lang="fr-FR" sz="1400" dirty="0"/>
                  <a:t>Ensuite, on estime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/>
                  <a:t> à </a:t>
                </a:r>
                <a:r>
                  <a:rPr lang="en-US" sz="1400" dirty="0" err="1"/>
                  <a:t>partir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sommes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classifieurs</a:t>
                </a:r>
                <a:r>
                  <a:rPr lang="en-US" sz="1400" dirty="0"/>
                  <a:t> de la </a:t>
                </a:r>
                <a:r>
                  <a:rPr lang="en-US" sz="1400" dirty="0" err="1"/>
                  <a:t>forme</a:t>
                </a:r>
                <a:r>
                  <a:rPr lang="en-US" sz="1400" dirty="0"/>
                  <a:t> :</a:t>
                </a:r>
                <a:endParaRPr lang="fr-F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i="1">
                              <a:latin typeface="Cambria Math"/>
                            </a:rPr>
                            <m:t>𝑖</m:t>
                          </m:r>
                          <m:r>
                            <a:rPr lang="fr-F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h</m:t>
                          </m:r>
                          <m:r>
                            <a:rPr lang="fr-FR" sz="1400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On part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1400" i="1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h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  <m:r>
                      <a:rPr lang="fr-FR" sz="1400" i="1">
                        <a:latin typeface="Cambria Math"/>
                      </a:rPr>
                      <m:t>𝑋</m:t>
                    </m:r>
                    <m:r>
                      <a:rPr lang="fr-FR" sz="1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latin typeface="Cambria Math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algn="just"/>
                <a:endParaRPr lang="fr-FR" sz="1400" dirty="0"/>
              </a:p>
              <a:p>
                <a:pPr algn="just"/>
                <a:r>
                  <a:rPr lang="fr-FR" sz="1400" dirty="0"/>
                  <a:t>A chaque itération m,</a:t>
                </a:r>
              </a:p>
              <a:p>
                <a:pPr algn="just"/>
                <a:endParaRPr lang="fr-F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𝑚</m:t>
                          </m:r>
                          <m:r>
                            <a:rPr lang="fr-FR" sz="1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sz="14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h</m:t>
                      </m:r>
                      <m:r>
                        <a:rPr lang="fr-FR" sz="1400" i="1">
                          <a:latin typeface="Cambria Math"/>
                        </a:rPr>
                        <m:t>(</m:t>
                      </m:r>
                      <m:r>
                        <a:rPr lang="fr-FR" sz="1400" i="1">
                          <a:latin typeface="Cambria Math"/>
                        </a:rPr>
                        <m:t>𝑋</m:t>
                      </m:r>
                      <m:r>
                        <a:rPr lang="fr-FR" sz="1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37184"/>
                <a:ext cx="4176464" cy="44002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251520" y="1124744"/>
            <a:ext cx="8669203" cy="51244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251520" y="1237863"/>
            <a:ext cx="878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Théorie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571287" y="1677192"/>
                <a:ext cx="4349436" cy="433024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400" dirty="0"/>
                  <a:t>avec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𝐴𝑟𝑔𝑚𝑖𝑛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i="1">
                              <a:latin typeface="Cambria Math"/>
                            </a:rPr>
                            <m:t>𝑖</m:t>
                          </m:r>
                          <m:r>
                            <a:rPr lang="fr-F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fr-FR" sz="1400" dirty="0"/>
              </a:p>
              <a:p>
                <a:r>
                  <a:rPr lang="fr-FR" sz="1400" dirty="0"/>
                  <a:t>Simplification du Gradient </a:t>
                </a:r>
                <a:r>
                  <a:rPr lang="fr-FR" sz="1400" dirty="0" err="1"/>
                  <a:t>boosting</a:t>
                </a:r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i="1">
                              <a:latin typeface="Cambria Math"/>
                            </a:rPr>
                            <m:t>𝑖</m:t>
                          </m:r>
                          <m:r>
                            <a:rPr lang="fr-F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sz="1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1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endParaRPr lang="fr-FR" sz="1400" dirty="0"/>
              </a:p>
              <a:p>
                <a:r>
                  <a:rPr lang="fr-FR" sz="1400" dirty="0"/>
                  <a:t>avec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𝜕𝜌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1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  <a:ea typeface="Cambria Math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14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(</m:t>
                          </m:r>
                          <m:r>
                            <a:rPr lang="fr-FR" sz="1400" i="1">
                              <a:latin typeface="Cambria Math"/>
                            </a:rPr>
                            <m:t>𝑥</m:t>
                          </m:r>
                          <m:r>
                            <a:rPr lang="fr-FR" sz="1400" i="1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r>
                  <a:rPr lang="fr-FR" sz="1400" dirty="0"/>
                  <a:t>puis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i="1">
                              <a:latin typeface="Cambria Math"/>
                            </a:rPr>
                            <m:t>𝑖</m:t>
                          </m:r>
                          <m:r>
                            <a:rPr lang="fr-F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87" y="1677192"/>
                <a:ext cx="4349436" cy="43302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4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14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Analyse spatiale : </a:t>
            </a:r>
            <a:r>
              <a:rPr lang="fr-FR" sz="1600" b="1" dirty="0" smtClean="0">
                <a:solidFill>
                  <a:schemeClr val="tx2"/>
                </a:solidFill>
              </a:rPr>
              <a:t>Gradient </a:t>
            </a:r>
            <a:r>
              <a:rPr lang="fr-FR" sz="1600" b="1" dirty="0" err="1" smtClean="0">
                <a:solidFill>
                  <a:schemeClr val="tx2"/>
                </a:solidFill>
              </a:rPr>
              <a:t>Boosting</a:t>
            </a:r>
            <a:r>
              <a:rPr lang="fr-FR" sz="1600" b="1" dirty="0" smtClean="0">
                <a:solidFill>
                  <a:schemeClr val="tx2"/>
                </a:solidFill>
              </a:rPr>
              <a:t> Model</a:t>
            </a:r>
            <a:endParaRPr lang="en-US" sz="16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4428" y="1848703"/>
                <a:ext cx="4608512" cy="37873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600" dirty="0"/>
                  <a:t>Dans le cas du gradient </a:t>
                </a:r>
                <a:r>
                  <a:rPr lang="fr-FR" sz="1600" dirty="0" err="1"/>
                  <a:t>tree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boosting</a:t>
                </a:r>
                <a:r>
                  <a:rPr lang="fr-FR" sz="16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/>
                            </a:rPr>
                            <m:t>𝑥</m:t>
                          </m:r>
                          <m:r>
                            <a:rPr lang="fr-FR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𝑙𝑚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/>
                            </a:rPr>
                            <m:t>𝑙</m:t>
                          </m:r>
                          <m:r>
                            <a:rPr lang="fr-F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𝑙𝑚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1(</m:t>
                      </m:r>
                      <m:r>
                        <a:rPr lang="fr-FR" sz="1600" i="1">
                          <a:latin typeface="Cambria Math"/>
                        </a:rPr>
                        <m:t>𝑥</m:t>
                      </m:r>
                      <m:r>
                        <a:rPr lang="fr-FR" sz="1600" i="1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𝑙𝑚</m:t>
                          </m:r>
                        </m:sub>
                      </m:sSub>
                      <m:r>
                        <a:rPr lang="fr-FR" sz="16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fr-FR" sz="1600" dirty="0"/>
                  <a:t>avec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𝑙𝑚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𝑚𝑜𝑦𝑒𝑛𝑛𝑒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𝑙𝑚</m:t>
                              </m:r>
                            </m:sub>
                          </m:sSub>
                        </m:sub>
                      </m:sSub>
                      <m:r>
                        <a:rPr lang="fr-FR" sz="1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𝑖𝑚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fr-FR" sz="1600" dirty="0"/>
              </a:p>
              <a:p>
                <a:r>
                  <a:rPr lang="fr-FR" sz="1600" dirty="0"/>
                  <a:t>Puis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𝑙𝑚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fr-FR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𝑙𝑚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fr-FR" sz="1600" dirty="0"/>
              </a:p>
              <a:p>
                <a:r>
                  <a:rPr lang="fr-FR" sz="1600" dirty="0"/>
                  <a:t>Enfin, dans chaque région, on pose :</a:t>
                </a:r>
              </a:p>
              <a:p>
                <a:endParaRPr lang="en-US" sz="16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𝑚</m:t>
                          </m:r>
                          <m:r>
                            <a:rPr lang="fr-FR" sz="1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𝑙𝑚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8" y="1848703"/>
                <a:ext cx="4608512" cy="37873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292080" y="1844824"/>
            <a:ext cx="3384376" cy="37873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1" dirty="0"/>
              <a:t>Variable cible </a:t>
            </a:r>
            <a:r>
              <a:rPr lang="fr-FR" sz="1600" dirty="0"/>
              <a:t>: taux de cambriolage calculé par </a:t>
            </a:r>
            <a:r>
              <a:rPr lang="fr-FR" sz="1600" dirty="0" err="1"/>
              <a:t>kNN</a:t>
            </a:r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Variables explicatives </a:t>
            </a:r>
            <a:r>
              <a:rPr lang="fr-FR" sz="1600" dirty="0"/>
              <a:t>: distance aux classes de points d’intérêt (commissariat, écoles, boulangeries, …)</a:t>
            </a:r>
          </a:p>
          <a:p>
            <a:endParaRPr lang="fr-FR" sz="1600" dirty="0"/>
          </a:p>
          <a:p>
            <a:r>
              <a:rPr lang="fr-FR" sz="1600" b="1" dirty="0"/>
              <a:t>Limites du Gradient </a:t>
            </a:r>
            <a:r>
              <a:rPr lang="fr-FR" sz="1600" b="1" dirty="0" err="1"/>
              <a:t>Boosting</a:t>
            </a:r>
            <a:r>
              <a:rPr lang="fr-FR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Biais si on utilise des variables avec très peu de modalités et d’autres avec beaucoup de modalités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Sur-apprend très facilement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287857" y="1332384"/>
            <a:ext cx="3384376" cy="417462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Application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4428" y="1336263"/>
            <a:ext cx="4608512" cy="417462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Théorie - suite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142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54577"/>
            <a:ext cx="7584231" cy="486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15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Analyse spatiale : </a:t>
            </a:r>
            <a:r>
              <a:rPr lang="fr-FR" sz="1600" b="1" dirty="0" smtClean="0">
                <a:solidFill>
                  <a:schemeClr val="tx2"/>
                </a:solidFill>
              </a:rPr>
              <a:t>Gradient </a:t>
            </a:r>
            <a:r>
              <a:rPr lang="fr-FR" sz="1600" b="1" dirty="0" err="1" smtClean="0">
                <a:solidFill>
                  <a:schemeClr val="tx2"/>
                </a:solidFill>
              </a:rPr>
              <a:t>Boosting</a:t>
            </a:r>
            <a:r>
              <a:rPr lang="fr-FR" sz="1600" b="1" dirty="0" smtClean="0">
                <a:solidFill>
                  <a:schemeClr val="tx2"/>
                </a:solidFill>
              </a:rPr>
              <a:t> Model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16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Analyse spatiale </a:t>
            </a:r>
            <a:r>
              <a:rPr lang="fr-FR" sz="1600" b="1" dirty="0" smtClean="0">
                <a:solidFill>
                  <a:schemeClr val="tx2"/>
                </a:solidFill>
              </a:rPr>
              <a:t>: Dépendance partielle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9960"/>
            <a:ext cx="7474300" cy="50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4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17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Influence des facteurs socio-économiques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4514391" cy="3337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92080" y="1844824"/>
                <a:ext cx="3384376" cy="41044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200" b="1" dirty="0"/>
                  <a:t>Intuitions</a:t>
                </a:r>
                <a:r>
                  <a:rPr lang="fr-FR" sz="1200" dirty="0"/>
                  <a:t> :</a:t>
                </a:r>
              </a:p>
              <a:p>
                <a:endParaRPr lang="fr-F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Sinistralité semble liée à la situation socio-économique locale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Arrondissements à population aisée touchés (16</a:t>
                </a:r>
                <a:r>
                  <a:rPr lang="fr-FR" sz="1200" baseline="30000" dirty="0"/>
                  <a:t>e</a:t>
                </a:r>
                <a:r>
                  <a:rPr lang="fr-FR" sz="1200" dirty="0"/>
                  <a:t>) (car beaucoup à voler)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Arrondissements à population pauvre touchés (car certains cambriolages volent sans doute près de chez eux)</a:t>
                </a:r>
              </a:p>
              <a:p>
                <a:endParaRPr lang="fr-FR" sz="1200" dirty="0"/>
              </a:p>
              <a:p>
                <a:r>
                  <a:rPr lang="fr-FR" sz="1200" b="1" dirty="0"/>
                  <a:t>Pistes</a:t>
                </a:r>
                <a:r>
                  <a:rPr lang="fr-FR" sz="1200" dirty="0"/>
                  <a:t> :</a:t>
                </a:r>
              </a:p>
              <a:p>
                <a:endParaRPr lang="fr-FR" sz="1200" dirty="0"/>
              </a:p>
              <a:p>
                <a:r>
                  <a:rPr lang="fr-FR" sz="1200" dirty="0"/>
                  <a:t>Utilisation d’un méthode à noyau pour analyser l’influence du revenu moyen (p. ex) sur le taux de sinistres :</a:t>
                </a:r>
              </a:p>
              <a:p>
                <a:endParaRPr lang="fr-F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𝑇𝑆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𝑥</m:t>
                      </m:r>
                      <m:r>
                        <a:rPr lang="fr-FR" sz="12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𝑜𝑖𝑛𝑡𝑠</m:t>
                              </m:r>
                            </m:sub>
                            <m:sup/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𝑇𝑆</m:t>
                              </m:r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200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𝑜𝑖𝑛𝑡𝑠</m:t>
                              </m:r>
                            </m:sub>
                            <m:sup/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fr-FR" sz="1200" dirty="0"/>
              </a:p>
              <a:p>
                <a:endParaRPr lang="fr-FR" sz="1200" dirty="0"/>
              </a:p>
              <a:p>
                <a:r>
                  <a:rPr lang="fr-FR" sz="1200" dirty="0"/>
                  <a:t>Avec W un </a:t>
                </a:r>
                <a:r>
                  <a:rPr lang="fr-FR" sz="1200" dirty="0" smtClean="0"/>
                  <a:t>noyau</a:t>
                </a:r>
                <a:endParaRPr lang="en-US" sz="1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844824"/>
                <a:ext cx="3384376" cy="41044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175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287857" y="1332384"/>
            <a:ext cx="3384376" cy="417462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Application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710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18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Influence des conditions météorologiques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036471" y="1340768"/>
                <a:ext cx="7175918" cy="4267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600" u="sng" dirty="0" smtClean="0"/>
                  <a:t>Méthode</a:t>
                </a:r>
                <a:endParaRPr lang="fr-FR" sz="1600" dirty="0" smtClean="0"/>
              </a:p>
              <a:p>
                <a:pPr algn="just"/>
                <a:endParaRPr lang="fr-FR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Récupérer les conditions météorologiques le jour de survenance des cambriolages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/>
                  <a:t>Température du jour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/>
                  <a:t>Précipitations du jour</a:t>
                </a:r>
                <a:endParaRPr lang="fr-FR" sz="1600" dirty="0"/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fr-FR" sz="16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Compter le nombre de sinistres survenus par niveau de température (au °C près) et par niveau de précipitations (au mm² près)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FR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Calculer un nombre de sinistres moyen :</a:t>
                </a:r>
              </a:p>
              <a:p>
                <a:pPr lvl="1" algn="just"/>
                <a:r>
                  <a:rPr lang="fr-FR" sz="1600" dirty="0" smtClean="0"/>
                  <a:t>	</a:t>
                </a:r>
                <a:r>
                  <a:rPr lang="fr-FR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Ex : nombre moyen de sinistres les jours où il a fait 25°C</a:t>
                </a:r>
              </a:p>
              <a:p>
                <a:pPr lvl="1" algn="just"/>
                <a:endPara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𝑛𝑜𝑚𝑏𝑟𝑒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𝑑𝑒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𝑠𝑖𝑛𝑖𝑠𝑡𝑟𝑒𝑠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𝑠𝑢𝑟𝑣𝑒𝑛𝑢𝑠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𝑙𝑒𝑠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𝑗𝑜𝑢𝑟𝑠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ù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𝑖𝑙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𝑓𝑎𝑖𝑡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25°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𝑛𝑜𝑚𝑏𝑟𝑒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𝑑𝑒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𝑗𝑜𝑢𝑟𝑠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ù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𝑖𝑙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𝑓𝑎𝑖𝑡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 25°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fr-F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FR" sz="1600" dirty="0" smtClean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71" y="1340768"/>
                <a:ext cx="7175918" cy="4267900"/>
              </a:xfrm>
              <a:prstGeom prst="rect">
                <a:avLst/>
              </a:prstGeom>
              <a:blipFill rotWithShape="1">
                <a:blip r:embed="rId3"/>
                <a:stretch>
                  <a:fillRect l="-425" t="-286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7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19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Influence des conditions météorologiques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4576223" y="1740162"/>
            <a:ext cx="4104456" cy="39210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fr-FR" sz="1600" u="sng" dirty="0" smtClean="0"/>
              <a:t>Question</a:t>
            </a:r>
            <a:r>
              <a:rPr lang="fr-FR" sz="1600" dirty="0" smtClean="0"/>
              <a:t> : Peut-on distinguer des plages de température pour lesquelles on observe une sinistralité différente ?</a:t>
            </a:r>
          </a:p>
          <a:p>
            <a:pPr algn="just"/>
            <a:endParaRPr lang="fr-FR" sz="1600" dirty="0" smtClean="0"/>
          </a:p>
          <a:p>
            <a:pPr algn="just"/>
            <a:r>
              <a:rPr lang="fr-FR" sz="1600" dirty="0" smtClean="0"/>
              <a:t>On cherche la meilleure approximation de la variable cible par des fonctions de la forme :</a:t>
            </a:r>
          </a:p>
          <a:p>
            <a:pPr algn="just"/>
            <a:endParaRPr lang="fr-FR" sz="1600" dirty="0"/>
          </a:p>
          <a:p>
            <a:pPr algn="just"/>
            <a:endParaRPr lang="fr-FR" sz="1600" dirty="0" smtClean="0"/>
          </a:p>
          <a:p>
            <a:pPr algn="just"/>
            <a:endParaRPr lang="fr-FR" sz="1600" dirty="0"/>
          </a:p>
          <a:p>
            <a:pPr algn="just"/>
            <a:endParaRPr lang="fr-FR" sz="1600" dirty="0" smtClean="0"/>
          </a:p>
          <a:p>
            <a:pPr algn="just"/>
            <a:r>
              <a:rPr lang="fr-FR" sz="1600" dirty="0" smtClean="0"/>
              <a:t>Ici (1 dimension), cela revient à partitionner [</a:t>
            </a:r>
            <a:r>
              <a:rPr lang="fr-FR" sz="1600" dirty="0" err="1" smtClean="0"/>
              <a:t>Tmin</a:t>
            </a:r>
            <a:r>
              <a:rPr lang="fr-FR" sz="1600" dirty="0" smtClean="0"/>
              <a:t>, </a:t>
            </a:r>
            <a:r>
              <a:rPr lang="fr-FR" sz="1600" dirty="0" err="1" smtClean="0"/>
              <a:t>Tmax</a:t>
            </a:r>
            <a:r>
              <a:rPr lang="fr-FR" sz="1600" dirty="0" smtClean="0"/>
              <a:t>] de façon optimale (minimisation </a:t>
            </a:r>
            <a:r>
              <a:rPr lang="fr-FR" sz="1600" smtClean="0"/>
              <a:t>des écarts) </a:t>
            </a:r>
            <a:r>
              <a:rPr lang="fr-FR" sz="1600" dirty="0" smtClean="0"/>
              <a:t>à chaque itération.</a:t>
            </a:r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572000" y="1227722"/>
            <a:ext cx="4104456" cy="417462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Arbre de régression</a:t>
            </a:r>
            <a:endParaRPr lang="en-US" sz="1600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13" y="3606589"/>
            <a:ext cx="2276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33" y="1436453"/>
            <a:ext cx="3496759" cy="365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2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et problématiques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95254" y="977615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Trouver des données pertinentes</a:t>
            </a:r>
          </a:p>
          <a:p>
            <a:pPr algn="just"/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Recherches bibliographiques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Quelles données peut-on utiliser ?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Quelles données peut-on récupérer 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Expliquer une répartition spatiale et temporelle des sinistres</a:t>
            </a:r>
          </a:p>
          <a:p>
            <a:pPr algn="just"/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Trouver des facteurs explicatifs du risque de cambriolage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Représentation des résultats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Distinction facteurs structurels/conjoncturels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Prédire dans l’optique de faire de la prévention</a:t>
            </a:r>
          </a:p>
          <a:p>
            <a:pPr algn="just"/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Que se passe-t-il dans les jours qui suivent un cambriolage ?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Y a t-il une sur-sinistralité locale temporaire ? </a:t>
            </a:r>
          </a:p>
          <a:p>
            <a:pPr lvl="1" algn="just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(cambriolages en série)</a:t>
            </a:r>
          </a:p>
        </p:txBody>
      </p:sp>
    </p:spTree>
    <p:extLst>
      <p:ext uri="{BB962C8B-B14F-4D97-AF65-F5344CB8AC3E}">
        <p14:creationId xmlns:p14="http://schemas.microsoft.com/office/powerpoint/2010/main" val="22178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20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Influence des conditions météorologiques</a:t>
            </a:r>
            <a:endParaRPr lang="en-US" sz="16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365" y="2545432"/>
            <a:ext cx="4486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53056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21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explicatives du risque de cambriolage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Influence du calendrier</a:t>
            </a:r>
            <a:endParaRPr lang="en-US" sz="16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783730" y="1340768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Question</a:t>
            </a:r>
            <a:r>
              <a:rPr lang="fr-FR" sz="1600" dirty="0" smtClean="0"/>
              <a:t> : Y </a:t>
            </a:r>
            <a:r>
              <a:rPr lang="fr-FR" sz="1600" dirty="0" err="1" smtClean="0"/>
              <a:t>a-t-il</a:t>
            </a:r>
            <a:r>
              <a:rPr lang="fr-FR" sz="1600" dirty="0" smtClean="0"/>
              <a:t> plus de cambriolages le weekend ? en période de vacances scolaires ? pendant des jours fériés ?</a:t>
            </a:r>
          </a:p>
          <a:p>
            <a:endParaRPr lang="fr-FR" sz="1600" dirty="0"/>
          </a:p>
          <a:p>
            <a:r>
              <a:rPr lang="fr-FR" sz="1600" dirty="0" smtClean="0"/>
              <a:t>Pour la zone C (inclut le 75, le 92, et le 93), on a la répartition suivante :</a:t>
            </a:r>
          </a:p>
          <a:p>
            <a:endParaRPr lang="fr-F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81" y="2942528"/>
            <a:ext cx="2320178" cy="105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5328"/>
              </p:ext>
            </p:extLst>
          </p:nvPr>
        </p:nvGraphicFramePr>
        <p:xfrm>
          <a:off x="1640253" y="2557843"/>
          <a:ext cx="6028091" cy="15147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0715"/>
                <a:gridCol w="2987376"/>
              </a:tblGrid>
              <a:tr h="33988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Effectifs des jours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Effectifs des sinistres</a:t>
                      </a:r>
                      <a:endParaRPr lang="en-US" sz="1600" dirty="0"/>
                    </a:p>
                  </a:txBody>
                  <a:tcPr>
                    <a:lnB w="9525" cap="flat" cmpd="sng" algn="ctr">
                      <a:noFill/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1749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74" y="2940186"/>
            <a:ext cx="2160240" cy="108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37" y="4317973"/>
            <a:ext cx="21240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015257" y="4454026"/>
            <a:ext cx="3797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600" dirty="0" smtClean="0"/>
              <a:t>Taux très comparables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600" dirty="0" smtClean="0"/>
              <a:t>Peu d’effets du calendrier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600" dirty="0" smtClean="0"/>
              <a:t>Biais/incertitudes sans doute non négligeables sur les données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16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22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495254" y="977615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Données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du portefeuille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externes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Variables explicatives du risque de cambriolage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 la configuration spatiale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Sélection de variables par ACP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Analyse spatiale par Gradient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Boosting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Facteurs socio-économiques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des conditions météorologiques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du calendrier</a:t>
            </a:r>
          </a:p>
          <a:p>
            <a:pPr algn="just"/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/>
              <a:t>Mise en évidence d’une sur-sinistralité locale temporaire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Méthode et statistique de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Wilcoxon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Résultat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527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23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évidence d’une sur-sinistralité locale temporaire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Méthode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5576" y="1340768"/>
            <a:ext cx="792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Pour un jour donné </a:t>
            </a:r>
            <a:r>
              <a:rPr lang="fr-FR" sz="1600" b="1" dirty="0" smtClean="0"/>
              <a:t>t</a:t>
            </a:r>
            <a:r>
              <a:rPr lang="fr-FR" sz="1600" dirty="0" smtClean="0"/>
              <a:t>, récupérer les </a:t>
            </a:r>
            <a:r>
              <a:rPr lang="fr-FR" sz="1600" b="1" dirty="0" smtClean="0"/>
              <a:t>K</a:t>
            </a:r>
            <a:r>
              <a:rPr lang="fr-FR" sz="1600" dirty="0" smtClean="0"/>
              <a:t> voisins des contrats </a:t>
            </a:r>
            <a:r>
              <a:rPr lang="fr-FR" sz="1600" dirty="0"/>
              <a:t>sinistrés pendant </a:t>
            </a:r>
            <a:endParaRPr lang="fr-FR" sz="1600" dirty="0" smtClean="0"/>
          </a:p>
          <a:p>
            <a:r>
              <a:rPr lang="fr-FR" sz="1600" dirty="0" smtClean="0"/>
              <a:t>[ </a:t>
            </a:r>
            <a:r>
              <a:rPr lang="fr-FR" sz="1600" b="1" dirty="0" smtClean="0"/>
              <a:t>t, </a:t>
            </a:r>
            <a:r>
              <a:rPr lang="fr-FR" sz="1600" b="1" dirty="0" err="1" smtClean="0"/>
              <a:t>t+d</a:t>
            </a:r>
            <a:r>
              <a:rPr lang="fr-FR" sz="1600" b="1" dirty="0" smtClean="0"/>
              <a:t> </a:t>
            </a:r>
            <a:r>
              <a:rPr lang="fr-FR" sz="1600" dirty="0"/>
              <a:t>[ : </a:t>
            </a:r>
            <a:r>
              <a:rPr lang="fr-FR" sz="1600" b="1" dirty="0" smtClean="0"/>
              <a:t>n1 </a:t>
            </a:r>
            <a:r>
              <a:rPr lang="fr-FR" sz="1600" dirty="0" smtClean="0"/>
              <a:t>contrats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Parmi ces contrats, compter le nombre de contrats </a:t>
            </a:r>
            <a:r>
              <a:rPr lang="fr-FR" sz="1600" b="1" dirty="0" smtClean="0"/>
              <a:t>k1</a:t>
            </a:r>
            <a:r>
              <a:rPr lang="fr-FR" sz="1600" dirty="0" smtClean="0"/>
              <a:t> sinistrés sous </a:t>
            </a:r>
            <a:r>
              <a:rPr lang="fr-FR" sz="1600" b="1" dirty="0" smtClean="0"/>
              <a:t>D</a:t>
            </a:r>
            <a:r>
              <a:rPr lang="fr-FR" sz="1600" dirty="0" smtClean="0"/>
              <a:t> jours après la date du sinistre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Parmi tous les autres contrats : </a:t>
            </a:r>
            <a:r>
              <a:rPr lang="fr-FR" sz="1600" b="1" dirty="0" smtClean="0"/>
              <a:t>n0</a:t>
            </a:r>
            <a:r>
              <a:rPr lang="fr-FR" sz="1600" dirty="0" smtClean="0"/>
              <a:t> risques, compter le nombre de sinistrés </a:t>
            </a:r>
            <a:r>
              <a:rPr lang="fr-FR" sz="1600" b="1" dirty="0" smtClean="0"/>
              <a:t>k0</a:t>
            </a:r>
            <a:r>
              <a:rPr lang="fr-FR" sz="1600" dirty="0" smtClean="0"/>
              <a:t> dans la plage : [ </a:t>
            </a:r>
            <a:r>
              <a:rPr lang="fr-FR" sz="1600" b="1" dirty="0" err="1" smtClean="0"/>
              <a:t>t+d</a:t>
            </a:r>
            <a:r>
              <a:rPr lang="fr-FR" sz="1600" b="1" dirty="0" smtClean="0"/>
              <a:t>, </a:t>
            </a:r>
            <a:r>
              <a:rPr lang="fr-FR" sz="1600" b="1" dirty="0" err="1" smtClean="0"/>
              <a:t>t+d+D</a:t>
            </a:r>
            <a:r>
              <a:rPr lang="fr-FR" sz="1600" b="1" dirty="0" smtClean="0"/>
              <a:t> </a:t>
            </a:r>
            <a:r>
              <a:rPr lang="fr-FR" sz="1600" dirty="0" smtClean="0"/>
              <a:t>[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Former le vecteur apparié : </a:t>
            </a:r>
            <a:r>
              <a:rPr lang="fr-FR" sz="1600" b="1" dirty="0" smtClean="0"/>
              <a:t>( k0 x n1, k1 x n0 )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Répéter sur l’ensemble des jours de sinistres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On obtient les réalisations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 smtClean="0"/>
              <a:t>			</a:t>
            </a:r>
            <a:r>
              <a:rPr lang="fr-FR" sz="1600" b="1" dirty="0" smtClean="0"/>
              <a:t>,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79912" y="4938435"/>
            <a:ext cx="4185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938435"/>
            <a:ext cx="1728002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1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24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évidence d’une sur-sinistralité locale temporaire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Test de </a:t>
            </a:r>
            <a:r>
              <a:rPr lang="fr-FR" sz="1600" b="1" dirty="0" err="1" smtClean="0">
                <a:solidFill>
                  <a:schemeClr val="tx2"/>
                </a:solidFill>
              </a:rPr>
              <a:t>Wilcoxon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95" y="1268760"/>
            <a:ext cx="8269988" cy="4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2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25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évidence d’une sur-sinistralité locale temporaire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Visualisation et résultat du test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5472608" cy="16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7" r="4709" b="4265"/>
          <a:stretch/>
        </p:blipFill>
        <p:spPr>
          <a:xfrm>
            <a:off x="899592" y="1329649"/>
            <a:ext cx="6375109" cy="295687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2051720" y="5517232"/>
            <a:ext cx="2035426" cy="504056"/>
          </a:xfrm>
          <a:prstGeom prst="ellipse">
            <a:avLst/>
          </a:prstGeom>
          <a:noFill/>
          <a:ln w="63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/>
          <p:cNvCxnSpPr>
            <a:stCxn id="3" idx="7"/>
          </p:cNvCxnSpPr>
          <p:nvPr/>
        </p:nvCxnSpPr>
        <p:spPr>
          <a:xfrm>
            <a:off x="3789065" y="5591049"/>
            <a:ext cx="854943" cy="70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644008" y="55172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On ne peut rejeter H</a:t>
            </a:r>
            <a:r>
              <a:rPr lang="fr-FR" baseline="-25000" dirty="0" smtClean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26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495254" y="977615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Données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du portefeuille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externes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Variables explicatives du risque de cambriolage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 la configuration spatiale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Sélection de variables par ACP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Analyse spatiale par Gradient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Boosting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Facteurs socio-économiques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des conditions météorologiques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du calendrier</a:t>
            </a:r>
          </a:p>
          <a:p>
            <a:pPr algn="just"/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Mise en évidence d’une sur-sinistralité locale temporaire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Méthode et statistique de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Wilcoxon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Résultat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11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27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Résultats</a:t>
            </a:r>
            <a:endParaRPr lang="en-US" sz="16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95254" y="1268760"/>
                <a:ext cx="8136904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FR" sz="16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Des données exploitables apportant de l’information supplémentaire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Données de configuration spatiale (Open Street </a:t>
                </a:r>
                <a:r>
                  <a:rPr lang="fr-FR" sz="16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Map</a:t>
                </a:r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)</a:t>
                </a:r>
                <a:endParaRPr lang="fr-FR" sz="16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Données météorologiques</a:t>
                </a:r>
                <a:endParaRPr lang="fr-FR" sz="16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FR" sz="16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Des variables plus explicatives que d’autres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Ex: Proximité à un poste de police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Variables caractérisant l’« isolement » du risque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Variables conjoncturelles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 variables structurelles</a:t>
                </a:r>
                <a:endParaRPr lang="fr-FR" sz="16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just"/>
                <a:endParaRPr lang="fr-FR" sz="16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FR" sz="16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Sur-sinistralité </a:t>
                </a:r>
                <a:r>
                  <a:rPr lang="fr-FR" sz="1600" b="1" dirty="0">
                    <a:solidFill>
                      <a:schemeClr val="bg2">
                        <a:lumMod val="50000"/>
                      </a:schemeClr>
                    </a:solidFill>
                  </a:rPr>
                  <a:t>locale </a:t>
                </a:r>
                <a:r>
                  <a:rPr lang="fr-FR" sz="16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temporaire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FR" sz="16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Peu d’accumulation spatio-temporelle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Trop peu de données pour valider une sur-sinistralité locale temporaire</a:t>
                </a:r>
                <a:endParaRPr lang="fr-FR" sz="16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fr-F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Prévention : besoin d’une autre approche</a:t>
                </a:r>
                <a:endParaRPr lang="fr-F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4" y="1268760"/>
                <a:ext cx="8136904" cy="4031873"/>
              </a:xfrm>
              <a:prstGeom prst="rect">
                <a:avLst/>
              </a:prstGeom>
              <a:blipFill rotWithShape="1">
                <a:blip r:embed="rId3"/>
                <a:stretch>
                  <a:fillRect l="-225" t="-453" b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0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28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Pistes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15784" y="418246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548194" y="474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57534"/>
                  </p:ext>
                </p:extLst>
              </p:nvPr>
            </p:nvGraphicFramePr>
            <p:xfrm>
              <a:off x="732925" y="1397000"/>
              <a:ext cx="7943531" cy="455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9035"/>
                    <a:gridCol w="4464496"/>
                  </a:tblGrid>
                  <a:tr h="437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GLM et </a:t>
                          </a:r>
                          <a:r>
                            <a:rPr lang="fr-FR" dirty="0" err="1" smtClean="0"/>
                            <a:t>Boosting</a:t>
                          </a:r>
                          <a:r>
                            <a:rPr lang="fr-FR" baseline="0" dirty="0" smtClean="0"/>
                            <a:t> des résidus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Simulation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</a:tr>
                  <a:tr h="4114935">
                    <a:tc>
                      <a:txBody>
                        <a:bodyPr/>
                        <a:lstStyle/>
                        <a:p>
                          <a:endParaRPr lang="fr-FR" dirty="0" smtClean="0"/>
                        </a:p>
                        <a:p>
                          <a:r>
                            <a:rPr lang="fr-FR" sz="1600" dirty="0" smtClean="0"/>
                            <a:t>Création </a:t>
                          </a:r>
                          <a:r>
                            <a:rPr lang="fr-FR" sz="1600" dirty="0"/>
                            <a:t>d’un modèle logistique</a:t>
                          </a:r>
                        </a:p>
                        <a:p>
                          <a:endParaRPr lang="fr-FR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i="1">
                                    <a:latin typeface="Cambria Math"/>
                                  </a:rPr>
                                  <m:t>𝑙𝑜𝑔𝑖𝑡</m:t>
                                </m:r>
                                <m:d>
                                  <m:dPr>
                                    <m:ctrlPr>
                                      <a:rPr lang="fr-F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fr-F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fr-FR" sz="1600" i="1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fr-FR" sz="1600" dirty="0"/>
                        </a:p>
                        <a:p>
                          <a:r>
                            <a:rPr lang="fr-FR" sz="1600" dirty="0"/>
                            <a:t>Puis GBM des </a:t>
                          </a:r>
                          <a:r>
                            <a:rPr lang="fr-FR" sz="1600" dirty="0" smtClean="0"/>
                            <a:t>résidus</a:t>
                          </a:r>
                        </a:p>
                        <a:p>
                          <a:endParaRPr lang="fr-FR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fr-FR" sz="1600" i="1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fr-F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6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 dirty="0">
                            <a:ea typeface="Cambria Math"/>
                          </a:endParaRPr>
                        </a:p>
                        <a:p>
                          <a:endParaRPr lang="fr-FR" sz="1600" dirty="0"/>
                        </a:p>
                        <a:p>
                          <a:r>
                            <a:rPr lang="fr-FR" sz="1600" dirty="0"/>
                            <a:t>Prédiction plus fine</a:t>
                          </a:r>
                        </a:p>
                        <a:p>
                          <a:endParaRPr lang="fr-FR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i="1">
                                    <a:latin typeface="Cambria Math"/>
                                  </a:rPr>
                                  <m:t>𝑙𝑜𝑔𝑖𝑡</m:t>
                                </m:r>
                                <m:d>
                                  <m:dPr>
                                    <m:ctrlPr>
                                      <a:rPr lang="fr-F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fr-FR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fr-FR" sz="1600" i="1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fr-FR" sz="1600" i="1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  <m:r>
                                  <a:rPr lang="fr-FR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fr-FR" sz="1600" i="1">
                                        <a:latin typeface="Cambria Math"/>
                                        <a:ea typeface="Cambria Math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dirty="0" smtClean="0"/>
                        </a:p>
                        <a:p>
                          <a:r>
                            <a:rPr lang="fr-FR" sz="1600" u="sng" dirty="0" smtClean="0"/>
                            <a:t>Exemple</a:t>
                          </a:r>
                          <a:r>
                            <a:rPr lang="fr-FR" sz="1600" u="none" baseline="0" dirty="0" smtClean="0"/>
                            <a:t> :</a:t>
                          </a:r>
                          <a:endParaRPr lang="fr-FR" sz="1600" u="sng" dirty="0" smtClean="0"/>
                        </a:p>
                        <a:p>
                          <a:pPr marL="285750" indent="-285750" algn="just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600" dirty="0" smtClean="0"/>
                            <a:t>Attribuer</a:t>
                          </a:r>
                          <a:r>
                            <a:rPr lang="fr-FR" sz="1600" baseline="0" dirty="0" smtClean="0"/>
                            <a:t> un score à chaque risque selon ses caractéristiques</a:t>
                          </a:r>
                        </a:p>
                        <a:p>
                          <a:pPr marL="0" indent="0" algn="just">
                            <a:buFont typeface="Arial" panose="020B0604020202020204" pitchFamily="34" charset="0"/>
                            <a:buNone/>
                          </a:pPr>
                          <a:endParaRPr lang="fr-FR" sz="1600" baseline="0" dirty="0" smtClean="0"/>
                        </a:p>
                        <a:p>
                          <a:pPr marL="285750" indent="-285750" algn="just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600" dirty="0" smtClean="0"/>
                            <a:t>Processus</a:t>
                          </a:r>
                          <a:r>
                            <a:rPr lang="fr-FR" sz="1600" baseline="0" dirty="0" smtClean="0"/>
                            <a:t> se déplaçant sur un graphe de voisinage. En un point visité, la probabilité de cambriolage dépend du score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57534"/>
                  </p:ext>
                </p:extLst>
              </p:nvPr>
            </p:nvGraphicFramePr>
            <p:xfrm>
              <a:off x="732925" y="1397000"/>
              <a:ext cx="7943531" cy="455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9035"/>
                    <a:gridCol w="4464496"/>
                  </a:tblGrid>
                  <a:tr h="437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GLM et </a:t>
                          </a:r>
                          <a:r>
                            <a:rPr lang="fr-FR" dirty="0" err="1" smtClean="0"/>
                            <a:t>Boosting</a:t>
                          </a:r>
                          <a:r>
                            <a:rPr lang="fr-FR" baseline="0" dirty="0" smtClean="0"/>
                            <a:t> des résidus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Simulation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</a:tr>
                  <a:tr h="41149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0667" r="-128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600" dirty="0" smtClean="0"/>
                        </a:p>
                        <a:p>
                          <a:r>
                            <a:rPr lang="fr-FR" sz="1600" u="sng" dirty="0" smtClean="0"/>
                            <a:t>Exemple</a:t>
                          </a:r>
                          <a:r>
                            <a:rPr lang="fr-FR" sz="1600" u="none" baseline="0" dirty="0" smtClean="0"/>
                            <a:t> :</a:t>
                          </a:r>
                          <a:endParaRPr lang="fr-FR" sz="1600" u="sng" dirty="0" smtClean="0"/>
                        </a:p>
                        <a:p>
                          <a:pPr marL="285750" indent="-285750" algn="just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600" dirty="0" smtClean="0"/>
                            <a:t>Attribuer</a:t>
                          </a:r>
                          <a:r>
                            <a:rPr lang="fr-FR" sz="1600" baseline="0" dirty="0" smtClean="0"/>
                            <a:t> un score à chaque risque selon ses caractéristiques</a:t>
                          </a:r>
                        </a:p>
                        <a:p>
                          <a:pPr marL="0" indent="0" algn="just">
                            <a:buFont typeface="Arial" panose="020B0604020202020204" pitchFamily="34" charset="0"/>
                            <a:buNone/>
                          </a:pPr>
                          <a:endParaRPr lang="fr-FR" sz="1600" baseline="0" dirty="0" smtClean="0"/>
                        </a:p>
                        <a:p>
                          <a:pPr marL="285750" indent="-285750" algn="just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600" dirty="0" smtClean="0"/>
                            <a:t>Processus</a:t>
                          </a:r>
                          <a:r>
                            <a:rPr lang="fr-FR" sz="1600" baseline="0" dirty="0" smtClean="0"/>
                            <a:t> se déplaçant sur un graphe de </a:t>
                          </a:r>
                          <a:r>
                            <a:rPr lang="fr-FR" sz="1600" baseline="0" dirty="0" smtClean="0"/>
                            <a:t>voisinage. En un point visité, la probabilité </a:t>
                          </a:r>
                          <a:r>
                            <a:rPr lang="fr-FR" sz="1600" baseline="0" dirty="0" smtClean="0"/>
                            <a:t>de cambriolage </a:t>
                          </a:r>
                          <a:r>
                            <a:rPr lang="fr-FR" sz="1600" baseline="0" dirty="0" smtClean="0"/>
                            <a:t>dépend </a:t>
                          </a:r>
                          <a:r>
                            <a:rPr lang="fr-FR" sz="1600" baseline="0" dirty="0" smtClean="0"/>
                            <a:t>du score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2050" name="Picture 2" descr="http://upload.wikimedia.org/wikipedia/commons/thumb/e/e7/Relative_neighborhood_graph.svg/220px-Relative_neighborhood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1872208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3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495254" y="977615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Données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du portefeuille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externes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Variables explicatives du risque de cambriolage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 la configuration spatiale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Sélection de variables par ACP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Analyse spatiale par Gradient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Boosting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Facteurs socio-économiques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des conditions météorologiques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du calendrier</a:t>
            </a:r>
          </a:p>
          <a:p>
            <a:pPr algn="just"/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Mise en évidence d’une sur-sinistralité locale temporaire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Méthode et statistique de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Wilcoxon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Résultat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80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4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495254" y="977615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effectLst/>
              </a:rPr>
              <a:t>Données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du portefeuille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externes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Variables explicatives du risque de cambriolage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 la configuration spatiale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Sélection de variables par ACP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Analyse spatiale par Gradient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Boosting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Facteurs socio-économiques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des conditions météorologiques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du calendrier</a:t>
            </a:r>
          </a:p>
          <a:p>
            <a:pPr algn="just"/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Mise en évidence d’une sur-sinistralité locale temporaire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Méthode et statistique de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Wilcoxon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Résultat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696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5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Portefeuille</a:t>
            </a:r>
            <a:endParaRPr lang="en-US" sz="16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509997" y="1268760"/>
            <a:ext cx="81221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 </a:t>
            </a:r>
            <a:r>
              <a:rPr lang="fr-FR" sz="1600" dirty="0"/>
              <a:t>Polices 2008-2013 pour les départements 75, 92, 93 et 13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Adresse du risque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Type de logement (Maison/RDC/Appartement)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Ancienneté du logement (biais)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Résidence principale/secondaire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Nombre de </a:t>
            </a:r>
            <a:r>
              <a:rPr lang="fr-FR" sz="1600" dirty="0" smtClean="0"/>
              <a:t>pièces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Sinistres 2008 – 2013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Charge du sinistre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/>
              <a:t>Date du </a:t>
            </a:r>
            <a:r>
              <a:rPr lang="fr-FR" sz="1600" dirty="0" smtClean="0"/>
              <a:t>sinistre</a:t>
            </a:r>
            <a:endParaRPr lang="fr-FR" sz="16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00759"/>
              </p:ext>
            </p:extLst>
          </p:nvPr>
        </p:nvGraphicFramePr>
        <p:xfrm>
          <a:off x="1691680" y="4187408"/>
          <a:ext cx="6096000" cy="185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926232"/>
                <a:gridCol w="1219200"/>
                <a:gridCol w="1219200"/>
                <a:gridCol w="1219200"/>
              </a:tblGrid>
              <a:tr h="39372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Département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75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93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92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Nombre</a:t>
                      </a:r>
                      <a:r>
                        <a:rPr lang="fr-FR" sz="1400" b="1" baseline="0" dirty="0" smtClean="0"/>
                        <a:t> contrats</a:t>
                      </a:r>
                    </a:p>
                    <a:p>
                      <a:r>
                        <a:rPr lang="fr-FR" sz="1400" b="1" baseline="0" dirty="0" smtClean="0"/>
                        <a:t>(2013)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88327</a:t>
                      </a:r>
                      <a:endParaRPr lang="en-US" sz="14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38678</a:t>
                      </a:r>
                      <a:endParaRPr lang="en-US" sz="14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66499</a:t>
                      </a:r>
                      <a:endParaRPr lang="en-US" sz="14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48944</a:t>
                      </a:r>
                      <a:endParaRPr lang="en-US" sz="14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Nombres sinistres (2008-2013)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4970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2785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4780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2423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6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externes</a:t>
            </a:r>
            <a:endParaRPr lang="en-US" sz="16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196752"/>
            <a:ext cx="81221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Données météo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Stations météo pour le 93, le 75 et le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Relevés journaliers 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Température minimale/moyenne/maximale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Précipitations</a:t>
            </a:r>
          </a:p>
          <a:p>
            <a:endParaRPr lang="fr-FR" sz="1600" u="sng" dirty="0"/>
          </a:p>
          <a:p>
            <a:r>
              <a:rPr lang="fr-FR" sz="1600" u="sng" dirty="0" smtClean="0"/>
              <a:t>Données socio-économiques (maille IRIS)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Populations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 smtClean="0"/>
              <a:t>H/F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 smtClean="0"/>
              <a:t>salariés/non salariés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 smtClean="0"/>
              <a:t>cadres/employés/ouvriers/retraités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Revenu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 smtClean="0"/>
              <a:t>Revenu moyen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dirty="0" smtClean="0"/>
              <a:t>Revenu médian, 9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décile…</a:t>
            </a:r>
          </a:p>
          <a:p>
            <a:endParaRPr lang="fr-FR" sz="1600" dirty="0"/>
          </a:p>
          <a:p>
            <a:r>
              <a:rPr lang="fr-FR" sz="1600" u="sng" dirty="0" smtClean="0"/>
              <a:t>Données </a:t>
            </a:r>
            <a:r>
              <a:rPr lang="fr-FR" sz="1600" u="sng" dirty="0" err="1" smtClean="0"/>
              <a:t>OpenStreetMap</a:t>
            </a:r>
            <a:endParaRPr lang="fr-FR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Points d’intérêts géocodés (commissariats, lieux surveillés, écoles, gares,  magasins)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6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Distance d’un risque au commissariat le plus proche, …</a:t>
            </a:r>
          </a:p>
        </p:txBody>
      </p:sp>
    </p:spTree>
    <p:extLst>
      <p:ext uri="{BB962C8B-B14F-4D97-AF65-F5344CB8AC3E}">
        <p14:creationId xmlns:p14="http://schemas.microsoft.com/office/powerpoint/2010/main" val="28851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7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495254" y="977615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Données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du portefeuille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Données externes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/>
              <a:t>Variables explicatives du risque de cambriolage</a:t>
            </a:r>
            <a:endParaRPr lang="fr-FR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 la configuration spatiale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Sélection de variables par ACP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Analyse spatiale par Gradient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Boosting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Facteurs socio-économiques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des conditions météorologiques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Influence du calendrier</a:t>
            </a:r>
          </a:p>
          <a:p>
            <a:pPr algn="just"/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Mise en évidence d’une sur-sinistralité locale temporaire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Méthode et statistique de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Wilcoxon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Résultat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71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8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explicatives du risque de cambriolage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Influence de la configuration spatiale</a:t>
            </a:r>
            <a:endParaRPr lang="en-US" sz="1600" b="1" dirty="0"/>
          </a:p>
        </p:txBody>
      </p:sp>
      <p:sp>
        <p:nvSpPr>
          <p:cNvPr id="2" name="Ellipse 1"/>
          <p:cNvSpPr/>
          <p:nvPr/>
        </p:nvSpPr>
        <p:spPr>
          <a:xfrm>
            <a:off x="2904694" y="1155187"/>
            <a:ext cx="1567588" cy="379784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36471" y="2204864"/>
                <a:ext cx="7175918" cy="281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u="sng" dirty="0" smtClean="0"/>
                  <a:t>Méthode</a:t>
                </a:r>
                <a:endParaRPr lang="fr-FR" sz="1600" dirty="0" smtClean="0"/>
              </a:p>
              <a:p>
                <a:endParaRPr lang="fr-FR" sz="1600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Attribuer un type de voie à chaque risque du portefeuille</a:t>
                </a:r>
              </a:p>
              <a:p>
                <a:r>
                  <a:rPr lang="fr-FR" sz="1600" dirty="0"/>
                  <a:t>	</a:t>
                </a:r>
                <a:r>
                  <a:rPr lang="fr-FR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rue, avenue, chemin, villa, résidence…</a:t>
                </a:r>
              </a:p>
              <a:p>
                <a:endPara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Calculer le taux de sinistres par type de voie</a:t>
                </a:r>
              </a:p>
              <a:p>
                <a:r>
                  <a:rPr lang="fr-FR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</a:p>
              <a:p>
                <a:r>
                  <a: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fr-FR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 : taux de sinistre pour le type de voie « chemin » :</a:t>
                </a:r>
                <a:endParaRPr lang="fr-FR" sz="1600" dirty="0"/>
              </a:p>
              <a:p>
                <a:r>
                  <a:rPr lang="fr-FR" sz="1600" dirty="0" smtClean="0"/>
                  <a:t>	</a:t>
                </a:r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𝑛𝑜𝑚𝑏𝑟𝑒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𝑑𝑒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𝑐𝑎𝑚𝑏𝑟𝑖𝑜𝑙𝑎𝑔𝑒𝑠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𝑝𝑜𝑢𝑟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𝑙𝑒𝑠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𝑟𝑖𝑠𝑞𝑢𝑒𝑠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𝑠𝑖𝑡𝑢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é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𝑑𝑎𝑛𝑠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𝑑𝑒𝑠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𝑐h𝑒𝑚𝑖𝑛𝑠</m:t>
                          </m:r>
                        </m:num>
                        <m:den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𝑛𝑜𝑚𝑏𝑟𝑒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𝑑𝑒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𝑟𝑖𝑠𝑞𝑢𝑒𝑠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𝑠𝑖𝑡𝑢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é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𝑑𝑎𝑛𝑠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𝑙𝑒𝑠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𝑐h𝑒𝑚𝑖𝑛𝑠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71" y="2204864"/>
                <a:ext cx="7175918" cy="2818528"/>
              </a:xfrm>
              <a:prstGeom prst="rect">
                <a:avLst/>
              </a:prstGeom>
              <a:blipFill rotWithShape="1">
                <a:blip r:embed="rId3"/>
                <a:stretch>
                  <a:fillRect l="-425" t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>
            <a:stCxn id="2" idx="4"/>
          </p:cNvCxnSpPr>
          <p:nvPr/>
        </p:nvCxnSpPr>
        <p:spPr>
          <a:xfrm>
            <a:off x="3688488" y="1534971"/>
            <a:ext cx="783794" cy="1863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483045" y="1628165"/>
            <a:ext cx="3578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2"/>
                </a:solidFill>
              </a:rPr>
              <a:t>Une caractéristique de la configuration spatiale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52509" y="1204988"/>
            <a:ext cx="6343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ambria" panose="02040503050406030204" pitchFamily="18" charset="0"/>
                <a:cs typeface="Arial" panose="020B0604020202020204" pitchFamily="34" charset="0"/>
              </a:rPr>
              <a:t>[Numéro de voie]       [Type de voie]       [Nom de voie]       [Code Postal]       [Ville]</a:t>
            </a:r>
            <a:endParaRPr lang="en-US" sz="14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Soutenance finale – 24 mars 2015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spatio-temporelle du risque de cambriolage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BDD01C3-6B65-4906-9A79-B4D957325B8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9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explicatives du risque de cambriolage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FR" sz="1600" b="1" dirty="0" smtClean="0"/>
              <a:t>Influence de la configuration spatiale</a:t>
            </a:r>
            <a:endParaRPr lang="en-US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1" y="1412776"/>
            <a:ext cx="3995194" cy="418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377605"/>
            <a:ext cx="3498643" cy="432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1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1346</TotalTime>
  <Words>2255</Words>
  <Application>Microsoft Office PowerPoint</Application>
  <PresentationFormat>Affichage à l'écran (4:3)</PresentationFormat>
  <Paragraphs>501</Paragraphs>
  <Slides>28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Rotonde</vt:lpstr>
      <vt:lpstr>Présentation PowerPoint</vt:lpstr>
      <vt:lpstr>Objectifs et problématiques</vt:lpstr>
      <vt:lpstr>Plan</vt:lpstr>
      <vt:lpstr>Plan</vt:lpstr>
      <vt:lpstr>Données</vt:lpstr>
      <vt:lpstr>Données</vt:lpstr>
      <vt:lpstr>Plan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Variables explicatives du risque de cambriolage</vt:lpstr>
      <vt:lpstr>Plan</vt:lpstr>
      <vt:lpstr>Mise en évidence d’une sur-sinistralité locale temporaire</vt:lpstr>
      <vt:lpstr>Mise en évidence d’une sur-sinistralité locale temporaire</vt:lpstr>
      <vt:lpstr>Mise en évidence d’une sur-sinistralité locale temporaire</vt:lpstr>
      <vt:lpstr>Plan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</dc:creator>
  <cp:lastModifiedBy>Elie</cp:lastModifiedBy>
  <cp:revision>150</cp:revision>
  <dcterms:created xsi:type="dcterms:W3CDTF">2015-01-11T21:30:03Z</dcterms:created>
  <dcterms:modified xsi:type="dcterms:W3CDTF">2015-03-24T09:50:18Z</dcterms:modified>
</cp:coreProperties>
</file>