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7" r:id="rId2"/>
    <p:sldId id="297" r:id="rId3"/>
    <p:sldId id="262" r:id="rId4"/>
    <p:sldId id="287" r:id="rId5"/>
    <p:sldId id="289" r:id="rId6"/>
    <p:sldId id="269" r:id="rId7"/>
    <p:sldId id="275" r:id="rId8"/>
    <p:sldId id="270" r:id="rId9"/>
    <p:sldId id="276" r:id="rId10"/>
    <p:sldId id="271" r:id="rId11"/>
    <p:sldId id="272" r:id="rId12"/>
    <p:sldId id="273" r:id="rId13"/>
    <p:sldId id="274" r:id="rId14"/>
    <p:sldId id="293" r:id="rId15"/>
    <p:sldId id="298" r:id="rId16"/>
    <p:sldId id="292" r:id="rId17"/>
    <p:sldId id="307" r:id="rId18"/>
    <p:sldId id="291" r:id="rId19"/>
    <p:sldId id="290" r:id="rId20"/>
    <p:sldId id="308" r:id="rId21"/>
    <p:sldId id="280" r:id="rId22"/>
    <p:sldId id="311" r:id="rId23"/>
    <p:sldId id="261" r:id="rId24"/>
    <p:sldId id="282" r:id="rId25"/>
    <p:sldId id="285" r:id="rId26"/>
    <p:sldId id="286" r:id="rId27"/>
    <p:sldId id="281" r:id="rId28"/>
    <p:sldId id="310" r:id="rId29"/>
    <p:sldId id="295" r:id="rId30"/>
    <p:sldId id="294" r:id="rId31"/>
    <p:sldId id="296" r:id="rId32"/>
    <p:sldId id="306" r:id="rId33"/>
    <p:sldId id="299" r:id="rId34"/>
    <p:sldId id="300" r:id="rId35"/>
    <p:sldId id="301" r:id="rId36"/>
    <p:sldId id="302" r:id="rId37"/>
    <p:sldId id="303" r:id="rId38"/>
    <p:sldId id="304" r:id="rId39"/>
    <p:sldId id="305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2"/>
    <p:restoredTop sz="94451"/>
  </p:normalViewPr>
  <p:slideViewPr>
    <p:cSldViewPr snapToGrid="0" snapToObjects="1">
      <p:cViewPr>
        <p:scale>
          <a:sx n="90" d="100"/>
          <a:sy n="90" d="100"/>
        </p:scale>
        <p:origin x="2504" y="1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5FD2B-1CBF-2140-9C8B-C7C1188B971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EE6DA-CC6F-8844-AB38-06924C11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EE6DA-CC6F-8844-AB38-06924C1138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EE6DA-CC6F-8844-AB38-06924C1138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2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20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57116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20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9488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20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8711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20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544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20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8624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20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3696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20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200" b="1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200" b="1" kern="120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200" b="0" kern="1200" baseline="0" noProof="0" dirty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9736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grpSp>
        <p:nvGrpSpPr>
          <p:cNvPr id="2" name="Groupe 30"/>
          <p:cNvGrpSpPr>
            <a:grpSpLocks noChangeAspect="1"/>
          </p:cNvGrpSpPr>
          <p:nvPr/>
        </p:nvGrpSpPr>
        <p:grpSpPr>
          <a:xfrm>
            <a:off x="8864180" y="6344525"/>
            <a:ext cx="2993387" cy="396000"/>
            <a:chOff x="-2084388" y="4589463"/>
            <a:chExt cx="9144001" cy="1612900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5445125" y="4589463"/>
              <a:ext cx="1614488" cy="16129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6351588" y="4589463"/>
              <a:ext cx="708025" cy="796925"/>
            </a:xfrm>
            <a:custGeom>
              <a:avLst/>
              <a:gdLst/>
              <a:ahLst/>
              <a:cxnLst>
                <a:cxn ang="0">
                  <a:pos x="60" y="502"/>
                </a:cxn>
                <a:cxn ang="0">
                  <a:pos x="446" y="0"/>
                </a:cxn>
                <a:cxn ang="0">
                  <a:pos x="386" y="0"/>
                </a:cxn>
                <a:cxn ang="0">
                  <a:pos x="0" y="502"/>
                </a:cxn>
                <a:cxn ang="0">
                  <a:pos x="60" y="502"/>
                </a:cxn>
              </a:cxnLst>
              <a:rect l="0" t="0" r="r" b="b"/>
              <a:pathLst>
                <a:path w="446" h="502">
                  <a:moveTo>
                    <a:pt x="60" y="502"/>
                  </a:moveTo>
                  <a:lnTo>
                    <a:pt x="446" y="0"/>
                  </a:lnTo>
                  <a:lnTo>
                    <a:pt x="386" y="0"/>
                  </a:lnTo>
                  <a:lnTo>
                    <a:pt x="0" y="502"/>
                  </a:lnTo>
                  <a:lnTo>
                    <a:pt x="60" y="502"/>
                  </a:lnTo>
                  <a:close/>
                </a:path>
              </a:pathLst>
            </a:custGeom>
            <a:solidFill>
              <a:srgbClr val="FF18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1031" name="Freeform 7"/>
            <p:cNvSpPr>
              <a:spLocks noEditPoints="1"/>
            </p:cNvSpPr>
            <p:nvPr/>
          </p:nvSpPr>
          <p:spPr bwMode="auto">
            <a:xfrm>
              <a:off x="5445125" y="5443538"/>
              <a:ext cx="1341438" cy="596900"/>
            </a:xfrm>
            <a:custGeom>
              <a:avLst/>
              <a:gdLst/>
              <a:ahLst/>
              <a:cxnLst>
                <a:cxn ang="0">
                  <a:pos x="142" y="63"/>
                </a:cxn>
                <a:cxn ang="0">
                  <a:pos x="125" y="57"/>
                </a:cxn>
                <a:cxn ang="0">
                  <a:pos x="93" y="36"/>
                </a:cxn>
                <a:cxn ang="0">
                  <a:pos x="94" y="58"/>
                </a:cxn>
                <a:cxn ang="0">
                  <a:pos x="82" y="63"/>
                </a:cxn>
                <a:cxn ang="0">
                  <a:pos x="80" y="55"/>
                </a:cxn>
                <a:cxn ang="0">
                  <a:pos x="74" y="63"/>
                </a:cxn>
                <a:cxn ang="0">
                  <a:pos x="61" y="60"/>
                </a:cxn>
                <a:cxn ang="0">
                  <a:pos x="55" y="60"/>
                </a:cxn>
                <a:cxn ang="0">
                  <a:pos x="42" y="63"/>
                </a:cxn>
                <a:cxn ang="0">
                  <a:pos x="56" y="47"/>
                </a:cxn>
                <a:cxn ang="0">
                  <a:pos x="28" y="36"/>
                </a:cxn>
                <a:cxn ang="0">
                  <a:pos x="8" y="63"/>
                </a:cxn>
                <a:cxn ang="0">
                  <a:pos x="0" y="58"/>
                </a:cxn>
                <a:cxn ang="0">
                  <a:pos x="22" y="31"/>
                </a:cxn>
                <a:cxn ang="0">
                  <a:pos x="44" y="0"/>
                </a:cxn>
                <a:cxn ang="0">
                  <a:pos x="58" y="6"/>
                </a:cxn>
                <a:cxn ang="0">
                  <a:pos x="70" y="28"/>
                </a:cxn>
                <a:cxn ang="0">
                  <a:pos x="61" y="0"/>
                </a:cxn>
                <a:cxn ang="0">
                  <a:pos x="76" y="4"/>
                </a:cxn>
                <a:cxn ang="0">
                  <a:pos x="91" y="4"/>
                </a:cxn>
                <a:cxn ang="0">
                  <a:pos x="105" y="0"/>
                </a:cxn>
                <a:cxn ang="0">
                  <a:pos x="84" y="25"/>
                </a:cxn>
                <a:cxn ang="0">
                  <a:pos x="86" y="32"/>
                </a:cxn>
                <a:cxn ang="0">
                  <a:pos x="107" y="5"/>
                </a:cxn>
                <a:cxn ang="0">
                  <a:pos x="122" y="0"/>
                </a:cxn>
                <a:cxn ang="0">
                  <a:pos x="130" y="31"/>
                </a:cxn>
                <a:cxn ang="0">
                  <a:pos x="99" y="29"/>
                </a:cxn>
                <a:cxn ang="0">
                  <a:pos x="112" y="16"/>
                </a:cxn>
                <a:cxn ang="0">
                  <a:pos x="112" y="12"/>
                </a:cxn>
                <a:cxn ang="0">
                  <a:pos x="34" y="29"/>
                </a:cxn>
                <a:cxn ang="0">
                  <a:pos x="47" y="16"/>
                </a:cxn>
                <a:cxn ang="0">
                  <a:pos x="46" y="12"/>
                </a:cxn>
                <a:cxn ang="0">
                  <a:pos x="77" y="45"/>
                </a:cxn>
                <a:cxn ang="0">
                  <a:pos x="69" y="42"/>
                </a:cxn>
              </a:cxnLst>
              <a:rect l="0" t="0" r="r" b="b"/>
              <a:pathLst>
                <a:path w="142" h="63">
                  <a:moveTo>
                    <a:pt x="130" y="31"/>
                  </a:moveTo>
                  <a:cubicBezTo>
                    <a:pt x="133" y="40"/>
                    <a:pt x="140" y="61"/>
                    <a:pt x="142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26" y="60"/>
                    <a:pt x="125" y="57"/>
                  </a:cubicBezTo>
                  <a:cubicBezTo>
                    <a:pt x="124" y="55"/>
                    <a:pt x="119" y="36"/>
                    <a:pt x="119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2"/>
                    <a:pt x="94" y="57"/>
                    <a:pt x="94" y="58"/>
                  </a:cubicBezTo>
                  <a:cubicBezTo>
                    <a:pt x="95" y="59"/>
                    <a:pt x="97" y="63"/>
                    <a:pt x="9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1" y="61"/>
                    <a:pt x="81" y="60"/>
                  </a:cubicBezTo>
                  <a:cubicBezTo>
                    <a:pt x="81" y="59"/>
                    <a:pt x="80" y="55"/>
                    <a:pt x="80" y="55"/>
                  </a:cubicBezTo>
                  <a:cubicBezTo>
                    <a:pt x="80" y="55"/>
                    <a:pt x="76" y="59"/>
                    <a:pt x="75" y="60"/>
                  </a:cubicBezTo>
                  <a:cubicBezTo>
                    <a:pt x="74" y="62"/>
                    <a:pt x="74" y="63"/>
                    <a:pt x="74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3"/>
                    <a:pt x="62" y="61"/>
                    <a:pt x="61" y="60"/>
                  </a:cubicBezTo>
                  <a:cubicBezTo>
                    <a:pt x="61" y="59"/>
                    <a:pt x="60" y="54"/>
                    <a:pt x="60" y="54"/>
                  </a:cubicBezTo>
                  <a:cubicBezTo>
                    <a:pt x="60" y="54"/>
                    <a:pt x="56" y="59"/>
                    <a:pt x="55" y="60"/>
                  </a:cubicBezTo>
                  <a:cubicBezTo>
                    <a:pt x="54" y="62"/>
                    <a:pt x="54" y="63"/>
                    <a:pt x="54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6" y="60"/>
                    <a:pt x="47" y="58"/>
                  </a:cubicBezTo>
                  <a:cubicBezTo>
                    <a:pt x="49" y="56"/>
                    <a:pt x="56" y="47"/>
                    <a:pt x="56" y="4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13" y="55"/>
                    <a:pt x="13" y="56"/>
                  </a:cubicBezTo>
                  <a:cubicBezTo>
                    <a:pt x="12" y="56"/>
                    <a:pt x="8" y="62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2" y="45"/>
                    <a:pt x="22" y="31"/>
                  </a:cubicBezTo>
                  <a:cubicBezTo>
                    <a:pt x="30" y="20"/>
                    <a:pt x="39" y="9"/>
                    <a:pt x="39" y="8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5"/>
                    <a:pt x="58" y="6"/>
                  </a:cubicBezTo>
                  <a:cubicBezTo>
                    <a:pt x="58" y="7"/>
                    <a:pt x="66" y="33"/>
                    <a:pt x="66" y="3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1" y="0"/>
                    <a:pt x="6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2"/>
                    <a:pt x="76" y="4"/>
                  </a:cubicBezTo>
                  <a:cubicBezTo>
                    <a:pt x="77" y="6"/>
                    <a:pt x="80" y="18"/>
                    <a:pt x="80" y="18"/>
                  </a:cubicBezTo>
                  <a:cubicBezTo>
                    <a:pt x="80" y="18"/>
                    <a:pt x="91" y="5"/>
                    <a:pt x="91" y="4"/>
                  </a:cubicBezTo>
                  <a:cubicBezTo>
                    <a:pt x="92" y="2"/>
                    <a:pt x="93" y="0"/>
                    <a:pt x="9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3" y="2"/>
                    <a:pt x="99" y="7"/>
                  </a:cubicBezTo>
                  <a:cubicBezTo>
                    <a:pt x="97" y="8"/>
                    <a:pt x="84" y="25"/>
                    <a:pt x="84" y="25"/>
                  </a:cubicBezTo>
                  <a:cubicBezTo>
                    <a:pt x="84" y="25"/>
                    <a:pt x="85" y="29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2"/>
                    <a:pt x="86" y="32"/>
                    <a:pt x="87" y="31"/>
                  </a:cubicBezTo>
                  <a:cubicBezTo>
                    <a:pt x="90" y="27"/>
                    <a:pt x="106" y="6"/>
                    <a:pt x="107" y="5"/>
                  </a:cubicBezTo>
                  <a:cubicBezTo>
                    <a:pt x="108" y="3"/>
                    <a:pt x="109" y="2"/>
                    <a:pt x="11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4"/>
                    <a:pt x="123" y="5"/>
                  </a:cubicBezTo>
                  <a:lnTo>
                    <a:pt x="130" y="31"/>
                  </a:lnTo>
                  <a:close/>
                  <a:moveTo>
                    <a:pt x="112" y="12"/>
                  </a:moveTo>
                  <a:cubicBezTo>
                    <a:pt x="110" y="16"/>
                    <a:pt x="99" y="29"/>
                    <a:pt x="99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29"/>
                    <a:pt x="113" y="19"/>
                    <a:pt x="112" y="16"/>
                  </a:cubicBezTo>
                  <a:cubicBezTo>
                    <a:pt x="112" y="15"/>
                    <a:pt x="112" y="12"/>
                    <a:pt x="112" y="12"/>
                  </a:cubicBezTo>
                  <a:cubicBezTo>
                    <a:pt x="112" y="12"/>
                    <a:pt x="112" y="11"/>
                    <a:pt x="112" y="12"/>
                  </a:cubicBezTo>
                  <a:close/>
                  <a:moveTo>
                    <a:pt x="46" y="12"/>
                  </a:moveTo>
                  <a:cubicBezTo>
                    <a:pt x="44" y="16"/>
                    <a:pt x="34" y="29"/>
                    <a:pt x="34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47" y="19"/>
                    <a:pt x="47" y="16"/>
                  </a:cubicBezTo>
                  <a:cubicBezTo>
                    <a:pt x="46" y="15"/>
                    <a:pt x="47" y="12"/>
                    <a:pt x="47" y="12"/>
                  </a:cubicBezTo>
                  <a:cubicBezTo>
                    <a:pt x="47" y="12"/>
                    <a:pt x="47" y="11"/>
                    <a:pt x="46" y="12"/>
                  </a:cubicBezTo>
                  <a:close/>
                  <a:moveTo>
                    <a:pt x="72" y="51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3" y="37"/>
                    <a:pt x="73" y="37"/>
                  </a:cubicBezTo>
                  <a:cubicBezTo>
                    <a:pt x="69" y="42"/>
                    <a:pt x="69" y="42"/>
                    <a:pt x="69" y="42"/>
                  </a:cubicBezTo>
                  <a:lnTo>
                    <a:pt x="72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1032" name="Freeform 8"/>
            <p:cNvSpPr>
              <a:spLocks noEditPoints="1"/>
            </p:cNvSpPr>
            <p:nvPr/>
          </p:nvSpPr>
          <p:spPr bwMode="auto">
            <a:xfrm>
              <a:off x="1831975" y="5622926"/>
              <a:ext cx="3217863" cy="427038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44"/>
                </a:cxn>
                <a:cxn ang="0">
                  <a:pos x="7" y="19"/>
                </a:cxn>
                <a:cxn ang="0">
                  <a:pos x="20" y="25"/>
                </a:cxn>
                <a:cxn ang="0">
                  <a:pos x="24" y="27"/>
                </a:cxn>
                <a:cxn ang="0">
                  <a:pos x="47" y="12"/>
                </a:cxn>
                <a:cxn ang="0">
                  <a:pos x="61" y="28"/>
                </a:cxn>
                <a:cxn ang="0">
                  <a:pos x="47" y="41"/>
                </a:cxn>
                <a:cxn ang="0">
                  <a:pos x="40" y="20"/>
                </a:cxn>
                <a:cxn ang="0">
                  <a:pos x="56" y="28"/>
                </a:cxn>
                <a:cxn ang="0">
                  <a:pos x="76" y="16"/>
                </a:cxn>
                <a:cxn ang="0">
                  <a:pos x="76" y="12"/>
                </a:cxn>
                <a:cxn ang="0">
                  <a:pos x="71" y="12"/>
                </a:cxn>
                <a:cxn ang="0">
                  <a:pos x="71" y="16"/>
                </a:cxn>
                <a:cxn ang="0">
                  <a:pos x="84" y="44"/>
                </a:cxn>
                <a:cxn ang="0">
                  <a:pos x="76" y="35"/>
                </a:cxn>
                <a:cxn ang="0">
                  <a:pos x="95" y="13"/>
                </a:cxn>
                <a:cxn ang="0">
                  <a:pos x="95" y="44"/>
                </a:cxn>
                <a:cxn ang="0">
                  <a:pos x="105" y="17"/>
                </a:cxn>
                <a:cxn ang="0">
                  <a:pos x="104" y="12"/>
                </a:cxn>
                <a:cxn ang="0">
                  <a:pos x="110" y="28"/>
                </a:cxn>
                <a:cxn ang="0">
                  <a:pos x="133" y="35"/>
                </a:cxn>
                <a:cxn ang="0">
                  <a:pos x="115" y="29"/>
                </a:cxn>
                <a:cxn ang="0">
                  <a:pos x="115" y="25"/>
                </a:cxn>
                <a:cxn ang="0">
                  <a:pos x="115" y="25"/>
                </a:cxn>
                <a:cxn ang="0">
                  <a:pos x="180" y="12"/>
                </a:cxn>
                <a:cxn ang="0">
                  <a:pos x="171" y="13"/>
                </a:cxn>
                <a:cxn ang="0">
                  <a:pos x="171" y="44"/>
                </a:cxn>
                <a:cxn ang="0">
                  <a:pos x="179" y="16"/>
                </a:cxn>
                <a:cxn ang="0">
                  <a:pos x="185" y="44"/>
                </a:cxn>
                <a:cxn ang="0">
                  <a:pos x="192" y="19"/>
                </a:cxn>
                <a:cxn ang="0">
                  <a:pos x="204" y="25"/>
                </a:cxn>
                <a:cxn ang="0">
                  <a:pos x="208" y="25"/>
                </a:cxn>
                <a:cxn ang="0">
                  <a:pos x="231" y="12"/>
                </a:cxn>
                <a:cxn ang="0">
                  <a:pos x="244" y="35"/>
                </a:cxn>
                <a:cxn ang="0">
                  <a:pos x="223" y="36"/>
                </a:cxn>
                <a:cxn ang="0">
                  <a:pos x="231" y="12"/>
                </a:cxn>
                <a:cxn ang="0">
                  <a:pos x="239" y="25"/>
                </a:cxn>
                <a:cxn ang="0">
                  <a:pos x="239" y="0"/>
                </a:cxn>
                <a:cxn ang="0">
                  <a:pos x="241" y="4"/>
                </a:cxn>
                <a:cxn ang="0">
                  <a:pos x="266" y="16"/>
                </a:cxn>
                <a:cxn ang="0">
                  <a:pos x="259" y="4"/>
                </a:cxn>
                <a:cxn ang="0">
                  <a:pos x="249" y="12"/>
                </a:cxn>
                <a:cxn ang="0">
                  <a:pos x="255" y="34"/>
                </a:cxn>
                <a:cxn ang="0">
                  <a:pos x="268" y="40"/>
                </a:cxn>
                <a:cxn ang="0">
                  <a:pos x="275" y="44"/>
                </a:cxn>
                <a:cxn ang="0">
                  <a:pos x="275" y="13"/>
                </a:cxn>
                <a:cxn ang="0">
                  <a:pos x="280" y="7"/>
                </a:cxn>
                <a:cxn ang="0">
                  <a:pos x="275" y="7"/>
                </a:cxn>
                <a:cxn ang="0">
                  <a:pos x="303" y="45"/>
                </a:cxn>
                <a:cxn ang="0">
                  <a:pos x="303" y="41"/>
                </a:cxn>
                <a:cxn ang="0">
                  <a:pos x="317" y="29"/>
                </a:cxn>
                <a:cxn ang="0">
                  <a:pos x="303" y="16"/>
                </a:cxn>
                <a:cxn ang="0">
                  <a:pos x="339" y="12"/>
                </a:cxn>
                <a:cxn ang="0">
                  <a:pos x="330" y="13"/>
                </a:cxn>
                <a:cxn ang="0">
                  <a:pos x="330" y="44"/>
                </a:cxn>
                <a:cxn ang="0">
                  <a:pos x="340" y="17"/>
                </a:cxn>
                <a:cxn ang="0">
                  <a:pos x="339" y="12"/>
                </a:cxn>
              </a:cxnLst>
              <a:rect l="0" t="0" r="r" b="b"/>
              <a:pathLst>
                <a:path w="341" h="45">
                  <a:moveTo>
                    <a:pt x="14" y="12"/>
                  </a:moveTo>
                  <a:cubicBezTo>
                    <a:pt x="10" y="12"/>
                    <a:pt x="6" y="15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4"/>
                    <a:pt x="5" y="22"/>
                    <a:pt x="7" y="19"/>
                  </a:cubicBezTo>
                  <a:cubicBezTo>
                    <a:pt x="9" y="17"/>
                    <a:pt x="11" y="16"/>
                    <a:pt x="13" y="16"/>
                  </a:cubicBezTo>
                  <a:cubicBezTo>
                    <a:pt x="16" y="16"/>
                    <a:pt x="18" y="17"/>
                    <a:pt x="19" y="19"/>
                  </a:cubicBezTo>
                  <a:cubicBezTo>
                    <a:pt x="20" y="20"/>
                    <a:pt x="20" y="23"/>
                    <a:pt x="20" y="2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4"/>
                    <a:pt x="25" y="19"/>
                    <a:pt x="23" y="17"/>
                  </a:cubicBezTo>
                  <a:cubicBezTo>
                    <a:pt x="21" y="14"/>
                    <a:pt x="18" y="12"/>
                    <a:pt x="14" y="12"/>
                  </a:cubicBezTo>
                  <a:close/>
                  <a:moveTo>
                    <a:pt x="47" y="12"/>
                  </a:moveTo>
                  <a:cubicBezTo>
                    <a:pt x="38" y="12"/>
                    <a:pt x="33" y="19"/>
                    <a:pt x="33" y="28"/>
                  </a:cubicBezTo>
                  <a:cubicBezTo>
                    <a:pt x="33" y="36"/>
                    <a:pt x="37" y="45"/>
                    <a:pt x="46" y="45"/>
                  </a:cubicBezTo>
                  <a:cubicBezTo>
                    <a:pt x="56" y="45"/>
                    <a:pt x="61" y="37"/>
                    <a:pt x="61" y="28"/>
                  </a:cubicBezTo>
                  <a:cubicBezTo>
                    <a:pt x="61" y="20"/>
                    <a:pt x="56" y="12"/>
                    <a:pt x="47" y="12"/>
                  </a:cubicBezTo>
                  <a:close/>
                  <a:moveTo>
                    <a:pt x="54" y="36"/>
                  </a:moveTo>
                  <a:cubicBezTo>
                    <a:pt x="53" y="39"/>
                    <a:pt x="50" y="41"/>
                    <a:pt x="47" y="41"/>
                  </a:cubicBezTo>
                  <a:cubicBezTo>
                    <a:pt x="44" y="41"/>
                    <a:pt x="41" y="39"/>
                    <a:pt x="40" y="37"/>
                  </a:cubicBezTo>
                  <a:cubicBezTo>
                    <a:pt x="39" y="34"/>
                    <a:pt x="38" y="31"/>
                    <a:pt x="38" y="28"/>
                  </a:cubicBezTo>
                  <a:cubicBezTo>
                    <a:pt x="38" y="26"/>
                    <a:pt x="39" y="23"/>
                    <a:pt x="40" y="20"/>
                  </a:cubicBezTo>
                  <a:cubicBezTo>
                    <a:pt x="41" y="18"/>
                    <a:pt x="44" y="16"/>
                    <a:pt x="47" y="16"/>
                  </a:cubicBezTo>
                  <a:cubicBezTo>
                    <a:pt x="50" y="16"/>
                    <a:pt x="52" y="17"/>
                    <a:pt x="54" y="20"/>
                  </a:cubicBezTo>
                  <a:cubicBezTo>
                    <a:pt x="55" y="22"/>
                    <a:pt x="56" y="25"/>
                    <a:pt x="56" y="28"/>
                  </a:cubicBezTo>
                  <a:cubicBezTo>
                    <a:pt x="56" y="31"/>
                    <a:pt x="55" y="34"/>
                    <a:pt x="54" y="36"/>
                  </a:cubicBezTo>
                  <a:close/>
                  <a:moveTo>
                    <a:pt x="76" y="35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41"/>
                    <a:pt x="73" y="45"/>
                    <a:pt x="80" y="45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7" y="41"/>
                    <a:pt x="76" y="39"/>
                    <a:pt x="76" y="35"/>
                  </a:cubicBezTo>
                  <a:close/>
                  <a:moveTo>
                    <a:pt x="95" y="20"/>
                  </a:moveTo>
                  <a:cubicBezTo>
                    <a:pt x="95" y="20"/>
                    <a:pt x="95" y="20"/>
                    <a:pt x="95" y="20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6"/>
                    <a:pt x="96" y="24"/>
                    <a:pt x="97" y="22"/>
                  </a:cubicBezTo>
                  <a:cubicBezTo>
                    <a:pt x="99" y="18"/>
                    <a:pt x="101" y="17"/>
                    <a:pt x="105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99" y="12"/>
                    <a:pt x="97" y="16"/>
                    <a:pt x="95" y="20"/>
                  </a:cubicBezTo>
                  <a:close/>
                  <a:moveTo>
                    <a:pt x="124" y="12"/>
                  </a:moveTo>
                  <a:cubicBezTo>
                    <a:pt x="115" y="12"/>
                    <a:pt x="110" y="20"/>
                    <a:pt x="110" y="28"/>
                  </a:cubicBezTo>
                  <a:cubicBezTo>
                    <a:pt x="110" y="37"/>
                    <a:pt x="115" y="45"/>
                    <a:pt x="124" y="45"/>
                  </a:cubicBezTo>
                  <a:cubicBezTo>
                    <a:pt x="130" y="45"/>
                    <a:pt x="135" y="41"/>
                    <a:pt x="137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8"/>
                    <a:pt x="128" y="41"/>
                    <a:pt x="124" y="41"/>
                  </a:cubicBezTo>
                  <a:cubicBezTo>
                    <a:pt x="121" y="41"/>
                    <a:pt x="118" y="39"/>
                    <a:pt x="116" y="36"/>
                  </a:cubicBezTo>
                  <a:cubicBezTo>
                    <a:pt x="115" y="33"/>
                    <a:pt x="115" y="31"/>
                    <a:pt x="115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8" y="20"/>
                    <a:pt x="134" y="12"/>
                    <a:pt x="124" y="12"/>
                  </a:cubicBezTo>
                  <a:close/>
                  <a:moveTo>
                    <a:pt x="115" y="25"/>
                  </a:moveTo>
                  <a:cubicBezTo>
                    <a:pt x="116" y="20"/>
                    <a:pt x="119" y="16"/>
                    <a:pt x="124" y="16"/>
                  </a:cubicBezTo>
                  <a:cubicBezTo>
                    <a:pt x="130" y="16"/>
                    <a:pt x="133" y="20"/>
                    <a:pt x="133" y="25"/>
                  </a:cubicBezTo>
                  <a:lnTo>
                    <a:pt x="115" y="25"/>
                  </a:lnTo>
                  <a:close/>
                  <a:moveTo>
                    <a:pt x="199" y="12"/>
                  </a:moveTo>
                  <a:cubicBezTo>
                    <a:pt x="194" y="12"/>
                    <a:pt x="191" y="15"/>
                    <a:pt x="189" y="19"/>
                  </a:cubicBezTo>
                  <a:cubicBezTo>
                    <a:pt x="188" y="15"/>
                    <a:pt x="185" y="12"/>
                    <a:pt x="180" y="12"/>
                  </a:cubicBezTo>
                  <a:cubicBezTo>
                    <a:pt x="176" y="12"/>
                    <a:pt x="172" y="15"/>
                    <a:pt x="171" y="19"/>
                  </a:cubicBezTo>
                  <a:cubicBezTo>
                    <a:pt x="171" y="19"/>
                    <a:pt x="171" y="19"/>
                    <a:pt x="171" y="19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4"/>
                    <a:pt x="171" y="21"/>
                    <a:pt x="173" y="19"/>
                  </a:cubicBezTo>
                  <a:cubicBezTo>
                    <a:pt x="174" y="17"/>
                    <a:pt x="177" y="16"/>
                    <a:pt x="179" y="16"/>
                  </a:cubicBezTo>
                  <a:cubicBezTo>
                    <a:pt x="181" y="16"/>
                    <a:pt x="183" y="17"/>
                    <a:pt x="184" y="19"/>
                  </a:cubicBezTo>
                  <a:cubicBezTo>
                    <a:pt x="185" y="20"/>
                    <a:pt x="185" y="22"/>
                    <a:pt x="185" y="24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24"/>
                    <a:pt x="190" y="22"/>
                    <a:pt x="192" y="19"/>
                  </a:cubicBezTo>
                  <a:cubicBezTo>
                    <a:pt x="193" y="17"/>
                    <a:pt x="195" y="16"/>
                    <a:pt x="198" y="16"/>
                  </a:cubicBezTo>
                  <a:cubicBezTo>
                    <a:pt x="200" y="16"/>
                    <a:pt x="202" y="17"/>
                    <a:pt x="203" y="19"/>
                  </a:cubicBezTo>
                  <a:cubicBezTo>
                    <a:pt x="204" y="21"/>
                    <a:pt x="204" y="23"/>
                    <a:pt x="204" y="25"/>
                  </a:cubicBezTo>
                  <a:cubicBezTo>
                    <a:pt x="204" y="44"/>
                    <a:pt x="204" y="44"/>
                    <a:pt x="204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22"/>
                    <a:pt x="208" y="19"/>
                    <a:pt x="207" y="16"/>
                  </a:cubicBezTo>
                  <a:cubicBezTo>
                    <a:pt x="205" y="14"/>
                    <a:pt x="202" y="12"/>
                    <a:pt x="199" y="12"/>
                  </a:cubicBezTo>
                  <a:close/>
                  <a:moveTo>
                    <a:pt x="231" y="12"/>
                  </a:moveTo>
                  <a:cubicBezTo>
                    <a:pt x="222" y="12"/>
                    <a:pt x="216" y="20"/>
                    <a:pt x="216" y="28"/>
                  </a:cubicBezTo>
                  <a:cubicBezTo>
                    <a:pt x="216" y="37"/>
                    <a:pt x="221" y="45"/>
                    <a:pt x="231" y="45"/>
                  </a:cubicBezTo>
                  <a:cubicBezTo>
                    <a:pt x="237" y="45"/>
                    <a:pt x="242" y="41"/>
                    <a:pt x="244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8" y="38"/>
                    <a:pt x="235" y="41"/>
                    <a:pt x="231" y="41"/>
                  </a:cubicBezTo>
                  <a:cubicBezTo>
                    <a:pt x="228" y="41"/>
                    <a:pt x="225" y="39"/>
                    <a:pt x="223" y="36"/>
                  </a:cubicBezTo>
                  <a:cubicBezTo>
                    <a:pt x="222" y="33"/>
                    <a:pt x="222" y="31"/>
                    <a:pt x="222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5" y="20"/>
                    <a:pt x="241" y="12"/>
                    <a:pt x="231" y="12"/>
                  </a:cubicBezTo>
                  <a:close/>
                  <a:moveTo>
                    <a:pt x="222" y="25"/>
                  </a:moveTo>
                  <a:cubicBezTo>
                    <a:pt x="222" y="20"/>
                    <a:pt x="226" y="16"/>
                    <a:pt x="231" y="16"/>
                  </a:cubicBezTo>
                  <a:cubicBezTo>
                    <a:pt x="236" y="16"/>
                    <a:pt x="239" y="20"/>
                    <a:pt x="239" y="25"/>
                  </a:cubicBezTo>
                  <a:lnTo>
                    <a:pt x="222" y="25"/>
                  </a:lnTo>
                  <a:close/>
                  <a:moveTo>
                    <a:pt x="241" y="4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8" y="10"/>
                    <a:pt x="228" y="10"/>
                    <a:pt x="228" y="10"/>
                  </a:cubicBezTo>
                  <a:lnTo>
                    <a:pt x="241" y="4"/>
                  </a:lnTo>
                  <a:close/>
                  <a:moveTo>
                    <a:pt x="259" y="35"/>
                  </a:moveTo>
                  <a:cubicBezTo>
                    <a:pt x="259" y="16"/>
                    <a:pt x="259" y="16"/>
                    <a:pt x="259" y="16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2"/>
                    <a:pt x="266" y="12"/>
                    <a:pt x="266" y="12"/>
                  </a:cubicBezTo>
                  <a:cubicBezTo>
                    <a:pt x="259" y="12"/>
                    <a:pt x="259" y="12"/>
                    <a:pt x="259" y="1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5" y="12"/>
                    <a:pt x="255" y="12"/>
                    <a:pt x="255" y="12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16"/>
                    <a:pt x="249" y="16"/>
                    <a:pt x="249" y="1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41"/>
                    <a:pt x="257" y="45"/>
                    <a:pt x="263" y="45"/>
                  </a:cubicBezTo>
                  <a:cubicBezTo>
                    <a:pt x="268" y="44"/>
                    <a:pt x="268" y="44"/>
                    <a:pt x="268" y="44"/>
                  </a:cubicBezTo>
                  <a:cubicBezTo>
                    <a:pt x="268" y="40"/>
                    <a:pt x="268" y="40"/>
                    <a:pt x="268" y="40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60" y="41"/>
                    <a:pt x="259" y="39"/>
                    <a:pt x="259" y="35"/>
                  </a:cubicBezTo>
                  <a:close/>
                  <a:moveTo>
                    <a:pt x="275" y="44"/>
                  </a:moveTo>
                  <a:cubicBezTo>
                    <a:pt x="280" y="44"/>
                    <a:pt x="280" y="44"/>
                    <a:pt x="280" y="44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75" y="13"/>
                    <a:pt x="275" y="13"/>
                    <a:pt x="275" y="13"/>
                  </a:cubicBezTo>
                  <a:lnTo>
                    <a:pt x="275" y="44"/>
                  </a:lnTo>
                  <a:close/>
                  <a:moveTo>
                    <a:pt x="275" y="7"/>
                  </a:moveTo>
                  <a:cubicBezTo>
                    <a:pt x="280" y="7"/>
                    <a:pt x="280" y="7"/>
                    <a:pt x="280" y="7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75" y="2"/>
                    <a:pt x="275" y="2"/>
                    <a:pt x="275" y="2"/>
                  </a:cubicBezTo>
                  <a:lnTo>
                    <a:pt x="275" y="7"/>
                  </a:lnTo>
                  <a:close/>
                  <a:moveTo>
                    <a:pt x="303" y="12"/>
                  </a:moveTo>
                  <a:cubicBezTo>
                    <a:pt x="294" y="12"/>
                    <a:pt x="289" y="20"/>
                    <a:pt x="289" y="28"/>
                  </a:cubicBezTo>
                  <a:cubicBezTo>
                    <a:pt x="289" y="37"/>
                    <a:pt x="294" y="45"/>
                    <a:pt x="303" y="45"/>
                  </a:cubicBezTo>
                  <a:cubicBezTo>
                    <a:pt x="309" y="45"/>
                    <a:pt x="314" y="41"/>
                    <a:pt x="316" y="35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0" y="38"/>
                    <a:pt x="307" y="41"/>
                    <a:pt x="303" y="41"/>
                  </a:cubicBezTo>
                  <a:cubicBezTo>
                    <a:pt x="300" y="41"/>
                    <a:pt x="297" y="39"/>
                    <a:pt x="295" y="36"/>
                  </a:cubicBezTo>
                  <a:cubicBezTo>
                    <a:pt x="294" y="33"/>
                    <a:pt x="294" y="31"/>
                    <a:pt x="294" y="29"/>
                  </a:cubicBezTo>
                  <a:cubicBezTo>
                    <a:pt x="317" y="29"/>
                    <a:pt x="317" y="29"/>
                    <a:pt x="317" y="29"/>
                  </a:cubicBezTo>
                  <a:cubicBezTo>
                    <a:pt x="317" y="20"/>
                    <a:pt x="313" y="12"/>
                    <a:pt x="303" y="12"/>
                  </a:cubicBezTo>
                  <a:close/>
                  <a:moveTo>
                    <a:pt x="294" y="25"/>
                  </a:moveTo>
                  <a:cubicBezTo>
                    <a:pt x="295" y="20"/>
                    <a:pt x="298" y="16"/>
                    <a:pt x="303" y="16"/>
                  </a:cubicBezTo>
                  <a:cubicBezTo>
                    <a:pt x="309" y="16"/>
                    <a:pt x="312" y="20"/>
                    <a:pt x="312" y="25"/>
                  </a:cubicBezTo>
                  <a:lnTo>
                    <a:pt x="294" y="25"/>
                  </a:lnTo>
                  <a:close/>
                  <a:moveTo>
                    <a:pt x="339" y="12"/>
                  </a:moveTo>
                  <a:cubicBezTo>
                    <a:pt x="334" y="12"/>
                    <a:pt x="332" y="16"/>
                    <a:pt x="330" y="20"/>
                  </a:cubicBezTo>
                  <a:cubicBezTo>
                    <a:pt x="330" y="20"/>
                    <a:pt x="330" y="20"/>
                    <a:pt x="330" y="20"/>
                  </a:cubicBezTo>
                  <a:cubicBezTo>
                    <a:pt x="330" y="13"/>
                    <a:pt x="330" y="13"/>
                    <a:pt x="33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44"/>
                    <a:pt x="326" y="44"/>
                    <a:pt x="326" y="44"/>
                  </a:cubicBezTo>
                  <a:cubicBezTo>
                    <a:pt x="330" y="44"/>
                    <a:pt x="330" y="44"/>
                    <a:pt x="330" y="44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6"/>
                    <a:pt x="331" y="24"/>
                    <a:pt x="332" y="22"/>
                  </a:cubicBezTo>
                  <a:cubicBezTo>
                    <a:pt x="334" y="18"/>
                    <a:pt x="336" y="17"/>
                    <a:pt x="340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41" y="12"/>
                    <a:pt x="341" y="12"/>
                    <a:pt x="341" y="12"/>
                  </a:cubicBezTo>
                  <a:lnTo>
                    <a:pt x="339" y="12"/>
                  </a:ln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1033" name="Freeform 9"/>
            <p:cNvSpPr>
              <a:spLocks noEditPoints="1"/>
            </p:cNvSpPr>
            <p:nvPr/>
          </p:nvSpPr>
          <p:spPr bwMode="auto">
            <a:xfrm>
              <a:off x="-2084388" y="5613401"/>
              <a:ext cx="3265488" cy="436563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2" y="45"/>
                </a:cxn>
                <a:cxn ang="0">
                  <a:pos x="18" y="24"/>
                </a:cxn>
                <a:cxn ang="0">
                  <a:pos x="18" y="13"/>
                </a:cxn>
                <a:cxn ang="0">
                  <a:pos x="27" y="18"/>
                </a:cxn>
                <a:cxn ang="0">
                  <a:pos x="40" y="46"/>
                </a:cxn>
                <a:cxn ang="0">
                  <a:pos x="40" y="38"/>
                </a:cxn>
                <a:cxn ang="0">
                  <a:pos x="56" y="30"/>
                </a:cxn>
                <a:cxn ang="0">
                  <a:pos x="39" y="20"/>
                </a:cxn>
                <a:cxn ang="0">
                  <a:pos x="48" y="6"/>
                </a:cxn>
                <a:cxn ang="0">
                  <a:pos x="34" y="10"/>
                </a:cxn>
                <a:cxn ang="0">
                  <a:pos x="73" y="11"/>
                </a:cxn>
                <a:cxn ang="0">
                  <a:pos x="60" y="11"/>
                </a:cxn>
                <a:cxn ang="0">
                  <a:pos x="73" y="14"/>
                </a:cxn>
                <a:cxn ang="0">
                  <a:pos x="99" y="13"/>
                </a:cxn>
                <a:cxn ang="0">
                  <a:pos x="90" y="14"/>
                </a:cxn>
                <a:cxn ang="0">
                  <a:pos x="91" y="45"/>
                </a:cxn>
                <a:cxn ang="0">
                  <a:pos x="97" y="26"/>
                </a:cxn>
                <a:cxn ang="0">
                  <a:pos x="109" y="26"/>
                </a:cxn>
                <a:cxn ang="0">
                  <a:pos x="129" y="30"/>
                </a:cxn>
                <a:cxn ang="0">
                  <a:pos x="123" y="45"/>
                </a:cxn>
                <a:cxn ang="0">
                  <a:pos x="135" y="14"/>
                </a:cxn>
                <a:cxn ang="0">
                  <a:pos x="150" y="18"/>
                </a:cxn>
                <a:cxn ang="0">
                  <a:pos x="163" y="46"/>
                </a:cxn>
                <a:cxn ang="0">
                  <a:pos x="163" y="38"/>
                </a:cxn>
                <a:cxn ang="0">
                  <a:pos x="179" y="30"/>
                </a:cxn>
                <a:cxn ang="0">
                  <a:pos x="162" y="20"/>
                </a:cxn>
                <a:cxn ang="0">
                  <a:pos x="204" y="13"/>
                </a:cxn>
                <a:cxn ang="0">
                  <a:pos x="195" y="14"/>
                </a:cxn>
                <a:cxn ang="0">
                  <a:pos x="195" y="45"/>
                </a:cxn>
                <a:cxn ang="0">
                  <a:pos x="202" y="26"/>
                </a:cxn>
                <a:cxn ang="0">
                  <a:pos x="214" y="26"/>
                </a:cxn>
                <a:cxn ang="0">
                  <a:pos x="233" y="3"/>
                </a:cxn>
                <a:cxn ang="0">
                  <a:pos x="216" y="14"/>
                </a:cxn>
                <a:cxn ang="0">
                  <a:pos x="221" y="34"/>
                </a:cxn>
                <a:cxn ang="0">
                  <a:pos x="239" y="45"/>
                </a:cxn>
                <a:cxn ang="0">
                  <a:pos x="233" y="33"/>
                </a:cxn>
                <a:cxn ang="0">
                  <a:pos x="239" y="14"/>
                </a:cxn>
                <a:cxn ang="0">
                  <a:pos x="259" y="13"/>
                </a:cxn>
                <a:cxn ang="0">
                  <a:pos x="277" y="30"/>
                </a:cxn>
                <a:cxn ang="0">
                  <a:pos x="255" y="29"/>
                </a:cxn>
                <a:cxn ang="0">
                  <a:pos x="259" y="38"/>
                </a:cxn>
                <a:cxn ang="0">
                  <a:pos x="292" y="18"/>
                </a:cxn>
                <a:cxn ang="0">
                  <a:pos x="280" y="45"/>
                </a:cxn>
                <a:cxn ang="0">
                  <a:pos x="296" y="22"/>
                </a:cxn>
                <a:cxn ang="0">
                  <a:pos x="311" y="45"/>
                </a:cxn>
                <a:cxn ang="0">
                  <a:pos x="301" y="13"/>
                </a:cxn>
                <a:cxn ang="0">
                  <a:pos x="328" y="24"/>
                </a:cxn>
                <a:cxn ang="0">
                  <a:pos x="336" y="23"/>
                </a:cxn>
                <a:cxn ang="0">
                  <a:pos x="321" y="16"/>
                </a:cxn>
                <a:cxn ang="0">
                  <a:pos x="335" y="36"/>
                </a:cxn>
                <a:cxn ang="0">
                  <a:pos x="314" y="36"/>
                </a:cxn>
                <a:cxn ang="0">
                  <a:pos x="342" y="27"/>
                </a:cxn>
              </a:cxnLst>
              <a:rect l="0" t="0" r="r" b="b"/>
              <a:pathLst>
                <a:path w="346" h="46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28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19" y="24"/>
                    <a:pt x="20" y="2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4" y="13"/>
                    <a:pt x="11" y="16"/>
                    <a:pt x="10" y="20"/>
                  </a:cubicBezTo>
                  <a:close/>
                  <a:moveTo>
                    <a:pt x="39" y="13"/>
                  </a:moveTo>
                  <a:cubicBezTo>
                    <a:pt x="35" y="13"/>
                    <a:pt x="30" y="15"/>
                    <a:pt x="27" y="18"/>
                  </a:cubicBezTo>
                  <a:cubicBezTo>
                    <a:pt x="24" y="21"/>
                    <a:pt x="22" y="26"/>
                    <a:pt x="22" y="30"/>
                  </a:cubicBezTo>
                  <a:cubicBezTo>
                    <a:pt x="22" y="34"/>
                    <a:pt x="24" y="39"/>
                    <a:pt x="27" y="42"/>
                  </a:cubicBezTo>
                  <a:cubicBezTo>
                    <a:pt x="31" y="45"/>
                    <a:pt x="35" y="46"/>
                    <a:pt x="40" y="46"/>
                  </a:cubicBezTo>
                  <a:cubicBezTo>
                    <a:pt x="47" y="46"/>
                    <a:pt x="54" y="42"/>
                    <a:pt x="56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7"/>
                    <a:pt x="42" y="38"/>
                    <a:pt x="40" y="38"/>
                  </a:cubicBezTo>
                  <a:cubicBezTo>
                    <a:pt x="36" y="38"/>
                    <a:pt x="35" y="35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0"/>
                    <a:pt x="50" y="13"/>
                    <a:pt x="39" y="13"/>
                  </a:cubicBezTo>
                  <a:close/>
                  <a:moveTo>
                    <a:pt x="35" y="26"/>
                  </a:moveTo>
                  <a:cubicBezTo>
                    <a:pt x="35" y="23"/>
                    <a:pt x="36" y="20"/>
                    <a:pt x="39" y="20"/>
                  </a:cubicBezTo>
                  <a:cubicBezTo>
                    <a:pt x="43" y="20"/>
                    <a:pt x="44" y="23"/>
                    <a:pt x="44" y="26"/>
                  </a:cubicBezTo>
                  <a:lnTo>
                    <a:pt x="35" y="26"/>
                  </a:lnTo>
                  <a:close/>
                  <a:moveTo>
                    <a:pt x="48" y="6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48" y="6"/>
                  </a:lnTo>
                  <a:close/>
                  <a:moveTo>
                    <a:pt x="60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0" y="2"/>
                    <a:pt x="60" y="2"/>
                    <a:pt x="60" y="2"/>
                  </a:cubicBezTo>
                  <a:lnTo>
                    <a:pt x="60" y="11"/>
                  </a:lnTo>
                  <a:close/>
                  <a:moveTo>
                    <a:pt x="60" y="45"/>
                  </a:moveTo>
                  <a:cubicBezTo>
                    <a:pt x="73" y="45"/>
                    <a:pt x="73" y="45"/>
                    <a:pt x="73" y="4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45"/>
                  </a:lnTo>
                  <a:close/>
                  <a:moveTo>
                    <a:pt x="99" y="13"/>
                  </a:moveTo>
                  <a:cubicBezTo>
                    <a:pt x="95" y="13"/>
                    <a:pt x="92" y="15"/>
                    <a:pt x="90" y="1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4"/>
                    <a:pt x="91" y="22"/>
                    <a:pt x="94" y="22"/>
                  </a:cubicBezTo>
                  <a:cubicBezTo>
                    <a:pt x="97" y="22"/>
                    <a:pt x="97" y="24"/>
                    <a:pt x="97" y="26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3"/>
                    <a:pt x="109" y="19"/>
                    <a:pt x="107" y="16"/>
                  </a:cubicBezTo>
                  <a:cubicBezTo>
                    <a:pt x="105" y="14"/>
                    <a:pt x="102" y="13"/>
                    <a:pt x="99" y="13"/>
                  </a:cubicBezTo>
                  <a:close/>
                  <a:moveTo>
                    <a:pt x="129" y="30"/>
                  </a:moveTo>
                  <a:cubicBezTo>
                    <a:pt x="124" y="14"/>
                    <a:pt x="124" y="14"/>
                    <a:pt x="124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5" y="14"/>
                    <a:pt x="135" y="14"/>
                    <a:pt x="135" y="14"/>
                  </a:cubicBezTo>
                  <a:lnTo>
                    <a:pt x="129" y="30"/>
                  </a:lnTo>
                  <a:close/>
                  <a:moveTo>
                    <a:pt x="162" y="13"/>
                  </a:moveTo>
                  <a:cubicBezTo>
                    <a:pt x="158" y="13"/>
                    <a:pt x="153" y="15"/>
                    <a:pt x="150" y="18"/>
                  </a:cubicBezTo>
                  <a:cubicBezTo>
                    <a:pt x="147" y="21"/>
                    <a:pt x="145" y="26"/>
                    <a:pt x="145" y="30"/>
                  </a:cubicBezTo>
                  <a:cubicBezTo>
                    <a:pt x="145" y="34"/>
                    <a:pt x="147" y="39"/>
                    <a:pt x="150" y="42"/>
                  </a:cubicBezTo>
                  <a:cubicBezTo>
                    <a:pt x="154" y="45"/>
                    <a:pt x="158" y="46"/>
                    <a:pt x="163" y="46"/>
                  </a:cubicBezTo>
                  <a:cubicBezTo>
                    <a:pt x="170" y="46"/>
                    <a:pt x="177" y="42"/>
                    <a:pt x="179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7" y="37"/>
                    <a:pt x="166" y="38"/>
                    <a:pt x="163" y="38"/>
                  </a:cubicBezTo>
                  <a:cubicBezTo>
                    <a:pt x="159" y="38"/>
                    <a:pt x="158" y="35"/>
                    <a:pt x="158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20"/>
                    <a:pt x="173" y="13"/>
                    <a:pt x="162" y="13"/>
                  </a:cubicBezTo>
                  <a:close/>
                  <a:moveTo>
                    <a:pt x="158" y="26"/>
                  </a:moveTo>
                  <a:cubicBezTo>
                    <a:pt x="158" y="23"/>
                    <a:pt x="159" y="20"/>
                    <a:pt x="162" y="20"/>
                  </a:cubicBezTo>
                  <a:cubicBezTo>
                    <a:pt x="166" y="20"/>
                    <a:pt x="167" y="23"/>
                    <a:pt x="167" y="26"/>
                  </a:cubicBezTo>
                  <a:lnTo>
                    <a:pt x="158" y="26"/>
                  </a:lnTo>
                  <a:close/>
                  <a:moveTo>
                    <a:pt x="204" y="13"/>
                  </a:moveTo>
                  <a:cubicBezTo>
                    <a:pt x="200" y="13"/>
                    <a:pt x="196" y="15"/>
                    <a:pt x="195" y="18"/>
                  </a:cubicBezTo>
                  <a:cubicBezTo>
                    <a:pt x="195" y="18"/>
                    <a:pt x="195" y="18"/>
                    <a:pt x="195" y="18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5" y="24"/>
                    <a:pt x="196" y="22"/>
                    <a:pt x="199" y="22"/>
                  </a:cubicBezTo>
                  <a:cubicBezTo>
                    <a:pt x="202" y="22"/>
                    <a:pt x="202" y="24"/>
                    <a:pt x="202" y="26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14" y="45"/>
                    <a:pt x="214" y="45"/>
                    <a:pt x="214" y="4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3"/>
                    <a:pt x="214" y="19"/>
                    <a:pt x="212" y="16"/>
                  </a:cubicBezTo>
                  <a:cubicBezTo>
                    <a:pt x="210" y="14"/>
                    <a:pt x="207" y="13"/>
                    <a:pt x="204" y="13"/>
                  </a:cubicBezTo>
                  <a:close/>
                  <a:moveTo>
                    <a:pt x="233" y="3"/>
                  </a:moveTo>
                  <a:cubicBezTo>
                    <a:pt x="222" y="4"/>
                    <a:pt x="222" y="4"/>
                    <a:pt x="222" y="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7"/>
                    <a:pt x="221" y="40"/>
                    <a:pt x="223" y="43"/>
                  </a:cubicBezTo>
                  <a:cubicBezTo>
                    <a:pt x="225" y="45"/>
                    <a:pt x="228" y="46"/>
                    <a:pt x="231" y="46"/>
                  </a:cubicBezTo>
                  <a:cubicBezTo>
                    <a:pt x="232" y="46"/>
                    <a:pt x="236" y="46"/>
                    <a:pt x="239" y="45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38" y="36"/>
                    <a:pt x="237" y="37"/>
                    <a:pt x="236" y="37"/>
                  </a:cubicBezTo>
                  <a:cubicBezTo>
                    <a:pt x="233" y="37"/>
                    <a:pt x="233" y="35"/>
                    <a:pt x="233" y="33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9" y="22"/>
                    <a:pt x="239" y="22"/>
                    <a:pt x="239" y="22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3"/>
                  </a:lnTo>
                  <a:close/>
                  <a:moveTo>
                    <a:pt x="259" y="13"/>
                  </a:moveTo>
                  <a:cubicBezTo>
                    <a:pt x="249" y="13"/>
                    <a:pt x="242" y="20"/>
                    <a:pt x="242" y="30"/>
                  </a:cubicBezTo>
                  <a:cubicBezTo>
                    <a:pt x="242" y="39"/>
                    <a:pt x="250" y="46"/>
                    <a:pt x="259" y="46"/>
                  </a:cubicBezTo>
                  <a:cubicBezTo>
                    <a:pt x="269" y="46"/>
                    <a:pt x="277" y="39"/>
                    <a:pt x="277" y="30"/>
                  </a:cubicBezTo>
                  <a:cubicBezTo>
                    <a:pt x="277" y="20"/>
                    <a:pt x="269" y="13"/>
                    <a:pt x="259" y="13"/>
                  </a:cubicBezTo>
                  <a:close/>
                  <a:moveTo>
                    <a:pt x="259" y="38"/>
                  </a:moveTo>
                  <a:cubicBezTo>
                    <a:pt x="257" y="38"/>
                    <a:pt x="255" y="38"/>
                    <a:pt x="255" y="29"/>
                  </a:cubicBezTo>
                  <a:cubicBezTo>
                    <a:pt x="255" y="26"/>
                    <a:pt x="255" y="21"/>
                    <a:pt x="259" y="21"/>
                  </a:cubicBezTo>
                  <a:cubicBezTo>
                    <a:pt x="263" y="21"/>
                    <a:pt x="264" y="26"/>
                    <a:pt x="264" y="29"/>
                  </a:cubicBezTo>
                  <a:cubicBezTo>
                    <a:pt x="264" y="38"/>
                    <a:pt x="262" y="38"/>
                    <a:pt x="259" y="38"/>
                  </a:cubicBezTo>
                  <a:close/>
                  <a:moveTo>
                    <a:pt x="301" y="13"/>
                  </a:moveTo>
                  <a:cubicBezTo>
                    <a:pt x="297" y="13"/>
                    <a:pt x="293" y="15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80" y="14"/>
                    <a:pt x="280" y="14"/>
                    <a:pt x="280" y="14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92" y="45"/>
                    <a:pt x="292" y="45"/>
                    <a:pt x="292" y="45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4"/>
                    <a:pt x="293" y="22"/>
                    <a:pt x="296" y="22"/>
                  </a:cubicBezTo>
                  <a:cubicBezTo>
                    <a:pt x="299" y="22"/>
                    <a:pt x="299" y="24"/>
                    <a:pt x="299" y="2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11" y="23"/>
                    <a:pt x="311" y="19"/>
                    <a:pt x="309" y="16"/>
                  </a:cubicBezTo>
                  <a:cubicBezTo>
                    <a:pt x="307" y="14"/>
                    <a:pt x="304" y="13"/>
                    <a:pt x="301" y="13"/>
                  </a:cubicBezTo>
                  <a:close/>
                  <a:moveTo>
                    <a:pt x="342" y="27"/>
                  </a:moveTo>
                  <a:cubicBezTo>
                    <a:pt x="339" y="25"/>
                    <a:pt x="336" y="25"/>
                    <a:pt x="333" y="24"/>
                  </a:cubicBezTo>
                  <a:cubicBezTo>
                    <a:pt x="332" y="24"/>
                    <a:pt x="329" y="24"/>
                    <a:pt x="328" y="24"/>
                  </a:cubicBezTo>
                  <a:cubicBezTo>
                    <a:pt x="327" y="23"/>
                    <a:pt x="326" y="23"/>
                    <a:pt x="326" y="22"/>
                  </a:cubicBezTo>
                  <a:cubicBezTo>
                    <a:pt x="326" y="21"/>
                    <a:pt x="328" y="20"/>
                    <a:pt x="330" y="20"/>
                  </a:cubicBezTo>
                  <a:cubicBezTo>
                    <a:pt x="332" y="20"/>
                    <a:pt x="335" y="21"/>
                    <a:pt x="336" y="23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3" y="15"/>
                    <a:pt x="337" y="13"/>
                    <a:pt x="331" y="13"/>
                  </a:cubicBezTo>
                  <a:cubicBezTo>
                    <a:pt x="327" y="13"/>
                    <a:pt x="324" y="14"/>
                    <a:pt x="321" y="16"/>
                  </a:cubicBezTo>
                  <a:cubicBezTo>
                    <a:pt x="318" y="17"/>
                    <a:pt x="316" y="20"/>
                    <a:pt x="316" y="24"/>
                  </a:cubicBezTo>
                  <a:cubicBezTo>
                    <a:pt x="316" y="32"/>
                    <a:pt x="323" y="33"/>
                    <a:pt x="330" y="34"/>
                  </a:cubicBezTo>
                  <a:cubicBezTo>
                    <a:pt x="331" y="34"/>
                    <a:pt x="335" y="35"/>
                    <a:pt x="335" y="36"/>
                  </a:cubicBezTo>
                  <a:cubicBezTo>
                    <a:pt x="335" y="38"/>
                    <a:pt x="332" y="38"/>
                    <a:pt x="331" y="38"/>
                  </a:cubicBezTo>
                  <a:cubicBezTo>
                    <a:pt x="328" y="38"/>
                    <a:pt x="325" y="38"/>
                    <a:pt x="324" y="35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43"/>
                    <a:pt x="323" y="46"/>
                    <a:pt x="330" y="46"/>
                  </a:cubicBezTo>
                  <a:cubicBezTo>
                    <a:pt x="337" y="46"/>
                    <a:pt x="346" y="43"/>
                    <a:pt x="346" y="35"/>
                  </a:cubicBezTo>
                  <a:cubicBezTo>
                    <a:pt x="346" y="31"/>
                    <a:pt x="345" y="28"/>
                    <a:pt x="342" y="27"/>
                  </a:cubicBez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265237" y="5641976"/>
              <a:ext cx="471488" cy="493713"/>
            </a:xfrm>
            <a:custGeom>
              <a:avLst/>
              <a:gdLst/>
              <a:ahLst/>
              <a:cxnLst>
                <a:cxn ang="0">
                  <a:pos x="60" y="311"/>
                </a:cxn>
                <a:cxn ang="0">
                  <a:pos x="297" y="0"/>
                </a:cxn>
                <a:cxn ang="0">
                  <a:pos x="238" y="0"/>
                </a:cxn>
                <a:cxn ang="0">
                  <a:pos x="0" y="311"/>
                </a:cxn>
                <a:cxn ang="0">
                  <a:pos x="60" y="311"/>
                </a:cxn>
              </a:cxnLst>
              <a:rect l="0" t="0" r="r" b="b"/>
              <a:pathLst>
                <a:path w="297" h="311">
                  <a:moveTo>
                    <a:pt x="60" y="311"/>
                  </a:moveTo>
                  <a:lnTo>
                    <a:pt x="297" y="0"/>
                  </a:lnTo>
                  <a:lnTo>
                    <a:pt x="238" y="0"/>
                  </a:lnTo>
                  <a:lnTo>
                    <a:pt x="0" y="311"/>
                  </a:lnTo>
                  <a:lnTo>
                    <a:pt x="60" y="31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</p:spTree>
    <p:extLst>
      <p:ext uri="{BB962C8B-B14F-4D97-AF65-F5344CB8AC3E}">
        <p14:creationId xmlns:p14="http://schemas.microsoft.com/office/powerpoint/2010/main" val="14774393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099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53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09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67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21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8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77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7702137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23913" y="1570038"/>
            <a:ext cx="4788071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477433" y="2917203"/>
            <a:ext cx="3642784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2520" y="6511777"/>
            <a:ext cx="381140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734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2520" y="6511777"/>
            <a:ext cx="381140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575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5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2520" y="6511777"/>
            <a:ext cx="381140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5082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2520" y="6511777"/>
            <a:ext cx="381140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013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0" y="1104901"/>
            <a:ext cx="7950200" cy="4916387"/>
          </a:xfrm>
        </p:spPr>
        <p:txBody>
          <a:bodyPr anchor="ctr" anchorCtr="0"/>
          <a:lstStyle>
            <a:lvl1pPr marL="534988" indent="-534988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>
                <a:latin typeface="Century Gothic" pitchFamily="34" charset="0"/>
              </a:defRPr>
            </a:lvl1pPr>
            <a:lvl2pPr marL="534988" indent="0">
              <a:spcBef>
                <a:spcPts val="0"/>
              </a:spcBef>
              <a:tabLst>
                <a:tab pos="4667250" algn="l"/>
              </a:tabLst>
              <a:defRPr sz="11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688" indent="-266700">
              <a:buClr>
                <a:srgbClr val="004563"/>
              </a:buClr>
              <a:tabLst>
                <a:tab pos="4667250" algn="l"/>
              </a:tabLst>
              <a:defRPr sz="1100" b="1">
                <a:latin typeface="Century Gothic" pitchFamily="34" charset="0"/>
              </a:defRPr>
            </a:lvl3pPr>
            <a:lvl4pPr marL="801688" indent="0">
              <a:tabLst>
                <a:tab pos="4667250" algn="l"/>
              </a:tabLst>
              <a:defRPr sz="1100">
                <a:latin typeface="Century Gothic" pitchFamily="34" charset="0"/>
              </a:defRPr>
            </a:lvl4pPr>
            <a:lvl5pPr marL="896938" indent="-95250">
              <a:tabLst/>
              <a:defRPr sz="11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2520" y="6511777"/>
            <a:ext cx="381140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6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24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 hasCustomPrompt="1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965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41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364200" y="6406912"/>
            <a:ext cx="336946" cy="225542"/>
          </a:xfrm>
        </p:spPr>
        <p:txBody>
          <a:bodyPr anchor="ctr"/>
          <a:lstStyle>
            <a:lvl1pPr>
              <a:defRPr>
                <a:latin typeface="+mj-lt"/>
              </a:defRPr>
            </a:lvl1pPr>
          </a:lstStyle>
          <a:p>
            <a:fld id="{438FEFB8-6B6E-4DC1-A5E4-A1258711B4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5"/>
          </p:nvPr>
        </p:nvSpPr>
        <p:spPr>
          <a:xfrm>
            <a:off x="609476" y="6340935"/>
            <a:ext cx="2844222" cy="3643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fr-FR"/>
              <a:t>Title of the presentation l Date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4164754" y="6340935"/>
            <a:ext cx="3862492" cy="364338"/>
          </a:xfrm>
        </p:spPr>
        <p:txBody>
          <a:bodyPr/>
          <a:lstStyle>
            <a:lvl1pPr>
              <a:defRPr sz="1249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fr-FR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389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3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170439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1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4875541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/>
        </p:nvGrpSpPr>
        <p:grpSpPr>
          <a:xfrm>
            <a:off x="11329567" y="6342070"/>
            <a:ext cx="528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7243483" y="6449078"/>
            <a:ext cx="3779516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4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4496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7962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/>
        </p:nvGrpSpPr>
        <p:grpSpPr>
          <a:xfrm>
            <a:off x="11329567" y="6342070"/>
            <a:ext cx="528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4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4496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8087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0" y="1104901"/>
            <a:ext cx="5631191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791" y="1100206"/>
            <a:ext cx="762663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2520" y="6511777"/>
            <a:ext cx="381140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373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2520" y="6511777"/>
            <a:ext cx="381140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28620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2520" y="6511777"/>
            <a:ext cx="381140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6742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099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53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09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3452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2520" y="6511777"/>
            <a:ext cx="381140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10"/>
          <p:cNvGrpSpPr>
            <a:grpSpLocks noChangeAspect="1"/>
          </p:cNvGrpSpPr>
          <p:nvPr/>
        </p:nvGrpSpPr>
        <p:grpSpPr>
          <a:xfrm>
            <a:off x="11513588" y="6471460"/>
            <a:ext cx="350400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9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2561" y="6508751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B7FD9E1A-1107-DB46-8869-31A84C347557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fld id="{FA57FF36-4A68-E248-B0BD-4AA976C1B5DD}" type="datetimeFigureOut">
              <a:rPr lang="fr-FR" smtClean="0"/>
              <a:t>15/11/2017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21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net.readthedocs.io/en/latest/mlp.html" TargetMode="External"/><Relationship Id="rId4" Type="http://schemas.openxmlformats.org/officeDocument/2006/relationships/hyperlink" Target="https://www.quora.com/Why-do-we-not-use-a-differentiable-approximation-of-ReLUs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do-we-not-use-a-differentiable-approximation-of-ReLUs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knet.readthedocs.io/en/latest/mlp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do-we-not-use-a-differentiable-approximation-of-ReLUs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knet.readthedocs.io/en/latest/mlp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do-we-not-use-a-differentiable-approximation-of-ReLUs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en.wikipedia.org/wiki/Universal_approximation_theorem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knet.readthedocs.io/en/latest/mlp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hyperlink" Target="http://karpathy.github.io/2015/03/30/breaking-convnets/" TargetMode="External"/><Relationship Id="rId5" Type="http://schemas.openxmlformats.org/officeDocument/2006/relationships/hyperlink" Target="http://www.evolvingai.org/fooling" TargetMode="External"/><Relationship Id="rId6" Type="http://schemas.openxmlformats.org/officeDocument/2006/relationships/hyperlink" Target="https://www.technologyreview.com/s/608911/is-ai-riding-a-one-trick-pony/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theverge.com/2017/4/12/15271874/ai-adversarial-images-fooling-attacks-artificial-intelligence" TargetMode="External"/><Relationship Id="rId9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jpeg"/><Relationship Id="rId5" Type="http://schemas.openxmlformats.org/officeDocument/2006/relationships/hyperlink" Target="https://arxiv.org/abs/1702.01983v1" TargetMode="External"/><Relationship Id="rId6" Type="http://schemas.openxmlformats.org/officeDocument/2006/relationships/hyperlink" Target="https://syncedreview.com/2017/05/18/face-aging-with-conditional-generative-adversarial-networks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ezratty.net/wordpress/2017/douze-mythes-intelligence-artificielle/" TargetMode="External"/><Relationship Id="rId3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oper.com/journal/2017/5/this-is-the-year-of-voice-u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acebookresearch/deepmas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s231n.github.io/neural-networks-2/#datapre" TargetMode="Externa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hyperlink" Target="https://en.wikipedia.org/wiki/Vanishing_gradient_problem" TargetMode="External"/><Relationship Id="rId6" Type="http://schemas.openxmlformats.org/officeDocument/2006/relationships/hyperlink" Target="https://arxiv.org/abs/1502.03167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s231n.github.io/neural-networks-2/#datap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89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Activation </a:t>
            </a:r>
            <a:r>
              <a:rPr lang="fr-FR" dirty="0" err="1" smtClean="0"/>
              <a:t>functions</a:t>
            </a:r>
            <a:endParaRPr lang="fr-FR" dirty="0"/>
          </a:p>
        </p:txBody>
      </p:sp>
      <p:pic>
        <p:nvPicPr>
          <p:cNvPr id="4098" name="Picture 2" descr="images/act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48" y="1350781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81512" y="1352477"/>
            <a:ext cx="2181486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8686" y="3733727"/>
            <a:ext cx="2181486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Credits</a:t>
            </a:r>
            <a:r>
              <a:rPr lang="fr-FR" dirty="0"/>
              <a:t> for the image </a:t>
            </a:r>
            <a:r>
              <a:rPr lang="fr-FR" dirty="0">
                <a:hlinkClick r:id="rId3"/>
              </a:rPr>
              <a:t>http://knet.readthedocs.io/en/latest/mlp.html</a:t>
            </a:r>
            <a:endParaRPr lang="fr-FR" dirty="0"/>
          </a:p>
          <a:p>
            <a:r>
              <a:rPr lang="fr-FR" dirty="0"/>
              <a:t>More </a:t>
            </a:r>
            <a:r>
              <a:rPr lang="fr-FR" dirty="0" err="1"/>
              <a:t>explanation</a:t>
            </a:r>
            <a:r>
              <a:rPr lang="fr-FR" dirty="0"/>
              <a:t> </a:t>
            </a:r>
            <a:r>
              <a:rPr lang="fr-FR" dirty="0">
                <a:hlinkClick r:id="rId4"/>
              </a:rPr>
              <a:t>https://www.quora.com/Why-do-we-not-use-a-differentiable-approximation-of-ReLUs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846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Activation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Credits</a:t>
            </a:r>
            <a:r>
              <a:rPr lang="fr-FR" dirty="0"/>
              <a:t> for the image </a:t>
            </a:r>
            <a:r>
              <a:rPr lang="fr-FR" dirty="0">
                <a:hlinkClick r:id="rId2"/>
              </a:rPr>
              <a:t>http://knet.readthedocs.io/en/latest/mlp.html</a:t>
            </a:r>
            <a:endParaRPr lang="fr-FR" dirty="0"/>
          </a:p>
          <a:p>
            <a:r>
              <a:rPr lang="fr-FR" dirty="0"/>
              <a:t>More </a:t>
            </a:r>
            <a:r>
              <a:rPr lang="fr-FR" dirty="0" err="1"/>
              <a:t>explanation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https://www.quora.com/Why-do-we-not-use-a-differentiable-approximation-of-ReLUs</a:t>
            </a:r>
            <a:r>
              <a:rPr lang="fr-FR" dirty="0"/>
              <a:t> </a:t>
            </a:r>
          </a:p>
        </p:txBody>
      </p:sp>
      <p:pic>
        <p:nvPicPr>
          <p:cNvPr id="4098" name="Picture 2" descr="images/act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48" y="1350781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81512" y="1352477"/>
            <a:ext cx="2181486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8686" y="3733727"/>
            <a:ext cx="2181486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/>
          <p:cNvCxnSpPr>
            <a:endCxn id="7" idx="1"/>
          </p:cNvCxnSpPr>
          <p:nvPr/>
        </p:nvCxnSpPr>
        <p:spPr>
          <a:xfrm>
            <a:off x="1891430" y="4146115"/>
            <a:ext cx="827256" cy="77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34527" y="3718780"/>
            <a:ext cx="117053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Canonical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choice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: inverse of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Logit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unction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128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Activation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Credits</a:t>
            </a:r>
            <a:r>
              <a:rPr lang="fr-FR" dirty="0" smtClean="0"/>
              <a:t> for the image 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knet.readthedocs.io/en/latest/mlp.html</a:t>
            </a:r>
            <a:endParaRPr lang="fr-FR" dirty="0" smtClean="0"/>
          </a:p>
          <a:p>
            <a:r>
              <a:rPr lang="fr-FR" dirty="0"/>
              <a:t>More </a:t>
            </a:r>
            <a:r>
              <a:rPr lang="fr-FR" dirty="0" err="1"/>
              <a:t>explanation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www.quora.com/Why-do-we-not-use-a-differentiable-approximation-of-ReLUs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098" name="Picture 2" descr="images/act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48" y="1350781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81512" y="1352477"/>
            <a:ext cx="2181486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8686" y="3733727"/>
            <a:ext cx="2181486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/>
          <p:cNvCxnSpPr>
            <a:endCxn id="7" idx="1"/>
          </p:cNvCxnSpPr>
          <p:nvPr/>
        </p:nvCxnSpPr>
        <p:spPr>
          <a:xfrm>
            <a:off x="1891430" y="4146115"/>
            <a:ext cx="827256" cy="77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134527" y="3718780"/>
            <a:ext cx="117053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Canonical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choice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: inverse of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Logit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unction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9662998" y="1682599"/>
            <a:ext cx="702737" cy="859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81021" y="1226454"/>
            <a:ext cx="17470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Rectified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Linear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Unit : </a:t>
            </a:r>
          </a:p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Faster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computation</a:t>
            </a:r>
          </a:p>
        </p:txBody>
      </p:sp>
    </p:spTree>
    <p:extLst>
      <p:ext uri="{BB962C8B-B14F-4D97-AF65-F5344CB8AC3E}">
        <p14:creationId xmlns:p14="http://schemas.microsoft.com/office/powerpoint/2010/main" val="9419076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Activation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Credits</a:t>
            </a:r>
            <a:r>
              <a:rPr lang="fr-FR" dirty="0" smtClean="0"/>
              <a:t> for the image 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knet.readthedocs.io/en/latest/mlp.html</a:t>
            </a:r>
            <a:endParaRPr lang="fr-FR" dirty="0" smtClean="0"/>
          </a:p>
          <a:p>
            <a:r>
              <a:rPr lang="fr-FR" dirty="0"/>
              <a:t>More </a:t>
            </a:r>
            <a:r>
              <a:rPr lang="fr-FR" dirty="0" err="1"/>
              <a:t>explanation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www.quora.com/Why-do-we-not-use-a-differentiable-approximation-of-ReLUs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098" name="Picture 2" descr="images/act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48" y="1350781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9248" y="1352477"/>
            <a:ext cx="7143750" cy="491038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27771" y="3656391"/>
            <a:ext cx="16517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itchFamily="34" charset="0"/>
                <a:cs typeface="Arial" pitchFamily="34" charset="0"/>
              </a:rPr>
              <a:t>Sufficient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 to fit 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any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 non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linearity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1400" dirty="0">
                <a:latin typeface="Arial" pitchFamily="34" charset="0"/>
                <a:cs typeface="Arial" pitchFamily="34" charset="0"/>
                <a:hlinkClick r:id="rId5"/>
              </a:rPr>
              <a:t>https://</a:t>
            </a:r>
            <a:r>
              <a:rPr lang="fr-FR" sz="1400" dirty="0" smtClean="0">
                <a:latin typeface="Arial" pitchFamily="34" charset="0"/>
                <a:cs typeface="Arial" pitchFamily="34" charset="0"/>
                <a:hlinkClick r:id="rId5"/>
              </a:rPr>
              <a:t>en.wikipedia.org/wiki/Universal_approximation_theorem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onnecteur droit avec flèche 11"/>
          <p:cNvCxnSpPr>
            <a:stCxn id="2" idx="1"/>
            <a:endCxn id="6" idx="3"/>
          </p:cNvCxnSpPr>
          <p:nvPr/>
        </p:nvCxnSpPr>
        <p:spPr>
          <a:xfrm flipH="1" flipV="1">
            <a:off x="9662998" y="3807671"/>
            <a:ext cx="464773" cy="541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234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word</a:t>
            </a:r>
            <a:r>
              <a:rPr lang="fr-FR" dirty="0" smtClean="0"/>
              <a:t> on </a:t>
            </a:r>
            <a:r>
              <a:rPr lang="fr-FR" dirty="0" err="1" smtClean="0"/>
              <a:t>feedforward</a:t>
            </a:r>
            <a:r>
              <a:rPr lang="fr-FR" dirty="0" smtClean="0"/>
              <a:t> vs back propagation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9564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FeedForward</a:t>
            </a:r>
            <a:r>
              <a:rPr lang="fr-FR" dirty="0" smtClean="0"/>
              <a:t> &amp; Back Propagation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486150" y="1657350"/>
            <a:ext cx="4371975" cy="14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3486150" y="5329237"/>
            <a:ext cx="43719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1357" y="1182279"/>
            <a:ext cx="26615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Feed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Forward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1357" y="5493582"/>
            <a:ext cx="26615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latin typeface="Arial" pitchFamily="34" charset="0"/>
                <a:cs typeface="Arial" pitchFamily="34" charset="0"/>
              </a:rPr>
              <a:t>Back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Prop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mage result for neural network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957387"/>
            <a:ext cx="56864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97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word</a:t>
            </a:r>
            <a:r>
              <a:rPr lang="fr-FR" dirty="0" smtClean="0"/>
              <a:t> on SGD &amp; </a:t>
            </a:r>
            <a:r>
              <a:rPr lang="fr-FR" dirty="0" err="1" smtClean="0"/>
              <a:t>minibatch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246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SGD</a:t>
            </a:r>
            <a:endParaRPr lang="fr-FR" dirty="0"/>
          </a:p>
        </p:txBody>
      </p:sp>
      <p:pic>
        <p:nvPicPr>
          <p:cNvPr id="2054" name="Picture 6" descr="mage result for stochastic gradient desc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60" y="912707"/>
            <a:ext cx="732472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073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word</a:t>
            </a:r>
            <a:r>
              <a:rPr lang="fr-FR" dirty="0" smtClean="0"/>
              <a:t> on </a:t>
            </a:r>
            <a:r>
              <a:rPr lang="fr-FR" dirty="0" err="1"/>
              <a:t>Regularization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smtClean="0"/>
              <a:t>Learning </a:t>
            </a:r>
            <a:r>
              <a:rPr lang="fr-FR" sz="2000" dirty="0" smtClean="0"/>
              <a:t>http</a:t>
            </a:r>
            <a:r>
              <a:rPr lang="fr-FR" sz="2000" dirty="0"/>
              <a:t>://</a:t>
            </a:r>
            <a:r>
              <a:rPr lang="fr-FR" sz="2000" dirty="0" err="1"/>
              <a:t>egrcc.github.io</a:t>
            </a:r>
            <a:r>
              <a:rPr lang="fr-FR" sz="2000" dirty="0"/>
              <a:t>/docs/dl/</a:t>
            </a:r>
            <a:r>
              <a:rPr lang="fr-FR" sz="2000" dirty="0" err="1"/>
              <a:t>deeplearningbook-regularization.pdf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727962" cy="914400"/>
          </a:xfrm>
        </p:spPr>
        <p:txBody>
          <a:bodyPr>
            <a:noAutofit/>
          </a:bodyPr>
          <a:lstStyle/>
          <a:p>
            <a:r>
              <a:rPr lang="fr-FR" sz="1800" dirty="0"/>
              <a:t>Srivastava et al (2014) </a:t>
            </a:r>
            <a:r>
              <a:rPr lang="fr-FR" sz="1800" dirty="0" err="1"/>
              <a:t>showed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dropout </a:t>
            </a:r>
            <a:r>
              <a:rPr lang="fr-FR" sz="1800" dirty="0" err="1"/>
              <a:t>is</a:t>
            </a:r>
            <a:r>
              <a:rPr lang="fr-FR" sz="1800" dirty="0"/>
              <a:t> more effective </a:t>
            </a:r>
            <a:r>
              <a:rPr lang="fr-FR" sz="1800" dirty="0" err="1"/>
              <a:t>than</a:t>
            </a:r>
            <a:r>
              <a:rPr lang="fr-FR" sz="1800" dirty="0"/>
              <a:t> </a:t>
            </a:r>
            <a:r>
              <a:rPr lang="fr-FR" sz="1800" dirty="0" err="1"/>
              <a:t>other</a:t>
            </a:r>
            <a:r>
              <a:rPr lang="fr-FR" sz="1800" dirty="0"/>
              <a:t> standard </a:t>
            </a:r>
            <a:r>
              <a:rPr lang="fr-FR" sz="1800" dirty="0" err="1"/>
              <a:t>computationally</a:t>
            </a:r>
            <a:r>
              <a:rPr lang="fr-FR" sz="1800" dirty="0"/>
              <a:t> </a:t>
            </a:r>
            <a:r>
              <a:rPr lang="fr-FR" sz="1800" dirty="0" err="1"/>
              <a:t>inexpensive</a:t>
            </a:r>
            <a:r>
              <a:rPr lang="fr-FR" sz="1800" dirty="0"/>
              <a:t> </a:t>
            </a:r>
            <a:r>
              <a:rPr lang="fr-FR" sz="1800" dirty="0" err="1"/>
              <a:t>regularizers</a:t>
            </a:r>
            <a:r>
              <a:rPr lang="fr-FR" sz="1800" dirty="0"/>
              <a:t>, </a:t>
            </a:r>
            <a:r>
              <a:rPr lang="fr-FR" sz="1800" dirty="0" err="1"/>
              <a:t>such</a:t>
            </a:r>
            <a:r>
              <a:rPr lang="fr-FR" sz="1800" dirty="0"/>
              <a:t> as </a:t>
            </a:r>
            <a:r>
              <a:rPr lang="fr-FR" sz="1800" dirty="0" err="1"/>
              <a:t>weight</a:t>
            </a:r>
            <a:r>
              <a:rPr lang="fr-FR" sz="1800" dirty="0"/>
              <a:t> </a:t>
            </a:r>
            <a:r>
              <a:rPr lang="fr-FR" sz="1800" dirty="0" err="1"/>
              <a:t>decay</a:t>
            </a:r>
            <a:r>
              <a:rPr lang="fr-FR" sz="1800" dirty="0"/>
              <a:t>, </a:t>
            </a:r>
            <a:r>
              <a:rPr lang="fr-FR" sz="1800" dirty="0" err="1"/>
              <a:t>filter</a:t>
            </a:r>
            <a:r>
              <a:rPr lang="fr-FR" sz="1800" dirty="0"/>
              <a:t> </a:t>
            </a:r>
            <a:r>
              <a:rPr lang="fr-FR" sz="1800" dirty="0" err="1"/>
              <a:t>norm</a:t>
            </a:r>
            <a:r>
              <a:rPr lang="fr-FR" sz="1800" dirty="0"/>
              <a:t> </a:t>
            </a:r>
            <a:r>
              <a:rPr lang="fr-FR" sz="1800" dirty="0" err="1"/>
              <a:t>constraints</a:t>
            </a:r>
            <a:r>
              <a:rPr lang="fr-FR" sz="1800" dirty="0"/>
              <a:t> and </a:t>
            </a:r>
            <a:r>
              <a:rPr lang="fr-FR" sz="1800" dirty="0" err="1"/>
              <a:t>sparse</a:t>
            </a:r>
            <a:r>
              <a:rPr lang="fr-FR" sz="1800" dirty="0"/>
              <a:t> </a:t>
            </a:r>
            <a:r>
              <a:rPr lang="fr-FR" sz="1800" dirty="0" err="1"/>
              <a:t>activity</a:t>
            </a:r>
            <a:r>
              <a:rPr lang="fr-FR" sz="1800" dirty="0"/>
              <a:t> </a:t>
            </a:r>
            <a:r>
              <a:rPr lang="fr-FR" sz="1800" dirty="0" err="1"/>
              <a:t>regularization</a:t>
            </a:r>
            <a:r>
              <a:rPr lang="fr-FR" sz="1800" dirty="0"/>
              <a:t>.</a:t>
            </a:r>
            <a:endParaRPr lang="fr-FR" sz="1800" dirty="0">
              <a:solidFill>
                <a:srgbClr val="000000"/>
              </a:solidFill>
              <a:latin typeface="Calibri" charset="0"/>
            </a:endParaRPr>
          </a:p>
          <a:p>
            <a:r>
              <a:rPr lang="fr-FR" sz="1800" dirty="0"/>
              <a:t>Dropout </a:t>
            </a:r>
            <a:r>
              <a:rPr lang="fr-FR" sz="1800" dirty="0" err="1"/>
              <a:t>may</a:t>
            </a:r>
            <a:r>
              <a:rPr lang="fr-FR" sz="1800" dirty="0"/>
              <a:t> </a:t>
            </a:r>
            <a:r>
              <a:rPr lang="fr-FR" sz="1800" dirty="0" err="1"/>
              <a:t>also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combined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other</a:t>
            </a:r>
            <a:r>
              <a:rPr lang="fr-FR" sz="1800" dirty="0"/>
              <a:t> </a:t>
            </a:r>
            <a:r>
              <a:rPr lang="fr-FR" sz="1800" dirty="0" err="1"/>
              <a:t>forms</a:t>
            </a:r>
            <a:r>
              <a:rPr lang="fr-FR" sz="1800" dirty="0"/>
              <a:t> of </a:t>
            </a:r>
            <a:r>
              <a:rPr lang="fr-FR" sz="1800" dirty="0" err="1"/>
              <a:t>regularization</a:t>
            </a:r>
            <a:r>
              <a:rPr lang="fr-FR" sz="1800" dirty="0"/>
              <a:t> to </a:t>
            </a:r>
            <a:r>
              <a:rPr lang="fr-FR" sz="1800" dirty="0" err="1"/>
              <a:t>yield</a:t>
            </a:r>
            <a:r>
              <a:rPr lang="fr-FR" sz="1800" dirty="0"/>
              <a:t> a </a:t>
            </a:r>
            <a:r>
              <a:rPr lang="fr-FR" sz="1800" dirty="0" err="1"/>
              <a:t>further</a:t>
            </a:r>
            <a:r>
              <a:rPr lang="fr-FR" sz="1800" dirty="0"/>
              <a:t> </a:t>
            </a:r>
            <a:r>
              <a:rPr lang="fr-FR" sz="1800" dirty="0" err="1"/>
              <a:t>improvement</a:t>
            </a:r>
            <a:r>
              <a:rPr lang="fr-FR" sz="1800" dirty="0"/>
              <a:t>.</a:t>
            </a:r>
            <a:endParaRPr lang="fr-FR" sz="1800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267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word</a:t>
            </a:r>
            <a:r>
              <a:rPr lang="fr-FR" dirty="0" smtClean="0"/>
              <a:t> on data augmentation,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U</a:t>
            </a:r>
            <a:r>
              <a:rPr lang="fr-FR" dirty="0" err="1" smtClean="0"/>
              <a:t>psampling</a:t>
            </a:r>
            <a:r>
              <a:rPr lang="fr-FR" dirty="0" smtClean="0"/>
              <a:t>/</a:t>
            </a:r>
            <a:r>
              <a:rPr lang="fr-FR" dirty="0" err="1" smtClean="0"/>
              <a:t>Downsampling</a:t>
            </a:r>
            <a:r>
              <a:rPr lang="fr-FR" dirty="0"/>
              <a:t>, </a:t>
            </a:r>
            <a:r>
              <a:rPr lang="fr-FR" dirty="0" err="1"/>
              <a:t>Gaussian</a:t>
            </a:r>
            <a:r>
              <a:rPr lang="fr-FR" dirty="0"/>
              <a:t> </a:t>
            </a:r>
            <a:r>
              <a:rPr lang="fr-FR" dirty="0" smtClean="0"/>
              <a:t>Noise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727962" cy="914400"/>
          </a:xfrm>
        </p:spPr>
        <p:txBody>
          <a:bodyPr>
            <a:noAutofit/>
          </a:bodyPr>
          <a:lstStyle/>
          <a:p>
            <a:r>
              <a:rPr lang="fr-FR" sz="1800" dirty="0" smtClean="0"/>
              <a:t>For images : </a:t>
            </a:r>
            <a:r>
              <a:rPr lang="fr-FR" sz="1800" dirty="0" err="1" smtClean="0"/>
              <a:t>modifiy</a:t>
            </a:r>
            <a:r>
              <a:rPr lang="fr-FR" sz="1800" dirty="0" smtClean="0"/>
              <a:t> </a:t>
            </a:r>
            <a:r>
              <a:rPr lang="fr-FR" sz="1800" dirty="0" err="1" smtClean="0"/>
              <a:t>contrasts</a:t>
            </a:r>
            <a:r>
              <a:rPr lang="fr-FR" sz="1800" dirty="0" smtClean="0"/>
              <a:t>, </a:t>
            </a:r>
            <a:r>
              <a:rPr lang="fr-FR" sz="1800" dirty="0" err="1" smtClean="0"/>
              <a:t>brightness</a:t>
            </a:r>
            <a:r>
              <a:rPr lang="fr-FR" sz="1800" dirty="0" smtClean="0"/>
              <a:t>, </a:t>
            </a:r>
            <a:r>
              <a:rPr lang="fr-FR" sz="1800" dirty="0" err="1" smtClean="0"/>
              <a:t>resolution</a:t>
            </a:r>
            <a:r>
              <a:rPr lang="fr-FR" sz="1800" dirty="0" smtClean="0"/>
              <a:t>, </a:t>
            </a:r>
            <a:r>
              <a:rPr lang="fr-FR" sz="1800" dirty="0" err="1" smtClean="0"/>
              <a:t>smooth</a:t>
            </a:r>
            <a:r>
              <a:rPr lang="fr-FR" sz="1800" dirty="0" smtClean="0"/>
              <a:t> the image</a:t>
            </a:r>
            <a:r>
              <a:rPr lang="is-IS" sz="1800" dirty="0" smtClean="0"/>
              <a:t>…</a:t>
            </a:r>
          </a:p>
          <a:p>
            <a:r>
              <a:rPr lang="is-IS" sz="1800" dirty="0"/>
              <a:t>For </a:t>
            </a:r>
            <a:r>
              <a:rPr lang="is-IS" sz="1800" dirty="0" smtClean="0"/>
              <a:t>sound or text : w/ wo punctuation, lower/uppercase... </a:t>
            </a:r>
            <a:r>
              <a:rPr lang="fr-FR" sz="1800" dirty="0" smtClean="0"/>
              <a:t>S</a:t>
            </a:r>
            <a:r>
              <a:rPr lang="is-IS" sz="1800" dirty="0" smtClean="0"/>
              <a:t>mall deviations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950931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neural network</a:t>
            </a:r>
          </a:p>
          <a:p>
            <a:r>
              <a:rPr lang="fr-FR" dirty="0" smtClean="0"/>
              <a:t>Trick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endParaRPr lang="fr-FR" dirty="0" smtClean="0"/>
          </a:p>
          <a:p>
            <a:r>
              <a:rPr lang="fr-FR" dirty="0" smtClean="0"/>
              <a:t>State of the art techniques</a:t>
            </a:r>
          </a:p>
          <a:p>
            <a:r>
              <a:rPr lang="fr-FR" dirty="0" smtClean="0"/>
              <a:t>Applications – </a:t>
            </a:r>
            <a:r>
              <a:rPr lang="fr-FR" dirty="0" err="1" smtClean="0"/>
              <a:t>text</a:t>
            </a:r>
            <a:r>
              <a:rPr lang="fr-FR" dirty="0" smtClean="0"/>
              <a:t>, </a:t>
            </a:r>
            <a:r>
              <a:rPr lang="fr-FR" dirty="0" err="1" smtClean="0"/>
              <a:t>voice</a:t>
            </a:r>
            <a:r>
              <a:rPr lang="fr-FR" dirty="0" smtClean="0"/>
              <a:t>, image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99851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Augmentation for images</a:t>
            </a:r>
            <a:endParaRPr lang="fr-FR" dirty="0"/>
          </a:p>
        </p:txBody>
      </p:sp>
      <p:pic>
        <p:nvPicPr>
          <p:cNvPr id="3074" name="Picture 2" descr="mage result for image deep learning data aug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1485900"/>
            <a:ext cx="10805339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8825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Batch </a:t>
            </a:r>
            <a:r>
              <a:rPr lang="fr-FR" dirty="0" err="1" smtClean="0"/>
              <a:t>Normalization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00101" y="1617028"/>
            <a:ext cx="5129212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dirty="0"/>
              <a:t>Training </a:t>
            </a:r>
            <a:r>
              <a:rPr lang="fr-FR" sz="2800" dirty="0" err="1"/>
              <a:t>Deep</a:t>
            </a:r>
            <a:r>
              <a:rPr lang="fr-FR" sz="2800" dirty="0"/>
              <a:t> Neural Networks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complicated</a:t>
            </a:r>
            <a:r>
              <a:rPr lang="fr-FR" sz="2800" dirty="0"/>
              <a:t> by the </a:t>
            </a:r>
            <a:r>
              <a:rPr lang="fr-FR" sz="2800" dirty="0" err="1"/>
              <a:t>fact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the distribution of </a:t>
            </a:r>
            <a:r>
              <a:rPr lang="fr-FR" sz="2800" dirty="0" err="1"/>
              <a:t>each</a:t>
            </a:r>
            <a:r>
              <a:rPr lang="fr-FR" sz="2800" dirty="0"/>
              <a:t> </a:t>
            </a:r>
            <a:r>
              <a:rPr lang="fr-FR" sz="2800" dirty="0" err="1"/>
              <a:t>layer's</a:t>
            </a:r>
            <a:r>
              <a:rPr lang="fr-FR" sz="2800" dirty="0"/>
              <a:t> inputs changes </a:t>
            </a:r>
            <a:r>
              <a:rPr lang="fr-FR" sz="2800" dirty="0" err="1"/>
              <a:t>during</a:t>
            </a:r>
            <a:r>
              <a:rPr lang="fr-FR" sz="2800" dirty="0"/>
              <a:t> </a:t>
            </a:r>
            <a:r>
              <a:rPr lang="fr-FR" sz="2800" dirty="0" smtClean="0"/>
              <a:t>training.</a:t>
            </a:r>
          </a:p>
          <a:p>
            <a:r>
              <a:rPr lang="fr-FR" sz="28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comes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from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the non-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linearity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of the activation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function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They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called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effect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« 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internal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covariate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b="1" dirty="0" smtClean="0">
                <a:latin typeface="Arial" pitchFamily="34" charset="0"/>
                <a:cs typeface="Arial" pitchFamily="34" charset="0"/>
              </a:rPr>
              <a:t>shift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 »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443662" y="1617028"/>
            <a:ext cx="525964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Advice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when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using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Batch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Norm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: </a:t>
            </a:r>
            <a:endParaRPr lang="fr-FR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Don’t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put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between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input and 1st layer,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it’s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slower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maybe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because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the data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more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heterogeneous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takes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more time to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normalize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?</a:t>
            </a:r>
            <a:endParaRPr lang="fr-FR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4689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834496" cy="1143000"/>
          </a:xfrm>
        </p:spPr>
        <p:txBody>
          <a:bodyPr/>
          <a:lstStyle/>
          <a:p>
            <a:r>
              <a:rPr lang="fr-FR" dirty="0" smtClean="0"/>
              <a:t>State of the art of </a:t>
            </a:r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94910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current</a:t>
            </a:r>
            <a:r>
              <a:rPr lang="fr-FR" dirty="0" smtClean="0"/>
              <a:t> AI – </a:t>
            </a:r>
            <a:r>
              <a:rPr lang="fr-FR" dirty="0" err="1" smtClean="0"/>
              <a:t>Adversarial</a:t>
            </a:r>
            <a:r>
              <a:rPr lang="fr-FR" dirty="0" smtClean="0"/>
              <a:t> Machine Learning</a:t>
            </a:r>
            <a:endParaRPr lang="fr-FR" dirty="0"/>
          </a:p>
        </p:txBody>
      </p:sp>
      <p:pic>
        <p:nvPicPr>
          <p:cNvPr id="11266" name="Picture 2" descr="http://karpathy.github.io/assets/break/szegedy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709" y="843082"/>
            <a:ext cx="5360171" cy="280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1429" y="850901"/>
            <a:ext cx="2333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Fooling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CNN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343" y="830433"/>
            <a:ext cx="3509509" cy="36308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" y="1158678"/>
            <a:ext cx="3182410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By </a:t>
            </a:r>
            <a:r>
              <a:rPr lang="fr-FR" sz="1400" dirty="0" err="1" smtClean="0"/>
              <a:t>introducing</a:t>
            </a:r>
            <a:r>
              <a:rPr lang="fr-FR" sz="1400" dirty="0" smtClean="0"/>
              <a:t> changes </a:t>
            </a:r>
            <a:r>
              <a:rPr lang="fr-FR" sz="1400" dirty="0" err="1" smtClean="0"/>
              <a:t>that</a:t>
            </a:r>
            <a:r>
              <a:rPr lang="fr-FR" sz="1400" dirty="0" smtClean="0"/>
              <a:t> are invisible to </a:t>
            </a:r>
            <a:r>
              <a:rPr lang="fr-FR" sz="1400" dirty="0" err="1" smtClean="0"/>
              <a:t>human</a:t>
            </a:r>
            <a:r>
              <a:rPr lang="fr-FR" sz="1400" dirty="0" smtClean="0"/>
              <a:t>, the image recognition model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fooled</a:t>
            </a:r>
            <a:r>
              <a:rPr lang="fr-FR" sz="1400" dirty="0" smtClean="0"/>
              <a:t>. </a:t>
            </a:r>
            <a:r>
              <a:rPr lang="fr-FR" sz="1400" dirty="0" err="1" smtClean="0"/>
              <a:t>See</a:t>
            </a:r>
            <a:r>
              <a:rPr lang="fr-FR" sz="1400" dirty="0" smtClean="0"/>
              <a:t> </a:t>
            </a:r>
            <a:r>
              <a:rPr lang="fr-FR" sz="1400" dirty="0" err="1" smtClean="0"/>
              <a:t>Intriguing</a:t>
            </a:r>
            <a:r>
              <a:rPr lang="fr-FR" sz="1400" dirty="0" smtClean="0"/>
              <a:t> </a:t>
            </a:r>
            <a:r>
              <a:rPr lang="fr-FR" sz="1400" dirty="0" err="1"/>
              <a:t>properties</a:t>
            </a:r>
            <a:r>
              <a:rPr lang="fr-FR" sz="1400" dirty="0"/>
              <a:t> of neural networks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 by 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Szegedy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 et al. 2013</a:t>
            </a:r>
          </a:p>
          <a:p>
            <a:r>
              <a:rPr lang="fr-FR" sz="1400" dirty="0" err="1" smtClean="0"/>
              <a:t>Because</a:t>
            </a:r>
            <a:r>
              <a:rPr lang="fr-FR" sz="1400" dirty="0" smtClean="0"/>
              <a:t> </a:t>
            </a:r>
            <a:r>
              <a:rPr lang="fr-FR" sz="1400" dirty="0" err="1"/>
              <a:t>Deep</a:t>
            </a:r>
            <a:r>
              <a:rPr lang="fr-FR" sz="1400" dirty="0"/>
              <a:t> Learning </a:t>
            </a:r>
            <a:r>
              <a:rPr lang="fr-FR" sz="1400" dirty="0" err="1"/>
              <a:t>models</a:t>
            </a:r>
            <a:r>
              <a:rPr lang="fr-FR" sz="1400" dirty="0"/>
              <a:t> use </a:t>
            </a:r>
            <a:r>
              <a:rPr lang="fr-FR" sz="1400" dirty="0" err="1"/>
              <a:t>linear</a:t>
            </a:r>
            <a:r>
              <a:rPr lang="fr-FR" sz="1400" dirty="0"/>
              <a:t> </a:t>
            </a:r>
            <a:r>
              <a:rPr lang="fr-FR" sz="1400" dirty="0" err="1"/>
              <a:t>functions</a:t>
            </a:r>
            <a:r>
              <a:rPr lang="fr-FR" sz="1400" dirty="0"/>
              <a:t> to </a:t>
            </a:r>
            <a:r>
              <a:rPr lang="fr-FR" sz="1400" dirty="0" err="1"/>
              <a:t>build</a:t>
            </a:r>
            <a:r>
              <a:rPr lang="fr-FR" sz="1400" dirty="0"/>
              <a:t> up the </a:t>
            </a:r>
            <a:r>
              <a:rPr lang="fr-FR" sz="1400" dirty="0" smtClean="0"/>
              <a:t>architecture (</a:t>
            </a:r>
            <a:r>
              <a:rPr lang="fr-FR" sz="1400" dirty="0" err="1" smtClean="0"/>
              <a:t>Breaking</a:t>
            </a:r>
            <a:r>
              <a:rPr lang="fr-FR" sz="1400" dirty="0" smtClean="0"/>
              <a:t> </a:t>
            </a:r>
            <a:r>
              <a:rPr lang="fr-FR" sz="1400" dirty="0" err="1" smtClean="0"/>
              <a:t>Convnets</a:t>
            </a:r>
            <a:r>
              <a:rPr lang="fr-FR" sz="1400" dirty="0" smtClean="0"/>
              <a:t>)</a:t>
            </a:r>
          </a:p>
          <a:p>
            <a:endParaRPr lang="fr-FR" sz="1400" dirty="0" smtClean="0"/>
          </a:p>
          <a:p>
            <a:r>
              <a:rPr lang="fr-FR" sz="1400" dirty="0"/>
              <a:t>« </a:t>
            </a:r>
            <a:r>
              <a:rPr lang="fr-FR" sz="1400" dirty="0" err="1">
                <a:hlinkClick r:id="rId4"/>
              </a:rPr>
              <a:t>Creating</a:t>
            </a:r>
            <a:r>
              <a:rPr lang="fr-FR" sz="1400" dirty="0">
                <a:hlinkClick r:id="rId4"/>
              </a:rPr>
              <a:t> </a:t>
            </a:r>
            <a:r>
              <a:rPr lang="fr-FR" sz="1400" dirty="0" err="1">
                <a:hlinkClick r:id="rId4"/>
              </a:rPr>
              <a:t>fooling</a:t>
            </a:r>
            <a:r>
              <a:rPr lang="fr-FR" sz="1400" dirty="0">
                <a:hlinkClick r:id="rId4"/>
              </a:rPr>
              <a:t> images</a:t>
            </a:r>
            <a:r>
              <a:rPr lang="fr-FR" sz="1400" dirty="0"/>
              <a:t>: “</a:t>
            </a:r>
            <a:r>
              <a:rPr lang="fr-FR" sz="1400" i="1" dirty="0" err="1"/>
              <a:t>What</a:t>
            </a:r>
            <a:r>
              <a:rPr lang="fr-FR" sz="1400" i="1" dirty="0"/>
              <a:t> </a:t>
            </a:r>
            <a:r>
              <a:rPr lang="fr-FR" sz="1400" i="1" dirty="0" err="1"/>
              <a:t>happens</a:t>
            </a:r>
            <a:r>
              <a:rPr lang="fr-FR" sz="1400" i="1" dirty="0"/>
              <a:t> to the score of (</a:t>
            </a:r>
            <a:r>
              <a:rPr lang="fr-FR" sz="1400" i="1" dirty="0" err="1"/>
              <a:t>whatever</a:t>
            </a:r>
            <a:r>
              <a:rPr lang="fr-FR" sz="1400" i="1" dirty="0"/>
              <a:t> class </a:t>
            </a:r>
            <a:r>
              <a:rPr lang="fr-FR" sz="1400" i="1" dirty="0" err="1"/>
              <a:t>you</a:t>
            </a:r>
            <a:r>
              <a:rPr lang="fr-FR" sz="1400" i="1" dirty="0"/>
              <a:t> </a:t>
            </a:r>
            <a:r>
              <a:rPr lang="fr-FR" sz="1400" i="1" dirty="0" err="1"/>
              <a:t>want</a:t>
            </a:r>
            <a:r>
              <a:rPr lang="fr-FR" sz="1400" i="1" dirty="0"/>
              <a:t>) </a:t>
            </a:r>
            <a:r>
              <a:rPr lang="fr-FR" sz="1400" i="1" dirty="0" err="1"/>
              <a:t>when</a:t>
            </a:r>
            <a:r>
              <a:rPr lang="fr-FR" sz="1400" i="1" dirty="0"/>
              <a:t> I </a:t>
            </a:r>
            <a:r>
              <a:rPr lang="fr-FR" sz="1400" i="1" dirty="0" err="1"/>
              <a:t>wiggle</a:t>
            </a:r>
            <a:r>
              <a:rPr lang="fr-FR" sz="1400" i="1" dirty="0"/>
              <a:t> </a:t>
            </a:r>
            <a:r>
              <a:rPr lang="fr-FR" sz="1400" i="1" dirty="0" err="1"/>
              <a:t>this</a:t>
            </a:r>
            <a:r>
              <a:rPr lang="fr-FR" sz="1400" i="1" dirty="0"/>
              <a:t> pixel</a:t>
            </a:r>
            <a:r>
              <a:rPr lang="fr-FR" sz="1400" i="1" dirty="0" smtClean="0"/>
              <a:t>?</a:t>
            </a:r>
            <a:r>
              <a:rPr lang="fr-FR" sz="1400" dirty="0" smtClean="0"/>
              <a:t>” »</a:t>
            </a:r>
            <a:endParaRPr lang="fr-FR" sz="1400" dirty="0"/>
          </a:p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See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smtClean="0">
                <a:latin typeface="Arial" pitchFamily="34" charset="0"/>
                <a:cs typeface="Arial" pitchFamily="34" charset="0"/>
                <a:hlinkClick r:id="rId5"/>
              </a:rPr>
              <a:t>also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.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1400" i="1" dirty="0" err="1" smtClean="0">
                <a:latin typeface="Arial" pitchFamily="34" charset="0"/>
                <a:cs typeface="Arial" pitchFamily="34" charset="0"/>
              </a:rPr>
              <a:t>Some</a:t>
            </a:r>
            <a:r>
              <a:rPr lang="fr-FR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i="1" dirty="0" err="1" smtClean="0">
                <a:latin typeface="Arial" pitchFamily="34" charset="0"/>
                <a:cs typeface="Arial" pitchFamily="34" charset="0"/>
              </a:rPr>
              <a:t>critics</a:t>
            </a:r>
            <a:r>
              <a:rPr lang="fr-FR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i="1" dirty="0" err="1" smtClean="0">
                <a:latin typeface="Arial" pitchFamily="34" charset="0"/>
                <a:cs typeface="Arial" pitchFamily="34" charset="0"/>
              </a:rPr>
              <a:t>say</a:t>
            </a:r>
            <a:r>
              <a:rPr lang="fr-FR" sz="1400" i="1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r>
              <a:rPr lang="fr-FR" sz="1400" dirty="0" smtClean="0">
                <a:hlinkClick r:id="rId6"/>
              </a:rPr>
              <a:t>« A real intelligence doesn’t break when you slightly change the problem »</a:t>
            </a:r>
            <a:endParaRPr lang="fr-FR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253343" y="4623726"/>
            <a:ext cx="3509509" cy="18529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7200" y="5293992"/>
            <a:ext cx="318241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 err="1"/>
              <a:t>Backprop</a:t>
            </a:r>
            <a:r>
              <a:rPr lang="fr-FR" sz="1400" dirty="0"/>
              <a:t>, in the </a:t>
            </a:r>
            <a:r>
              <a:rPr lang="fr-FR" sz="1400" dirty="0" err="1"/>
              <a:t>words</a:t>
            </a:r>
            <a:r>
              <a:rPr lang="fr-FR" sz="1400" dirty="0"/>
              <a:t> of Jon Cohen, a </a:t>
            </a:r>
            <a:r>
              <a:rPr lang="fr-FR" sz="1400" dirty="0" err="1"/>
              <a:t>computational</a:t>
            </a:r>
            <a:r>
              <a:rPr lang="fr-FR" sz="1400" dirty="0"/>
              <a:t> </a:t>
            </a:r>
            <a:r>
              <a:rPr lang="fr-FR" sz="1400" dirty="0" err="1"/>
              <a:t>psychologist</a:t>
            </a:r>
            <a:r>
              <a:rPr lang="fr-FR" sz="1400" dirty="0"/>
              <a:t> at Princeton,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smtClean="0"/>
              <a:t>« </a:t>
            </a:r>
            <a:r>
              <a:rPr lang="fr-FR" sz="1400" i="1" dirty="0" err="1" smtClean="0"/>
              <a:t>what</a:t>
            </a:r>
            <a:r>
              <a:rPr lang="fr-FR" sz="1400" i="1" dirty="0" smtClean="0"/>
              <a:t> </a:t>
            </a:r>
            <a:r>
              <a:rPr lang="fr-FR" sz="1400" i="1" dirty="0"/>
              <a:t>all of </a:t>
            </a:r>
            <a:r>
              <a:rPr lang="fr-FR" sz="1400" i="1" dirty="0" err="1"/>
              <a:t>deep</a:t>
            </a:r>
            <a:r>
              <a:rPr lang="fr-FR" sz="1400" i="1" dirty="0"/>
              <a:t> </a:t>
            </a:r>
            <a:r>
              <a:rPr lang="fr-FR" sz="1400" i="1" dirty="0" err="1"/>
              <a:t>learning</a:t>
            </a:r>
            <a:r>
              <a:rPr lang="fr-FR" sz="1400" i="1" dirty="0"/>
              <a:t> </a:t>
            </a:r>
            <a:r>
              <a:rPr lang="fr-FR" sz="1400" i="1" dirty="0" err="1"/>
              <a:t>is</a:t>
            </a:r>
            <a:r>
              <a:rPr lang="fr-FR" sz="1400" i="1" dirty="0"/>
              <a:t> </a:t>
            </a:r>
            <a:r>
              <a:rPr lang="fr-FR" sz="1400" i="1" dirty="0" err="1"/>
              <a:t>based</a:t>
            </a:r>
            <a:r>
              <a:rPr lang="fr-FR" sz="1400" i="1" dirty="0"/>
              <a:t> on—</a:t>
            </a:r>
            <a:r>
              <a:rPr lang="fr-FR" sz="1400" i="1" dirty="0" err="1"/>
              <a:t>literally</a:t>
            </a:r>
            <a:r>
              <a:rPr lang="fr-FR" sz="1400" i="1" dirty="0"/>
              <a:t> </a:t>
            </a:r>
            <a:r>
              <a:rPr lang="fr-FR" sz="1400" i="1" dirty="0" err="1"/>
              <a:t>everything</a:t>
            </a:r>
            <a:r>
              <a:rPr lang="fr-FR" sz="1400" i="1" dirty="0" smtClean="0"/>
              <a:t>. »</a:t>
            </a:r>
          </a:p>
          <a:p>
            <a:r>
              <a:rPr lang="fr-FR" sz="1400" dirty="0" smtClean="0"/>
              <a:t>Read the </a:t>
            </a:r>
            <a:r>
              <a:rPr lang="fr-FR" sz="1400" dirty="0" smtClean="0">
                <a:hlinkClick r:id="rId6"/>
              </a:rPr>
              <a:t>article </a:t>
            </a:r>
            <a:r>
              <a:rPr lang="fr-FR" sz="1400" dirty="0" smtClean="0"/>
              <a:t>by James Somers 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892099" y="4649569"/>
            <a:ext cx="2333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Is AI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riding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a One-Trick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Pony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?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8" name="Picture 4" descr="https://cdn.vox-cdn.com/uploads/chorus_asset/file/8327827/Screen_Shot_2017_04_12_at_4.50.38_PM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 b="4063"/>
          <a:stretch/>
        </p:blipFill>
        <p:spPr bwMode="auto">
          <a:xfrm>
            <a:off x="3966708" y="3824054"/>
            <a:ext cx="5360171" cy="28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13"/>
          <p:cNvCxnSpPr>
            <a:stCxn id="15" idx="1"/>
          </p:cNvCxnSpPr>
          <p:nvPr/>
        </p:nvCxnSpPr>
        <p:spPr>
          <a:xfrm flipH="1" flipV="1">
            <a:off x="8910320" y="4461280"/>
            <a:ext cx="1208722" cy="617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0119042" y="4863105"/>
            <a:ext cx="15951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  <a:hlinkClick r:id="rId8"/>
              </a:rPr>
              <a:t>Fake glasses to </a:t>
            </a:r>
            <a:r>
              <a:rPr lang="fr-FR" sz="1400" dirty="0" err="1" smtClean="0">
                <a:latin typeface="Arial" pitchFamily="34" charset="0"/>
                <a:cs typeface="Arial" pitchFamily="34" charset="0"/>
                <a:hlinkClick r:id="rId8"/>
              </a:rPr>
              <a:t>fool</a:t>
            </a:r>
            <a:r>
              <a:rPr lang="fr-FR" sz="1400" dirty="0" smtClean="0">
                <a:latin typeface="Arial" pitchFamily="34" charset="0"/>
                <a:cs typeface="Arial" pitchFamily="34" charset="0"/>
                <a:hlinkClick r:id="rId8"/>
              </a:rPr>
              <a:t> facial recognition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476240" y="4332522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406509" y="5796975"/>
            <a:ext cx="5370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Output</a:t>
            </a:r>
          </a:p>
          <a:p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5675012" y="4627439"/>
            <a:ext cx="0" cy="1092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453046" y="4332522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383315" y="5796975"/>
            <a:ext cx="5370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Output</a:t>
            </a:r>
          </a:p>
          <a:p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651818" y="4627439"/>
            <a:ext cx="0" cy="1092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9437373" y="4331564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388659" y="5793262"/>
            <a:ext cx="5370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Output</a:t>
            </a:r>
          </a:p>
          <a:p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9657162" y="4623726"/>
            <a:ext cx="0" cy="1092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tchouf-tchouf.pagesperso-orange.fr/Images/daltonienTestVue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604" y="1307045"/>
            <a:ext cx="1480162" cy="149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9822839" y="920702"/>
            <a:ext cx="1759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Color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blind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nalogy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26487" y="799536"/>
            <a:ext cx="2646396" cy="313852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614812" y="3042117"/>
            <a:ext cx="23997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err="1" smtClean="0"/>
              <a:t>Deep</a:t>
            </a:r>
            <a:r>
              <a:rPr lang="fr-FR" sz="1400" dirty="0" smtClean="0"/>
              <a:t> </a:t>
            </a:r>
            <a:r>
              <a:rPr lang="fr-FR" sz="1400" dirty="0" err="1" smtClean="0"/>
              <a:t>Convolutional</a:t>
            </a:r>
            <a:r>
              <a:rPr lang="fr-FR" sz="1400" dirty="0" smtClean="0"/>
              <a:t> Neural Networks </a:t>
            </a:r>
            <a:r>
              <a:rPr lang="fr-FR" sz="1400" dirty="0" err="1" smtClean="0"/>
              <a:t>don’t</a:t>
            </a:r>
            <a:r>
              <a:rPr lang="fr-FR" sz="1400" dirty="0" smtClean="0"/>
              <a:t> </a:t>
            </a:r>
            <a:r>
              <a:rPr lang="fr-FR" sz="1400" dirty="0" err="1" smtClean="0"/>
              <a:t>see</a:t>
            </a:r>
            <a:r>
              <a:rPr lang="fr-FR" sz="1400" dirty="0" smtClean="0"/>
              <a:t> the world, the </a:t>
            </a:r>
            <a:r>
              <a:rPr lang="fr-FR" sz="1400" dirty="0" err="1" smtClean="0"/>
              <a:t>way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see</a:t>
            </a:r>
            <a:r>
              <a:rPr lang="fr-FR" sz="1400" dirty="0" smtClean="0"/>
              <a:t> </a:t>
            </a:r>
            <a:r>
              <a:rPr lang="fr-FR" sz="1400" dirty="0" err="1" smtClean="0"/>
              <a:t>it</a:t>
            </a:r>
            <a:r>
              <a:rPr lang="fr-FR" sz="1400" dirty="0" smtClean="0"/>
              <a:t>.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677886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89512" y="338111"/>
            <a:ext cx="10241724" cy="338137"/>
          </a:xfrm>
        </p:spPr>
        <p:txBody>
          <a:bodyPr>
            <a:normAutofit/>
          </a:bodyPr>
          <a:lstStyle/>
          <a:p>
            <a:r>
              <a:rPr lang="fr-FR" dirty="0" smtClean="0"/>
              <a:t>DCGAN </a:t>
            </a:r>
            <a:r>
              <a:rPr lang="fr-FR" dirty="0" err="1" smtClean="0"/>
              <a:t>approach</a:t>
            </a:r>
            <a:endParaRPr lang="fr-FR" dirty="0"/>
          </a:p>
        </p:txBody>
      </p:sp>
      <p:pic>
        <p:nvPicPr>
          <p:cNvPr id="1026" name="Picture 2" descr="https://cdn-images-1.medium.com/max/2000/1*DzgbacOHVg7eA-NI3bqlj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99" y="1513074"/>
            <a:ext cx="3600000" cy="1147500"/>
          </a:xfrm>
          <a:prstGeom prst="rect">
            <a:avLst/>
          </a:prstGeom>
          <a:noFill/>
          <a:effectLst>
            <a:innerShdw blurRad="127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778/1*tNs5-ymkehhOmQ34qFPm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11" y="1542215"/>
            <a:ext cx="3600000" cy="1071091"/>
          </a:xfrm>
          <a:prstGeom prst="rect">
            <a:avLst/>
          </a:prstGeom>
          <a:noFill/>
          <a:effectLst>
            <a:innerShdw blurRad="127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1778/1*z5kZ1oJYt9Ld5rGYPAjx5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60" y="3564578"/>
            <a:ext cx="3600000" cy="1069066"/>
          </a:xfrm>
          <a:prstGeom prst="rect">
            <a:avLst/>
          </a:prstGeom>
          <a:noFill/>
          <a:effectLst>
            <a:innerShdw blurRad="127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mages-1.medium.com/max/1778/1*J2hXB7rdc9Tc5uhW0FVqI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99" y="3089760"/>
            <a:ext cx="3600000" cy="1143982"/>
          </a:xfrm>
          <a:prstGeom prst="rect">
            <a:avLst/>
          </a:prstGeom>
          <a:noFill/>
          <a:effectLst>
            <a:innerShdw blurRad="127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-images-1.medium.com/max/1778/1*Z-Do7liRQpC55Gsm1TCO7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99" y="4259281"/>
            <a:ext cx="3600000" cy="1143982"/>
          </a:xfrm>
          <a:prstGeom prst="rect">
            <a:avLst/>
          </a:prstGeom>
          <a:noFill/>
          <a:effectLst>
            <a:innerShdw blurRad="127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max/1778/1*OcEeuRBS5-dNCg60l52m8Q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60" y="5245348"/>
            <a:ext cx="3600000" cy="1115635"/>
          </a:xfrm>
          <a:prstGeom prst="rect">
            <a:avLst/>
          </a:prstGeom>
          <a:noFill/>
          <a:effectLst>
            <a:innerShdw blurRad="127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/>
          <p:cNvCxnSpPr>
            <a:stCxn id="1028" idx="3"/>
            <a:endCxn id="1026" idx="1"/>
          </p:cNvCxnSpPr>
          <p:nvPr/>
        </p:nvCxnSpPr>
        <p:spPr>
          <a:xfrm>
            <a:off x="5175311" y="2077761"/>
            <a:ext cx="611588" cy="9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30" idx="3"/>
            <a:endCxn id="1032" idx="1"/>
          </p:cNvCxnSpPr>
          <p:nvPr/>
        </p:nvCxnSpPr>
        <p:spPr>
          <a:xfrm flipV="1">
            <a:off x="5176360" y="3661751"/>
            <a:ext cx="610539" cy="437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5220" y="1017201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Discriminator</a:t>
            </a:r>
            <a:r>
              <a:rPr lang="fr-FR" dirty="0"/>
              <a:t> Network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49977" y="101720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Generator</a:t>
            </a:r>
            <a:r>
              <a:rPr lang="fr-FR" dirty="0"/>
              <a:t> Network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9913" y="1914922"/>
            <a:ext cx="1243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Heuristic</a:t>
            </a:r>
            <a:endParaRPr lang="fr-FR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79913" y="3221948"/>
            <a:ext cx="12430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Generator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the first (terrible) </a:t>
            </a:r>
            <a:r>
              <a:rPr lang="fr-FR" dirty="0" err="1"/>
              <a:t>fake</a:t>
            </a:r>
            <a:r>
              <a:rPr lang="fr-FR" dirty="0"/>
              <a:t> dollar</a:t>
            </a:r>
            <a:endParaRPr lang="fr-FR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332298" y="5484659"/>
            <a:ext cx="1243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9440333" y="3203114"/>
            <a:ext cx="2624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Discriminator</a:t>
            </a:r>
            <a:r>
              <a:rPr lang="fr-FR" dirty="0"/>
              <a:t> </a:t>
            </a:r>
            <a:r>
              <a:rPr lang="fr-FR" dirty="0" err="1"/>
              <a:t>thinks</a:t>
            </a:r>
            <a:r>
              <a:rPr lang="fr-FR" dirty="0"/>
              <a:t> the dollar </a:t>
            </a:r>
            <a:r>
              <a:rPr lang="fr-FR" dirty="0" err="1"/>
              <a:t>is</a:t>
            </a:r>
            <a:r>
              <a:rPr lang="fr-FR" dirty="0"/>
              <a:t> real!</a:t>
            </a:r>
          </a:p>
        </p:txBody>
      </p:sp>
      <p:grpSp>
        <p:nvGrpSpPr>
          <p:cNvPr id="45" name="Grouper 44"/>
          <p:cNvGrpSpPr/>
          <p:nvPr/>
        </p:nvGrpSpPr>
        <p:grpSpPr>
          <a:xfrm>
            <a:off x="10333422" y="3832154"/>
            <a:ext cx="1018720" cy="1328906"/>
            <a:chOff x="10284839" y="3934277"/>
            <a:chExt cx="1018720" cy="1328906"/>
          </a:xfrm>
        </p:grpSpPr>
        <p:pic>
          <p:nvPicPr>
            <p:cNvPr id="47" name="Picture 2" descr="https://cdn-images-1.medium.com/max/2000/1*DzgbacOHVg7eA-NI3bqljg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31" r="71702" b="31835"/>
            <a:stretch/>
          </p:blipFill>
          <p:spPr bwMode="auto">
            <a:xfrm>
              <a:off x="10284839" y="4149721"/>
              <a:ext cx="1018720" cy="413490"/>
            </a:xfrm>
            <a:prstGeom prst="rect">
              <a:avLst/>
            </a:prstGeom>
            <a:noFill/>
            <a:effectLst>
              <a:innerShdw blurRad="127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 descr="https://cdn-images-1.medium.com/max/1778/1*J2hXB7rdc9Tc5uhW0FVqIQ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13" r="71881" b="30332"/>
            <a:stretch/>
          </p:blipFill>
          <p:spPr bwMode="auto">
            <a:xfrm>
              <a:off x="10291266" y="4831272"/>
              <a:ext cx="1012293" cy="431911"/>
            </a:xfrm>
            <a:prstGeom prst="rect">
              <a:avLst/>
            </a:prstGeom>
            <a:noFill/>
            <a:effectLst>
              <a:innerShdw blurRad="127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ZoneTexte 41"/>
            <p:cNvSpPr txBox="1"/>
            <p:nvPr/>
          </p:nvSpPr>
          <p:spPr>
            <a:xfrm>
              <a:off x="10515736" y="3934277"/>
              <a:ext cx="4889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TRUE</a:t>
              </a:r>
            </a:p>
            <a:p>
              <a:endParaRPr lang="fr-FR" sz="14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0488971" y="4604350"/>
              <a:ext cx="55919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FALSE</a:t>
              </a:r>
            </a:p>
          </p:txBody>
        </p:sp>
      </p:grpSp>
      <p:pic>
        <p:nvPicPr>
          <p:cNvPr id="1038" name="Picture 14" descr="mage result for engren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070" y="3851067"/>
            <a:ext cx="790888" cy="7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en arc 13"/>
          <p:cNvCxnSpPr>
            <a:stCxn id="1032" idx="3"/>
            <a:endCxn id="1034" idx="3"/>
          </p:cNvCxnSpPr>
          <p:nvPr/>
        </p:nvCxnSpPr>
        <p:spPr>
          <a:xfrm>
            <a:off x="9386899" y="3661751"/>
            <a:ext cx="12700" cy="116952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86899" y="55361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medium.com</a:t>
            </a:r>
            <a:r>
              <a:rPr lang="fr-FR" dirty="0"/>
              <a:t>/@</a:t>
            </a:r>
            <a:r>
              <a:rPr lang="fr-FR" dirty="0" err="1"/>
              <a:t>ageitgey</a:t>
            </a:r>
            <a:r>
              <a:rPr lang="fr-FR" dirty="0"/>
              <a:t>/abusing-generative-adversarial-networks-to-make-8-bit-pixel-art-e45d9b96cee7</a:t>
            </a:r>
          </a:p>
        </p:txBody>
      </p:sp>
    </p:spTree>
    <p:extLst>
      <p:ext uri="{BB962C8B-B14F-4D97-AF65-F5344CB8AC3E}">
        <p14:creationId xmlns:p14="http://schemas.microsoft.com/office/powerpoint/2010/main" val="1350145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  <p:bldP spid="37" grpId="0"/>
      <p:bldP spid="29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89512" y="338111"/>
            <a:ext cx="10241724" cy="338137"/>
          </a:xfrm>
        </p:spPr>
        <p:txBody>
          <a:bodyPr>
            <a:normAutofit/>
          </a:bodyPr>
          <a:lstStyle/>
          <a:p>
            <a:r>
              <a:rPr lang="fr-FR" dirty="0" smtClean="0"/>
              <a:t>DCGAN </a:t>
            </a:r>
            <a:r>
              <a:rPr lang="fr-FR" dirty="0" err="1" smtClean="0"/>
              <a:t>approach</a:t>
            </a:r>
            <a:r>
              <a:rPr lang="fr-FR" dirty="0" smtClean="0"/>
              <a:t> – Graph </a:t>
            </a:r>
            <a:r>
              <a:rPr lang="fr-FR" dirty="0" err="1" smtClean="0"/>
              <a:t>representation</a:t>
            </a:r>
            <a:r>
              <a:rPr lang="fr-FR" dirty="0" smtClean="0"/>
              <a:t> (+</a:t>
            </a:r>
            <a:r>
              <a:rPr lang="fr-FR" dirty="0" err="1" smtClean="0"/>
              <a:t>Embedding</a:t>
            </a:r>
            <a:r>
              <a:rPr lang="fr-FR" dirty="0"/>
              <a:t> </a:t>
            </a:r>
            <a:r>
              <a:rPr lang="fr-FR" dirty="0" err="1" smtClean="0"/>
              <a:t>principle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506326" y="32962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Nice graph of CNN </a:t>
            </a:r>
            <a:r>
              <a:rPr lang="fr-FR" dirty="0" err="1" smtClean="0"/>
              <a:t>representing</a:t>
            </a:r>
            <a:r>
              <a:rPr lang="fr-FR" dirty="0" smtClean="0"/>
              <a:t> the </a:t>
            </a:r>
            <a:r>
              <a:rPr lang="fr-FR" dirty="0" err="1" smtClean="0"/>
              <a:t>Generator</a:t>
            </a:r>
            <a:r>
              <a:rPr lang="fr-FR" dirty="0" smtClean="0"/>
              <a:t> and </a:t>
            </a:r>
            <a:r>
              <a:rPr lang="fr-FR" dirty="0" err="1" smtClean="0"/>
              <a:t>Disciminator</a:t>
            </a:r>
            <a:endParaRPr lang="fr-FR" dirty="0" smtClean="0"/>
          </a:p>
          <a:p>
            <a:r>
              <a:rPr lang="fr-FR" dirty="0" smtClean="0"/>
              <a:t>https</a:t>
            </a:r>
            <a:r>
              <a:rPr lang="fr-FR" dirty="0"/>
              <a:t>://</a:t>
            </a:r>
            <a:r>
              <a:rPr lang="fr-FR" dirty="0" err="1"/>
              <a:t>devblogs.nvidia.com</a:t>
            </a:r>
            <a:r>
              <a:rPr lang="fr-FR" dirty="0"/>
              <a:t>/</a:t>
            </a:r>
            <a:r>
              <a:rPr lang="fr-FR" dirty="0" err="1"/>
              <a:t>parallelforall</a:t>
            </a:r>
            <a:r>
              <a:rPr lang="fr-FR" dirty="0"/>
              <a:t>/photo-editing-generative-adversarial-networks-2/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45786" y="5557746"/>
            <a:ext cx="3600000" cy="10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arxiv.org</a:t>
            </a:r>
            <a:r>
              <a:rPr lang="fr-FR" dirty="0"/>
              <a:t>/abs/1702.01983v1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06326" y="47040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www.theverge.com</a:t>
            </a:r>
            <a:r>
              <a:rPr lang="fr-FR" dirty="0"/>
              <a:t>/2017/4/12/15271874/ai-</a:t>
            </a:r>
            <a:r>
              <a:rPr lang="fr-FR" dirty="0" err="1"/>
              <a:t>adversarial</a:t>
            </a:r>
            <a:r>
              <a:rPr lang="fr-FR" dirty="0"/>
              <a:t>-images-</a:t>
            </a:r>
            <a:r>
              <a:rPr lang="fr-FR" dirty="0" err="1"/>
              <a:t>fooling</a:t>
            </a:r>
            <a:r>
              <a:rPr lang="fr-FR" dirty="0"/>
              <a:t>-</a:t>
            </a:r>
            <a:r>
              <a:rPr lang="fr-FR" dirty="0" err="1"/>
              <a:t>attacks</a:t>
            </a:r>
            <a:r>
              <a:rPr lang="fr-FR" dirty="0"/>
              <a:t>-</a:t>
            </a:r>
            <a:r>
              <a:rPr lang="fr-FR" dirty="0" err="1"/>
              <a:t>artificial</a:t>
            </a:r>
            <a:r>
              <a:rPr lang="fr-FR" dirty="0"/>
              <a:t>-intelligence</a:t>
            </a:r>
          </a:p>
        </p:txBody>
      </p:sp>
      <p:pic>
        <p:nvPicPr>
          <p:cNvPr id="2050" name="Picture 2" descr="igure 3: Top: the generator (G) network. Bottom: the discriminator (D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"/>
          <a:stretch/>
        </p:blipFill>
        <p:spPr bwMode="auto">
          <a:xfrm>
            <a:off x="126211" y="864961"/>
            <a:ext cx="6172200" cy="3534481"/>
          </a:xfrm>
          <a:prstGeom prst="rect">
            <a:avLst/>
          </a:prstGeom>
          <a:noFill/>
          <a:effectLst>
            <a:innerShdw blurRad="127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286751" y="2632202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60" name="Picture 12" descr="igure 14: Encoder framework: the modified D is now an encoder E with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1" y="4489480"/>
            <a:ext cx="6172200" cy="2136531"/>
          </a:xfrm>
          <a:prstGeom prst="rect">
            <a:avLst/>
          </a:prstGeom>
          <a:noFill/>
          <a:effectLst>
            <a:innerShdw blurRad="127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6499009" y="330236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Discriminator</a:t>
            </a:r>
            <a:r>
              <a:rPr lang="fr-FR" dirty="0"/>
              <a:t> Network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35539" y="1495870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Generator</a:t>
            </a:r>
            <a:r>
              <a:rPr lang="fr-FR" dirty="0"/>
              <a:t> Network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81650" y="5350342"/>
            <a:ext cx="410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GAN Auto-encoder/ image </a:t>
            </a:r>
            <a:r>
              <a:rPr lang="fr-FR" dirty="0" err="1" smtClean="0"/>
              <a:t>embedding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2486030"/>
            <a:ext cx="6381650" cy="19134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233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89512" y="338111"/>
            <a:ext cx="10241724" cy="338137"/>
          </a:xfrm>
        </p:spPr>
        <p:txBody>
          <a:bodyPr>
            <a:normAutofit/>
          </a:bodyPr>
          <a:lstStyle/>
          <a:p>
            <a:r>
              <a:rPr lang="fr-FR" dirty="0" smtClean="0"/>
              <a:t>DCGAN </a:t>
            </a:r>
            <a:r>
              <a:rPr lang="fr-FR" dirty="0" err="1" smtClean="0"/>
              <a:t>approach</a:t>
            </a:r>
            <a:r>
              <a:rPr lang="fr-FR" dirty="0" smtClean="0"/>
              <a:t> – application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506326" y="32962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Nice graph of CNN </a:t>
            </a:r>
            <a:r>
              <a:rPr lang="fr-FR" dirty="0" err="1" smtClean="0"/>
              <a:t>representing</a:t>
            </a:r>
            <a:r>
              <a:rPr lang="fr-FR" dirty="0" smtClean="0"/>
              <a:t> the </a:t>
            </a:r>
            <a:r>
              <a:rPr lang="fr-FR" dirty="0" err="1" smtClean="0"/>
              <a:t>Generator</a:t>
            </a:r>
            <a:r>
              <a:rPr lang="fr-FR" dirty="0" smtClean="0"/>
              <a:t> and </a:t>
            </a:r>
            <a:r>
              <a:rPr lang="fr-FR" dirty="0" err="1" smtClean="0"/>
              <a:t>Disciminator</a:t>
            </a:r>
            <a:endParaRPr lang="fr-FR" dirty="0" smtClean="0"/>
          </a:p>
          <a:p>
            <a:r>
              <a:rPr lang="fr-FR" dirty="0" smtClean="0"/>
              <a:t>https</a:t>
            </a:r>
            <a:r>
              <a:rPr lang="fr-FR" dirty="0"/>
              <a:t>://</a:t>
            </a:r>
            <a:r>
              <a:rPr lang="fr-FR" dirty="0" err="1"/>
              <a:t>devblogs.nvidia.com</a:t>
            </a:r>
            <a:r>
              <a:rPr lang="fr-FR" dirty="0"/>
              <a:t>/</a:t>
            </a:r>
            <a:r>
              <a:rPr lang="fr-FR" dirty="0" err="1"/>
              <a:t>parallelforall</a:t>
            </a:r>
            <a:r>
              <a:rPr lang="fr-FR" dirty="0"/>
              <a:t>/photo-editing-generative-adversarial-networks-2/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45786" y="5557746"/>
            <a:ext cx="3600000" cy="10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arxiv.org</a:t>
            </a:r>
            <a:r>
              <a:rPr lang="fr-FR" dirty="0"/>
              <a:t>/abs/1702.01983v1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06326" y="47040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www.theverge.com</a:t>
            </a:r>
            <a:r>
              <a:rPr lang="fr-FR" dirty="0"/>
              <a:t>/2017/4/12/15271874/ai-</a:t>
            </a:r>
            <a:r>
              <a:rPr lang="fr-FR" dirty="0" err="1"/>
              <a:t>adversarial</a:t>
            </a:r>
            <a:r>
              <a:rPr lang="fr-FR" dirty="0"/>
              <a:t>-images-</a:t>
            </a:r>
            <a:r>
              <a:rPr lang="fr-FR" dirty="0" err="1"/>
              <a:t>fooling</a:t>
            </a:r>
            <a:r>
              <a:rPr lang="fr-FR" dirty="0"/>
              <a:t>-</a:t>
            </a:r>
            <a:r>
              <a:rPr lang="fr-FR" dirty="0" err="1"/>
              <a:t>attacks</a:t>
            </a:r>
            <a:r>
              <a:rPr lang="fr-FR" dirty="0"/>
              <a:t>-</a:t>
            </a:r>
            <a:r>
              <a:rPr lang="fr-FR" dirty="0" err="1"/>
              <a:t>artificial</a:t>
            </a:r>
            <a:r>
              <a:rPr lang="fr-FR" dirty="0"/>
              <a:t>-intelligence</a:t>
            </a:r>
          </a:p>
        </p:txBody>
      </p:sp>
      <p:pic>
        <p:nvPicPr>
          <p:cNvPr id="2054" name="Picture 6" descr="igure 5: DIGITS visualization of photo edits. Left: Attribute select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8" y="939672"/>
            <a:ext cx="4648200" cy="26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015289" y="2327673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4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0351" y="1619252"/>
            <a:ext cx="1661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GAN Auto-encoder/ image </a:t>
            </a:r>
            <a:r>
              <a:rPr lang="fr-FR" dirty="0" err="1" smtClean="0"/>
              <a:t>embedding</a:t>
            </a:r>
            <a:endParaRPr lang="fr-FR" dirty="0"/>
          </a:p>
        </p:txBody>
      </p:sp>
      <p:pic>
        <p:nvPicPr>
          <p:cNvPr id="4098" name="Picture 2" descr="igure 7: Analogy grid: the top-left (TL), top-right (TR) and bottom-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96" y="862104"/>
            <a:ext cx="2850366" cy="282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ge result for age CONDITIONAL GENERATIVE ADVERSARIAL NETWOR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31" y="3683464"/>
            <a:ext cx="84010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>
            <a:off x="8186796" y="847159"/>
            <a:ext cx="0" cy="2828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8186796" y="847159"/>
            <a:ext cx="28503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2114" y="4748956"/>
            <a:ext cx="1661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Specific</a:t>
            </a:r>
            <a:r>
              <a:rPr lang="fr-FR" dirty="0" smtClean="0"/>
              <a:t> application : </a:t>
            </a:r>
          </a:p>
          <a:p>
            <a:r>
              <a:rPr lang="fr-FR" dirty="0" smtClean="0">
                <a:hlinkClick r:id="rId5"/>
              </a:rPr>
              <a:t>Age </a:t>
            </a:r>
            <a:r>
              <a:rPr lang="fr-FR" dirty="0" err="1" smtClean="0">
                <a:hlinkClick r:id="rId5"/>
              </a:rPr>
              <a:t>Conditionnal</a:t>
            </a:r>
            <a:r>
              <a:rPr lang="fr-FR" dirty="0" smtClean="0">
                <a:hlinkClick r:id="rId5"/>
              </a:rPr>
              <a:t> GAN</a:t>
            </a:r>
            <a:endParaRPr lang="fr-FR" dirty="0" smtClean="0"/>
          </a:p>
          <a:p>
            <a:r>
              <a:rPr lang="fr-FR" dirty="0" smtClean="0"/>
              <a:t>Read </a:t>
            </a:r>
            <a:r>
              <a:rPr lang="fr-FR" dirty="0" err="1" smtClean="0">
                <a:hlinkClick r:id="rId6"/>
              </a:rPr>
              <a:t>also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28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970261" y="784700"/>
            <a:ext cx="10002539" cy="1511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://www.oezratty.net/wordpress/2017/douze-mythes-intelligence-artificielle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%&gt;% right click %&gt;% translate </a:t>
            </a:r>
            <a:r>
              <a:rPr lang="fr-FR" dirty="0" err="1" smtClean="0"/>
              <a:t>this</a:t>
            </a:r>
            <a:r>
              <a:rPr lang="fr-FR" dirty="0" smtClean="0"/>
              <a:t> page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/>
              <a:t>G</a:t>
            </a:r>
            <a:r>
              <a:rPr lang="fr-FR" dirty="0" smtClean="0"/>
              <a:t>oogle translation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on the state of the art of </a:t>
            </a:r>
            <a:r>
              <a:rPr lang="fr-FR" dirty="0" err="1" smtClean="0"/>
              <a:t>Deep</a:t>
            </a:r>
            <a:r>
              <a:rPr lang="fr-FR" dirty="0" smtClean="0"/>
              <a:t> Learning &amp; </a:t>
            </a:r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current</a:t>
            </a:r>
            <a:r>
              <a:rPr lang="fr-FR" dirty="0" smtClean="0"/>
              <a:t> AI</a:t>
            </a:r>
            <a:endParaRPr lang="fr-FR" dirty="0"/>
          </a:p>
        </p:txBody>
      </p:sp>
      <p:pic>
        <p:nvPicPr>
          <p:cNvPr id="12290" name="Picture 2" descr="m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7"/>
          <a:stretch/>
        </p:blipFill>
        <p:spPr bwMode="auto">
          <a:xfrm>
            <a:off x="970261" y="1540430"/>
            <a:ext cx="9753600" cy="47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46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applications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03428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5850" y="2720745"/>
            <a:ext cx="9825037" cy="1143000"/>
          </a:xfrm>
        </p:spPr>
        <p:txBody>
          <a:bodyPr/>
          <a:lstStyle/>
          <a:p>
            <a:r>
              <a:rPr lang="fr-FR" dirty="0" smtClean="0"/>
              <a:t>« This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year</a:t>
            </a:r>
            <a:r>
              <a:rPr lang="fr-FR" dirty="0"/>
              <a:t> of </a:t>
            </a:r>
            <a:r>
              <a:rPr lang="fr-FR" dirty="0" err="1"/>
              <a:t>voice</a:t>
            </a: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 </a:t>
            </a:r>
            <a:r>
              <a:rPr lang="fr-FR" dirty="0" smtClean="0"/>
              <a:t>2017 »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www.cooper.com/journal/2017/5/this-is-the-year-of-voice-ui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3033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In 2012 </a:t>
            </a:r>
            <a:r>
              <a:rPr lang="fr-FR" dirty="0" err="1" smtClean="0"/>
              <a:t>Imagenet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a new </a:t>
            </a:r>
            <a:r>
              <a:rPr lang="fr-FR" dirty="0" err="1" smtClean="0"/>
              <a:t>threshold</a:t>
            </a:r>
            <a:r>
              <a:rPr lang="fr-FR" dirty="0" smtClean="0"/>
              <a:t> : &lt;5% </a:t>
            </a:r>
            <a:r>
              <a:rPr lang="fr-FR" dirty="0" err="1" smtClean="0"/>
              <a:t>error</a:t>
            </a:r>
            <a:r>
              <a:rPr lang="fr-FR" dirty="0" smtClean="0"/>
              <a:t> rate on image recognition (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human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err="1" smtClean="0"/>
              <a:t>Mask</a:t>
            </a:r>
            <a:r>
              <a:rPr lang="fr-FR" dirty="0"/>
              <a:t> r-</a:t>
            </a:r>
            <a:r>
              <a:rPr lang="fr-FR" dirty="0" err="1"/>
              <a:t>cnn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github.com/facebookresearch/deepmask</a:t>
            </a:r>
            <a:r>
              <a:rPr lang="fr-FR" dirty="0" smtClean="0"/>
              <a:t> </a:t>
            </a:r>
          </a:p>
          <a:p>
            <a:r>
              <a:rPr lang="fr-FR" dirty="0" smtClean="0"/>
              <a:t>Style </a:t>
            </a:r>
            <a:r>
              <a:rPr lang="fr-FR" dirty="0" err="1" smtClean="0"/>
              <a:t>transfer</a:t>
            </a:r>
            <a:r>
              <a:rPr lang="fr-FR" dirty="0"/>
              <a:t> : CNTK tuto 205 https://</a:t>
            </a:r>
            <a:r>
              <a:rPr lang="fr-FR" dirty="0" err="1" smtClean="0"/>
              <a:t>github.com</a:t>
            </a:r>
            <a:r>
              <a:rPr lang="fr-FR" dirty="0" smtClean="0"/>
              <a:t>/Microsoft/CNTK/</a:t>
            </a:r>
            <a:r>
              <a:rPr lang="fr-FR" dirty="0" err="1" smtClean="0"/>
              <a:t>tutorials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Learning </a:t>
            </a:r>
            <a:r>
              <a:rPr lang="fr-FR" dirty="0" err="1" smtClean="0"/>
              <a:t>is</a:t>
            </a:r>
            <a:r>
              <a:rPr lang="fr-FR" dirty="0" smtClean="0"/>
              <a:t> important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884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word</a:t>
            </a:r>
            <a:r>
              <a:rPr lang="fr-FR" dirty="0" smtClean="0"/>
              <a:t> on application to </a:t>
            </a:r>
            <a:r>
              <a:rPr lang="fr-FR" dirty="0" err="1" smtClean="0"/>
              <a:t>health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detection</a:t>
            </a:r>
            <a:r>
              <a:rPr lang="fr-FR" dirty="0" smtClean="0"/>
              <a:t> of </a:t>
            </a:r>
            <a:r>
              <a:rPr lang="fr-FR" dirty="0" err="1" smtClean="0"/>
              <a:t>lung</a:t>
            </a:r>
            <a:r>
              <a:rPr lang="fr-FR" dirty="0" smtClean="0"/>
              <a:t> cancer</a:t>
            </a:r>
            <a:br>
              <a:rPr lang="fr-FR" dirty="0" smtClean="0"/>
            </a:br>
            <a:r>
              <a:rPr lang="fr-FR" dirty="0" smtClean="0"/>
              <a:t>AI beats top 4 </a:t>
            </a:r>
            <a:r>
              <a:rPr lang="fr-FR" dirty="0" err="1" smtClean="0"/>
              <a:t>specialists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Enlitics</a:t>
            </a:r>
            <a:r>
              <a:rPr lang="fr-FR" dirty="0" smtClean="0"/>
              <a:t> = Jeremy Howard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Have a look at </a:t>
            </a:r>
            <a:r>
              <a:rPr lang="fr-FR" dirty="0" err="1" smtClean="0"/>
              <a:t>fast.ai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12508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 recognition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Aipoly</a:t>
            </a:r>
            <a:r>
              <a:rPr lang="fr-FR" dirty="0" smtClean="0"/>
              <a:t> : </a:t>
            </a:r>
            <a:r>
              <a:rPr lang="fr-FR" dirty="0" err="1" smtClean="0"/>
              <a:t>recognizes</a:t>
            </a:r>
            <a:r>
              <a:rPr lang="fr-FR" dirty="0" smtClean="0"/>
              <a:t> </a:t>
            </a:r>
            <a:r>
              <a:rPr lang="fr-FR" dirty="0" err="1" smtClean="0"/>
              <a:t>food</a:t>
            </a:r>
            <a:endParaRPr lang="fr-FR" dirty="0" smtClean="0"/>
          </a:p>
          <a:p>
            <a:r>
              <a:rPr lang="fr-FR" dirty="0" err="1" smtClean="0"/>
              <a:t>seeingAI</a:t>
            </a:r>
            <a:r>
              <a:rPr lang="fr-FR" dirty="0" smtClean="0"/>
              <a:t> : </a:t>
            </a:r>
            <a:r>
              <a:rPr lang="fr-FR" dirty="0" err="1" smtClean="0"/>
              <a:t>reads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, </a:t>
            </a:r>
            <a:r>
              <a:rPr lang="fr-FR" dirty="0" err="1" smtClean="0"/>
              <a:t>detect</a:t>
            </a:r>
            <a:r>
              <a:rPr lang="fr-FR" dirty="0" smtClean="0"/>
              <a:t> </a:t>
            </a:r>
            <a:r>
              <a:rPr lang="fr-FR" dirty="0" err="1" smtClean="0"/>
              <a:t>persons</a:t>
            </a:r>
            <a:r>
              <a:rPr lang="fr-FR" dirty="0" smtClean="0"/>
              <a:t>, </a:t>
            </a:r>
            <a:r>
              <a:rPr lang="fr-FR" dirty="0" err="1" smtClean="0"/>
              <a:t>currency</a:t>
            </a:r>
            <a:r>
              <a:rPr lang="fr-FR" dirty="0" smtClean="0"/>
              <a:t>, items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1197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to </a:t>
            </a:r>
            <a:r>
              <a:rPr lang="fr-FR" dirty="0" err="1" smtClean="0"/>
              <a:t>text</a:t>
            </a:r>
            <a:r>
              <a:rPr lang="fr-FR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92023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6"/>
          <p:cNvSpPr>
            <a:spLocks noGrp="1"/>
          </p:cNvSpPr>
          <p:nvPr>
            <p:ph type="title"/>
          </p:nvPr>
        </p:nvSpPr>
        <p:spPr bwMode="auto">
          <a:xfrm>
            <a:off x="730388" y="2844142"/>
            <a:ext cx="11461613" cy="44947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altLang="fr-FR" noProof="0" dirty="0" smtClean="0"/>
              <a:t>Entity embeddings</a:t>
            </a:r>
            <a:endParaRPr lang="en-GB" altLang="fr-FR" noProof="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>
                <a:latin typeface="+mj-lt"/>
              </a:rPr>
              <a:pPr/>
              <a:t>33</a:t>
            </a:fld>
            <a:endParaRPr lang="en-GB" dirty="0">
              <a:latin typeface="+mj-lt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30388" y="3314465"/>
            <a:ext cx="11461475" cy="33710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Visualization with similar algorithm</a:t>
            </a:r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16" y="1318"/>
            <a:ext cx="6498585" cy="685536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64199" y="4570796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noProof="1">
                <a:latin typeface="+mj-lt"/>
              </a:rPr>
              <a:t>After a TSNE</a:t>
            </a:r>
            <a:endParaRPr lang="en-GB" sz="2809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90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6"/>
          <p:cNvSpPr>
            <a:spLocks noGrp="1"/>
          </p:cNvSpPr>
          <p:nvPr>
            <p:ph type="title"/>
          </p:nvPr>
        </p:nvSpPr>
        <p:spPr bwMode="auto">
          <a:xfrm>
            <a:off x="730388" y="2844142"/>
            <a:ext cx="11461613" cy="44947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altLang="fr-FR" noProof="0" dirty="0" smtClean="0"/>
              <a:t>Entity embeddings</a:t>
            </a:r>
            <a:endParaRPr lang="en-GB" altLang="fr-FR" noProof="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>
                <a:latin typeface="+mj-lt"/>
              </a:rPr>
              <a:pPr/>
              <a:t>34</a:t>
            </a:fld>
            <a:endParaRPr lang="en-GB" dirty="0">
              <a:latin typeface="+mj-lt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30388" y="3314465"/>
            <a:ext cx="11461475" cy="33710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Visualization with similar algorithm</a:t>
            </a:r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16" y="1318"/>
            <a:ext cx="6498585" cy="6855368"/>
          </a:xfrm>
          <a:prstGeom prst="rect">
            <a:avLst/>
          </a:prstGeom>
        </p:spPr>
      </p:pic>
      <p:sp>
        <p:nvSpPr>
          <p:cNvPr id="5" name="Forme libre 4"/>
          <p:cNvSpPr/>
          <p:nvPr/>
        </p:nvSpPr>
        <p:spPr>
          <a:xfrm>
            <a:off x="6878907" y="5715519"/>
            <a:ext cx="3132855" cy="915707"/>
          </a:xfrm>
          <a:custGeom>
            <a:avLst/>
            <a:gdLst>
              <a:gd name="connsiteX0" fmla="*/ 0 w 2200275"/>
              <a:gd name="connsiteY0" fmla="*/ 196220 h 474826"/>
              <a:gd name="connsiteX1" fmla="*/ 1157287 w 2200275"/>
              <a:gd name="connsiteY1" fmla="*/ 10483 h 474826"/>
              <a:gd name="connsiteX2" fmla="*/ 2200275 w 2200275"/>
              <a:gd name="connsiteY2" fmla="*/ 474826 h 47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275" h="474826">
                <a:moveTo>
                  <a:pt x="0" y="196220"/>
                </a:moveTo>
                <a:cubicBezTo>
                  <a:pt x="395287" y="80134"/>
                  <a:pt x="790575" y="-35951"/>
                  <a:pt x="1157287" y="10483"/>
                </a:cubicBezTo>
                <a:cubicBezTo>
                  <a:pt x="1523999" y="56917"/>
                  <a:pt x="2126456" y="372432"/>
                  <a:pt x="2200275" y="474826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14" name="ZoneTexte 13"/>
          <p:cNvSpPr txBox="1"/>
          <p:nvPr/>
        </p:nvSpPr>
        <p:spPr>
          <a:xfrm>
            <a:off x="8813437" y="6069535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b="1" i="1" noProof="1">
                <a:latin typeface="+mj-lt"/>
              </a:rPr>
              <a:t>Years</a:t>
            </a:r>
            <a:endParaRPr lang="en-GB" sz="2809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64199" y="4570796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noProof="1">
                <a:latin typeface="+mj-lt"/>
              </a:rPr>
              <a:t>After a TSNE</a:t>
            </a:r>
            <a:endParaRPr lang="en-GB" sz="2809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18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6"/>
          <p:cNvSpPr>
            <a:spLocks noGrp="1"/>
          </p:cNvSpPr>
          <p:nvPr>
            <p:ph type="title"/>
          </p:nvPr>
        </p:nvSpPr>
        <p:spPr bwMode="auto">
          <a:xfrm>
            <a:off x="730388" y="2844142"/>
            <a:ext cx="11461613" cy="44947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altLang="fr-FR" noProof="0" dirty="0" smtClean="0"/>
              <a:t>Entity embeddings</a:t>
            </a:r>
            <a:endParaRPr lang="en-GB" altLang="fr-FR" noProof="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>
                <a:latin typeface="+mj-lt"/>
              </a:rPr>
              <a:pPr/>
              <a:t>35</a:t>
            </a:fld>
            <a:endParaRPr lang="en-GB" dirty="0">
              <a:latin typeface="+mj-lt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30388" y="3314465"/>
            <a:ext cx="11461475" cy="33710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Visualization with similar algorithm</a:t>
            </a:r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16" y="1318"/>
            <a:ext cx="6498585" cy="6855368"/>
          </a:xfrm>
          <a:prstGeom prst="rect">
            <a:avLst/>
          </a:prstGeom>
        </p:spPr>
      </p:pic>
      <p:sp>
        <p:nvSpPr>
          <p:cNvPr id="5" name="Forme libre 4"/>
          <p:cNvSpPr/>
          <p:nvPr/>
        </p:nvSpPr>
        <p:spPr>
          <a:xfrm>
            <a:off x="6878907" y="5715519"/>
            <a:ext cx="3132855" cy="915707"/>
          </a:xfrm>
          <a:custGeom>
            <a:avLst/>
            <a:gdLst>
              <a:gd name="connsiteX0" fmla="*/ 0 w 2200275"/>
              <a:gd name="connsiteY0" fmla="*/ 196220 h 474826"/>
              <a:gd name="connsiteX1" fmla="*/ 1157287 w 2200275"/>
              <a:gd name="connsiteY1" fmla="*/ 10483 h 474826"/>
              <a:gd name="connsiteX2" fmla="*/ 2200275 w 2200275"/>
              <a:gd name="connsiteY2" fmla="*/ 474826 h 47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275" h="474826">
                <a:moveTo>
                  <a:pt x="0" y="196220"/>
                </a:moveTo>
                <a:cubicBezTo>
                  <a:pt x="395287" y="80134"/>
                  <a:pt x="790575" y="-35951"/>
                  <a:pt x="1157287" y="10483"/>
                </a:cubicBezTo>
                <a:cubicBezTo>
                  <a:pt x="1523999" y="56917"/>
                  <a:pt x="2126456" y="372432"/>
                  <a:pt x="2200275" y="474826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6" name="Forme libre 5"/>
          <p:cNvSpPr/>
          <p:nvPr/>
        </p:nvSpPr>
        <p:spPr>
          <a:xfrm>
            <a:off x="5986989" y="4115281"/>
            <a:ext cx="1379521" cy="1328098"/>
          </a:xfrm>
          <a:custGeom>
            <a:avLst/>
            <a:gdLst>
              <a:gd name="connsiteX0" fmla="*/ 0 w 883935"/>
              <a:gd name="connsiteY0" fmla="*/ 0 h 850986"/>
              <a:gd name="connsiteX1" fmla="*/ 821531 w 883935"/>
              <a:gd name="connsiteY1" fmla="*/ 614362 h 850986"/>
              <a:gd name="connsiteX2" fmla="*/ 735806 w 883935"/>
              <a:gd name="connsiteY2" fmla="*/ 850106 h 850986"/>
              <a:gd name="connsiteX3" fmla="*/ 14287 w 883935"/>
              <a:gd name="connsiteY3" fmla="*/ 700087 h 8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935" h="850986">
                <a:moveTo>
                  <a:pt x="0" y="0"/>
                </a:moveTo>
                <a:cubicBezTo>
                  <a:pt x="349448" y="236339"/>
                  <a:pt x="698897" y="472678"/>
                  <a:pt x="821531" y="614362"/>
                </a:cubicBezTo>
                <a:cubicBezTo>
                  <a:pt x="944165" y="756046"/>
                  <a:pt x="870347" y="835818"/>
                  <a:pt x="735806" y="850106"/>
                </a:cubicBezTo>
                <a:cubicBezTo>
                  <a:pt x="601265" y="864394"/>
                  <a:pt x="14287" y="700087"/>
                  <a:pt x="14287" y="700087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14" name="ZoneTexte 13"/>
          <p:cNvSpPr txBox="1"/>
          <p:nvPr/>
        </p:nvSpPr>
        <p:spPr>
          <a:xfrm>
            <a:off x="3114771" y="4230284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b="1" i="1" noProof="1">
                <a:latin typeface="+mj-lt"/>
              </a:rPr>
              <a:t>Names</a:t>
            </a:r>
            <a:endParaRPr lang="en-GB" sz="2809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64199" y="4570796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noProof="1">
                <a:latin typeface="+mj-lt"/>
              </a:rPr>
              <a:t>After a TSNE</a:t>
            </a:r>
            <a:endParaRPr lang="en-GB" sz="2809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6"/>
          <p:cNvSpPr>
            <a:spLocks noGrp="1"/>
          </p:cNvSpPr>
          <p:nvPr>
            <p:ph type="title"/>
          </p:nvPr>
        </p:nvSpPr>
        <p:spPr bwMode="auto">
          <a:xfrm>
            <a:off x="730388" y="2844142"/>
            <a:ext cx="11461613" cy="44947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altLang="fr-FR" noProof="0" dirty="0" smtClean="0"/>
              <a:t>Entity embeddings</a:t>
            </a:r>
            <a:endParaRPr lang="en-GB" altLang="fr-FR" noProof="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>
                <a:latin typeface="+mj-lt"/>
              </a:rPr>
              <a:pPr/>
              <a:t>36</a:t>
            </a:fld>
            <a:endParaRPr lang="en-GB" dirty="0">
              <a:latin typeface="+mj-lt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30388" y="3314465"/>
            <a:ext cx="11461475" cy="33710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Visualization with similar algorithm</a:t>
            </a:r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16" y="1318"/>
            <a:ext cx="6498585" cy="6855368"/>
          </a:xfrm>
          <a:prstGeom prst="rect">
            <a:avLst/>
          </a:prstGeom>
        </p:spPr>
      </p:pic>
      <p:sp>
        <p:nvSpPr>
          <p:cNvPr id="5" name="Forme libre 4"/>
          <p:cNvSpPr/>
          <p:nvPr/>
        </p:nvSpPr>
        <p:spPr>
          <a:xfrm>
            <a:off x="6878907" y="5715519"/>
            <a:ext cx="3132855" cy="915707"/>
          </a:xfrm>
          <a:custGeom>
            <a:avLst/>
            <a:gdLst>
              <a:gd name="connsiteX0" fmla="*/ 0 w 2200275"/>
              <a:gd name="connsiteY0" fmla="*/ 196220 h 474826"/>
              <a:gd name="connsiteX1" fmla="*/ 1157287 w 2200275"/>
              <a:gd name="connsiteY1" fmla="*/ 10483 h 474826"/>
              <a:gd name="connsiteX2" fmla="*/ 2200275 w 2200275"/>
              <a:gd name="connsiteY2" fmla="*/ 474826 h 47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275" h="474826">
                <a:moveTo>
                  <a:pt x="0" y="196220"/>
                </a:moveTo>
                <a:cubicBezTo>
                  <a:pt x="395287" y="80134"/>
                  <a:pt x="790575" y="-35951"/>
                  <a:pt x="1157287" y="10483"/>
                </a:cubicBezTo>
                <a:cubicBezTo>
                  <a:pt x="1523999" y="56917"/>
                  <a:pt x="2126456" y="372432"/>
                  <a:pt x="2200275" y="474826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6" name="Forme libre 5"/>
          <p:cNvSpPr/>
          <p:nvPr/>
        </p:nvSpPr>
        <p:spPr>
          <a:xfrm>
            <a:off x="5986989" y="4115281"/>
            <a:ext cx="1379521" cy="1328098"/>
          </a:xfrm>
          <a:custGeom>
            <a:avLst/>
            <a:gdLst>
              <a:gd name="connsiteX0" fmla="*/ 0 w 883935"/>
              <a:gd name="connsiteY0" fmla="*/ 0 h 850986"/>
              <a:gd name="connsiteX1" fmla="*/ 821531 w 883935"/>
              <a:gd name="connsiteY1" fmla="*/ 614362 h 850986"/>
              <a:gd name="connsiteX2" fmla="*/ 735806 w 883935"/>
              <a:gd name="connsiteY2" fmla="*/ 850106 h 850986"/>
              <a:gd name="connsiteX3" fmla="*/ 14287 w 883935"/>
              <a:gd name="connsiteY3" fmla="*/ 700087 h 8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935" h="850986">
                <a:moveTo>
                  <a:pt x="0" y="0"/>
                </a:moveTo>
                <a:cubicBezTo>
                  <a:pt x="349448" y="236339"/>
                  <a:pt x="698897" y="472678"/>
                  <a:pt x="821531" y="614362"/>
                </a:cubicBezTo>
                <a:cubicBezTo>
                  <a:pt x="944165" y="756046"/>
                  <a:pt x="870347" y="835818"/>
                  <a:pt x="735806" y="850106"/>
                </a:cubicBezTo>
                <a:cubicBezTo>
                  <a:pt x="601265" y="864394"/>
                  <a:pt x="14287" y="700087"/>
                  <a:pt x="14287" y="700087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8" name="Forme libre 7"/>
          <p:cNvSpPr/>
          <p:nvPr/>
        </p:nvSpPr>
        <p:spPr>
          <a:xfrm>
            <a:off x="6031584" y="2721661"/>
            <a:ext cx="2318664" cy="1785069"/>
          </a:xfrm>
          <a:custGeom>
            <a:avLst/>
            <a:gdLst>
              <a:gd name="connsiteX0" fmla="*/ 364331 w 1485696"/>
              <a:gd name="connsiteY0" fmla="*/ 0 h 1143792"/>
              <a:gd name="connsiteX1" fmla="*/ 1428750 w 1485696"/>
              <a:gd name="connsiteY1" fmla="*/ 478631 h 1143792"/>
              <a:gd name="connsiteX2" fmla="*/ 1278731 w 1485696"/>
              <a:gd name="connsiteY2" fmla="*/ 1085850 h 1143792"/>
              <a:gd name="connsiteX3" fmla="*/ 750094 w 1485696"/>
              <a:gd name="connsiteY3" fmla="*/ 1078706 h 1143792"/>
              <a:gd name="connsiteX4" fmla="*/ 0 w 1485696"/>
              <a:gd name="connsiteY4" fmla="*/ 728663 h 114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696" h="1143792">
                <a:moveTo>
                  <a:pt x="364331" y="0"/>
                </a:moveTo>
                <a:cubicBezTo>
                  <a:pt x="820340" y="148828"/>
                  <a:pt x="1276350" y="297656"/>
                  <a:pt x="1428750" y="478631"/>
                </a:cubicBezTo>
                <a:cubicBezTo>
                  <a:pt x="1581150" y="659606"/>
                  <a:pt x="1391840" y="985838"/>
                  <a:pt x="1278731" y="1085850"/>
                </a:cubicBezTo>
                <a:cubicBezTo>
                  <a:pt x="1165622" y="1185863"/>
                  <a:pt x="963216" y="1138237"/>
                  <a:pt x="750094" y="1078706"/>
                </a:cubicBezTo>
                <a:cubicBezTo>
                  <a:pt x="536972" y="1019175"/>
                  <a:pt x="0" y="728663"/>
                  <a:pt x="0" y="728663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14" name="ZoneTexte 13"/>
          <p:cNvSpPr txBox="1"/>
          <p:nvPr/>
        </p:nvSpPr>
        <p:spPr>
          <a:xfrm>
            <a:off x="3858489" y="2842397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b="1" i="1" noProof="1">
                <a:latin typeface="+mj-lt"/>
              </a:rPr>
              <a:t>Verbs in the past</a:t>
            </a:r>
            <a:endParaRPr lang="en-GB" sz="2809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64199" y="4570796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noProof="1">
                <a:latin typeface="+mj-lt"/>
              </a:rPr>
              <a:t>After a TSNE</a:t>
            </a:r>
            <a:endParaRPr lang="en-GB" sz="2809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56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6"/>
          <p:cNvSpPr>
            <a:spLocks noGrp="1"/>
          </p:cNvSpPr>
          <p:nvPr>
            <p:ph type="title"/>
          </p:nvPr>
        </p:nvSpPr>
        <p:spPr bwMode="auto">
          <a:xfrm>
            <a:off x="730388" y="2844142"/>
            <a:ext cx="11461613" cy="44947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altLang="fr-FR" noProof="0" dirty="0" smtClean="0"/>
              <a:t>Entity embeddings</a:t>
            </a:r>
            <a:endParaRPr lang="en-GB" altLang="fr-FR" noProof="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>
                <a:latin typeface="+mj-lt"/>
              </a:rPr>
              <a:pPr/>
              <a:t>37</a:t>
            </a:fld>
            <a:endParaRPr lang="en-GB" dirty="0">
              <a:latin typeface="+mj-lt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30388" y="3314465"/>
            <a:ext cx="11461475" cy="33710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Visualization with similar algorithm</a:t>
            </a:r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16" y="1318"/>
            <a:ext cx="6498585" cy="6855368"/>
          </a:xfrm>
          <a:prstGeom prst="rect">
            <a:avLst/>
          </a:prstGeom>
        </p:spPr>
      </p:pic>
      <p:sp>
        <p:nvSpPr>
          <p:cNvPr id="5" name="Forme libre 4"/>
          <p:cNvSpPr/>
          <p:nvPr/>
        </p:nvSpPr>
        <p:spPr>
          <a:xfrm>
            <a:off x="6878907" y="5715519"/>
            <a:ext cx="3132855" cy="915707"/>
          </a:xfrm>
          <a:custGeom>
            <a:avLst/>
            <a:gdLst>
              <a:gd name="connsiteX0" fmla="*/ 0 w 2200275"/>
              <a:gd name="connsiteY0" fmla="*/ 196220 h 474826"/>
              <a:gd name="connsiteX1" fmla="*/ 1157287 w 2200275"/>
              <a:gd name="connsiteY1" fmla="*/ 10483 h 474826"/>
              <a:gd name="connsiteX2" fmla="*/ 2200275 w 2200275"/>
              <a:gd name="connsiteY2" fmla="*/ 474826 h 47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275" h="474826">
                <a:moveTo>
                  <a:pt x="0" y="196220"/>
                </a:moveTo>
                <a:cubicBezTo>
                  <a:pt x="395287" y="80134"/>
                  <a:pt x="790575" y="-35951"/>
                  <a:pt x="1157287" y="10483"/>
                </a:cubicBezTo>
                <a:cubicBezTo>
                  <a:pt x="1523999" y="56917"/>
                  <a:pt x="2126456" y="372432"/>
                  <a:pt x="2200275" y="474826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6" name="Forme libre 5"/>
          <p:cNvSpPr/>
          <p:nvPr/>
        </p:nvSpPr>
        <p:spPr>
          <a:xfrm>
            <a:off x="5986989" y="4115281"/>
            <a:ext cx="1379521" cy="1328098"/>
          </a:xfrm>
          <a:custGeom>
            <a:avLst/>
            <a:gdLst>
              <a:gd name="connsiteX0" fmla="*/ 0 w 883935"/>
              <a:gd name="connsiteY0" fmla="*/ 0 h 850986"/>
              <a:gd name="connsiteX1" fmla="*/ 821531 w 883935"/>
              <a:gd name="connsiteY1" fmla="*/ 614362 h 850986"/>
              <a:gd name="connsiteX2" fmla="*/ 735806 w 883935"/>
              <a:gd name="connsiteY2" fmla="*/ 850106 h 850986"/>
              <a:gd name="connsiteX3" fmla="*/ 14287 w 883935"/>
              <a:gd name="connsiteY3" fmla="*/ 700087 h 8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935" h="850986">
                <a:moveTo>
                  <a:pt x="0" y="0"/>
                </a:moveTo>
                <a:cubicBezTo>
                  <a:pt x="349448" y="236339"/>
                  <a:pt x="698897" y="472678"/>
                  <a:pt x="821531" y="614362"/>
                </a:cubicBezTo>
                <a:cubicBezTo>
                  <a:pt x="944165" y="756046"/>
                  <a:pt x="870347" y="835818"/>
                  <a:pt x="735806" y="850106"/>
                </a:cubicBezTo>
                <a:cubicBezTo>
                  <a:pt x="601265" y="864394"/>
                  <a:pt x="14287" y="700087"/>
                  <a:pt x="14287" y="700087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8" name="Forme libre 7"/>
          <p:cNvSpPr/>
          <p:nvPr/>
        </p:nvSpPr>
        <p:spPr>
          <a:xfrm>
            <a:off x="6031584" y="2721661"/>
            <a:ext cx="2318664" cy="1785069"/>
          </a:xfrm>
          <a:custGeom>
            <a:avLst/>
            <a:gdLst>
              <a:gd name="connsiteX0" fmla="*/ 364331 w 1485696"/>
              <a:gd name="connsiteY0" fmla="*/ 0 h 1143792"/>
              <a:gd name="connsiteX1" fmla="*/ 1428750 w 1485696"/>
              <a:gd name="connsiteY1" fmla="*/ 478631 h 1143792"/>
              <a:gd name="connsiteX2" fmla="*/ 1278731 w 1485696"/>
              <a:gd name="connsiteY2" fmla="*/ 1085850 h 1143792"/>
              <a:gd name="connsiteX3" fmla="*/ 750094 w 1485696"/>
              <a:gd name="connsiteY3" fmla="*/ 1078706 h 1143792"/>
              <a:gd name="connsiteX4" fmla="*/ 0 w 1485696"/>
              <a:gd name="connsiteY4" fmla="*/ 728663 h 114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696" h="1143792">
                <a:moveTo>
                  <a:pt x="364331" y="0"/>
                </a:moveTo>
                <a:cubicBezTo>
                  <a:pt x="820340" y="148828"/>
                  <a:pt x="1276350" y="297656"/>
                  <a:pt x="1428750" y="478631"/>
                </a:cubicBezTo>
                <a:cubicBezTo>
                  <a:pt x="1581150" y="659606"/>
                  <a:pt x="1391840" y="985838"/>
                  <a:pt x="1278731" y="1085850"/>
                </a:cubicBezTo>
                <a:cubicBezTo>
                  <a:pt x="1165622" y="1185863"/>
                  <a:pt x="963216" y="1138237"/>
                  <a:pt x="750094" y="1078706"/>
                </a:cubicBezTo>
                <a:cubicBezTo>
                  <a:pt x="536972" y="1019175"/>
                  <a:pt x="0" y="728663"/>
                  <a:pt x="0" y="728663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13" name="Forme libre 12"/>
          <p:cNvSpPr/>
          <p:nvPr/>
        </p:nvSpPr>
        <p:spPr>
          <a:xfrm>
            <a:off x="7481474" y="1166418"/>
            <a:ext cx="1092352" cy="641482"/>
          </a:xfrm>
          <a:custGeom>
            <a:avLst/>
            <a:gdLst>
              <a:gd name="connsiteX0" fmla="*/ 135394 w 699930"/>
              <a:gd name="connsiteY0" fmla="*/ 3550 h 411033"/>
              <a:gd name="connsiteX1" fmla="*/ 671175 w 699930"/>
              <a:gd name="connsiteY1" fmla="*/ 67844 h 411033"/>
              <a:gd name="connsiteX2" fmla="*/ 564019 w 699930"/>
              <a:gd name="connsiteY2" fmla="*/ 410744 h 411033"/>
              <a:gd name="connsiteX3" fmla="*/ 28237 w 699930"/>
              <a:gd name="connsiteY3" fmla="*/ 124994 h 411033"/>
              <a:gd name="connsiteX4" fmla="*/ 135394 w 699930"/>
              <a:gd name="connsiteY4" fmla="*/ 3550 h 4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930" h="411033">
                <a:moveTo>
                  <a:pt x="135394" y="3550"/>
                </a:moveTo>
                <a:cubicBezTo>
                  <a:pt x="242550" y="-5975"/>
                  <a:pt x="599738" y="-21"/>
                  <a:pt x="671175" y="67844"/>
                </a:cubicBezTo>
                <a:cubicBezTo>
                  <a:pt x="742612" y="135709"/>
                  <a:pt x="671175" y="401219"/>
                  <a:pt x="564019" y="410744"/>
                </a:cubicBezTo>
                <a:cubicBezTo>
                  <a:pt x="456863" y="420269"/>
                  <a:pt x="98484" y="191669"/>
                  <a:pt x="28237" y="124994"/>
                </a:cubicBezTo>
                <a:cubicBezTo>
                  <a:pt x="-42010" y="58319"/>
                  <a:pt x="28238" y="13075"/>
                  <a:pt x="135394" y="3550"/>
                </a:cubicBezTo>
                <a:close/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 eaLnBrk="1" hangingPunct="1"/>
            <a:endParaRPr lang="en-GB" sz="2497" dirty="0">
              <a:solidFill>
                <a:srgbClr val="027180"/>
              </a:solidFill>
              <a:latin typeface="+mj-lt"/>
              <a:cs typeface="Arial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519630" y="1082395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b="1" i="1" noProof="1">
                <a:latin typeface="+mj-lt"/>
              </a:rPr>
              <a:t>Letters</a:t>
            </a:r>
            <a:endParaRPr lang="en-GB" sz="2809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64199" y="4570796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noProof="1">
                <a:latin typeface="+mj-lt"/>
              </a:rPr>
              <a:t>After a TSNE</a:t>
            </a:r>
            <a:endParaRPr lang="en-GB" sz="2809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50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6"/>
          <p:cNvSpPr>
            <a:spLocks noGrp="1"/>
          </p:cNvSpPr>
          <p:nvPr>
            <p:ph type="title"/>
          </p:nvPr>
        </p:nvSpPr>
        <p:spPr bwMode="auto">
          <a:xfrm>
            <a:off x="730388" y="2844142"/>
            <a:ext cx="11461613" cy="44947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altLang="fr-FR" noProof="0" dirty="0" smtClean="0"/>
              <a:t>Entity embeddings</a:t>
            </a:r>
            <a:endParaRPr lang="en-GB" altLang="fr-FR" noProof="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>
                <a:latin typeface="+mj-lt"/>
              </a:rPr>
              <a:pPr/>
              <a:t>38</a:t>
            </a:fld>
            <a:endParaRPr lang="en-GB" dirty="0">
              <a:latin typeface="+mj-lt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30388" y="3314465"/>
            <a:ext cx="11461475" cy="33710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Visualization with similar algorithm</a:t>
            </a:r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16" y="1318"/>
            <a:ext cx="6498585" cy="6855368"/>
          </a:xfrm>
          <a:prstGeom prst="rect">
            <a:avLst/>
          </a:prstGeom>
        </p:spPr>
      </p:pic>
      <p:sp>
        <p:nvSpPr>
          <p:cNvPr id="5" name="Forme libre 4"/>
          <p:cNvSpPr/>
          <p:nvPr/>
        </p:nvSpPr>
        <p:spPr>
          <a:xfrm>
            <a:off x="6878907" y="5715519"/>
            <a:ext cx="3132855" cy="915707"/>
          </a:xfrm>
          <a:custGeom>
            <a:avLst/>
            <a:gdLst>
              <a:gd name="connsiteX0" fmla="*/ 0 w 2200275"/>
              <a:gd name="connsiteY0" fmla="*/ 196220 h 474826"/>
              <a:gd name="connsiteX1" fmla="*/ 1157287 w 2200275"/>
              <a:gd name="connsiteY1" fmla="*/ 10483 h 474826"/>
              <a:gd name="connsiteX2" fmla="*/ 2200275 w 2200275"/>
              <a:gd name="connsiteY2" fmla="*/ 474826 h 47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275" h="474826">
                <a:moveTo>
                  <a:pt x="0" y="196220"/>
                </a:moveTo>
                <a:cubicBezTo>
                  <a:pt x="395287" y="80134"/>
                  <a:pt x="790575" y="-35951"/>
                  <a:pt x="1157287" y="10483"/>
                </a:cubicBezTo>
                <a:cubicBezTo>
                  <a:pt x="1523999" y="56917"/>
                  <a:pt x="2126456" y="372432"/>
                  <a:pt x="2200275" y="474826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6" name="Forme libre 5"/>
          <p:cNvSpPr/>
          <p:nvPr/>
        </p:nvSpPr>
        <p:spPr>
          <a:xfrm>
            <a:off x="5986989" y="4115281"/>
            <a:ext cx="1379521" cy="1328098"/>
          </a:xfrm>
          <a:custGeom>
            <a:avLst/>
            <a:gdLst>
              <a:gd name="connsiteX0" fmla="*/ 0 w 883935"/>
              <a:gd name="connsiteY0" fmla="*/ 0 h 850986"/>
              <a:gd name="connsiteX1" fmla="*/ 821531 w 883935"/>
              <a:gd name="connsiteY1" fmla="*/ 614362 h 850986"/>
              <a:gd name="connsiteX2" fmla="*/ 735806 w 883935"/>
              <a:gd name="connsiteY2" fmla="*/ 850106 h 850986"/>
              <a:gd name="connsiteX3" fmla="*/ 14287 w 883935"/>
              <a:gd name="connsiteY3" fmla="*/ 700087 h 8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935" h="850986">
                <a:moveTo>
                  <a:pt x="0" y="0"/>
                </a:moveTo>
                <a:cubicBezTo>
                  <a:pt x="349448" y="236339"/>
                  <a:pt x="698897" y="472678"/>
                  <a:pt x="821531" y="614362"/>
                </a:cubicBezTo>
                <a:cubicBezTo>
                  <a:pt x="944165" y="756046"/>
                  <a:pt x="870347" y="835818"/>
                  <a:pt x="735806" y="850106"/>
                </a:cubicBezTo>
                <a:cubicBezTo>
                  <a:pt x="601265" y="864394"/>
                  <a:pt x="14287" y="700087"/>
                  <a:pt x="14287" y="700087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8" name="Forme libre 7"/>
          <p:cNvSpPr/>
          <p:nvPr/>
        </p:nvSpPr>
        <p:spPr>
          <a:xfrm>
            <a:off x="6031584" y="2721661"/>
            <a:ext cx="2318664" cy="1785069"/>
          </a:xfrm>
          <a:custGeom>
            <a:avLst/>
            <a:gdLst>
              <a:gd name="connsiteX0" fmla="*/ 364331 w 1485696"/>
              <a:gd name="connsiteY0" fmla="*/ 0 h 1143792"/>
              <a:gd name="connsiteX1" fmla="*/ 1428750 w 1485696"/>
              <a:gd name="connsiteY1" fmla="*/ 478631 h 1143792"/>
              <a:gd name="connsiteX2" fmla="*/ 1278731 w 1485696"/>
              <a:gd name="connsiteY2" fmla="*/ 1085850 h 1143792"/>
              <a:gd name="connsiteX3" fmla="*/ 750094 w 1485696"/>
              <a:gd name="connsiteY3" fmla="*/ 1078706 h 1143792"/>
              <a:gd name="connsiteX4" fmla="*/ 0 w 1485696"/>
              <a:gd name="connsiteY4" fmla="*/ 728663 h 114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696" h="1143792">
                <a:moveTo>
                  <a:pt x="364331" y="0"/>
                </a:moveTo>
                <a:cubicBezTo>
                  <a:pt x="820340" y="148828"/>
                  <a:pt x="1276350" y="297656"/>
                  <a:pt x="1428750" y="478631"/>
                </a:cubicBezTo>
                <a:cubicBezTo>
                  <a:pt x="1581150" y="659606"/>
                  <a:pt x="1391840" y="985838"/>
                  <a:pt x="1278731" y="1085850"/>
                </a:cubicBezTo>
                <a:cubicBezTo>
                  <a:pt x="1165622" y="1185863"/>
                  <a:pt x="963216" y="1138237"/>
                  <a:pt x="750094" y="1078706"/>
                </a:cubicBezTo>
                <a:cubicBezTo>
                  <a:pt x="536972" y="1019175"/>
                  <a:pt x="0" y="728663"/>
                  <a:pt x="0" y="728663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9" name="Forme libre 8"/>
          <p:cNvSpPr/>
          <p:nvPr/>
        </p:nvSpPr>
        <p:spPr>
          <a:xfrm>
            <a:off x="6143073" y="90509"/>
            <a:ext cx="1662351" cy="1011140"/>
          </a:xfrm>
          <a:custGeom>
            <a:avLst/>
            <a:gdLst>
              <a:gd name="connsiteX0" fmla="*/ 0 w 1065160"/>
              <a:gd name="connsiteY0" fmla="*/ 471488 h 647893"/>
              <a:gd name="connsiteX1" fmla="*/ 664369 w 1065160"/>
              <a:gd name="connsiteY1" fmla="*/ 642938 h 647893"/>
              <a:gd name="connsiteX2" fmla="*/ 1064419 w 1065160"/>
              <a:gd name="connsiteY2" fmla="*/ 300038 h 647893"/>
              <a:gd name="connsiteX3" fmla="*/ 771525 w 1065160"/>
              <a:gd name="connsiteY3" fmla="*/ 0 h 64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160" h="647893">
                <a:moveTo>
                  <a:pt x="0" y="471488"/>
                </a:moveTo>
                <a:cubicBezTo>
                  <a:pt x="243483" y="571500"/>
                  <a:pt x="486966" y="671513"/>
                  <a:pt x="664369" y="642938"/>
                </a:cubicBezTo>
                <a:cubicBezTo>
                  <a:pt x="841772" y="614363"/>
                  <a:pt x="1046560" y="407194"/>
                  <a:pt x="1064419" y="300038"/>
                </a:cubicBezTo>
                <a:cubicBezTo>
                  <a:pt x="1082278" y="192882"/>
                  <a:pt x="771525" y="0"/>
                  <a:pt x="771525" y="0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13" name="Forme libre 12"/>
          <p:cNvSpPr/>
          <p:nvPr/>
        </p:nvSpPr>
        <p:spPr>
          <a:xfrm>
            <a:off x="7481474" y="1166418"/>
            <a:ext cx="1092352" cy="641482"/>
          </a:xfrm>
          <a:custGeom>
            <a:avLst/>
            <a:gdLst>
              <a:gd name="connsiteX0" fmla="*/ 135394 w 699930"/>
              <a:gd name="connsiteY0" fmla="*/ 3550 h 411033"/>
              <a:gd name="connsiteX1" fmla="*/ 671175 w 699930"/>
              <a:gd name="connsiteY1" fmla="*/ 67844 h 411033"/>
              <a:gd name="connsiteX2" fmla="*/ 564019 w 699930"/>
              <a:gd name="connsiteY2" fmla="*/ 410744 h 411033"/>
              <a:gd name="connsiteX3" fmla="*/ 28237 w 699930"/>
              <a:gd name="connsiteY3" fmla="*/ 124994 h 411033"/>
              <a:gd name="connsiteX4" fmla="*/ 135394 w 699930"/>
              <a:gd name="connsiteY4" fmla="*/ 3550 h 4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930" h="411033">
                <a:moveTo>
                  <a:pt x="135394" y="3550"/>
                </a:moveTo>
                <a:cubicBezTo>
                  <a:pt x="242550" y="-5975"/>
                  <a:pt x="599738" y="-21"/>
                  <a:pt x="671175" y="67844"/>
                </a:cubicBezTo>
                <a:cubicBezTo>
                  <a:pt x="742612" y="135709"/>
                  <a:pt x="671175" y="401219"/>
                  <a:pt x="564019" y="410744"/>
                </a:cubicBezTo>
                <a:cubicBezTo>
                  <a:pt x="456863" y="420269"/>
                  <a:pt x="98484" y="191669"/>
                  <a:pt x="28237" y="124994"/>
                </a:cubicBezTo>
                <a:cubicBezTo>
                  <a:pt x="-42010" y="58319"/>
                  <a:pt x="28238" y="13075"/>
                  <a:pt x="135394" y="3550"/>
                </a:cubicBezTo>
                <a:close/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 eaLnBrk="1" hangingPunct="1"/>
            <a:endParaRPr lang="en-GB" sz="2497" dirty="0">
              <a:solidFill>
                <a:srgbClr val="027180"/>
              </a:solidFill>
              <a:latin typeface="+mj-lt"/>
              <a:cs typeface="Arial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232978" y="229767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b="1" i="1" noProof="1">
                <a:latin typeface="+mj-lt"/>
              </a:rPr>
              <a:t>Figures</a:t>
            </a:r>
            <a:endParaRPr lang="en-GB" sz="2809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64199" y="4570796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noProof="1">
                <a:latin typeface="+mj-lt"/>
              </a:rPr>
              <a:t>After a TSNE</a:t>
            </a:r>
            <a:endParaRPr lang="en-GB" sz="2809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97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6"/>
          <p:cNvSpPr>
            <a:spLocks noGrp="1"/>
          </p:cNvSpPr>
          <p:nvPr>
            <p:ph type="title"/>
          </p:nvPr>
        </p:nvSpPr>
        <p:spPr bwMode="auto">
          <a:xfrm>
            <a:off x="730388" y="2844142"/>
            <a:ext cx="11461613" cy="44947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altLang="fr-FR" noProof="0" dirty="0" smtClean="0"/>
              <a:t>Entity embeddings</a:t>
            </a:r>
            <a:endParaRPr lang="en-GB" altLang="fr-FR" noProof="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>
                <a:latin typeface="+mj-lt"/>
              </a:rPr>
              <a:pPr/>
              <a:t>39</a:t>
            </a:fld>
            <a:endParaRPr lang="en-GB" dirty="0">
              <a:latin typeface="+mj-lt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30388" y="3314465"/>
            <a:ext cx="11461475" cy="33710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Visualization with similar algorithm</a:t>
            </a:r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16" y="1318"/>
            <a:ext cx="6498585" cy="6855368"/>
          </a:xfrm>
          <a:prstGeom prst="rect">
            <a:avLst/>
          </a:prstGeom>
        </p:spPr>
      </p:pic>
      <p:sp>
        <p:nvSpPr>
          <p:cNvPr id="5" name="Forme libre 4"/>
          <p:cNvSpPr/>
          <p:nvPr/>
        </p:nvSpPr>
        <p:spPr>
          <a:xfrm>
            <a:off x="6878907" y="5715519"/>
            <a:ext cx="3132855" cy="915707"/>
          </a:xfrm>
          <a:custGeom>
            <a:avLst/>
            <a:gdLst>
              <a:gd name="connsiteX0" fmla="*/ 0 w 2200275"/>
              <a:gd name="connsiteY0" fmla="*/ 196220 h 474826"/>
              <a:gd name="connsiteX1" fmla="*/ 1157287 w 2200275"/>
              <a:gd name="connsiteY1" fmla="*/ 10483 h 474826"/>
              <a:gd name="connsiteX2" fmla="*/ 2200275 w 2200275"/>
              <a:gd name="connsiteY2" fmla="*/ 474826 h 47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275" h="474826">
                <a:moveTo>
                  <a:pt x="0" y="196220"/>
                </a:moveTo>
                <a:cubicBezTo>
                  <a:pt x="395287" y="80134"/>
                  <a:pt x="790575" y="-35951"/>
                  <a:pt x="1157287" y="10483"/>
                </a:cubicBezTo>
                <a:cubicBezTo>
                  <a:pt x="1523999" y="56917"/>
                  <a:pt x="2126456" y="372432"/>
                  <a:pt x="2200275" y="474826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6" name="Forme libre 5"/>
          <p:cNvSpPr/>
          <p:nvPr/>
        </p:nvSpPr>
        <p:spPr>
          <a:xfrm>
            <a:off x="5986989" y="4115281"/>
            <a:ext cx="1379521" cy="1328098"/>
          </a:xfrm>
          <a:custGeom>
            <a:avLst/>
            <a:gdLst>
              <a:gd name="connsiteX0" fmla="*/ 0 w 883935"/>
              <a:gd name="connsiteY0" fmla="*/ 0 h 850986"/>
              <a:gd name="connsiteX1" fmla="*/ 821531 w 883935"/>
              <a:gd name="connsiteY1" fmla="*/ 614362 h 850986"/>
              <a:gd name="connsiteX2" fmla="*/ 735806 w 883935"/>
              <a:gd name="connsiteY2" fmla="*/ 850106 h 850986"/>
              <a:gd name="connsiteX3" fmla="*/ 14287 w 883935"/>
              <a:gd name="connsiteY3" fmla="*/ 700087 h 8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935" h="850986">
                <a:moveTo>
                  <a:pt x="0" y="0"/>
                </a:moveTo>
                <a:cubicBezTo>
                  <a:pt x="349448" y="236339"/>
                  <a:pt x="698897" y="472678"/>
                  <a:pt x="821531" y="614362"/>
                </a:cubicBezTo>
                <a:cubicBezTo>
                  <a:pt x="944165" y="756046"/>
                  <a:pt x="870347" y="835818"/>
                  <a:pt x="735806" y="850106"/>
                </a:cubicBezTo>
                <a:cubicBezTo>
                  <a:pt x="601265" y="864394"/>
                  <a:pt x="14287" y="700087"/>
                  <a:pt x="14287" y="700087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8" name="Forme libre 7"/>
          <p:cNvSpPr/>
          <p:nvPr/>
        </p:nvSpPr>
        <p:spPr>
          <a:xfrm>
            <a:off x="6031584" y="2721661"/>
            <a:ext cx="2318664" cy="1785069"/>
          </a:xfrm>
          <a:custGeom>
            <a:avLst/>
            <a:gdLst>
              <a:gd name="connsiteX0" fmla="*/ 364331 w 1485696"/>
              <a:gd name="connsiteY0" fmla="*/ 0 h 1143792"/>
              <a:gd name="connsiteX1" fmla="*/ 1428750 w 1485696"/>
              <a:gd name="connsiteY1" fmla="*/ 478631 h 1143792"/>
              <a:gd name="connsiteX2" fmla="*/ 1278731 w 1485696"/>
              <a:gd name="connsiteY2" fmla="*/ 1085850 h 1143792"/>
              <a:gd name="connsiteX3" fmla="*/ 750094 w 1485696"/>
              <a:gd name="connsiteY3" fmla="*/ 1078706 h 1143792"/>
              <a:gd name="connsiteX4" fmla="*/ 0 w 1485696"/>
              <a:gd name="connsiteY4" fmla="*/ 728663 h 114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696" h="1143792">
                <a:moveTo>
                  <a:pt x="364331" y="0"/>
                </a:moveTo>
                <a:cubicBezTo>
                  <a:pt x="820340" y="148828"/>
                  <a:pt x="1276350" y="297656"/>
                  <a:pt x="1428750" y="478631"/>
                </a:cubicBezTo>
                <a:cubicBezTo>
                  <a:pt x="1581150" y="659606"/>
                  <a:pt x="1391840" y="985838"/>
                  <a:pt x="1278731" y="1085850"/>
                </a:cubicBezTo>
                <a:cubicBezTo>
                  <a:pt x="1165622" y="1185863"/>
                  <a:pt x="963216" y="1138237"/>
                  <a:pt x="750094" y="1078706"/>
                </a:cubicBezTo>
                <a:cubicBezTo>
                  <a:pt x="536972" y="1019175"/>
                  <a:pt x="0" y="728663"/>
                  <a:pt x="0" y="728663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9" name="Forme libre 8"/>
          <p:cNvSpPr/>
          <p:nvPr/>
        </p:nvSpPr>
        <p:spPr>
          <a:xfrm>
            <a:off x="6143073" y="90509"/>
            <a:ext cx="1662351" cy="1011140"/>
          </a:xfrm>
          <a:custGeom>
            <a:avLst/>
            <a:gdLst>
              <a:gd name="connsiteX0" fmla="*/ 0 w 1065160"/>
              <a:gd name="connsiteY0" fmla="*/ 471488 h 647893"/>
              <a:gd name="connsiteX1" fmla="*/ 664369 w 1065160"/>
              <a:gd name="connsiteY1" fmla="*/ 642938 h 647893"/>
              <a:gd name="connsiteX2" fmla="*/ 1064419 w 1065160"/>
              <a:gd name="connsiteY2" fmla="*/ 300038 h 647893"/>
              <a:gd name="connsiteX3" fmla="*/ 771525 w 1065160"/>
              <a:gd name="connsiteY3" fmla="*/ 0 h 64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160" h="647893">
                <a:moveTo>
                  <a:pt x="0" y="471488"/>
                </a:moveTo>
                <a:cubicBezTo>
                  <a:pt x="243483" y="571500"/>
                  <a:pt x="486966" y="671513"/>
                  <a:pt x="664369" y="642938"/>
                </a:cubicBezTo>
                <a:cubicBezTo>
                  <a:pt x="841772" y="614363"/>
                  <a:pt x="1046560" y="407194"/>
                  <a:pt x="1064419" y="300038"/>
                </a:cubicBezTo>
                <a:cubicBezTo>
                  <a:pt x="1082278" y="192882"/>
                  <a:pt x="771525" y="0"/>
                  <a:pt x="771525" y="0"/>
                </a:cubicBezTo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/>
            <a:endParaRPr lang="en-GB" sz="2809"/>
          </a:p>
        </p:txBody>
      </p:sp>
      <p:sp>
        <p:nvSpPr>
          <p:cNvPr id="13" name="Forme libre 12"/>
          <p:cNvSpPr/>
          <p:nvPr/>
        </p:nvSpPr>
        <p:spPr>
          <a:xfrm>
            <a:off x="7481474" y="1166418"/>
            <a:ext cx="1092352" cy="641482"/>
          </a:xfrm>
          <a:custGeom>
            <a:avLst/>
            <a:gdLst>
              <a:gd name="connsiteX0" fmla="*/ 135394 w 699930"/>
              <a:gd name="connsiteY0" fmla="*/ 3550 h 411033"/>
              <a:gd name="connsiteX1" fmla="*/ 671175 w 699930"/>
              <a:gd name="connsiteY1" fmla="*/ 67844 h 411033"/>
              <a:gd name="connsiteX2" fmla="*/ 564019 w 699930"/>
              <a:gd name="connsiteY2" fmla="*/ 410744 h 411033"/>
              <a:gd name="connsiteX3" fmla="*/ 28237 w 699930"/>
              <a:gd name="connsiteY3" fmla="*/ 124994 h 411033"/>
              <a:gd name="connsiteX4" fmla="*/ 135394 w 699930"/>
              <a:gd name="connsiteY4" fmla="*/ 3550 h 4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930" h="411033">
                <a:moveTo>
                  <a:pt x="135394" y="3550"/>
                </a:moveTo>
                <a:cubicBezTo>
                  <a:pt x="242550" y="-5975"/>
                  <a:pt x="599738" y="-21"/>
                  <a:pt x="671175" y="67844"/>
                </a:cubicBezTo>
                <a:cubicBezTo>
                  <a:pt x="742612" y="135709"/>
                  <a:pt x="671175" y="401219"/>
                  <a:pt x="564019" y="410744"/>
                </a:cubicBezTo>
                <a:cubicBezTo>
                  <a:pt x="456863" y="420269"/>
                  <a:pt x="98484" y="191669"/>
                  <a:pt x="28237" y="124994"/>
                </a:cubicBezTo>
                <a:cubicBezTo>
                  <a:pt x="-42010" y="58319"/>
                  <a:pt x="28238" y="13075"/>
                  <a:pt x="135394" y="3550"/>
                </a:cubicBezTo>
                <a:close/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 eaLnBrk="1" hangingPunct="1"/>
            <a:endParaRPr lang="en-GB" sz="2497" dirty="0">
              <a:solidFill>
                <a:srgbClr val="027180"/>
              </a:solidFill>
              <a:latin typeface="+mj-lt"/>
              <a:cs typeface="Arial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309417" y="790715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b="1" i="1" noProof="1">
                <a:latin typeface="+mj-lt"/>
              </a:rPr>
              <a:t>Prepositions</a:t>
            </a:r>
            <a:endParaRPr lang="en-GB" sz="2809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10482110" y="1328808"/>
            <a:ext cx="1162634" cy="1011282"/>
          </a:xfrm>
          <a:custGeom>
            <a:avLst/>
            <a:gdLst>
              <a:gd name="connsiteX0" fmla="*/ 279137 w 744964"/>
              <a:gd name="connsiteY0" fmla="*/ 37170 h 647984"/>
              <a:gd name="connsiteX1" fmla="*/ 3929 w 744964"/>
              <a:gd name="connsiteY1" fmla="*/ 108191 h 647984"/>
              <a:gd name="connsiteX2" fmla="*/ 478884 w 744964"/>
              <a:gd name="connsiteY2" fmla="*/ 578708 h 647984"/>
              <a:gd name="connsiteX3" fmla="*/ 740776 w 744964"/>
              <a:gd name="connsiteY3" fmla="*/ 587586 h 647984"/>
              <a:gd name="connsiteX4" fmla="*/ 279137 w 744964"/>
              <a:gd name="connsiteY4" fmla="*/ 37170 h 6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964" h="647984">
                <a:moveTo>
                  <a:pt x="279137" y="37170"/>
                </a:moveTo>
                <a:cubicBezTo>
                  <a:pt x="156329" y="-42729"/>
                  <a:pt x="-29362" y="17935"/>
                  <a:pt x="3929" y="108191"/>
                </a:cubicBezTo>
                <a:cubicBezTo>
                  <a:pt x="37220" y="198447"/>
                  <a:pt x="356076" y="498809"/>
                  <a:pt x="478884" y="578708"/>
                </a:cubicBezTo>
                <a:cubicBezTo>
                  <a:pt x="601692" y="658607"/>
                  <a:pt x="774067" y="679322"/>
                  <a:pt x="740776" y="587586"/>
                </a:cubicBezTo>
                <a:cubicBezTo>
                  <a:pt x="707485" y="495850"/>
                  <a:pt x="401945" y="117069"/>
                  <a:pt x="279137" y="37170"/>
                </a:cubicBezTo>
                <a:close/>
              </a:path>
            </a:pathLst>
          </a:custGeom>
          <a:noFill/>
          <a:ln>
            <a:solidFill>
              <a:srgbClr val="027180"/>
            </a:solidFill>
          </a:ln>
        </p:spPr>
        <p:txBody>
          <a:bodyPr rtlCol="0" anchor="ctr"/>
          <a:lstStyle/>
          <a:p>
            <a:pPr algn="ctr" eaLnBrk="1" hangingPunct="1"/>
            <a:endParaRPr lang="en-GB" sz="2497" dirty="0">
              <a:solidFill>
                <a:srgbClr val="027180"/>
              </a:solidFill>
              <a:latin typeface="+mj-lt"/>
              <a:cs typeface="Arial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64199" y="4570796"/>
            <a:ext cx="3508020" cy="4322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2514776">
              <a:spcAft>
                <a:spcPts val="1561"/>
              </a:spcAft>
              <a:buClr>
                <a:srgbClr val="027180"/>
              </a:buClr>
              <a:buSzPct val="85000"/>
            </a:pPr>
            <a:r>
              <a:rPr lang="en-GB" sz="2809" noProof="1">
                <a:latin typeface="+mj-lt"/>
              </a:rPr>
              <a:t>After a TSNE</a:t>
            </a:r>
            <a:endParaRPr lang="en-GB" sz="2809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45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recently</a:t>
            </a:r>
            <a:r>
              <a:rPr lang="fr-FR" dirty="0" smtClean="0"/>
              <a:t>, R </a:t>
            </a:r>
            <a:r>
              <a:rPr lang="fr-FR" dirty="0" err="1" smtClean="0"/>
              <a:t>community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limited</a:t>
            </a:r>
            <a:r>
              <a:rPr lang="fr-FR" dirty="0" smtClean="0"/>
              <a:t> for </a:t>
            </a:r>
            <a:r>
              <a:rPr lang="fr-FR" dirty="0" err="1" smtClean="0"/>
              <a:t>Deep</a:t>
            </a:r>
            <a:r>
              <a:rPr lang="fr-FR" dirty="0" smtClean="0"/>
              <a:t> Learning </a:t>
            </a:r>
            <a:r>
              <a:rPr lang="fr-FR" dirty="0" err="1" smtClean="0"/>
              <a:t>development</a:t>
            </a:r>
            <a:endParaRPr lang="fr-FR" dirty="0" smtClean="0"/>
          </a:p>
          <a:p>
            <a:r>
              <a:rPr lang="fr-FR" dirty="0" err="1" smtClean="0"/>
              <a:t>Thank</a:t>
            </a:r>
            <a:r>
              <a:rPr lang="fr-FR" dirty="0" smtClean="0"/>
              <a:t> to </a:t>
            </a:r>
            <a:r>
              <a:rPr lang="fr-FR" dirty="0" err="1" smtClean="0"/>
              <a:t>Rstudio</a:t>
            </a:r>
            <a:r>
              <a:rPr lang="fr-FR" dirty="0" smtClean="0"/>
              <a:t>,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use 2 major </a:t>
            </a:r>
            <a:r>
              <a:rPr lang="fr-FR" dirty="0" err="1" smtClean="0"/>
              <a:t>Deep</a:t>
            </a:r>
            <a:r>
              <a:rPr lang="fr-FR" dirty="0" smtClean="0"/>
              <a:t> Learning </a:t>
            </a:r>
            <a:r>
              <a:rPr lang="fr-FR" dirty="0" err="1" smtClean="0"/>
              <a:t>Frameworks</a:t>
            </a:r>
            <a:r>
              <a:rPr lang="fr-FR" dirty="0" smtClean="0"/>
              <a:t> : </a:t>
            </a:r>
            <a:r>
              <a:rPr lang="fr-FR" dirty="0" err="1" smtClean="0"/>
              <a:t>Keras</a:t>
            </a:r>
            <a:r>
              <a:rPr lang="fr-FR" dirty="0" smtClean="0"/>
              <a:t> &amp; </a:t>
            </a:r>
            <a:r>
              <a:rPr lang="fr-FR" dirty="0" err="1" smtClean="0"/>
              <a:t>TensorFlow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</a:t>
            </a:r>
            <a:r>
              <a:rPr lang="fr-FR" dirty="0" smtClean="0"/>
              <a:t> of R </a:t>
            </a:r>
            <a:r>
              <a:rPr lang="fr-FR" dirty="0" err="1" smtClean="0"/>
              <a:t>compared</a:t>
            </a:r>
            <a:r>
              <a:rPr lang="fr-FR" dirty="0" smtClean="0"/>
              <a:t> to Python : </a:t>
            </a:r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11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4382973" y="3427414"/>
            <a:ext cx="3416299" cy="5588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err="1" smtClean="0"/>
              <a:t>Neuron</a:t>
            </a:r>
            <a:r>
              <a:rPr lang="fr-FR" dirty="0" smtClean="0"/>
              <a:t> ~ </a:t>
            </a:r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Neuron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92755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Dense Layer –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connected</a:t>
            </a:r>
            <a:endParaRPr lang="fr-FR" dirty="0"/>
          </a:p>
        </p:txBody>
      </p:sp>
      <p:pic>
        <p:nvPicPr>
          <p:cNvPr id="2052" name="Picture 4" descr="ttps://www.extremetech.com/wp-content/uploads/2016/03/Deep-neural-networks-have-at-least-one-hidden-lay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76" y="1878904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835047" y="2442575"/>
            <a:ext cx="1127342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39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Credits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http://cs231n.github.io/neural-networks-2/#</a:t>
            </a:r>
            <a:r>
              <a:rPr lang="fr-FR" dirty="0" smtClean="0">
                <a:hlinkClick r:id="rId2"/>
              </a:rPr>
              <a:t>datapre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8194" name="Picture 2" descr="http://cs231n.github.io/assets/nn2/prepro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4" y="1791222"/>
            <a:ext cx="98202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135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Activation – </a:t>
            </a:r>
            <a:r>
              <a:rPr lang="fr-FR" dirty="0" err="1" smtClean="0"/>
              <a:t>Bottleneck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Picture 4" descr="ttps://www.extremetech.com/wp-content/uploads/2016/03/Deep-neural-networks-have-at-least-one-hidden-lay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76" y="1878904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1123" y="2442575"/>
            <a:ext cx="1127342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912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Initialization</a:t>
            </a:r>
            <a:r>
              <a:rPr lang="fr-FR" dirty="0" smtClean="0"/>
              <a:t> of </a:t>
            </a:r>
            <a:r>
              <a:rPr lang="fr-FR" dirty="0" err="1" smtClean="0"/>
              <a:t>weights</a:t>
            </a:r>
            <a:r>
              <a:rPr lang="fr-FR" dirty="0" smtClean="0"/>
              <a:t> (beta of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neuron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970261" y="819403"/>
            <a:ext cx="10227732" cy="381794"/>
          </a:xfrm>
        </p:spPr>
        <p:txBody>
          <a:bodyPr/>
          <a:lstStyle/>
          <a:p>
            <a:r>
              <a:rPr lang="fr-FR" dirty="0" err="1" smtClean="0"/>
              <a:t>Credits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http://cs231n.github.io/neural-networks-2</a:t>
            </a:r>
            <a:r>
              <a:rPr lang="fr-FR" dirty="0" smtClean="0">
                <a:hlinkClick r:id="rId2"/>
              </a:rPr>
              <a:t>/#</a:t>
            </a:r>
            <a:r>
              <a:rPr lang="fr-FR" dirty="0" err="1" smtClean="0"/>
              <a:t>init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218" name="Picture 2" descr="https://www.messforless.net/wp-content/uploads/2012/02/DSC_017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r="20776" b="11826"/>
          <a:stretch/>
        </p:blipFill>
        <p:spPr bwMode="auto">
          <a:xfrm>
            <a:off x="5298509" y="2192845"/>
            <a:ext cx="2017697" cy="404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 en arc 10"/>
          <p:cNvSpPr/>
          <p:nvPr/>
        </p:nvSpPr>
        <p:spPr>
          <a:xfrm rot="1486615">
            <a:off x="5870356" y="2054268"/>
            <a:ext cx="1189972" cy="764088"/>
          </a:xfrm>
          <a:prstGeom prst="circular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en arc 13"/>
          <p:cNvSpPr/>
          <p:nvPr/>
        </p:nvSpPr>
        <p:spPr>
          <a:xfrm rot="20707477" flipH="1">
            <a:off x="4717309" y="1987763"/>
            <a:ext cx="1243435" cy="711854"/>
          </a:xfrm>
          <a:prstGeom prst="circular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05384" y="1201197"/>
            <a:ext cx="1558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Unstable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Pendulum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249003" y="4331884"/>
                <a:ext cx="3274527" cy="1469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charset="0"/>
                          <a:cs typeface="Arial" pitchFamily="34" charset="0"/>
                        </a:rPr>
                        <m:t>𝑤</m:t>
                      </m:r>
                      <m:r>
                        <a:rPr lang="fr-FR" sz="1400" b="0" i="1" smtClean="0">
                          <a:latin typeface="Cambria Math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lang="is-IS" sz="14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s-IS" sz="14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cs typeface="Arial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cs typeface="Arial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cs typeface="Arial" pitchFamily="34" charset="0"/>
                                    </a:rPr>
                                    <m:t>.</m:t>
                                  </m:r>
                                </m:e>
                              </m:eqArr>
                            </m:num>
                            <m:den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cs typeface="Arial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cs typeface="Arial" pitchFamily="34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cs typeface="Arial" pitchFamily="34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cs typeface="Arial" pitchFamily="34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cs typeface="Arial" pitchFamily="34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is-IS" sz="14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sz="1400" b="0" i="1" smtClean="0">
                              <a:latin typeface="Cambria Math" charset="0"/>
                              <a:cs typeface="Arial" pitchFamily="34" charset="0"/>
                            </a:rPr>
                            <m:t>𝐷</m:t>
                          </m:r>
                          <m:r>
                            <a:rPr lang="fr-FR" sz="1400" b="0" i="1" smtClean="0">
                              <a:latin typeface="Cambria Math" charset="0"/>
                              <a:cs typeface="Arial" pitchFamily="34" charset="0"/>
                            </a:rPr>
                            <m:t>𝑢𝑟𝑖𝑛𝑔</m:t>
                          </m:r>
                          <m:r>
                            <a:rPr lang="fr-FR" sz="1400" b="0" i="1" smtClean="0">
                              <a:latin typeface="Cambria Math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charset="0"/>
                              <a:cs typeface="Arial" pitchFamily="34" charset="0"/>
                            </a:rPr>
                            <m:t>𝐵𝑎𝑐𝑘𝑃𝑟𝑜𝑝</m:t>
                          </m:r>
                        </m:e>
                      </m:groupChr>
                      <m:f>
                        <m:fPr>
                          <m:ctrlPr>
                            <a:rPr lang="bg-BG" sz="1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fr-FR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bg-BG" sz="1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FR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fr-FR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  <m:r>
                            <a:rPr lang="fr-FR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𝑟𝑟𝑜𝑟</m:t>
                          </m:r>
                        </m:num>
                        <m:den>
                          <m:r>
                            <a:rPr lang="bg-BG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fr-FR" sz="1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03" y="4331884"/>
                <a:ext cx="3274527" cy="14696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298509" y="6238752"/>
            <a:ext cx="15586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" dirty="0"/>
              <a:t>https://</a:t>
            </a:r>
            <a:r>
              <a:rPr lang="fr-FR" sz="600" dirty="0" err="1"/>
              <a:t>www.messforless.net</a:t>
            </a:r>
            <a:r>
              <a:rPr lang="fr-FR" sz="600" dirty="0"/>
              <a:t>/outdoor-fun-5-games-to-play-with-broom/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19598" y="3882227"/>
            <a:ext cx="2333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Initialize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all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weights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zero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37263" y="3732521"/>
            <a:ext cx="3509509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19598" y="1418888"/>
            <a:ext cx="2333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Heuristic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37263" y="1269182"/>
            <a:ext cx="3509509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41120" y="2032000"/>
            <a:ext cx="318241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i="1" dirty="0" smtClean="0"/>
              <a:t>« </a:t>
            </a:r>
            <a:r>
              <a:rPr lang="fr-FR" sz="1400" i="1" dirty="0" err="1"/>
              <a:t>W</a:t>
            </a:r>
            <a:r>
              <a:rPr lang="fr-FR" sz="1400" i="1" dirty="0" err="1" smtClean="0"/>
              <a:t>ith</a:t>
            </a:r>
            <a:r>
              <a:rPr lang="fr-FR" sz="1400" i="1" dirty="0" smtClean="0"/>
              <a:t> </a:t>
            </a:r>
            <a:r>
              <a:rPr lang="fr-FR" sz="1400" i="1" dirty="0" err="1"/>
              <a:t>proper</a:t>
            </a:r>
            <a:r>
              <a:rPr lang="fr-FR" sz="1400" i="1" dirty="0"/>
              <a:t> data </a:t>
            </a:r>
            <a:r>
              <a:rPr lang="fr-FR" sz="1400" i="1" dirty="0" err="1"/>
              <a:t>normalization</a:t>
            </a:r>
            <a:r>
              <a:rPr lang="fr-FR" sz="1400" i="1" dirty="0"/>
              <a:t> </a:t>
            </a:r>
            <a:r>
              <a:rPr lang="fr-FR" sz="1400" i="1" dirty="0" err="1"/>
              <a:t>it</a:t>
            </a:r>
            <a:r>
              <a:rPr lang="fr-FR" sz="1400" i="1" dirty="0"/>
              <a:t> </a:t>
            </a:r>
            <a:r>
              <a:rPr lang="fr-FR" sz="1400" i="1" dirty="0" err="1"/>
              <a:t>is</a:t>
            </a:r>
            <a:r>
              <a:rPr lang="fr-FR" sz="1400" i="1" dirty="0"/>
              <a:t> </a:t>
            </a:r>
            <a:r>
              <a:rPr lang="fr-FR" sz="1400" i="1" dirty="0" err="1"/>
              <a:t>reasonable</a:t>
            </a:r>
            <a:r>
              <a:rPr lang="fr-FR" sz="1400" i="1" dirty="0"/>
              <a:t> to assume </a:t>
            </a:r>
            <a:r>
              <a:rPr lang="fr-FR" sz="1400" i="1" dirty="0" err="1"/>
              <a:t>that</a:t>
            </a:r>
            <a:r>
              <a:rPr lang="fr-FR" sz="1400" i="1" dirty="0"/>
              <a:t> </a:t>
            </a:r>
            <a:r>
              <a:rPr lang="fr-FR" sz="1400" i="1" dirty="0" err="1"/>
              <a:t>approximately</a:t>
            </a:r>
            <a:r>
              <a:rPr lang="fr-FR" sz="1400" i="1" dirty="0"/>
              <a:t> </a:t>
            </a:r>
            <a:r>
              <a:rPr lang="fr-FR" sz="1400" i="1" dirty="0" err="1"/>
              <a:t>half</a:t>
            </a:r>
            <a:r>
              <a:rPr lang="fr-FR" sz="1400" i="1" dirty="0"/>
              <a:t> of the </a:t>
            </a:r>
            <a:r>
              <a:rPr lang="fr-FR" sz="1400" i="1" dirty="0" err="1"/>
              <a:t>weights</a:t>
            </a:r>
            <a:r>
              <a:rPr lang="fr-FR" sz="1400" i="1" dirty="0"/>
              <a:t> </a:t>
            </a:r>
            <a:r>
              <a:rPr lang="fr-FR" sz="1400" i="1" dirty="0" err="1"/>
              <a:t>will</a:t>
            </a:r>
            <a:r>
              <a:rPr lang="fr-FR" sz="1400" i="1" dirty="0"/>
              <a:t> </a:t>
            </a:r>
            <a:r>
              <a:rPr lang="fr-FR" sz="1400" i="1" dirty="0" err="1"/>
              <a:t>be</a:t>
            </a:r>
            <a:r>
              <a:rPr lang="fr-FR" sz="1400" i="1" dirty="0"/>
              <a:t> positive and </a:t>
            </a:r>
            <a:r>
              <a:rPr lang="fr-FR" sz="1400" i="1" dirty="0" err="1"/>
              <a:t>half</a:t>
            </a:r>
            <a:r>
              <a:rPr lang="fr-FR" sz="1400" i="1" dirty="0"/>
              <a:t> of </a:t>
            </a:r>
            <a:r>
              <a:rPr lang="fr-FR" sz="1400" i="1" dirty="0" err="1"/>
              <a:t>them</a:t>
            </a:r>
            <a:r>
              <a:rPr lang="fr-FR" sz="1400" i="1" dirty="0"/>
              <a:t> </a:t>
            </a:r>
            <a:r>
              <a:rPr lang="fr-FR" sz="1400" i="1" dirty="0" err="1"/>
              <a:t>will</a:t>
            </a:r>
            <a:r>
              <a:rPr lang="fr-FR" sz="1400" i="1" dirty="0"/>
              <a:t> </a:t>
            </a:r>
            <a:r>
              <a:rPr lang="fr-FR" sz="1400" i="1" dirty="0" err="1"/>
              <a:t>be</a:t>
            </a:r>
            <a:r>
              <a:rPr lang="fr-FR" sz="1400" i="1" dirty="0"/>
              <a:t> </a:t>
            </a:r>
            <a:r>
              <a:rPr lang="fr-FR" sz="1400" i="1" dirty="0" err="1" smtClean="0"/>
              <a:t>negative</a:t>
            </a:r>
            <a:r>
              <a:rPr lang="fr-FR" sz="1400" i="1" dirty="0" smtClean="0"/>
              <a:t> »</a:t>
            </a:r>
            <a:endParaRPr lang="fr-FR" sz="14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07635" y="1418888"/>
            <a:ext cx="2333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Initialize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« 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small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 »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random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number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5300" y="1269182"/>
            <a:ext cx="3509509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929157" y="2032000"/>
            <a:ext cx="3182410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i="1" dirty="0" smtClean="0"/>
              <a:t>« </a:t>
            </a:r>
            <a:r>
              <a:rPr lang="fr-FR" sz="1400" i="1" dirty="0" err="1"/>
              <a:t>It’s</a:t>
            </a:r>
            <a:r>
              <a:rPr lang="fr-FR" sz="1400" i="1" dirty="0"/>
              <a:t> not </a:t>
            </a:r>
            <a:r>
              <a:rPr lang="fr-FR" sz="1400" i="1" dirty="0" err="1"/>
              <a:t>necessarily</a:t>
            </a:r>
            <a:r>
              <a:rPr lang="fr-FR" sz="1400" i="1" dirty="0"/>
              <a:t> the case </a:t>
            </a:r>
            <a:r>
              <a:rPr lang="fr-FR" sz="1400" i="1" dirty="0" err="1"/>
              <a:t>that</a:t>
            </a:r>
            <a:r>
              <a:rPr lang="fr-FR" sz="1400" i="1" dirty="0"/>
              <a:t> </a:t>
            </a:r>
            <a:r>
              <a:rPr lang="fr-FR" sz="1400" i="1" dirty="0" err="1"/>
              <a:t>smaller</a:t>
            </a:r>
            <a:r>
              <a:rPr lang="fr-FR" sz="1400" i="1" dirty="0"/>
              <a:t> </a:t>
            </a:r>
            <a:r>
              <a:rPr lang="fr-FR" sz="1400" i="1" dirty="0" err="1"/>
              <a:t>numbers</a:t>
            </a:r>
            <a:r>
              <a:rPr lang="fr-FR" sz="1400" i="1" dirty="0"/>
              <a:t> </a:t>
            </a:r>
            <a:r>
              <a:rPr lang="fr-FR" sz="1400" i="1" dirty="0" err="1"/>
              <a:t>will</a:t>
            </a:r>
            <a:r>
              <a:rPr lang="fr-FR" sz="1400" i="1" dirty="0"/>
              <a:t> </a:t>
            </a:r>
            <a:r>
              <a:rPr lang="fr-FR" sz="1400" i="1" dirty="0" err="1"/>
              <a:t>work</a:t>
            </a:r>
            <a:r>
              <a:rPr lang="fr-FR" sz="1400" i="1" dirty="0"/>
              <a:t> </a:t>
            </a:r>
            <a:r>
              <a:rPr lang="fr-FR" sz="1400" i="1" dirty="0" err="1"/>
              <a:t>strictly</a:t>
            </a:r>
            <a:r>
              <a:rPr lang="fr-FR" sz="1400" i="1" dirty="0"/>
              <a:t> </a:t>
            </a:r>
            <a:r>
              <a:rPr lang="fr-FR" sz="1400" i="1" dirty="0" err="1"/>
              <a:t>better</a:t>
            </a:r>
            <a:r>
              <a:rPr lang="fr-FR" sz="1400" i="1" dirty="0"/>
              <a:t>, Neural Network layer </a:t>
            </a:r>
            <a:r>
              <a:rPr lang="fr-FR" sz="1400" i="1" dirty="0" err="1"/>
              <a:t>that</a:t>
            </a:r>
            <a:r>
              <a:rPr lang="fr-FR" sz="1400" i="1" dirty="0"/>
              <a:t> has </a:t>
            </a:r>
            <a:r>
              <a:rPr lang="fr-FR" sz="1400" i="1" dirty="0" err="1"/>
              <a:t>very</a:t>
            </a:r>
            <a:r>
              <a:rPr lang="fr-FR" sz="1400" i="1" dirty="0"/>
              <a:t> </a:t>
            </a:r>
            <a:r>
              <a:rPr lang="fr-FR" sz="1400" i="1" dirty="0" err="1"/>
              <a:t>small</a:t>
            </a:r>
            <a:r>
              <a:rPr lang="fr-FR" sz="1400" i="1" dirty="0"/>
              <a:t> </a:t>
            </a:r>
            <a:r>
              <a:rPr lang="fr-FR" sz="1400" i="1" dirty="0" err="1"/>
              <a:t>weights</a:t>
            </a:r>
            <a:r>
              <a:rPr lang="fr-FR" sz="1400" i="1" dirty="0"/>
              <a:t> </a:t>
            </a:r>
            <a:r>
              <a:rPr lang="fr-FR" sz="1400" i="1" dirty="0" err="1"/>
              <a:t>will</a:t>
            </a:r>
            <a:r>
              <a:rPr lang="fr-FR" sz="1400" i="1" dirty="0"/>
              <a:t> </a:t>
            </a:r>
            <a:r>
              <a:rPr lang="fr-FR" sz="1400" i="1" dirty="0" err="1"/>
              <a:t>during</a:t>
            </a:r>
            <a:r>
              <a:rPr lang="fr-FR" sz="1400" i="1" dirty="0"/>
              <a:t> </a:t>
            </a:r>
            <a:r>
              <a:rPr lang="fr-FR" sz="1400" i="1" dirty="0" err="1"/>
              <a:t>backpropagation</a:t>
            </a:r>
            <a:r>
              <a:rPr lang="fr-FR" sz="1400" i="1" dirty="0"/>
              <a:t> </a:t>
            </a:r>
            <a:r>
              <a:rPr lang="fr-FR" sz="1400" i="1" dirty="0" err="1"/>
              <a:t>compute</a:t>
            </a:r>
            <a:r>
              <a:rPr lang="fr-FR" sz="1400" i="1" dirty="0"/>
              <a:t> </a:t>
            </a:r>
            <a:r>
              <a:rPr lang="fr-FR" sz="1400" i="1" dirty="0" err="1"/>
              <a:t>very</a:t>
            </a:r>
            <a:r>
              <a:rPr lang="fr-FR" sz="1400" i="1" dirty="0"/>
              <a:t> </a:t>
            </a:r>
            <a:r>
              <a:rPr lang="fr-FR" sz="1400" i="1" dirty="0" err="1"/>
              <a:t>small</a:t>
            </a:r>
            <a:r>
              <a:rPr lang="fr-FR" sz="1400" i="1" dirty="0"/>
              <a:t> gradients on </a:t>
            </a:r>
            <a:r>
              <a:rPr lang="fr-FR" sz="1400" i="1" dirty="0" err="1"/>
              <a:t>its</a:t>
            </a:r>
            <a:r>
              <a:rPr lang="fr-FR" sz="1400" i="1" dirty="0"/>
              <a:t> data</a:t>
            </a:r>
            <a:r>
              <a:rPr lang="fr-FR" sz="1400" i="1" dirty="0" smtClean="0"/>
              <a:t> »</a:t>
            </a:r>
          </a:p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See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also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  <a:hlinkClick r:id="rId5"/>
              </a:rPr>
              <a:t>Vanishing</a:t>
            </a:r>
            <a:r>
              <a:rPr lang="fr-FR" sz="1400" dirty="0" smtClean="0">
                <a:latin typeface="Arial" pitchFamily="34" charset="0"/>
                <a:cs typeface="Arial" pitchFamily="34" charset="0"/>
                <a:hlinkClick r:id="rId5"/>
              </a:rPr>
              <a:t> Gradient </a:t>
            </a:r>
            <a:r>
              <a:rPr lang="fr-FR" sz="1400" dirty="0" err="1" smtClean="0">
                <a:latin typeface="Arial" pitchFamily="34" charset="0"/>
                <a:cs typeface="Arial" pitchFamily="34" charset="0"/>
                <a:hlinkClick r:id="rId5"/>
              </a:rPr>
              <a:t>Problem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61589" y="3759473"/>
            <a:ext cx="846386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6600" dirty="0" smtClean="0">
                <a:latin typeface="Arial" pitchFamily="34" charset="0"/>
                <a:cs typeface="Arial" pitchFamily="34" charset="0"/>
              </a:rPr>
              <a:t>😆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07635" y="3862915"/>
            <a:ext cx="2333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Batch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Normalization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25300" y="3713209"/>
            <a:ext cx="3509509" cy="237955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929157" y="4476027"/>
            <a:ext cx="318241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i="1" dirty="0" smtClean="0"/>
              <a:t>« </a:t>
            </a:r>
            <a:r>
              <a:rPr lang="fr-FR" sz="1400" i="1" dirty="0">
                <a:hlinkClick r:id="rId6"/>
              </a:rPr>
              <a:t>Batch Normalization </a:t>
            </a:r>
            <a:r>
              <a:rPr lang="fr-FR" sz="1400" i="1" dirty="0" err="1"/>
              <a:t>alleviates</a:t>
            </a:r>
            <a:r>
              <a:rPr lang="fr-FR" sz="1400" i="1" dirty="0"/>
              <a:t> a lot of </a:t>
            </a:r>
            <a:r>
              <a:rPr lang="fr-FR" sz="1400" i="1" dirty="0" err="1"/>
              <a:t>headaches</a:t>
            </a:r>
            <a:r>
              <a:rPr lang="fr-FR" sz="1400" i="1" dirty="0"/>
              <a:t> </a:t>
            </a:r>
            <a:r>
              <a:rPr lang="fr-FR" sz="1400" i="1" dirty="0" err="1"/>
              <a:t>with</a:t>
            </a:r>
            <a:r>
              <a:rPr lang="fr-FR" sz="1400" i="1" dirty="0"/>
              <a:t> </a:t>
            </a:r>
            <a:r>
              <a:rPr lang="fr-FR" sz="1400" i="1" dirty="0" err="1"/>
              <a:t>properly</a:t>
            </a:r>
            <a:r>
              <a:rPr lang="fr-FR" sz="1400" i="1" dirty="0"/>
              <a:t> </a:t>
            </a:r>
            <a:r>
              <a:rPr lang="fr-FR" sz="1400" i="1" dirty="0" err="1"/>
              <a:t>initializing</a:t>
            </a:r>
            <a:r>
              <a:rPr lang="fr-FR" sz="1400" i="1" dirty="0"/>
              <a:t> neural </a:t>
            </a:r>
            <a:r>
              <a:rPr lang="fr-FR" sz="1400" i="1" dirty="0" smtClean="0"/>
              <a:t>networks </a:t>
            </a:r>
            <a:r>
              <a:rPr lang="fr-FR" sz="1400" dirty="0" smtClean="0"/>
              <a:t>[</a:t>
            </a:r>
            <a:r>
              <a:rPr lang="is-IS" sz="1400" dirty="0" smtClean="0"/>
              <a:t>…] </a:t>
            </a:r>
            <a:r>
              <a:rPr lang="fr-FR" sz="1400" i="1" dirty="0" smtClean="0"/>
              <a:t>In </a:t>
            </a:r>
            <a:r>
              <a:rPr lang="fr-FR" sz="1400" i="1" dirty="0"/>
              <a:t>practice networks </a:t>
            </a:r>
            <a:r>
              <a:rPr lang="fr-FR" sz="1400" i="1" dirty="0" err="1"/>
              <a:t>that</a:t>
            </a:r>
            <a:r>
              <a:rPr lang="fr-FR" sz="1400" i="1" dirty="0"/>
              <a:t> use Batch </a:t>
            </a:r>
            <a:r>
              <a:rPr lang="fr-FR" sz="1400" i="1" dirty="0" err="1"/>
              <a:t>Normalization</a:t>
            </a:r>
            <a:r>
              <a:rPr lang="fr-FR" sz="1400" i="1" dirty="0"/>
              <a:t> are </a:t>
            </a:r>
            <a:r>
              <a:rPr lang="fr-FR" sz="1400" i="1" dirty="0" err="1"/>
              <a:t>significantly</a:t>
            </a:r>
            <a:r>
              <a:rPr lang="fr-FR" sz="1400" i="1" dirty="0"/>
              <a:t> more </a:t>
            </a:r>
            <a:r>
              <a:rPr lang="fr-FR" sz="1400" i="1" dirty="0" err="1"/>
              <a:t>robust</a:t>
            </a:r>
            <a:r>
              <a:rPr lang="fr-FR" sz="1400" i="1" dirty="0"/>
              <a:t> to </a:t>
            </a:r>
            <a:r>
              <a:rPr lang="fr-FR" sz="1400" i="1" dirty="0" err="1"/>
              <a:t>bad</a:t>
            </a:r>
            <a:r>
              <a:rPr lang="fr-FR" sz="1400" i="1" dirty="0"/>
              <a:t> </a:t>
            </a:r>
            <a:r>
              <a:rPr lang="fr-FR" sz="1400" i="1" dirty="0" err="1"/>
              <a:t>initialization</a:t>
            </a:r>
            <a:r>
              <a:rPr lang="fr-FR" sz="1400" i="1" dirty="0"/>
              <a:t>.</a:t>
            </a:r>
            <a:r>
              <a:rPr lang="fr-FR" sz="1400" i="1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197705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pptAxa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ta Science - Cost Normalization_IT" id="{7F7194E0-52ED-8445-8167-1F8ACBDCA055}" vid="{B805404F-CC3C-C046-BFBE-6C015810AFE3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AXA Template</Template>
  <TotalTime>25497</TotalTime>
  <Words>1455</Words>
  <Application>Microsoft Macintosh PowerPoint</Application>
  <PresentationFormat>Grand écran</PresentationFormat>
  <Paragraphs>203</Paragraphs>
  <Slides>39</Slides>
  <Notes>9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Calibri</vt:lpstr>
      <vt:lpstr>Cambria Math</vt:lpstr>
      <vt:lpstr>Century Gothic</vt:lpstr>
      <vt:lpstr>Lucida Grande</vt:lpstr>
      <vt:lpstr>Wingdings</vt:lpstr>
      <vt:lpstr>Arial</vt:lpstr>
      <vt:lpstr>themepptAxa</vt:lpstr>
      <vt:lpstr>Deep LEARNING</vt:lpstr>
      <vt:lpstr>Summary</vt:lpstr>
      <vt:lpstr>Why Deep Learning is important</vt:lpstr>
      <vt:lpstr>Current limit of R compared to Python : Deep Learning</vt:lpstr>
      <vt:lpstr>A Neuron</vt:lpstr>
      <vt:lpstr>Dense Layer – fully connected</vt:lpstr>
      <vt:lpstr>Data preprocessing</vt:lpstr>
      <vt:lpstr>Activation – Bottleneck </vt:lpstr>
      <vt:lpstr>Initialization of weights (beta of each neuron)</vt:lpstr>
      <vt:lpstr>Activation functions</vt:lpstr>
      <vt:lpstr>Activation functions</vt:lpstr>
      <vt:lpstr>Activation functions</vt:lpstr>
      <vt:lpstr>Activation functions</vt:lpstr>
      <vt:lpstr>A word on feedforward vs back propagation </vt:lpstr>
      <vt:lpstr>FeedForward &amp; Back Propagation</vt:lpstr>
      <vt:lpstr>A word on SGD &amp; minibatch</vt:lpstr>
      <vt:lpstr>SGD</vt:lpstr>
      <vt:lpstr>A word on Regularization for Deep Learning http://egrcc.github.io/docs/dl/deeplearningbook-regularization.pdf </vt:lpstr>
      <vt:lpstr>A word on data augmentation, Upsampling/Downsampling, Gaussian Noise</vt:lpstr>
      <vt:lpstr>Data Augmentation for images</vt:lpstr>
      <vt:lpstr>Batch Normalization</vt:lpstr>
      <vt:lpstr>State of the art of Deep Learning</vt:lpstr>
      <vt:lpstr>Limits of current AI – Adversarial Machine Learning</vt:lpstr>
      <vt:lpstr>DCGAN approach</vt:lpstr>
      <vt:lpstr>DCGAN approach – Graph representation (+Embedding principle)</vt:lpstr>
      <vt:lpstr>DCGAN approach – application</vt:lpstr>
      <vt:lpstr>More on the state of the art of Deep Learning &amp; limits of current AI</vt:lpstr>
      <vt:lpstr>Deep learning applications</vt:lpstr>
      <vt:lpstr>« This is the year of voice ui 2017 »</vt:lpstr>
      <vt:lpstr>A word on application to health  detection of lung cancer AI beats top 4 specialists Enlitics = Jeremy Howard</vt:lpstr>
      <vt:lpstr>Image recognition</vt:lpstr>
      <vt:lpstr>Application to text ?</vt:lpstr>
      <vt:lpstr>Entity embeddings</vt:lpstr>
      <vt:lpstr>Entity embeddings</vt:lpstr>
      <vt:lpstr>Entity embeddings</vt:lpstr>
      <vt:lpstr>Entity embeddings</vt:lpstr>
      <vt:lpstr>Entity embeddings</vt:lpstr>
      <vt:lpstr>Entity embeddings</vt:lpstr>
      <vt:lpstr>Entity embeddings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CONDEMINE Philéas</dc:creator>
  <cp:lastModifiedBy>CONDEMINE Philéas</cp:lastModifiedBy>
  <cp:revision>71</cp:revision>
  <dcterms:created xsi:type="dcterms:W3CDTF">2017-09-20T09:34:18Z</dcterms:created>
  <dcterms:modified xsi:type="dcterms:W3CDTF">2017-11-16T07:55:14Z</dcterms:modified>
</cp:coreProperties>
</file>