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3"/>
  </p:notesMasterIdLst>
  <p:handoutMasterIdLst>
    <p:handoutMasterId r:id="rId14"/>
  </p:handoutMasterIdLst>
  <p:sldIdLst>
    <p:sldId id="265" r:id="rId5"/>
    <p:sldId id="310" r:id="rId6"/>
    <p:sldId id="320" r:id="rId7"/>
    <p:sldId id="314" r:id="rId8"/>
    <p:sldId id="316" r:id="rId9"/>
    <p:sldId id="318" r:id="rId10"/>
    <p:sldId id="321" r:id="rId11"/>
    <p:sldId id="322" r:id="rId12"/>
  </p:sldIdLst>
  <p:sldSz cx="12188825" cy="6858000"/>
  <p:notesSz cx="6858000" cy="9144000"/>
  <p:custDataLst>
    <p:tags r:id="rId15"/>
  </p:custDataLst>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113" d="100"/>
          <a:sy n="113" d="100"/>
        </p:scale>
        <p:origin x="510" y="114"/>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100" d="100"/>
          <a:sy n="100" d="100"/>
        </p:scale>
        <p:origin x="280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4FD0811F-65A0-45DC-A418-D7D88257DA14}" type="datetime1">
              <a:rPr lang="fr-FR" smtClean="0"/>
              <a:t>07/03/2025</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D9F912AB-2776-42F2-A957-313FC7EFEDB9}" type="slidenum">
              <a:rPr lang="fr-FR" smtClean="0"/>
              <a:pPr algn="r" rtl="0"/>
              <a:t>‹N°›</a:t>
            </a:fld>
            <a:endParaRPr lang="fr-F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noProof="0"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869BCCB5-3197-42F0-A23E-FBF35BB6BD6D}" type="datetime1">
              <a:rPr lang="fr-FR" smtClean="0"/>
              <a:pPr/>
              <a:t>07/03/2025</a:t>
            </a:fld>
            <a:endParaRPr lang="fr-FR" dirty="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F93199CD-3E1B-4AE6-990F-76F925F5EA9F}" type="slidenum">
              <a:rPr lang="fr-FR" smtClean="0"/>
              <a:pPr/>
              <a:t>‹N°›</a:t>
            </a:fld>
            <a:endParaRPr lang="fr-F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065214" y="1828800"/>
            <a:ext cx="8229600" cy="2895600"/>
          </a:xfrm>
        </p:spPr>
        <p:txBody>
          <a:bodyPr rtlCol="0" anchor="b">
            <a:normAutofit/>
          </a:bodyPr>
          <a:lstStyle>
            <a:lvl1pPr algn="l" rtl="0">
              <a:lnSpc>
                <a:spcPct val="80000"/>
              </a:lnSpc>
              <a:defRPr sz="6600">
                <a:solidFill>
                  <a:schemeClr val="tx1"/>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065213" y="4800600"/>
            <a:ext cx="8229600" cy="1219200"/>
          </a:xfrm>
        </p:spPr>
        <p:txBody>
          <a:bodyPr rtlCol="0">
            <a:normAutofit/>
          </a:bodyPr>
          <a:lstStyle>
            <a:lvl1pPr marL="0" indent="0" algn="l" rtl="0">
              <a:spcBef>
                <a:spcPts val="0"/>
              </a:spcBef>
              <a:buNone/>
              <a:defRPr sz="2000" cap="all" spc="200" baseline="0">
                <a:solidFill>
                  <a:schemeClr val="accent1"/>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fr-FR" noProof="0"/>
              <a:t>Modifiez le style des sous-titres du masque</a:t>
            </a:r>
            <a:endParaRPr lang="fr-FR"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C169FE22-A35D-4AA5-9ED0-CA5AA0D08EE7}" type="datetime1">
              <a:rPr lang="fr-FR" smtClean="0"/>
              <a:pPr/>
              <a:t>07/03/2025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142412" y="381001"/>
            <a:ext cx="1524001" cy="5638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1522412" y="381001"/>
            <a:ext cx="7391399" cy="5638800"/>
          </a:xfrm>
        </p:spPr>
        <p:txBody>
          <a:bodyPr vert="eaVert" rtlCol="0"/>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4B2D50EC-F18A-4356-A82F-ED015F56C2C6}" type="datetime1">
              <a:rPr lang="fr-FR" smtClean="0"/>
              <a:pPr/>
              <a:t>07/03/2025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lvl5pPr algn="l" rtl="0">
              <a:defRPr/>
            </a:lvl5pPr>
            <a:lvl6pPr algn="l" rtl="0">
              <a:defRPr/>
            </a:lvl6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lvl1pPr>
              <a:defRPr/>
            </a:lvl1pPr>
          </a:lstStyle>
          <a:p>
            <a:fld id="{D8AB5196-52B1-4918-B153-34A0C9A4A7AD}" type="datetime1">
              <a:rPr lang="fr-FR" smtClean="0"/>
              <a:pPr/>
              <a:t>07/03/2025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9614" y="2514600"/>
            <a:ext cx="8692399" cy="2819400"/>
          </a:xfrm>
        </p:spPr>
        <p:txBody>
          <a:bodyPr rtlCol="0" anchor="b">
            <a:normAutofit/>
          </a:bodyPr>
          <a:lstStyle>
            <a:lvl1pPr algn="l" rtl="0">
              <a:lnSpc>
                <a:spcPct val="80000"/>
              </a:lnSpc>
              <a:defRPr sz="4800" b="0" cap="none" baseline="0"/>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5213" y="5410200"/>
            <a:ext cx="8687333" cy="609601"/>
          </a:xfrm>
        </p:spPr>
        <p:txBody>
          <a:bodyPr rtlCol="0" anchor="t">
            <a:normAutofit/>
          </a:bodyPr>
          <a:lstStyle>
            <a:lvl1pPr marL="0" indent="0" algn="l" rtl="0">
              <a:spcBef>
                <a:spcPts val="0"/>
              </a:spcBef>
              <a:buNone/>
              <a:defRPr sz="2000" cap="all" spc="200" baseline="0">
                <a:solidFill>
                  <a:schemeClr val="accent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noProof="0"/>
              <a:t>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7399499F-CA45-4A76-BC24-F973E24AC3FB}" type="datetime1">
              <a:rPr lang="fr-FR" smtClean="0"/>
              <a:pPr/>
              <a:t>07/03/2025</a:t>
            </a:fld>
            <a:endParaRPr lang="fr-FR"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504781" y="1905001"/>
            <a:ext cx="4419599"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229183" y="1905001"/>
            <a:ext cx="4419600" cy="41148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lvl1pPr>
              <a:defRPr/>
            </a:lvl1pPr>
          </a:lstStyle>
          <a:p>
            <a:fld id="{3817870C-A0A5-4D92-B86D-C2791EFA3A23}" type="datetime1">
              <a:rPr lang="fr-FR" smtClean="0"/>
              <a:pPr/>
              <a:t>07/03/2025</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52241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Modifier les styles du texte du masque</a:t>
            </a:r>
          </a:p>
        </p:txBody>
      </p:sp>
      <p:sp>
        <p:nvSpPr>
          <p:cNvPr id="4" name="Espace réservé du contenu 3"/>
          <p:cNvSpPr>
            <a:spLocks noGrp="1"/>
          </p:cNvSpPr>
          <p:nvPr>
            <p:ph sz="half" idx="2"/>
          </p:nvPr>
        </p:nvSpPr>
        <p:spPr>
          <a:xfrm>
            <a:off x="152241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249861" y="1905000"/>
            <a:ext cx="4416552" cy="762000"/>
          </a:xfrm>
        </p:spPr>
        <p:txBody>
          <a:bodyPr rtlCol="0" anchor="ctr">
            <a:noAutofit/>
          </a:bodyPr>
          <a:lstStyle>
            <a:lvl1pPr marL="0" indent="0" algn="l" rtl="0">
              <a:spcBef>
                <a:spcPts val="0"/>
              </a:spcBef>
              <a:buNone/>
              <a:defRPr sz="2000" b="0" cap="all" spc="200" baseline="0">
                <a:solidFill>
                  <a:schemeClr val="accent1"/>
                </a:solidFill>
              </a:defRPr>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noProof="0"/>
              <a:t>Modifier les styles du texte du masque</a:t>
            </a:r>
          </a:p>
        </p:txBody>
      </p:sp>
      <p:sp>
        <p:nvSpPr>
          <p:cNvPr id="6" name="Espace réservé du contenu 5"/>
          <p:cNvSpPr>
            <a:spLocks noGrp="1"/>
          </p:cNvSpPr>
          <p:nvPr>
            <p:ph sz="quarter" idx="4"/>
          </p:nvPr>
        </p:nvSpPr>
        <p:spPr>
          <a:xfrm>
            <a:off x="6249861" y="2743201"/>
            <a:ext cx="4416552" cy="32766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lvl1pPr>
              <a:defRPr/>
            </a:lvl1pPr>
          </a:lstStyle>
          <a:p>
            <a:fld id="{812A7B89-83CE-4355-8D19-9AD5D8179E27}" type="datetime1">
              <a:rPr lang="fr-FR" smtClean="0"/>
              <a:pPr/>
              <a:t>07/03/2025</a:t>
            </a:fld>
            <a:endParaRPr lang="fr-FR"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lvl1pPr rtl="0">
              <a:defRPr/>
            </a:lvl1pPr>
          </a:lstStyle>
          <a:p>
            <a:fld id="{2A013F82-EE5E-44EE-A61D-E31C6657F26F}" type="slidenum">
              <a:rPr lang="fr-FR" noProof="0" smtClean="0"/>
              <a:pPr/>
              <a:t>‹N°›</a:t>
            </a:fld>
            <a:endParaRPr lang="fr-FR" noProof="0" dirty="0"/>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lvl1pPr>
              <a:defRPr/>
            </a:lvl1pPr>
          </a:lstStyle>
          <a:p>
            <a:fld id="{EA4593A4-CD22-4D89-9631-B432485C88BE}" type="datetime1">
              <a:rPr lang="fr-FR" smtClean="0"/>
              <a:pPr/>
              <a:t>07/03/2025</a:t>
            </a:fld>
            <a:endParaRPr lang="fr-FR"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bg>
      <p:bgPr>
        <a:solidFill>
          <a:schemeClr val="bg2"/>
        </a:solid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F3045D-8AE6-4E47-932F-47FA387FEA34}" type="datetime1">
              <a:rPr lang="fr-FR" smtClean="0"/>
              <a:pPr/>
              <a:t>07/03/2025</a:t>
            </a:fld>
            <a:endParaRPr lang="fr-FR"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55604" y="1905000"/>
            <a:ext cx="3596607" cy="2667000"/>
          </a:xfrm>
        </p:spPr>
        <p:txBody>
          <a:bodyPr rtlCol="0" anchor="b">
            <a:noAutofit/>
          </a:bodyPr>
          <a:lstStyle>
            <a:lvl1pPr algn="l" rtl="0">
              <a:lnSpc>
                <a:spcPct val="90000"/>
              </a:lnSpc>
              <a:defRPr sz="3600" b="0" baseline="0">
                <a:solidFill>
                  <a:schemeClr val="tx1"/>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4951414" y="685800"/>
            <a:ext cx="6400800" cy="53340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a:lvl8pPr>
            <a:lvl9pPr algn="l" rtl="0">
              <a:defRPr sz="1600"/>
            </a:lvl9pPr>
          </a:lstStyle>
          <a:p>
            <a:pPr lvl="0" rtl="0"/>
            <a:r>
              <a:rPr lang="fr-FR" noProof="0"/>
              <a:t>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2282C9DA-93FE-4DDE-8920-2C8AB1F5E18A}" type="datetime1">
              <a:rPr lang="fr-FR" smtClean="0"/>
              <a:pPr/>
              <a:t>07/03/2025</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t>‹N°›</a:t>
            </a:fld>
            <a:endParaRPr lang="fr-FR"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Espace réservé d’image 2"/>
          <p:cNvSpPr>
            <a:spLocks noGrp="1"/>
          </p:cNvSpPr>
          <p:nvPr>
            <p:ph type="pic" idx="1"/>
          </p:nvPr>
        </p:nvSpPr>
        <p:spPr>
          <a:xfrm>
            <a:off x="4951414" y="685800"/>
            <a:ext cx="6400799" cy="5334000"/>
          </a:xfrm>
          <a:solidFill>
            <a:schemeClr val="bg2"/>
          </a:solidFill>
          <a:ln w="76200">
            <a:solidFill>
              <a:schemeClr val="tx1"/>
            </a:solidFill>
            <a:miter lim="800000"/>
          </a:ln>
        </p:spPr>
        <p:txBody>
          <a:bodyPr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55604" y="1905000"/>
            <a:ext cx="3596607" cy="2667000"/>
          </a:xfrm>
        </p:spPr>
        <p:txBody>
          <a:bodyPr rtlCol="0" anchor="b">
            <a:normAutofit/>
          </a:bodyPr>
          <a:lstStyle>
            <a:lvl1pPr algn="l" rtl="0">
              <a:lnSpc>
                <a:spcPct val="90000"/>
              </a:lnSpc>
              <a:defRPr sz="3600" b="0" i="0" baseline="0">
                <a:solidFill>
                  <a:schemeClr val="tx1"/>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65213" y="4648200"/>
            <a:ext cx="3581399" cy="1371600"/>
          </a:xfrm>
        </p:spPr>
        <p:txBody>
          <a:bodyPr rtlCol="0">
            <a:normAutofit/>
          </a:bodyPr>
          <a:lstStyle>
            <a:lvl1pPr marL="0" indent="0" algn="l" rtl="0">
              <a:lnSpc>
                <a:spcPct val="90000"/>
              </a:lnSpc>
              <a:spcBef>
                <a:spcPts val="1200"/>
              </a:spcBef>
              <a:buNone/>
              <a:defRPr sz="18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noProof="0"/>
              <a:t>Modifier les styles du texte du masque</a:t>
            </a:r>
          </a:p>
        </p:txBody>
      </p:sp>
      <p:sp>
        <p:nvSpPr>
          <p:cNvPr id="5" name="Espace réservé de la date 4"/>
          <p:cNvSpPr>
            <a:spLocks noGrp="1"/>
          </p:cNvSpPr>
          <p:nvPr>
            <p:ph type="dt" sz="half" idx="10"/>
          </p:nvPr>
        </p:nvSpPr>
        <p:spPr/>
        <p:txBody>
          <a:bodyPr rtlCol="0"/>
          <a:lstStyle>
            <a:lvl1pPr>
              <a:defRPr/>
            </a:lvl1pPr>
          </a:lstStyle>
          <a:p>
            <a:fld id="{EB002A6A-F78C-474F-BA6B-17AE42EC613D}" type="datetime1">
              <a:rPr lang="fr-FR" smtClean="0"/>
              <a:pPr/>
              <a:t>07/03/2025</a:t>
            </a:fld>
            <a:endParaRPr lang="fr-FR"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2A013F82-EE5E-44EE-A61D-E31C6657F26F}" type="slidenum">
              <a:rPr lang="fr-FR" noProof="0" smtClean="0"/>
              <a:pPr rtl="0"/>
              <a:t>‹N°›</a:t>
            </a:fld>
            <a:endParaRPr lang="fr-FR"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B1406553-4B01-4903-B663-70E503E45D52}" type="datetime1">
              <a:rPr lang="fr-FR" smtClean="0"/>
              <a:pPr/>
              <a:t>07/03/2025</a:t>
            </a:fld>
            <a:endParaRPr lang="fr-FR" dirty="0"/>
          </a:p>
        </p:txBody>
      </p:sp>
      <p:sp>
        <p:nvSpPr>
          <p:cNvPr id="5" name="Espace réservé du pied de page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rtl="0">
              <a:defRPr sz="1000">
                <a:solidFill>
                  <a:schemeClr val="tx1">
                    <a:tint val="7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rtl="0">
              <a:defRPr sz="1000">
                <a:solidFill>
                  <a:schemeClr val="tx1">
                    <a:tint val="75000"/>
                  </a:schemeClr>
                </a:solidFill>
              </a:defRPr>
            </a:lvl1pPr>
          </a:lstStyle>
          <a:p>
            <a:fld id="{2A013F82-EE5E-44EE-A61D-E31C6657F26F}" type="slidenum">
              <a:rPr lang="fr-FR" smtClean="0"/>
              <a:pPr/>
              <a:t>‹N°›</a:t>
            </a:fld>
            <a:endParaRPr lang="fr-FR"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a:xfrm>
            <a:off x="1065214" y="1828800"/>
            <a:ext cx="7333454" cy="1888232"/>
          </a:xfrm>
        </p:spPr>
        <p:txBody>
          <a:bodyPr rtlCol="0"/>
          <a:lstStyle/>
          <a:p>
            <a:pPr algn="ctr" rtl="0"/>
            <a:r>
              <a:rPr lang="fr-FR" dirty="0">
                <a:latin typeface="Berlin Sans FB" panose="020E0602020502020306" pitchFamily="34" charset="0"/>
              </a:rPr>
              <a:t>PYXEL</a:t>
            </a:r>
          </a:p>
        </p:txBody>
      </p:sp>
      <p:sp>
        <p:nvSpPr>
          <p:cNvPr id="4" name="Sous-titre 3"/>
          <p:cNvSpPr>
            <a:spLocks noGrp="1"/>
          </p:cNvSpPr>
          <p:nvPr>
            <p:ph type="subTitle" idx="1"/>
          </p:nvPr>
        </p:nvSpPr>
        <p:spPr>
          <a:xfrm>
            <a:off x="6152091" y="2708920"/>
            <a:ext cx="7149480" cy="936104"/>
          </a:xfrm>
        </p:spPr>
        <p:txBody>
          <a:bodyPr rtlCol="0"/>
          <a:lstStyle/>
          <a:p>
            <a:pPr rtl="0"/>
            <a:r>
              <a:rPr lang="fr-FR" dirty="0">
                <a:solidFill>
                  <a:schemeClr val="tx2">
                    <a:lumMod val="75000"/>
                  </a:schemeClr>
                </a:solidFill>
              </a:rPr>
              <a:t>Arsène</a:t>
            </a:r>
            <a:r>
              <a:rPr lang="fr-FR" dirty="0"/>
              <a:t> tessier</a:t>
            </a:r>
          </a:p>
          <a:p>
            <a:pPr rtl="0"/>
            <a:r>
              <a:rPr lang="fr-FR" dirty="0"/>
              <a:t>Gaspard </a:t>
            </a:r>
            <a:r>
              <a:rPr lang="fr-FR" dirty="0" err="1"/>
              <a:t>dreano</a:t>
            </a:r>
            <a:r>
              <a:rPr lang="fr-FR" dirty="0"/>
              <a:t> </a:t>
            </a:r>
          </a:p>
          <a:p>
            <a:pPr rtl="0"/>
            <a:r>
              <a:rPr lang="fr-FR" dirty="0"/>
              <a:t>Phileas </a:t>
            </a:r>
            <a:r>
              <a:rPr lang="fr-FR" dirty="0" err="1"/>
              <a:t>creignou</a:t>
            </a:r>
            <a:endParaRPr lang="fr-FR"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2"/>
          <p:cNvSpPr>
            <a:spLocks noGrp="1"/>
          </p:cNvSpPr>
          <p:nvPr>
            <p:ph type="title"/>
          </p:nvPr>
        </p:nvSpPr>
        <p:spPr/>
        <p:txBody>
          <a:bodyPr rtlCol="0"/>
          <a:lstStyle/>
          <a:p>
            <a:pPr rtl="0"/>
            <a:r>
              <a:rPr lang="fr-FR" dirty="0">
                <a:solidFill>
                  <a:schemeClr val="tx2">
                    <a:lumMod val="75000"/>
                  </a:schemeClr>
                </a:solidFill>
              </a:rPr>
              <a:t>Sommaire</a:t>
            </a:r>
          </a:p>
        </p:txBody>
      </p:sp>
      <p:sp>
        <p:nvSpPr>
          <p:cNvPr id="14" name="Espace réservé du contenu 13"/>
          <p:cNvSpPr>
            <a:spLocks noGrp="1"/>
          </p:cNvSpPr>
          <p:nvPr>
            <p:ph idx="1"/>
          </p:nvPr>
        </p:nvSpPr>
        <p:spPr/>
        <p:txBody>
          <a:bodyPr rtlCol="0"/>
          <a:lstStyle/>
          <a:p>
            <a:pPr rtl="0"/>
            <a:r>
              <a:rPr lang="fr-FR" dirty="0">
                <a:solidFill>
                  <a:schemeClr val="tx2">
                    <a:lumMod val="75000"/>
                  </a:schemeClr>
                </a:solidFill>
              </a:rPr>
              <a:t>I-Introduction sur le thème du projet</a:t>
            </a:r>
          </a:p>
          <a:p>
            <a:pPr rtl="0"/>
            <a:r>
              <a:rPr lang="fr-FR" dirty="0">
                <a:solidFill>
                  <a:schemeClr val="tx2">
                    <a:lumMod val="75000"/>
                  </a:schemeClr>
                </a:solidFill>
              </a:rPr>
              <a:t>II-Structure du code</a:t>
            </a:r>
          </a:p>
          <a:p>
            <a:pPr rtl="0"/>
            <a:r>
              <a:rPr lang="fr-FR" dirty="0">
                <a:solidFill>
                  <a:schemeClr val="tx2">
                    <a:lumMod val="75000"/>
                  </a:schemeClr>
                </a:solidFill>
              </a:rPr>
              <a:t>III – La place de l’IA dans le projet</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20E4F-30B0-4576-B92D-9AA0D0B0CBD8}"/>
              </a:ext>
            </a:extLst>
          </p:cNvPr>
          <p:cNvSpPr>
            <a:spLocks noGrp="1"/>
          </p:cNvSpPr>
          <p:nvPr>
            <p:ph type="title"/>
          </p:nvPr>
        </p:nvSpPr>
        <p:spPr/>
        <p:txBody>
          <a:bodyPr/>
          <a:lstStyle/>
          <a:p>
            <a:r>
              <a:rPr lang="fr-FR" dirty="0">
                <a:solidFill>
                  <a:schemeClr val="tx2">
                    <a:lumMod val="75000"/>
                  </a:schemeClr>
                </a:solidFill>
              </a:rPr>
              <a:t>I - Introduction</a:t>
            </a:r>
          </a:p>
        </p:txBody>
      </p:sp>
      <p:sp>
        <p:nvSpPr>
          <p:cNvPr id="3" name="Espace réservé du contenu 2">
            <a:extLst>
              <a:ext uri="{FF2B5EF4-FFF2-40B4-BE49-F238E27FC236}">
                <a16:creationId xmlns:a16="http://schemas.microsoft.com/office/drawing/2014/main" id="{1937BDCD-BAD8-456D-889F-7549CF73444D}"/>
              </a:ext>
            </a:extLst>
          </p:cNvPr>
          <p:cNvSpPr>
            <a:spLocks noGrp="1"/>
          </p:cNvSpPr>
          <p:nvPr>
            <p:ph idx="1"/>
          </p:nvPr>
        </p:nvSpPr>
        <p:spPr>
          <a:xfrm>
            <a:off x="1522413" y="1904999"/>
            <a:ext cx="9134391" cy="4114801"/>
          </a:xfrm>
        </p:spPr>
        <p:txBody>
          <a:bodyPr>
            <a:normAutofit fontScale="92500" lnSpcReduction="10000"/>
          </a:bodyPr>
          <a:lstStyle/>
          <a:p>
            <a:pPr marL="0" indent="0">
              <a:buNone/>
            </a:pPr>
            <a:endParaRPr lang="fr-FR" dirty="0">
              <a:solidFill>
                <a:schemeClr val="tx2">
                  <a:lumMod val="75000"/>
                </a:schemeClr>
              </a:solidFill>
            </a:endParaRPr>
          </a:p>
          <a:p>
            <a:r>
              <a:rPr lang="fr-FR" dirty="0">
                <a:solidFill>
                  <a:schemeClr val="tx2">
                    <a:lumMod val="75000"/>
                  </a:schemeClr>
                </a:solidFill>
              </a:rPr>
              <a:t>Notre projet consiste en la création d’un logiciel de retouche photo intuitif et performant, conçu pour offrir aux utilisateurs une large gamme d’outils afin d’améliorer et de personnaliser leurs images. Grâce à notre programme, il est possible d’ajuster à l’aide d’une interface graphique plusieurs paramètres essentiels tels que l’exposition, le contraste et la saturation.</a:t>
            </a:r>
          </a:p>
          <a:p>
            <a:r>
              <a:rPr lang="fr-FR" dirty="0">
                <a:solidFill>
                  <a:schemeClr val="tx2">
                    <a:lumMod val="75000"/>
                  </a:schemeClr>
                </a:solidFill>
              </a:rPr>
              <a:t>De plus, notre logiciel permet d’affiner les détails des images en modifiant les hautes lumières et les basses lumières, offrant ainsi une plus grande précision dans le rendu des ombres et des zones lumineuses. Une autre fonctionnalité clé de notre outil est la possibilité de modifier la taille de l’image grâce à un bouton « zoom », permettant d’agrandir ou de réduire les photos sans altérer leur qualité.</a:t>
            </a:r>
          </a:p>
          <a:p>
            <a:pPr marL="0" indent="0">
              <a:buNone/>
            </a:pPr>
            <a:endParaRPr lang="fr-FR" dirty="0">
              <a:solidFill>
                <a:schemeClr val="tx2">
                  <a:lumMod val="75000"/>
                </a:schemeClr>
              </a:solidFill>
            </a:endParaRPr>
          </a:p>
          <a:p>
            <a:endParaRPr lang="fr-FR" dirty="0">
              <a:solidFill>
                <a:schemeClr val="tx2">
                  <a:lumMod val="75000"/>
                </a:schemeClr>
              </a:solidFill>
            </a:endParaRPr>
          </a:p>
        </p:txBody>
      </p:sp>
    </p:spTree>
    <p:extLst>
      <p:ext uri="{BB962C8B-B14F-4D97-AF65-F5344CB8AC3E}">
        <p14:creationId xmlns:p14="http://schemas.microsoft.com/office/powerpoint/2010/main" val="402618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1796" y="764704"/>
            <a:ext cx="8692399" cy="720080"/>
          </a:xfrm>
        </p:spPr>
        <p:txBody>
          <a:bodyPr rtlCol="0"/>
          <a:lstStyle/>
          <a:p>
            <a:pPr rtl="0"/>
            <a:r>
              <a:rPr lang="fr-FR" dirty="0">
                <a:solidFill>
                  <a:schemeClr val="tx2">
                    <a:lumMod val="75000"/>
                  </a:schemeClr>
                </a:solidFill>
              </a:rPr>
              <a:t>II – Structure du code </a:t>
            </a:r>
          </a:p>
        </p:txBody>
      </p:sp>
      <p:sp>
        <p:nvSpPr>
          <p:cNvPr id="3" name="Espace réservé du texte 2"/>
          <p:cNvSpPr>
            <a:spLocks noGrp="1"/>
          </p:cNvSpPr>
          <p:nvPr>
            <p:ph type="body" idx="1"/>
          </p:nvPr>
        </p:nvSpPr>
        <p:spPr>
          <a:xfrm>
            <a:off x="1557908" y="2420888"/>
            <a:ext cx="9217024" cy="2911185"/>
          </a:xfrm>
        </p:spPr>
        <p:txBody>
          <a:bodyPr rtlCol="0">
            <a:normAutofit/>
          </a:bodyPr>
          <a:lstStyle/>
          <a:p>
            <a:pPr rtl="0"/>
            <a:r>
              <a:rPr lang="fr-FR" dirty="0">
                <a:solidFill>
                  <a:schemeClr val="tx2">
                    <a:lumMod val="75000"/>
                  </a:schemeClr>
                </a:solidFill>
              </a:rPr>
              <a:t>Nous avons choisi de créer une classe d’image pour permettre de gérer correctement notre fenêtre</a:t>
            </a:r>
          </a:p>
          <a:p>
            <a:pPr rtl="0"/>
            <a:endParaRPr lang="fr-FR" dirty="0">
              <a:solidFill>
                <a:schemeClr val="tx2">
                  <a:lumMod val="75000"/>
                </a:schemeClr>
              </a:solidFill>
            </a:endParaRPr>
          </a:p>
          <a:p>
            <a:pPr rtl="0"/>
            <a:endParaRPr lang="fr-FR" dirty="0">
              <a:solidFill>
                <a:schemeClr val="tx2">
                  <a:lumMod val="75000"/>
                </a:schemeClr>
              </a:solidFill>
            </a:endParaRPr>
          </a:p>
          <a:p>
            <a:pPr rtl="0"/>
            <a:endParaRPr lang="fr-FR" dirty="0">
              <a:solidFill>
                <a:schemeClr val="tx2">
                  <a:lumMod val="75000"/>
                </a:schemeClr>
              </a:solidFill>
            </a:endParaRPr>
          </a:p>
          <a:p>
            <a:pPr rtl="0"/>
            <a:endParaRPr lang="fr-FR" dirty="0">
              <a:solidFill>
                <a:schemeClr val="tx2">
                  <a:lumMod val="75000"/>
                </a:schemeClr>
              </a:solidFill>
            </a:endParaRPr>
          </a:p>
          <a:p>
            <a:pPr rtl="0"/>
            <a:r>
              <a:rPr lang="fr-FR" dirty="0">
                <a:solidFill>
                  <a:schemeClr val="tx2">
                    <a:lumMod val="75000"/>
                  </a:schemeClr>
                </a:solidFill>
              </a:rPr>
              <a:t>Nous avons également choisi d’utiliser la librairie </a:t>
            </a:r>
            <a:r>
              <a:rPr lang="fr-FR" dirty="0" err="1">
                <a:solidFill>
                  <a:schemeClr val="tx2">
                    <a:lumMod val="75000"/>
                  </a:schemeClr>
                </a:solidFill>
              </a:rPr>
              <a:t>pillow</a:t>
            </a:r>
            <a:endParaRPr lang="fr-FR" dirty="0">
              <a:solidFill>
                <a:schemeClr val="tx2">
                  <a:lumMod val="75000"/>
                </a:schemeClr>
              </a:solidFill>
            </a:endParaRPr>
          </a:p>
        </p:txBody>
      </p:sp>
      <p:pic>
        <p:nvPicPr>
          <p:cNvPr id="5" name="Image 4">
            <a:extLst>
              <a:ext uri="{FF2B5EF4-FFF2-40B4-BE49-F238E27FC236}">
                <a16:creationId xmlns:a16="http://schemas.microsoft.com/office/drawing/2014/main" id="{C3FF6A07-C4E6-4306-A867-282352BDF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076" y="3152785"/>
            <a:ext cx="4896544" cy="552430"/>
          </a:xfrm>
          <a:prstGeom prst="rect">
            <a:avLst/>
          </a:prstGeom>
        </p:spPr>
      </p:pic>
      <p:pic>
        <p:nvPicPr>
          <p:cNvPr id="7" name="Image 6">
            <a:extLst>
              <a:ext uri="{FF2B5EF4-FFF2-40B4-BE49-F238E27FC236}">
                <a16:creationId xmlns:a16="http://schemas.microsoft.com/office/drawing/2014/main" id="{4F4F7066-5443-44ED-8170-D067659D0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7868" y="4509120"/>
            <a:ext cx="9937104" cy="358902"/>
          </a:xfrm>
          <a:prstGeom prst="rect">
            <a:avLst/>
          </a:prstGeom>
        </p:spPr>
      </p:pic>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1764" y="260648"/>
            <a:ext cx="9144001" cy="887760"/>
          </a:xfrm>
        </p:spPr>
        <p:txBody>
          <a:bodyPr rtlCol="0"/>
          <a:lstStyle/>
          <a:p>
            <a:pPr rtl="0"/>
            <a:r>
              <a:rPr lang="fr-FR" dirty="0">
                <a:solidFill>
                  <a:schemeClr val="tx2">
                    <a:lumMod val="75000"/>
                  </a:schemeClr>
                </a:solidFill>
              </a:rPr>
              <a:t>Les fonctions de bases</a:t>
            </a:r>
          </a:p>
        </p:txBody>
      </p:sp>
      <p:pic>
        <p:nvPicPr>
          <p:cNvPr id="4" name="Image 3">
            <a:extLst>
              <a:ext uri="{FF2B5EF4-FFF2-40B4-BE49-F238E27FC236}">
                <a16:creationId xmlns:a16="http://schemas.microsoft.com/office/drawing/2014/main" id="{464E47BC-52C0-404B-B867-3CE0D6FAE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64" y="1480375"/>
            <a:ext cx="5290478" cy="1109406"/>
          </a:xfrm>
          <a:prstGeom prst="rect">
            <a:avLst/>
          </a:prstGeom>
        </p:spPr>
      </p:pic>
      <p:sp>
        <p:nvSpPr>
          <p:cNvPr id="5" name="ZoneTexte 4">
            <a:extLst>
              <a:ext uri="{FF2B5EF4-FFF2-40B4-BE49-F238E27FC236}">
                <a16:creationId xmlns:a16="http://schemas.microsoft.com/office/drawing/2014/main" id="{58AE0E90-B679-43F4-A0CD-896F19CCE462}"/>
              </a:ext>
            </a:extLst>
          </p:cNvPr>
          <p:cNvSpPr txBox="1"/>
          <p:nvPr/>
        </p:nvSpPr>
        <p:spPr>
          <a:xfrm>
            <a:off x="189756" y="2622715"/>
            <a:ext cx="5040560" cy="646331"/>
          </a:xfrm>
          <a:prstGeom prst="rect">
            <a:avLst/>
          </a:prstGeom>
          <a:noFill/>
        </p:spPr>
        <p:txBody>
          <a:bodyPr wrap="square" rtlCol="0">
            <a:spAutoFit/>
          </a:bodyPr>
          <a:lstStyle/>
          <a:p>
            <a:r>
              <a:rPr lang="fr-FR" dirty="0">
                <a:solidFill>
                  <a:schemeClr val="tx2">
                    <a:lumMod val="75000"/>
                  </a:schemeClr>
                </a:solidFill>
              </a:rPr>
              <a:t>Open image permet d’</a:t>
            </a:r>
            <a:r>
              <a:rPr lang="fr-FR" dirty="0" err="1">
                <a:solidFill>
                  <a:schemeClr val="tx2">
                    <a:lumMod val="75000"/>
                  </a:schemeClr>
                </a:solidFill>
              </a:rPr>
              <a:t>inserer</a:t>
            </a:r>
            <a:r>
              <a:rPr lang="fr-FR" dirty="0">
                <a:solidFill>
                  <a:schemeClr val="tx2">
                    <a:lumMod val="75000"/>
                  </a:schemeClr>
                </a:solidFill>
              </a:rPr>
              <a:t> une image dans l’interface graphique</a:t>
            </a:r>
          </a:p>
        </p:txBody>
      </p:sp>
      <p:pic>
        <p:nvPicPr>
          <p:cNvPr id="7" name="Image 6">
            <a:extLst>
              <a:ext uri="{FF2B5EF4-FFF2-40B4-BE49-F238E27FC236}">
                <a16:creationId xmlns:a16="http://schemas.microsoft.com/office/drawing/2014/main" id="{5D5510AB-C3E2-41D3-8603-2B30AC9DB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764" y="3413248"/>
            <a:ext cx="5472608" cy="628413"/>
          </a:xfrm>
          <a:prstGeom prst="rect">
            <a:avLst/>
          </a:prstGeom>
        </p:spPr>
      </p:pic>
      <p:sp>
        <p:nvSpPr>
          <p:cNvPr id="8" name="ZoneTexte 7">
            <a:extLst>
              <a:ext uri="{FF2B5EF4-FFF2-40B4-BE49-F238E27FC236}">
                <a16:creationId xmlns:a16="http://schemas.microsoft.com/office/drawing/2014/main" id="{9D104D7D-9EC8-41B4-B714-81D9EED5D752}"/>
              </a:ext>
            </a:extLst>
          </p:cNvPr>
          <p:cNvSpPr txBox="1"/>
          <p:nvPr/>
        </p:nvSpPr>
        <p:spPr>
          <a:xfrm>
            <a:off x="189756" y="4092513"/>
            <a:ext cx="5472608" cy="369332"/>
          </a:xfrm>
          <a:prstGeom prst="rect">
            <a:avLst/>
          </a:prstGeom>
          <a:noFill/>
        </p:spPr>
        <p:txBody>
          <a:bodyPr wrap="square" rtlCol="0">
            <a:spAutoFit/>
          </a:bodyPr>
          <a:lstStyle/>
          <a:p>
            <a:r>
              <a:rPr lang="fr-FR" dirty="0">
                <a:solidFill>
                  <a:schemeClr val="tx2">
                    <a:lumMod val="75000"/>
                  </a:schemeClr>
                </a:solidFill>
              </a:rPr>
              <a:t>Save image sers à enregistrer l’image choisi</a:t>
            </a:r>
          </a:p>
        </p:txBody>
      </p:sp>
      <p:pic>
        <p:nvPicPr>
          <p:cNvPr id="10" name="Image 9">
            <a:extLst>
              <a:ext uri="{FF2B5EF4-FFF2-40B4-BE49-F238E27FC236}">
                <a16:creationId xmlns:a16="http://schemas.microsoft.com/office/drawing/2014/main" id="{0311AB8F-06B3-4C99-9A51-BFFC1F1F1E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764" y="4543612"/>
            <a:ext cx="5544616" cy="1230698"/>
          </a:xfrm>
          <a:prstGeom prst="rect">
            <a:avLst/>
          </a:prstGeom>
        </p:spPr>
      </p:pic>
      <p:sp>
        <p:nvSpPr>
          <p:cNvPr id="11" name="ZoneTexte 10">
            <a:extLst>
              <a:ext uri="{FF2B5EF4-FFF2-40B4-BE49-F238E27FC236}">
                <a16:creationId xmlns:a16="http://schemas.microsoft.com/office/drawing/2014/main" id="{D5BA696E-DDB1-4615-B03D-AE85A5815127}"/>
              </a:ext>
            </a:extLst>
          </p:cNvPr>
          <p:cNvSpPr txBox="1"/>
          <p:nvPr/>
        </p:nvSpPr>
        <p:spPr>
          <a:xfrm>
            <a:off x="177883" y="5856077"/>
            <a:ext cx="6195682" cy="646331"/>
          </a:xfrm>
          <a:prstGeom prst="rect">
            <a:avLst/>
          </a:prstGeom>
          <a:noFill/>
        </p:spPr>
        <p:txBody>
          <a:bodyPr wrap="square" rtlCol="0">
            <a:spAutoFit/>
          </a:bodyPr>
          <a:lstStyle/>
          <a:p>
            <a:r>
              <a:rPr lang="fr-FR" dirty="0">
                <a:solidFill>
                  <a:schemeClr val="tx2">
                    <a:lumMod val="75000"/>
                  </a:schemeClr>
                </a:solidFill>
              </a:rPr>
              <a:t>Zoom image nous sert à agrandir l’image à la guise de l’utilisateur</a:t>
            </a:r>
          </a:p>
        </p:txBody>
      </p:sp>
      <p:pic>
        <p:nvPicPr>
          <p:cNvPr id="13" name="Image 12">
            <a:extLst>
              <a:ext uri="{FF2B5EF4-FFF2-40B4-BE49-F238E27FC236}">
                <a16:creationId xmlns:a16="http://schemas.microsoft.com/office/drawing/2014/main" id="{FA5C956C-8A43-497D-9EAE-42B6B94B0B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680" y="1480375"/>
            <a:ext cx="4731688" cy="1685841"/>
          </a:xfrm>
          <a:prstGeom prst="rect">
            <a:avLst/>
          </a:prstGeom>
        </p:spPr>
      </p:pic>
      <p:sp>
        <p:nvSpPr>
          <p:cNvPr id="14" name="ZoneTexte 13">
            <a:extLst>
              <a:ext uri="{FF2B5EF4-FFF2-40B4-BE49-F238E27FC236}">
                <a16:creationId xmlns:a16="http://schemas.microsoft.com/office/drawing/2014/main" id="{3241457F-2152-4953-83C4-A90D83114849}"/>
              </a:ext>
            </a:extLst>
          </p:cNvPr>
          <p:cNvSpPr txBox="1"/>
          <p:nvPr/>
        </p:nvSpPr>
        <p:spPr>
          <a:xfrm>
            <a:off x="6310436" y="3166216"/>
            <a:ext cx="4608512" cy="646331"/>
          </a:xfrm>
          <a:prstGeom prst="rect">
            <a:avLst/>
          </a:prstGeom>
          <a:noFill/>
        </p:spPr>
        <p:txBody>
          <a:bodyPr wrap="square" rtlCol="0">
            <a:spAutoFit/>
          </a:bodyPr>
          <a:lstStyle/>
          <a:p>
            <a:r>
              <a:rPr lang="fr-FR" dirty="0">
                <a:solidFill>
                  <a:schemeClr val="tx2">
                    <a:lumMod val="75000"/>
                  </a:schemeClr>
                </a:solidFill>
              </a:rPr>
              <a:t>Sert à actualiser les paramètre et l’affichage de la photo</a:t>
            </a:r>
          </a:p>
        </p:txBody>
      </p:sp>
      <p:pic>
        <p:nvPicPr>
          <p:cNvPr id="16" name="Image 15">
            <a:extLst>
              <a:ext uri="{FF2B5EF4-FFF2-40B4-BE49-F238E27FC236}">
                <a16:creationId xmlns:a16="http://schemas.microsoft.com/office/drawing/2014/main" id="{B7CEDA1D-669C-475A-AA80-B5FC7DAA5C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3714" y="3959234"/>
            <a:ext cx="2819794" cy="1324160"/>
          </a:xfrm>
          <a:prstGeom prst="rect">
            <a:avLst/>
          </a:prstGeom>
        </p:spPr>
      </p:pic>
      <p:sp>
        <p:nvSpPr>
          <p:cNvPr id="17" name="ZoneTexte 16">
            <a:extLst>
              <a:ext uri="{FF2B5EF4-FFF2-40B4-BE49-F238E27FC236}">
                <a16:creationId xmlns:a16="http://schemas.microsoft.com/office/drawing/2014/main" id="{590D6EC2-A2E2-4E22-86D3-B5109EF8F6F7}"/>
              </a:ext>
            </a:extLst>
          </p:cNvPr>
          <p:cNvSpPr txBox="1"/>
          <p:nvPr/>
        </p:nvSpPr>
        <p:spPr>
          <a:xfrm>
            <a:off x="6323077" y="5430081"/>
            <a:ext cx="5520224" cy="646331"/>
          </a:xfrm>
          <a:prstGeom prst="rect">
            <a:avLst/>
          </a:prstGeom>
          <a:noFill/>
        </p:spPr>
        <p:txBody>
          <a:bodyPr wrap="square" rtlCol="0">
            <a:spAutoFit/>
          </a:bodyPr>
          <a:lstStyle/>
          <a:p>
            <a:r>
              <a:rPr lang="fr-FR" dirty="0">
                <a:solidFill>
                  <a:schemeClr val="tx2">
                    <a:lumMod val="75000"/>
                  </a:schemeClr>
                </a:solidFill>
              </a:rPr>
              <a:t>Reset </a:t>
            </a:r>
            <a:r>
              <a:rPr lang="fr-FR" dirty="0" err="1">
                <a:solidFill>
                  <a:schemeClr val="tx2">
                    <a:lumMod val="75000"/>
                  </a:schemeClr>
                </a:solidFill>
              </a:rPr>
              <a:t>sliders</a:t>
            </a:r>
            <a:r>
              <a:rPr lang="fr-FR" dirty="0">
                <a:solidFill>
                  <a:schemeClr val="tx2">
                    <a:lumMod val="75000"/>
                  </a:schemeClr>
                </a:solidFill>
              </a:rPr>
              <a:t> remet les paramètre de base de la photo après </a:t>
            </a:r>
            <a:r>
              <a:rPr lang="fr-FR" dirty="0" err="1">
                <a:solidFill>
                  <a:schemeClr val="tx2">
                    <a:lumMod val="75000"/>
                  </a:schemeClr>
                </a:solidFill>
              </a:rPr>
              <a:t>modificaton</a:t>
            </a:r>
            <a:endParaRPr lang="fr-FR" dirty="0">
              <a:solidFill>
                <a:schemeClr val="tx2">
                  <a:lumMod val="75000"/>
                </a:schemeClr>
              </a:solidFill>
            </a:endParaRPr>
          </a:p>
        </p:txBody>
      </p:sp>
    </p:spTree>
    <p:extLst>
      <p:ext uri="{BB962C8B-B14F-4D97-AF65-F5344CB8AC3E}">
        <p14:creationId xmlns:p14="http://schemas.microsoft.com/office/powerpoint/2010/main" val="259050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1764" y="332656"/>
            <a:ext cx="6984776" cy="648072"/>
          </a:xfrm>
        </p:spPr>
        <p:txBody>
          <a:bodyPr rtlCol="0"/>
          <a:lstStyle/>
          <a:p>
            <a:pPr rtl="0"/>
            <a:r>
              <a:rPr lang="fr-FR" dirty="0">
                <a:solidFill>
                  <a:schemeClr val="tx2">
                    <a:lumMod val="75000"/>
                  </a:schemeClr>
                </a:solidFill>
              </a:rPr>
              <a:t>Les fonctions de modifications</a:t>
            </a:r>
          </a:p>
        </p:txBody>
      </p:sp>
      <p:pic>
        <p:nvPicPr>
          <p:cNvPr id="13" name="Espace réservé du contenu 12">
            <a:extLst>
              <a:ext uri="{FF2B5EF4-FFF2-40B4-BE49-F238E27FC236}">
                <a16:creationId xmlns:a16="http://schemas.microsoft.com/office/drawing/2014/main" id="{972636CF-5501-42A7-9069-2E2C1BD5A9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796" y="1340768"/>
            <a:ext cx="3495701" cy="3912619"/>
          </a:xfrm>
        </p:spPr>
      </p:pic>
      <p:pic>
        <p:nvPicPr>
          <p:cNvPr id="15" name="Image 14">
            <a:extLst>
              <a:ext uri="{FF2B5EF4-FFF2-40B4-BE49-F238E27FC236}">
                <a16:creationId xmlns:a16="http://schemas.microsoft.com/office/drawing/2014/main" id="{7819645B-44E9-4AB8-8AEC-936961393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460" y="1340768"/>
            <a:ext cx="4158203" cy="3912619"/>
          </a:xfrm>
          <a:prstGeom prst="rect">
            <a:avLst/>
          </a:prstGeom>
        </p:spPr>
      </p:pic>
      <p:sp>
        <p:nvSpPr>
          <p:cNvPr id="16" name="ZoneTexte 15">
            <a:extLst>
              <a:ext uri="{FF2B5EF4-FFF2-40B4-BE49-F238E27FC236}">
                <a16:creationId xmlns:a16="http://schemas.microsoft.com/office/drawing/2014/main" id="{221E8009-44C5-4A60-9E2C-FA5FBA15305E}"/>
              </a:ext>
            </a:extLst>
          </p:cNvPr>
          <p:cNvSpPr txBox="1"/>
          <p:nvPr/>
        </p:nvSpPr>
        <p:spPr>
          <a:xfrm>
            <a:off x="477788" y="5373216"/>
            <a:ext cx="3888432" cy="923330"/>
          </a:xfrm>
          <a:prstGeom prst="rect">
            <a:avLst/>
          </a:prstGeom>
          <a:noFill/>
        </p:spPr>
        <p:txBody>
          <a:bodyPr wrap="square" rtlCol="0">
            <a:spAutoFit/>
          </a:bodyPr>
          <a:lstStyle/>
          <a:p>
            <a:r>
              <a:rPr lang="fr-FR" dirty="0">
                <a:solidFill>
                  <a:schemeClr val="tx2">
                    <a:lumMod val="75000"/>
                  </a:schemeClr>
                </a:solidFill>
              </a:rPr>
              <a:t>Ce groupe de fonction ajuste individuellement un paramètre de modification activer avec les </a:t>
            </a:r>
            <a:r>
              <a:rPr lang="fr-FR" dirty="0" err="1">
                <a:solidFill>
                  <a:schemeClr val="tx2">
                    <a:lumMod val="75000"/>
                  </a:schemeClr>
                </a:solidFill>
              </a:rPr>
              <a:t>slider</a:t>
            </a:r>
            <a:endParaRPr lang="fr-FR" dirty="0">
              <a:solidFill>
                <a:schemeClr val="tx2">
                  <a:lumMod val="75000"/>
                </a:schemeClr>
              </a:solidFill>
            </a:endParaRPr>
          </a:p>
        </p:txBody>
      </p:sp>
      <p:sp>
        <p:nvSpPr>
          <p:cNvPr id="18" name="ZoneTexte 17">
            <a:extLst>
              <a:ext uri="{FF2B5EF4-FFF2-40B4-BE49-F238E27FC236}">
                <a16:creationId xmlns:a16="http://schemas.microsoft.com/office/drawing/2014/main" id="{B8F97B2A-5151-4C69-865B-87BFBD3400E9}"/>
              </a:ext>
            </a:extLst>
          </p:cNvPr>
          <p:cNvSpPr txBox="1"/>
          <p:nvPr/>
        </p:nvSpPr>
        <p:spPr>
          <a:xfrm>
            <a:off x="6454452" y="5253387"/>
            <a:ext cx="4536504" cy="1477328"/>
          </a:xfrm>
          <a:prstGeom prst="rect">
            <a:avLst/>
          </a:prstGeom>
          <a:noFill/>
        </p:spPr>
        <p:txBody>
          <a:bodyPr wrap="square" rtlCol="0">
            <a:spAutoFit/>
          </a:bodyPr>
          <a:lstStyle/>
          <a:p>
            <a:r>
              <a:rPr lang="fr-FR" dirty="0">
                <a:solidFill>
                  <a:schemeClr val="tx2">
                    <a:lumMod val="75000"/>
                  </a:schemeClr>
                </a:solidFill>
              </a:rPr>
              <a:t>Ce groupe de fonction permette d’ajuster automatiquement ces paramètres de modification avec les informations retourner par les fonctions « </a:t>
            </a:r>
            <a:r>
              <a:rPr lang="fr-FR" dirty="0" err="1">
                <a:solidFill>
                  <a:schemeClr val="tx2">
                    <a:lumMod val="75000"/>
                  </a:schemeClr>
                </a:solidFill>
              </a:rPr>
              <a:t>determine_target</a:t>
            </a:r>
            <a:r>
              <a:rPr lang="fr-FR" dirty="0">
                <a:solidFill>
                  <a:schemeClr val="tx2">
                    <a:lumMod val="75000"/>
                  </a:schemeClr>
                </a:solidFill>
              </a:rPr>
              <a:t>_[nom du paramètre] »</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1E6ADC29-3BD8-46B0-96C9-DC7E83344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892" y="1052736"/>
            <a:ext cx="3978193" cy="276264"/>
          </a:xfrm>
          <a:prstGeom prst="rect">
            <a:avLst/>
          </a:prstGeom>
        </p:spPr>
      </p:pic>
      <p:pic>
        <p:nvPicPr>
          <p:cNvPr id="8" name="Image 7">
            <a:extLst>
              <a:ext uri="{FF2B5EF4-FFF2-40B4-BE49-F238E27FC236}">
                <a16:creationId xmlns:a16="http://schemas.microsoft.com/office/drawing/2014/main" id="{76C34822-3B91-4AE2-BB6D-DD1CBA0646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945" y="1628799"/>
            <a:ext cx="3959140" cy="318393"/>
          </a:xfrm>
          <a:prstGeom prst="rect">
            <a:avLst/>
          </a:prstGeom>
        </p:spPr>
      </p:pic>
      <p:pic>
        <p:nvPicPr>
          <p:cNvPr id="10" name="Image 9">
            <a:extLst>
              <a:ext uri="{FF2B5EF4-FFF2-40B4-BE49-F238E27FC236}">
                <a16:creationId xmlns:a16="http://schemas.microsoft.com/office/drawing/2014/main" id="{52AEB569-7F02-44C2-B5B7-F682E7F09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2945" y="2147705"/>
            <a:ext cx="3959140" cy="238343"/>
          </a:xfrm>
          <a:prstGeom prst="rect">
            <a:avLst/>
          </a:prstGeom>
        </p:spPr>
      </p:pic>
      <p:pic>
        <p:nvPicPr>
          <p:cNvPr id="12" name="Image 11">
            <a:extLst>
              <a:ext uri="{FF2B5EF4-FFF2-40B4-BE49-F238E27FC236}">
                <a16:creationId xmlns:a16="http://schemas.microsoft.com/office/drawing/2014/main" id="{07B0B224-2A88-4A36-82D6-A8AAD7415E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3892" y="2666611"/>
            <a:ext cx="3978193" cy="237899"/>
          </a:xfrm>
          <a:prstGeom prst="rect">
            <a:avLst/>
          </a:prstGeom>
        </p:spPr>
      </p:pic>
      <p:pic>
        <p:nvPicPr>
          <p:cNvPr id="14" name="Image 13">
            <a:extLst>
              <a:ext uri="{FF2B5EF4-FFF2-40B4-BE49-F238E27FC236}">
                <a16:creationId xmlns:a16="http://schemas.microsoft.com/office/drawing/2014/main" id="{4ABE85D7-A63C-4324-A022-78239DE95C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3891" y="3125211"/>
            <a:ext cx="3978193" cy="303789"/>
          </a:xfrm>
          <a:prstGeom prst="rect">
            <a:avLst/>
          </a:prstGeom>
        </p:spPr>
      </p:pic>
      <p:sp>
        <p:nvSpPr>
          <p:cNvPr id="2" name="ZoneTexte 1">
            <a:extLst>
              <a:ext uri="{FF2B5EF4-FFF2-40B4-BE49-F238E27FC236}">
                <a16:creationId xmlns:a16="http://schemas.microsoft.com/office/drawing/2014/main" id="{1F277489-461B-4D7F-1E50-D5A4223FBD01}"/>
              </a:ext>
            </a:extLst>
          </p:cNvPr>
          <p:cNvSpPr txBox="1"/>
          <p:nvPr/>
        </p:nvSpPr>
        <p:spPr>
          <a:xfrm>
            <a:off x="6796741" y="1052736"/>
            <a:ext cx="4338231" cy="3046988"/>
          </a:xfrm>
          <a:prstGeom prst="rect">
            <a:avLst/>
          </a:prstGeom>
          <a:noFill/>
        </p:spPr>
        <p:txBody>
          <a:bodyPr wrap="square" rtlCol="0">
            <a:spAutoFit/>
          </a:bodyPr>
          <a:lstStyle/>
          <a:p>
            <a:r>
              <a:rPr lang="fr-FR" sz="2400" dirty="0">
                <a:solidFill>
                  <a:schemeClr val="tx2">
                    <a:lumMod val="75000"/>
                  </a:schemeClr>
                </a:solidFill>
              </a:rPr>
              <a:t>Le groupe de fonction </a:t>
            </a:r>
            <a:r>
              <a:rPr lang="fr-FR" sz="2400" dirty="0" err="1">
                <a:solidFill>
                  <a:schemeClr val="tx2">
                    <a:lumMod val="75000"/>
                  </a:schemeClr>
                </a:solidFill>
              </a:rPr>
              <a:t>determine</a:t>
            </a:r>
            <a:r>
              <a:rPr lang="fr-FR" sz="2400" dirty="0">
                <a:solidFill>
                  <a:schemeClr val="tx2">
                    <a:lumMod val="75000"/>
                  </a:schemeClr>
                </a:solidFill>
              </a:rPr>
              <a:t> </a:t>
            </a:r>
            <a:r>
              <a:rPr lang="fr-FR" sz="2400" dirty="0" err="1">
                <a:solidFill>
                  <a:schemeClr val="tx2">
                    <a:lumMod val="75000"/>
                  </a:schemeClr>
                </a:solidFill>
              </a:rPr>
              <a:t>target</a:t>
            </a:r>
            <a:r>
              <a:rPr lang="fr-FR" sz="2400" dirty="0">
                <a:solidFill>
                  <a:schemeClr val="tx2">
                    <a:lumMod val="75000"/>
                  </a:schemeClr>
                </a:solidFill>
              </a:rPr>
              <a:t>[nom du paramètre] permet d’envoyer les informations nécessaires à la fonction auto </a:t>
            </a:r>
            <a:r>
              <a:rPr lang="fr-FR" sz="2400" dirty="0" err="1">
                <a:solidFill>
                  <a:schemeClr val="tx2">
                    <a:lumMod val="75000"/>
                  </a:schemeClr>
                </a:solidFill>
              </a:rPr>
              <a:t>adjust</a:t>
            </a:r>
            <a:r>
              <a:rPr lang="fr-FR" sz="2400" dirty="0">
                <a:solidFill>
                  <a:schemeClr val="tx2">
                    <a:lumMod val="75000"/>
                  </a:schemeClr>
                </a:solidFill>
              </a:rPr>
              <a:t> [nom du paramètre] afin qu’il ajuste correctement le paramètre de la photo</a:t>
            </a:r>
          </a:p>
        </p:txBody>
      </p:sp>
    </p:spTree>
    <p:extLst>
      <p:ext uri="{BB962C8B-B14F-4D97-AF65-F5344CB8AC3E}">
        <p14:creationId xmlns:p14="http://schemas.microsoft.com/office/powerpoint/2010/main" val="297132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90D92C9E-7C05-A721-1F8D-2479D0A484D9}"/>
              </a:ext>
            </a:extLst>
          </p:cNvPr>
          <p:cNvSpPr>
            <a:spLocks noGrp="1"/>
          </p:cNvSpPr>
          <p:nvPr>
            <p:ph type="title"/>
          </p:nvPr>
        </p:nvSpPr>
        <p:spPr>
          <a:xfrm>
            <a:off x="2098844" y="404664"/>
            <a:ext cx="7991136" cy="1163960"/>
          </a:xfrm>
        </p:spPr>
        <p:txBody>
          <a:bodyPr/>
          <a:lstStyle/>
          <a:p>
            <a:r>
              <a:rPr lang="fr-FR" dirty="0">
                <a:solidFill>
                  <a:schemeClr val="tx2">
                    <a:lumMod val="75000"/>
                  </a:schemeClr>
                </a:solidFill>
              </a:rPr>
              <a:t>III – La place de L’IA dans le projet</a:t>
            </a:r>
          </a:p>
        </p:txBody>
      </p:sp>
      <p:sp>
        <p:nvSpPr>
          <p:cNvPr id="4" name="Espace réservé du texte 3">
            <a:extLst>
              <a:ext uri="{FF2B5EF4-FFF2-40B4-BE49-F238E27FC236}">
                <a16:creationId xmlns:a16="http://schemas.microsoft.com/office/drawing/2014/main" id="{A809185E-B6C2-4D1F-661C-1C3D180387F4}"/>
              </a:ext>
            </a:extLst>
          </p:cNvPr>
          <p:cNvSpPr>
            <a:spLocks noGrp="1"/>
          </p:cNvSpPr>
          <p:nvPr>
            <p:ph type="body" sz="half" idx="2"/>
          </p:nvPr>
        </p:nvSpPr>
        <p:spPr>
          <a:xfrm>
            <a:off x="1065213" y="2204864"/>
            <a:ext cx="9925743" cy="3814936"/>
          </a:xfrm>
        </p:spPr>
        <p:txBody>
          <a:bodyPr>
            <a:normAutofit/>
          </a:bodyPr>
          <a:lstStyle/>
          <a:p>
            <a:r>
              <a:rPr lang="fr-FR" sz="2800" dirty="0">
                <a:solidFill>
                  <a:schemeClr val="tx2">
                    <a:lumMod val="75000"/>
                  </a:schemeClr>
                </a:solidFill>
              </a:rPr>
              <a:t>Nous avons utilisé l’IA avec </a:t>
            </a:r>
            <a:r>
              <a:rPr lang="fr-FR" sz="2800" dirty="0" err="1">
                <a:solidFill>
                  <a:schemeClr val="tx2">
                    <a:lumMod val="75000"/>
                  </a:schemeClr>
                </a:solidFill>
              </a:rPr>
              <a:t>chatgpt</a:t>
            </a:r>
            <a:r>
              <a:rPr lang="fr-FR" sz="2800" dirty="0">
                <a:solidFill>
                  <a:schemeClr val="tx2">
                    <a:lumMod val="75000"/>
                  </a:schemeClr>
                </a:solidFill>
              </a:rPr>
              <a:t> afin de mettre en ordre le code, de régler des problèmes qu’on avait lors de la création d’une fonction avec par exemple la création de l’interface graphique et lorsqu’on voulait modifier la couleur de cette interface   </a:t>
            </a:r>
          </a:p>
        </p:txBody>
      </p:sp>
    </p:spTree>
    <p:extLst>
      <p:ext uri="{BB962C8B-B14F-4D97-AF65-F5344CB8AC3E}">
        <p14:creationId xmlns:p14="http://schemas.microsoft.com/office/powerpoint/2010/main" val="2753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unnel bleu numérique 16: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9411905_TF02895261_TF02895261.potx" id="{D591E305-304E-4F08-83F3-B9147EDAAFB5}" vid="{F4994B82-D552-431A-8540-55AA87CE1401}"/>
    </a:ext>
  </a:extLst>
</a:theme>
</file>

<file path=ppt/theme/theme2.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1564227</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Take your audience through a digital tunnel where they'll  burst through to the other side and see the information you want to present. Show them lists, charts, tables, SmartArt,  and pictures using a variety of layouts in widescreen (16X9) format. This design works well for subjects on science and technology, computers, communication, and more.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2012-05-11T02:04:00+00:00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TP102895246</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835483</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2CCB507-0646-4A50-A4F7-7F385079D5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E41224-0370-4595-877C-23316CD80004}">
  <ds:schemaRef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http://purl.org/dc/dcmitype/"/>
    <ds:schemaRef ds:uri="http://www.w3.org/XML/1998/namespace"/>
    <ds:schemaRef ds:uri="http://purl.org/dc/term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4228E6B-D70C-44BB-A81F-A245495F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Présentation Tunnel bleu numérique pour les professionnels (grand écran)</Template>
  <TotalTime>0</TotalTime>
  <Words>377</Words>
  <Application>Microsoft Office PowerPoint</Application>
  <PresentationFormat>Personnalisé</PresentationFormat>
  <Paragraphs>31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Berlin Sans FB</vt:lpstr>
      <vt:lpstr>Corbel</vt:lpstr>
      <vt:lpstr>Tunnel bleu numérique 16:9</vt:lpstr>
      <vt:lpstr>PYXEL</vt:lpstr>
      <vt:lpstr>Sommaire</vt:lpstr>
      <vt:lpstr>I - Introduction</vt:lpstr>
      <vt:lpstr>II – Structure du code </vt:lpstr>
      <vt:lpstr>Les fonctions de bases</vt:lpstr>
      <vt:lpstr>Les fonctions de modifications</vt:lpstr>
      <vt:lpstr>Présentation PowerPoint</vt:lpstr>
      <vt:lpstr>III – La place de L’IA dans le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2025-02-10T13:44:19Z</dcterms:created>
  <dcterms:modified xsi:type="dcterms:W3CDTF">2025-03-07T10:06:12Z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