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79" r:id="rId3"/>
    <p:sldId id="280" r:id="rId4"/>
    <p:sldId id="283" r:id="rId5"/>
    <p:sldId id="282" r:id="rId6"/>
    <p:sldId id="281" r:id="rId7"/>
    <p:sldId id="284" r:id="rId8"/>
    <p:sldId id="285" r:id="rId9"/>
    <p:sldId id="286" r:id="rId10"/>
    <p:sldId id="287" r:id="rId11"/>
    <p:sldId id="277" r:id="rId12"/>
    <p:sldId id="288" r:id="rId13"/>
    <p:sldId id="290" r:id="rId14"/>
    <p:sldId id="264" r:id="rId15"/>
    <p:sldId id="267" r:id="rId16"/>
    <p:sldId id="291" r:id="rId17"/>
    <p:sldId id="269" r:id="rId18"/>
    <p:sldId id="265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to project and data" id="{63CDF8FC-F647-413E-AF88-9379DEE3C441}">
          <p14:sldIdLst>
            <p14:sldId id="256"/>
            <p14:sldId id="279"/>
            <p14:sldId id="280"/>
            <p14:sldId id="283"/>
            <p14:sldId id="282"/>
            <p14:sldId id="281"/>
          </p14:sldIdLst>
        </p14:section>
        <p14:section name="Data exploration" id="{B6C30222-B7C8-4AB5-BEAB-740FCCD1244B}">
          <p14:sldIdLst>
            <p14:sldId id="284"/>
          </p14:sldIdLst>
        </p14:section>
        <p14:section name="Testing" id="{2E29F13B-316F-4A3E-AE8D-0457EE6B9F1B}">
          <p14:sldIdLst>
            <p14:sldId id="285"/>
            <p14:sldId id="286"/>
            <p14:sldId id="287"/>
            <p14:sldId id="277"/>
            <p14:sldId id="288"/>
            <p14:sldId id="290"/>
          </p14:sldIdLst>
        </p14:section>
        <p14:section name="Ordination" id="{B293A03C-3B43-4D90-984C-30D7429F39AF}">
          <p14:sldIdLst>
            <p14:sldId id="264"/>
            <p14:sldId id="267"/>
            <p14:sldId id="291"/>
            <p14:sldId id="269"/>
            <p14:sldId id="265"/>
          </p14:sldIdLst>
        </p14:section>
        <p14:section name="Bibliography" id="{43D803AE-116D-4074-BC8E-528A8B7FFFF3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82" autoAdjust="0"/>
    <p:restoredTop sz="74476" autoAdjust="0"/>
  </p:normalViewPr>
  <p:slideViewPr>
    <p:cSldViewPr snapToGrid="0">
      <p:cViewPr varScale="1">
        <p:scale>
          <a:sx n="67" d="100"/>
          <a:sy n="67" d="100"/>
        </p:scale>
        <p:origin x="3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9D1481-2DB5-417A-A966-588BBDB5AC6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68FFA-536F-417B-A955-3DE1CDE8EDA0}">
      <dgm:prSet phldrT="[Text]"/>
      <dgm:spPr>
        <a:ln>
          <a:noFill/>
        </a:ln>
      </dgm:spPr>
      <dgm:t>
        <a:bodyPr/>
        <a:lstStyle/>
        <a:p>
          <a:r>
            <a:rPr lang="en-US"/>
            <a:t>Net wage gap between men and women (2017) (%)</a:t>
          </a:r>
        </a:p>
      </dgm:t>
    </dgm:pt>
    <dgm:pt modelId="{C5075082-CE87-4054-BD0E-5C8816BCB9BC}" type="parTrans" cxnId="{94AE9B6F-D8FE-47EE-A50E-3333C83BD0E1}">
      <dgm:prSet/>
      <dgm:spPr/>
      <dgm:t>
        <a:bodyPr/>
        <a:lstStyle/>
        <a:p>
          <a:endParaRPr lang="en-US"/>
        </a:p>
      </dgm:t>
    </dgm:pt>
    <dgm:pt modelId="{69DC34C0-EEEA-4FAB-B5BE-C084DB8CFBA3}" type="sibTrans" cxnId="{94AE9B6F-D8FE-47EE-A50E-3333C83BD0E1}">
      <dgm:prSet/>
      <dgm:spPr/>
      <dgm:t>
        <a:bodyPr/>
        <a:lstStyle/>
        <a:p>
          <a:endParaRPr lang="en-US"/>
        </a:p>
      </dgm:t>
    </dgm:pt>
    <dgm:pt modelId="{423E531C-8B24-4E26-8673-9C00E22A4449}">
      <dgm:prSet/>
      <dgm:spPr>
        <a:ln>
          <a:noFill/>
        </a:ln>
      </dgm:spPr>
      <dgm:t>
        <a:bodyPr/>
        <a:lstStyle/>
        <a:p>
          <a:r>
            <a:rPr lang="en-US" dirty="0"/>
            <a:t>Formula = (w net hourly salary – m net hourly salary)/m net hourly salary</a:t>
          </a:r>
        </a:p>
      </dgm:t>
    </dgm:pt>
    <dgm:pt modelId="{57454B37-8D35-4318-A575-1AC4DFC972CE}" type="parTrans" cxnId="{20AA308C-1607-406A-A79C-D210867EE4C2}">
      <dgm:prSet/>
      <dgm:spPr/>
      <dgm:t>
        <a:bodyPr/>
        <a:lstStyle/>
        <a:p>
          <a:endParaRPr lang="en-US"/>
        </a:p>
      </dgm:t>
    </dgm:pt>
    <dgm:pt modelId="{E2F2D263-85C0-4193-8775-BB7DF0DDF825}" type="sibTrans" cxnId="{20AA308C-1607-406A-A79C-D210867EE4C2}">
      <dgm:prSet/>
      <dgm:spPr/>
      <dgm:t>
        <a:bodyPr/>
        <a:lstStyle/>
        <a:p>
          <a:endParaRPr lang="en-US"/>
        </a:p>
      </dgm:t>
    </dgm:pt>
    <dgm:pt modelId="{B70184A9-647B-4825-A617-5F7DCD9ED11C}">
      <dgm:prSet/>
      <dgm:spPr>
        <a:ln>
          <a:noFill/>
        </a:ln>
      </dgm:spPr>
      <dgm:t>
        <a:bodyPr/>
        <a:lstStyle/>
        <a:p>
          <a:r>
            <a:rPr lang="en-US" dirty="0"/>
            <a:t>by: age groups, </a:t>
          </a:r>
          <a:r>
            <a:rPr lang="en-US" dirty="0" err="1"/>
            <a:t>socioprofessional</a:t>
          </a:r>
          <a:r>
            <a:rPr lang="en-US" dirty="0"/>
            <a:t> groups, total</a:t>
          </a:r>
        </a:p>
      </dgm:t>
    </dgm:pt>
    <dgm:pt modelId="{15B4951D-C6B6-41E4-AA7E-B4D3CA993E82}" type="parTrans" cxnId="{3CAD2703-52B0-4AE8-9410-443AF601F2F5}">
      <dgm:prSet/>
      <dgm:spPr/>
      <dgm:t>
        <a:bodyPr/>
        <a:lstStyle/>
        <a:p>
          <a:endParaRPr lang="en-US"/>
        </a:p>
      </dgm:t>
    </dgm:pt>
    <dgm:pt modelId="{19DF52FA-16FC-4859-92A9-5E86F2C60BBA}" type="sibTrans" cxnId="{3CAD2703-52B0-4AE8-9410-443AF601F2F5}">
      <dgm:prSet/>
      <dgm:spPr/>
      <dgm:t>
        <a:bodyPr/>
        <a:lstStyle/>
        <a:p>
          <a:endParaRPr lang="en-US"/>
        </a:p>
      </dgm:t>
    </dgm:pt>
    <dgm:pt modelId="{C3ED3DF5-F3A6-4726-B6E6-9B85E9097396}">
      <dgm:prSet/>
      <dgm:spPr>
        <a:ln>
          <a:noFill/>
        </a:ln>
      </dgm:spPr>
      <dgm:t>
        <a:bodyPr/>
        <a:lstStyle/>
        <a:p>
          <a:r>
            <a:rPr lang="en-US" dirty="0"/>
            <a:t>Total rate of monetary poverty of individuals (2017) (%)</a:t>
          </a:r>
        </a:p>
      </dgm:t>
    </dgm:pt>
    <dgm:pt modelId="{CE4015AF-9BDD-4037-A734-E9563A4BA0F7}" type="parTrans" cxnId="{3F3A3587-B146-4FA4-B340-02E59030C11D}">
      <dgm:prSet/>
      <dgm:spPr/>
      <dgm:t>
        <a:bodyPr/>
        <a:lstStyle/>
        <a:p>
          <a:endParaRPr lang="en-US"/>
        </a:p>
      </dgm:t>
    </dgm:pt>
    <dgm:pt modelId="{5EF664FB-683B-4D81-A187-42651DFD61AE}" type="sibTrans" cxnId="{3F3A3587-B146-4FA4-B340-02E59030C11D}">
      <dgm:prSet/>
      <dgm:spPr/>
      <dgm:t>
        <a:bodyPr/>
        <a:lstStyle/>
        <a:p>
          <a:endParaRPr lang="en-US"/>
        </a:p>
      </dgm:t>
    </dgm:pt>
    <dgm:pt modelId="{2ED86593-AA43-44D8-9F7A-AD014D016EFB}">
      <dgm:prSet/>
      <dgm:spPr>
        <a:ln>
          <a:noFill/>
        </a:ln>
      </dgm:spPr>
      <dgm:t>
        <a:bodyPr/>
        <a:lstStyle/>
        <a:p>
          <a:r>
            <a:rPr lang="en-US"/>
            <a:t>Intensity of poverty (2017) (%)</a:t>
          </a:r>
          <a:endParaRPr lang="en-US" dirty="0"/>
        </a:p>
      </dgm:t>
    </dgm:pt>
    <dgm:pt modelId="{7A8D217D-91E4-42EF-B6D3-D4DE8298FBAA}" type="parTrans" cxnId="{B9A5C88A-D40B-4FA2-A05C-7F3487A322FE}">
      <dgm:prSet/>
      <dgm:spPr/>
      <dgm:t>
        <a:bodyPr/>
        <a:lstStyle/>
        <a:p>
          <a:endParaRPr lang="en-US"/>
        </a:p>
      </dgm:t>
    </dgm:pt>
    <dgm:pt modelId="{23047850-FA84-4D4E-B060-9CDCCD4C67DF}" type="sibTrans" cxnId="{B9A5C88A-D40B-4FA2-A05C-7F3487A322FE}">
      <dgm:prSet/>
      <dgm:spPr/>
      <dgm:t>
        <a:bodyPr/>
        <a:lstStyle/>
        <a:p>
          <a:endParaRPr lang="en-US"/>
        </a:p>
      </dgm:t>
    </dgm:pt>
    <dgm:pt modelId="{EDF8DCF5-53C8-4727-8FD1-1BA2E0128025}">
      <dgm:prSet/>
      <dgm:spPr>
        <a:ln>
          <a:noFill/>
        </a:ln>
      </dgm:spPr>
      <dgm:t>
        <a:bodyPr/>
        <a:lstStyle/>
        <a:p>
          <a:r>
            <a:rPr lang="en-US" dirty="0"/>
            <a:t>Differences in rates of employment of women and men in official positions in municipalities (2021) (%)</a:t>
          </a:r>
        </a:p>
      </dgm:t>
    </dgm:pt>
    <dgm:pt modelId="{71B2A028-F8A4-4796-85F3-182DBD9AE574}" type="parTrans" cxnId="{3287708F-7729-4D43-B39F-ECCB4DA9F677}">
      <dgm:prSet/>
      <dgm:spPr/>
      <dgm:t>
        <a:bodyPr/>
        <a:lstStyle/>
        <a:p>
          <a:endParaRPr lang="en-US"/>
        </a:p>
      </dgm:t>
    </dgm:pt>
    <dgm:pt modelId="{5ED0D1D4-081C-455B-88C4-48218B2A06C4}" type="sibTrans" cxnId="{3287708F-7729-4D43-B39F-ECCB4DA9F677}">
      <dgm:prSet/>
      <dgm:spPr/>
      <dgm:t>
        <a:bodyPr/>
        <a:lstStyle/>
        <a:p>
          <a:endParaRPr lang="en-US"/>
        </a:p>
      </dgm:t>
    </dgm:pt>
    <dgm:pt modelId="{2C4FDDD8-819F-43E6-A7E3-8BB1AEAF2598}">
      <dgm:prSet/>
      <dgm:spPr>
        <a:ln>
          <a:noFill/>
        </a:ln>
      </dgm:spPr>
      <dgm:t>
        <a:bodyPr/>
        <a:lstStyle/>
        <a:p>
          <a:r>
            <a:rPr lang="en-US" dirty="0"/>
            <a:t>Differences in rates of average ages at first child between women and men (2019) (%)</a:t>
          </a:r>
        </a:p>
      </dgm:t>
    </dgm:pt>
    <dgm:pt modelId="{999E1EDD-C487-4160-A61A-B440999A0AED}" type="parTrans" cxnId="{5DF7CD4B-545B-4F53-A3D8-5FE927985A4B}">
      <dgm:prSet/>
      <dgm:spPr/>
      <dgm:t>
        <a:bodyPr/>
        <a:lstStyle/>
        <a:p>
          <a:endParaRPr lang="en-US"/>
        </a:p>
      </dgm:t>
    </dgm:pt>
    <dgm:pt modelId="{596C4865-A707-4AD2-9470-77AB0509CE09}" type="sibTrans" cxnId="{5DF7CD4B-545B-4F53-A3D8-5FE927985A4B}">
      <dgm:prSet/>
      <dgm:spPr/>
      <dgm:t>
        <a:bodyPr/>
        <a:lstStyle/>
        <a:p>
          <a:endParaRPr lang="en-US"/>
        </a:p>
      </dgm:t>
    </dgm:pt>
    <dgm:pt modelId="{AD051D3A-11AC-4549-9B20-5BB19979F677}" type="pres">
      <dgm:prSet presAssocID="{249D1481-2DB5-417A-A966-588BBDB5AC6A}" presName="diagram" presStyleCnt="0">
        <dgm:presLayoutVars>
          <dgm:dir/>
          <dgm:resizeHandles val="exact"/>
        </dgm:presLayoutVars>
      </dgm:prSet>
      <dgm:spPr/>
    </dgm:pt>
    <dgm:pt modelId="{B795ECD8-5ABC-4E76-871F-16C280BDEA06}" type="pres">
      <dgm:prSet presAssocID="{E1368FFA-536F-417B-A955-3DE1CDE8EDA0}" presName="node" presStyleLbl="node1" presStyleIdx="0" presStyleCnt="5">
        <dgm:presLayoutVars>
          <dgm:bulletEnabled val="1"/>
        </dgm:presLayoutVars>
      </dgm:prSet>
      <dgm:spPr/>
    </dgm:pt>
    <dgm:pt modelId="{66B5824B-9FCE-4FC0-8D65-D18FEC9ACFC0}" type="pres">
      <dgm:prSet presAssocID="{69DC34C0-EEEA-4FAB-B5BE-C084DB8CFBA3}" presName="sibTrans" presStyleCnt="0"/>
      <dgm:spPr/>
    </dgm:pt>
    <dgm:pt modelId="{46619329-9546-4C19-BFDF-1F41233A3410}" type="pres">
      <dgm:prSet presAssocID="{C3ED3DF5-F3A6-4726-B6E6-9B85E9097396}" presName="node" presStyleLbl="node1" presStyleIdx="1" presStyleCnt="5">
        <dgm:presLayoutVars>
          <dgm:bulletEnabled val="1"/>
        </dgm:presLayoutVars>
      </dgm:prSet>
      <dgm:spPr/>
    </dgm:pt>
    <dgm:pt modelId="{81B90A87-8939-4927-A229-3AB3D72D9811}" type="pres">
      <dgm:prSet presAssocID="{5EF664FB-683B-4D81-A187-42651DFD61AE}" presName="sibTrans" presStyleCnt="0"/>
      <dgm:spPr/>
    </dgm:pt>
    <dgm:pt modelId="{A9894EA9-3B36-49D8-BFE5-22C59F5D4449}" type="pres">
      <dgm:prSet presAssocID="{2ED86593-AA43-44D8-9F7A-AD014D016EFB}" presName="node" presStyleLbl="node1" presStyleIdx="2" presStyleCnt="5">
        <dgm:presLayoutVars>
          <dgm:bulletEnabled val="1"/>
        </dgm:presLayoutVars>
      </dgm:prSet>
      <dgm:spPr/>
    </dgm:pt>
    <dgm:pt modelId="{316909E7-7F00-423A-A1B6-4253D8D94AD1}" type="pres">
      <dgm:prSet presAssocID="{23047850-FA84-4D4E-B060-9CDCCD4C67DF}" presName="sibTrans" presStyleCnt="0"/>
      <dgm:spPr/>
    </dgm:pt>
    <dgm:pt modelId="{BEB5AEA5-55CD-432C-8D68-59E4EB6E8863}" type="pres">
      <dgm:prSet presAssocID="{EDF8DCF5-53C8-4727-8FD1-1BA2E0128025}" presName="node" presStyleLbl="node1" presStyleIdx="3" presStyleCnt="5">
        <dgm:presLayoutVars>
          <dgm:bulletEnabled val="1"/>
        </dgm:presLayoutVars>
      </dgm:prSet>
      <dgm:spPr/>
    </dgm:pt>
    <dgm:pt modelId="{51ED1E41-01E0-4AA2-87C5-8D0BF569870B}" type="pres">
      <dgm:prSet presAssocID="{5ED0D1D4-081C-455B-88C4-48218B2A06C4}" presName="sibTrans" presStyleCnt="0"/>
      <dgm:spPr/>
    </dgm:pt>
    <dgm:pt modelId="{4FF43AD0-9625-4DB3-AAFE-01564C873217}" type="pres">
      <dgm:prSet presAssocID="{2C4FDDD8-819F-43E6-A7E3-8BB1AEAF2598}" presName="node" presStyleLbl="node1" presStyleIdx="4" presStyleCnt="5">
        <dgm:presLayoutVars>
          <dgm:bulletEnabled val="1"/>
        </dgm:presLayoutVars>
      </dgm:prSet>
      <dgm:spPr/>
    </dgm:pt>
  </dgm:ptLst>
  <dgm:cxnLst>
    <dgm:cxn modelId="{3CAD2703-52B0-4AE8-9410-443AF601F2F5}" srcId="{E1368FFA-536F-417B-A955-3DE1CDE8EDA0}" destId="{B70184A9-647B-4825-A617-5F7DCD9ED11C}" srcOrd="1" destOrd="0" parTransId="{15B4951D-C6B6-41E4-AA7E-B4D3CA993E82}" sibTransId="{19DF52FA-16FC-4859-92A9-5E86F2C60BBA}"/>
    <dgm:cxn modelId="{66F6576A-7280-48C6-A2A7-2FFD9CE3EDAA}" type="presOf" srcId="{E1368FFA-536F-417B-A955-3DE1CDE8EDA0}" destId="{B795ECD8-5ABC-4E76-871F-16C280BDEA06}" srcOrd="0" destOrd="0" presId="urn:microsoft.com/office/officeart/2005/8/layout/default"/>
    <dgm:cxn modelId="{5DF7CD4B-545B-4F53-A3D8-5FE927985A4B}" srcId="{249D1481-2DB5-417A-A966-588BBDB5AC6A}" destId="{2C4FDDD8-819F-43E6-A7E3-8BB1AEAF2598}" srcOrd="4" destOrd="0" parTransId="{999E1EDD-C487-4160-A61A-B440999A0AED}" sibTransId="{596C4865-A707-4AD2-9470-77AB0509CE09}"/>
    <dgm:cxn modelId="{94AE9B6F-D8FE-47EE-A50E-3333C83BD0E1}" srcId="{249D1481-2DB5-417A-A966-588BBDB5AC6A}" destId="{E1368FFA-536F-417B-A955-3DE1CDE8EDA0}" srcOrd="0" destOrd="0" parTransId="{C5075082-CE87-4054-BD0E-5C8816BCB9BC}" sibTransId="{69DC34C0-EEEA-4FAB-B5BE-C084DB8CFBA3}"/>
    <dgm:cxn modelId="{D05D8259-7BC5-40E2-8090-FA332168A9DF}" type="presOf" srcId="{2ED86593-AA43-44D8-9F7A-AD014D016EFB}" destId="{A9894EA9-3B36-49D8-BFE5-22C59F5D4449}" srcOrd="0" destOrd="0" presId="urn:microsoft.com/office/officeart/2005/8/layout/default"/>
    <dgm:cxn modelId="{3F3A3587-B146-4FA4-B340-02E59030C11D}" srcId="{249D1481-2DB5-417A-A966-588BBDB5AC6A}" destId="{C3ED3DF5-F3A6-4726-B6E6-9B85E9097396}" srcOrd="1" destOrd="0" parTransId="{CE4015AF-9BDD-4037-A734-E9563A4BA0F7}" sibTransId="{5EF664FB-683B-4D81-A187-42651DFD61AE}"/>
    <dgm:cxn modelId="{B9A5C88A-D40B-4FA2-A05C-7F3487A322FE}" srcId="{249D1481-2DB5-417A-A966-588BBDB5AC6A}" destId="{2ED86593-AA43-44D8-9F7A-AD014D016EFB}" srcOrd="2" destOrd="0" parTransId="{7A8D217D-91E4-42EF-B6D3-D4DE8298FBAA}" sibTransId="{23047850-FA84-4D4E-B060-9CDCCD4C67DF}"/>
    <dgm:cxn modelId="{20AA308C-1607-406A-A79C-D210867EE4C2}" srcId="{E1368FFA-536F-417B-A955-3DE1CDE8EDA0}" destId="{423E531C-8B24-4E26-8673-9C00E22A4449}" srcOrd="0" destOrd="0" parTransId="{57454B37-8D35-4318-A575-1AC4DFC972CE}" sibTransId="{E2F2D263-85C0-4193-8775-BB7DF0DDF825}"/>
    <dgm:cxn modelId="{3287708F-7729-4D43-B39F-ECCB4DA9F677}" srcId="{249D1481-2DB5-417A-A966-588BBDB5AC6A}" destId="{EDF8DCF5-53C8-4727-8FD1-1BA2E0128025}" srcOrd="3" destOrd="0" parTransId="{71B2A028-F8A4-4796-85F3-182DBD9AE574}" sibTransId="{5ED0D1D4-081C-455B-88C4-48218B2A06C4}"/>
    <dgm:cxn modelId="{52CF07A1-6F51-4348-8736-D63E0CB6A6FB}" type="presOf" srcId="{EDF8DCF5-53C8-4727-8FD1-1BA2E0128025}" destId="{BEB5AEA5-55CD-432C-8D68-59E4EB6E8863}" srcOrd="0" destOrd="0" presId="urn:microsoft.com/office/officeart/2005/8/layout/default"/>
    <dgm:cxn modelId="{231E5BB9-B50B-4F9D-8278-7A16194689C5}" type="presOf" srcId="{423E531C-8B24-4E26-8673-9C00E22A4449}" destId="{B795ECD8-5ABC-4E76-871F-16C280BDEA06}" srcOrd="0" destOrd="1" presId="urn:microsoft.com/office/officeart/2005/8/layout/default"/>
    <dgm:cxn modelId="{CFA08EBA-BA8E-4FF7-BED3-1F5F48DAA669}" type="presOf" srcId="{C3ED3DF5-F3A6-4726-B6E6-9B85E9097396}" destId="{46619329-9546-4C19-BFDF-1F41233A3410}" srcOrd="0" destOrd="0" presId="urn:microsoft.com/office/officeart/2005/8/layout/default"/>
    <dgm:cxn modelId="{CF21BCC4-0895-4B99-8630-84E207D28902}" type="presOf" srcId="{2C4FDDD8-819F-43E6-A7E3-8BB1AEAF2598}" destId="{4FF43AD0-9625-4DB3-AAFE-01564C873217}" srcOrd="0" destOrd="0" presId="urn:microsoft.com/office/officeart/2005/8/layout/default"/>
    <dgm:cxn modelId="{A5F502F2-C107-4BE5-888F-9C594B2CFF7B}" type="presOf" srcId="{B70184A9-647B-4825-A617-5F7DCD9ED11C}" destId="{B795ECD8-5ABC-4E76-871F-16C280BDEA06}" srcOrd="0" destOrd="2" presId="urn:microsoft.com/office/officeart/2005/8/layout/default"/>
    <dgm:cxn modelId="{FB04D0FE-1440-465B-943C-0750627E5EFF}" type="presOf" srcId="{249D1481-2DB5-417A-A966-588BBDB5AC6A}" destId="{AD051D3A-11AC-4549-9B20-5BB19979F677}" srcOrd="0" destOrd="0" presId="urn:microsoft.com/office/officeart/2005/8/layout/default"/>
    <dgm:cxn modelId="{A80768BE-C7BF-4F20-AAC8-ACD62DA4EA47}" type="presParOf" srcId="{AD051D3A-11AC-4549-9B20-5BB19979F677}" destId="{B795ECD8-5ABC-4E76-871F-16C280BDEA06}" srcOrd="0" destOrd="0" presId="urn:microsoft.com/office/officeart/2005/8/layout/default"/>
    <dgm:cxn modelId="{50A50EC4-E4D4-4934-A086-1CB1661CDBAE}" type="presParOf" srcId="{AD051D3A-11AC-4549-9B20-5BB19979F677}" destId="{66B5824B-9FCE-4FC0-8D65-D18FEC9ACFC0}" srcOrd="1" destOrd="0" presId="urn:microsoft.com/office/officeart/2005/8/layout/default"/>
    <dgm:cxn modelId="{763EB5B4-98A5-4005-859F-50DD72D6A0CC}" type="presParOf" srcId="{AD051D3A-11AC-4549-9B20-5BB19979F677}" destId="{46619329-9546-4C19-BFDF-1F41233A3410}" srcOrd="2" destOrd="0" presId="urn:microsoft.com/office/officeart/2005/8/layout/default"/>
    <dgm:cxn modelId="{22C2D089-E5C0-43F3-B333-AF221036EE17}" type="presParOf" srcId="{AD051D3A-11AC-4549-9B20-5BB19979F677}" destId="{81B90A87-8939-4927-A229-3AB3D72D9811}" srcOrd="3" destOrd="0" presId="urn:microsoft.com/office/officeart/2005/8/layout/default"/>
    <dgm:cxn modelId="{4ED41EF2-EDF4-4367-A712-C3E0800CC14D}" type="presParOf" srcId="{AD051D3A-11AC-4549-9B20-5BB19979F677}" destId="{A9894EA9-3B36-49D8-BFE5-22C59F5D4449}" srcOrd="4" destOrd="0" presId="urn:microsoft.com/office/officeart/2005/8/layout/default"/>
    <dgm:cxn modelId="{73308FAE-A216-4ADF-9E9B-F70A20FB35BF}" type="presParOf" srcId="{AD051D3A-11AC-4549-9B20-5BB19979F677}" destId="{316909E7-7F00-423A-A1B6-4253D8D94AD1}" srcOrd="5" destOrd="0" presId="urn:microsoft.com/office/officeart/2005/8/layout/default"/>
    <dgm:cxn modelId="{BD8ECA07-2148-45EF-ACE3-BF3896ED019B}" type="presParOf" srcId="{AD051D3A-11AC-4549-9B20-5BB19979F677}" destId="{BEB5AEA5-55CD-432C-8D68-59E4EB6E8863}" srcOrd="6" destOrd="0" presId="urn:microsoft.com/office/officeart/2005/8/layout/default"/>
    <dgm:cxn modelId="{F700AE5E-EE87-446D-87D3-BB32B985557C}" type="presParOf" srcId="{AD051D3A-11AC-4549-9B20-5BB19979F677}" destId="{51ED1E41-01E0-4AA2-87C5-8D0BF569870B}" srcOrd="7" destOrd="0" presId="urn:microsoft.com/office/officeart/2005/8/layout/default"/>
    <dgm:cxn modelId="{CC526598-CD93-427B-B46D-CABC78CD148A}" type="presParOf" srcId="{AD051D3A-11AC-4549-9B20-5BB19979F677}" destId="{4FF43AD0-9625-4DB3-AAFE-01564C87321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89E11F-640C-4702-8F16-373480D10CE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FEB025-E7C5-46A3-8D95-9BBF1FBA894D}">
      <dgm:prSet/>
      <dgm:spPr/>
      <dgm:t>
        <a:bodyPr/>
        <a:lstStyle/>
        <a:p>
          <a:r>
            <a:rPr lang="en-US" dirty="0"/>
            <a:t>Wage gap by age group and region</a:t>
          </a:r>
        </a:p>
      </dgm:t>
    </dgm:pt>
    <dgm:pt modelId="{41CA0193-0E00-459C-A818-D285FF94C71A}" type="parTrans" cxnId="{D9339758-00E8-402F-A095-FF348ABDEC24}">
      <dgm:prSet/>
      <dgm:spPr/>
      <dgm:t>
        <a:bodyPr/>
        <a:lstStyle/>
        <a:p>
          <a:endParaRPr lang="en-US"/>
        </a:p>
      </dgm:t>
    </dgm:pt>
    <dgm:pt modelId="{E15C6165-78D9-4DEC-9DAB-6CEA96D1AA46}" type="sibTrans" cxnId="{D9339758-00E8-402F-A095-FF348ABDEC24}">
      <dgm:prSet/>
      <dgm:spPr/>
      <dgm:t>
        <a:bodyPr/>
        <a:lstStyle/>
        <a:p>
          <a:endParaRPr lang="en-US"/>
        </a:p>
      </dgm:t>
    </dgm:pt>
    <dgm:pt modelId="{A3F1DFE5-F7CB-4C05-98F5-68E27749F7B5}">
      <dgm:prSet/>
      <dgm:spPr/>
      <dgm:t>
        <a:bodyPr/>
        <a:lstStyle/>
        <a:p>
          <a:r>
            <a:rPr lang="en-US"/>
            <a:t>Wage gap by socioprofessional group and region</a:t>
          </a:r>
        </a:p>
      </dgm:t>
    </dgm:pt>
    <dgm:pt modelId="{4DC7B013-CC95-411D-A282-B41899D57003}" type="parTrans" cxnId="{7ABBEC20-85DB-4EA9-9100-0F92C9DBB1EC}">
      <dgm:prSet/>
      <dgm:spPr/>
      <dgm:t>
        <a:bodyPr/>
        <a:lstStyle/>
        <a:p>
          <a:endParaRPr lang="en-US"/>
        </a:p>
      </dgm:t>
    </dgm:pt>
    <dgm:pt modelId="{F9D9CD57-1059-4F13-A595-6DA8820F5181}" type="sibTrans" cxnId="{7ABBEC20-85DB-4EA9-9100-0F92C9DBB1EC}">
      <dgm:prSet/>
      <dgm:spPr/>
      <dgm:t>
        <a:bodyPr/>
        <a:lstStyle/>
        <a:p>
          <a:endParaRPr lang="en-US"/>
        </a:p>
      </dgm:t>
    </dgm:pt>
    <dgm:pt modelId="{01AB341E-E715-45D3-85EE-1791C200554B}">
      <dgm:prSet/>
      <dgm:spPr/>
      <dgm:t>
        <a:bodyPr/>
        <a:lstStyle/>
        <a:p>
          <a:r>
            <a:rPr lang="en-US"/>
            <a:t>Ordination of observations of inequality-marker variables between women and men</a:t>
          </a:r>
        </a:p>
      </dgm:t>
    </dgm:pt>
    <dgm:pt modelId="{641600BB-74E1-4423-A1BC-3B8F344008B6}" type="parTrans" cxnId="{65292EA9-A74E-45B7-94FC-D13A60B4B1D4}">
      <dgm:prSet/>
      <dgm:spPr/>
      <dgm:t>
        <a:bodyPr/>
        <a:lstStyle/>
        <a:p>
          <a:endParaRPr lang="en-US"/>
        </a:p>
      </dgm:t>
    </dgm:pt>
    <dgm:pt modelId="{509FAF89-6A6B-4748-B07D-8DFD3E5B149B}" type="sibTrans" cxnId="{65292EA9-A74E-45B7-94FC-D13A60B4B1D4}">
      <dgm:prSet/>
      <dgm:spPr/>
      <dgm:t>
        <a:bodyPr/>
        <a:lstStyle/>
        <a:p>
          <a:endParaRPr lang="en-US"/>
        </a:p>
      </dgm:t>
    </dgm:pt>
    <dgm:pt modelId="{2E8B8185-D921-48B3-A766-B8F918B42B1E}">
      <dgm:prSet/>
      <dgm:spPr/>
      <dgm:t>
        <a:bodyPr/>
        <a:lstStyle/>
        <a:p>
          <a:r>
            <a:rPr lang="en-US" dirty="0"/>
            <a:t>Simple questions about my data sets</a:t>
          </a:r>
        </a:p>
      </dgm:t>
    </dgm:pt>
    <dgm:pt modelId="{145310E3-90EE-4A8D-8692-1E4319B5C226}" type="parTrans" cxnId="{ECBF9AF4-45F8-47DA-AA6D-8EFCAAF3CD0F}">
      <dgm:prSet/>
      <dgm:spPr/>
      <dgm:t>
        <a:bodyPr/>
        <a:lstStyle/>
        <a:p>
          <a:endParaRPr lang="en-GB"/>
        </a:p>
      </dgm:t>
    </dgm:pt>
    <dgm:pt modelId="{B28DEB99-9C04-46DD-B87C-0765BE4CE037}" type="sibTrans" cxnId="{ECBF9AF4-45F8-47DA-AA6D-8EFCAAF3CD0F}">
      <dgm:prSet/>
      <dgm:spPr/>
      <dgm:t>
        <a:bodyPr/>
        <a:lstStyle/>
        <a:p>
          <a:endParaRPr lang="en-GB"/>
        </a:p>
      </dgm:t>
    </dgm:pt>
    <dgm:pt modelId="{EFD9879B-85A6-4022-97FD-114F43264CF0}" type="pres">
      <dgm:prSet presAssocID="{1689E11F-640C-4702-8F16-373480D10CE7}" presName="vert0" presStyleCnt="0">
        <dgm:presLayoutVars>
          <dgm:dir/>
          <dgm:animOne val="branch"/>
          <dgm:animLvl val="lvl"/>
        </dgm:presLayoutVars>
      </dgm:prSet>
      <dgm:spPr/>
    </dgm:pt>
    <dgm:pt modelId="{0C6F9BCA-40B5-4AFF-8BBD-A51C1E460769}" type="pres">
      <dgm:prSet presAssocID="{2E8B8185-D921-48B3-A766-B8F918B42B1E}" presName="thickLine" presStyleLbl="alignNode1" presStyleIdx="0" presStyleCnt="4"/>
      <dgm:spPr/>
    </dgm:pt>
    <dgm:pt modelId="{8DB3A37C-DF3A-4BCB-9015-4D2550E09934}" type="pres">
      <dgm:prSet presAssocID="{2E8B8185-D921-48B3-A766-B8F918B42B1E}" presName="horz1" presStyleCnt="0"/>
      <dgm:spPr/>
    </dgm:pt>
    <dgm:pt modelId="{309AA328-79E1-40F3-B594-5A21D54EFC62}" type="pres">
      <dgm:prSet presAssocID="{2E8B8185-D921-48B3-A766-B8F918B42B1E}" presName="tx1" presStyleLbl="revTx" presStyleIdx="0" presStyleCnt="4"/>
      <dgm:spPr/>
    </dgm:pt>
    <dgm:pt modelId="{A65F48BE-203E-4B3B-922A-8C69C7CBC8B5}" type="pres">
      <dgm:prSet presAssocID="{2E8B8185-D921-48B3-A766-B8F918B42B1E}" presName="vert1" presStyleCnt="0"/>
      <dgm:spPr/>
    </dgm:pt>
    <dgm:pt modelId="{EC842506-0EAF-4B2F-84D0-2C7BD70516F0}" type="pres">
      <dgm:prSet presAssocID="{C0FEB025-E7C5-46A3-8D95-9BBF1FBA894D}" presName="thickLine" presStyleLbl="alignNode1" presStyleIdx="1" presStyleCnt="4"/>
      <dgm:spPr/>
    </dgm:pt>
    <dgm:pt modelId="{81C21635-A236-4FA0-B54F-8D6CE03C6961}" type="pres">
      <dgm:prSet presAssocID="{C0FEB025-E7C5-46A3-8D95-9BBF1FBA894D}" presName="horz1" presStyleCnt="0"/>
      <dgm:spPr/>
    </dgm:pt>
    <dgm:pt modelId="{A1040372-7BB6-4900-A844-36B0A12A7FFF}" type="pres">
      <dgm:prSet presAssocID="{C0FEB025-E7C5-46A3-8D95-9BBF1FBA894D}" presName="tx1" presStyleLbl="revTx" presStyleIdx="1" presStyleCnt="4"/>
      <dgm:spPr/>
    </dgm:pt>
    <dgm:pt modelId="{B3EA0076-086F-405D-AAB4-062D7AFEEAD9}" type="pres">
      <dgm:prSet presAssocID="{C0FEB025-E7C5-46A3-8D95-9BBF1FBA894D}" presName="vert1" presStyleCnt="0"/>
      <dgm:spPr/>
    </dgm:pt>
    <dgm:pt modelId="{9246A7E6-DB9C-4D30-9D93-D82FFFA9B18E}" type="pres">
      <dgm:prSet presAssocID="{A3F1DFE5-F7CB-4C05-98F5-68E27749F7B5}" presName="thickLine" presStyleLbl="alignNode1" presStyleIdx="2" presStyleCnt="4"/>
      <dgm:spPr/>
    </dgm:pt>
    <dgm:pt modelId="{08FF7C70-1E1E-451A-8616-93231C260DF6}" type="pres">
      <dgm:prSet presAssocID="{A3F1DFE5-F7CB-4C05-98F5-68E27749F7B5}" presName="horz1" presStyleCnt="0"/>
      <dgm:spPr/>
    </dgm:pt>
    <dgm:pt modelId="{5F99D7D4-8CC7-4ED1-BA72-D6A1A606CB2C}" type="pres">
      <dgm:prSet presAssocID="{A3F1DFE5-F7CB-4C05-98F5-68E27749F7B5}" presName="tx1" presStyleLbl="revTx" presStyleIdx="2" presStyleCnt="4"/>
      <dgm:spPr/>
    </dgm:pt>
    <dgm:pt modelId="{B84DBDB2-B46E-4AD1-B728-F0B5EABF6F43}" type="pres">
      <dgm:prSet presAssocID="{A3F1DFE5-F7CB-4C05-98F5-68E27749F7B5}" presName="vert1" presStyleCnt="0"/>
      <dgm:spPr/>
    </dgm:pt>
    <dgm:pt modelId="{B97D8671-F5B5-47CC-980C-D527D2690798}" type="pres">
      <dgm:prSet presAssocID="{01AB341E-E715-45D3-85EE-1791C200554B}" presName="thickLine" presStyleLbl="alignNode1" presStyleIdx="3" presStyleCnt="4"/>
      <dgm:spPr/>
    </dgm:pt>
    <dgm:pt modelId="{7792B3C5-2033-4E17-93CC-08D31A4D6CE6}" type="pres">
      <dgm:prSet presAssocID="{01AB341E-E715-45D3-85EE-1791C200554B}" presName="horz1" presStyleCnt="0"/>
      <dgm:spPr/>
    </dgm:pt>
    <dgm:pt modelId="{19A0D0CA-12D0-4B04-82C5-915813FA55D9}" type="pres">
      <dgm:prSet presAssocID="{01AB341E-E715-45D3-85EE-1791C200554B}" presName="tx1" presStyleLbl="revTx" presStyleIdx="3" presStyleCnt="4"/>
      <dgm:spPr/>
    </dgm:pt>
    <dgm:pt modelId="{EA8F366D-DF53-45DF-A604-87622B410892}" type="pres">
      <dgm:prSet presAssocID="{01AB341E-E715-45D3-85EE-1791C200554B}" presName="vert1" presStyleCnt="0"/>
      <dgm:spPr/>
    </dgm:pt>
  </dgm:ptLst>
  <dgm:cxnLst>
    <dgm:cxn modelId="{7ABBEC20-85DB-4EA9-9100-0F92C9DBB1EC}" srcId="{1689E11F-640C-4702-8F16-373480D10CE7}" destId="{A3F1DFE5-F7CB-4C05-98F5-68E27749F7B5}" srcOrd="2" destOrd="0" parTransId="{4DC7B013-CC95-411D-A282-B41899D57003}" sibTransId="{F9D9CD57-1059-4F13-A595-6DA8820F5181}"/>
    <dgm:cxn modelId="{2F241A38-AB7A-4087-A936-3B001D452108}" type="presOf" srcId="{01AB341E-E715-45D3-85EE-1791C200554B}" destId="{19A0D0CA-12D0-4B04-82C5-915813FA55D9}" srcOrd="0" destOrd="0" presId="urn:microsoft.com/office/officeart/2008/layout/LinedList"/>
    <dgm:cxn modelId="{19BFDD38-83DC-4AD4-88BD-A843501BF531}" type="presOf" srcId="{2E8B8185-D921-48B3-A766-B8F918B42B1E}" destId="{309AA328-79E1-40F3-B594-5A21D54EFC62}" srcOrd="0" destOrd="0" presId="urn:microsoft.com/office/officeart/2008/layout/LinedList"/>
    <dgm:cxn modelId="{F3B3093E-5EB4-4301-B8E5-E621C0F3839D}" type="presOf" srcId="{1689E11F-640C-4702-8F16-373480D10CE7}" destId="{EFD9879B-85A6-4022-97FD-114F43264CF0}" srcOrd="0" destOrd="0" presId="urn:microsoft.com/office/officeart/2008/layout/LinedList"/>
    <dgm:cxn modelId="{32A23F3E-DB0C-410B-838A-F2D9AAF5E7A2}" type="presOf" srcId="{C0FEB025-E7C5-46A3-8D95-9BBF1FBA894D}" destId="{A1040372-7BB6-4900-A844-36B0A12A7FFF}" srcOrd="0" destOrd="0" presId="urn:microsoft.com/office/officeart/2008/layout/LinedList"/>
    <dgm:cxn modelId="{D9339758-00E8-402F-A095-FF348ABDEC24}" srcId="{1689E11F-640C-4702-8F16-373480D10CE7}" destId="{C0FEB025-E7C5-46A3-8D95-9BBF1FBA894D}" srcOrd="1" destOrd="0" parTransId="{41CA0193-0E00-459C-A818-D285FF94C71A}" sibTransId="{E15C6165-78D9-4DEC-9DAB-6CEA96D1AA46}"/>
    <dgm:cxn modelId="{F3587381-F1F6-4CD8-8C6E-0305464A11FA}" type="presOf" srcId="{A3F1DFE5-F7CB-4C05-98F5-68E27749F7B5}" destId="{5F99D7D4-8CC7-4ED1-BA72-D6A1A606CB2C}" srcOrd="0" destOrd="0" presId="urn:microsoft.com/office/officeart/2008/layout/LinedList"/>
    <dgm:cxn modelId="{65292EA9-A74E-45B7-94FC-D13A60B4B1D4}" srcId="{1689E11F-640C-4702-8F16-373480D10CE7}" destId="{01AB341E-E715-45D3-85EE-1791C200554B}" srcOrd="3" destOrd="0" parTransId="{641600BB-74E1-4423-A1BC-3B8F344008B6}" sibTransId="{509FAF89-6A6B-4748-B07D-8DFD3E5B149B}"/>
    <dgm:cxn modelId="{ECBF9AF4-45F8-47DA-AA6D-8EFCAAF3CD0F}" srcId="{1689E11F-640C-4702-8F16-373480D10CE7}" destId="{2E8B8185-D921-48B3-A766-B8F918B42B1E}" srcOrd="0" destOrd="0" parTransId="{145310E3-90EE-4A8D-8692-1E4319B5C226}" sibTransId="{B28DEB99-9C04-46DD-B87C-0765BE4CE037}"/>
    <dgm:cxn modelId="{9ED49DC7-DBB3-42A0-912E-43058243EFD3}" type="presParOf" srcId="{EFD9879B-85A6-4022-97FD-114F43264CF0}" destId="{0C6F9BCA-40B5-4AFF-8BBD-A51C1E460769}" srcOrd="0" destOrd="0" presId="urn:microsoft.com/office/officeart/2008/layout/LinedList"/>
    <dgm:cxn modelId="{F632899B-4A40-4B52-9F26-ABED9CC4455B}" type="presParOf" srcId="{EFD9879B-85A6-4022-97FD-114F43264CF0}" destId="{8DB3A37C-DF3A-4BCB-9015-4D2550E09934}" srcOrd="1" destOrd="0" presId="urn:microsoft.com/office/officeart/2008/layout/LinedList"/>
    <dgm:cxn modelId="{645C8856-A1A3-4388-B93B-8C32CD9FDCC2}" type="presParOf" srcId="{8DB3A37C-DF3A-4BCB-9015-4D2550E09934}" destId="{309AA328-79E1-40F3-B594-5A21D54EFC62}" srcOrd="0" destOrd="0" presId="urn:microsoft.com/office/officeart/2008/layout/LinedList"/>
    <dgm:cxn modelId="{D29F990B-FF7F-46D9-984B-ACE42EAC36D7}" type="presParOf" srcId="{8DB3A37C-DF3A-4BCB-9015-4D2550E09934}" destId="{A65F48BE-203E-4B3B-922A-8C69C7CBC8B5}" srcOrd="1" destOrd="0" presId="urn:microsoft.com/office/officeart/2008/layout/LinedList"/>
    <dgm:cxn modelId="{EF2334B9-4F8B-497D-B4E1-9F2B7999AA55}" type="presParOf" srcId="{EFD9879B-85A6-4022-97FD-114F43264CF0}" destId="{EC842506-0EAF-4B2F-84D0-2C7BD70516F0}" srcOrd="2" destOrd="0" presId="urn:microsoft.com/office/officeart/2008/layout/LinedList"/>
    <dgm:cxn modelId="{7A795853-929A-48EB-88F5-7CAB513AC2A9}" type="presParOf" srcId="{EFD9879B-85A6-4022-97FD-114F43264CF0}" destId="{81C21635-A236-4FA0-B54F-8D6CE03C6961}" srcOrd="3" destOrd="0" presId="urn:microsoft.com/office/officeart/2008/layout/LinedList"/>
    <dgm:cxn modelId="{CC2BBD5F-9F57-4C14-A0A1-F9DBD01ACAF1}" type="presParOf" srcId="{81C21635-A236-4FA0-B54F-8D6CE03C6961}" destId="{A1040372-7BB6-4900-A844-36B0A12A7FFF}" srcOrd="0" destOrd="0" presId="urn:microsoft.com/office/officeart/2008/layout/LinedList"/>
    <dgm:cxn modelId="{50852AF8-B805-41DB-B2D9-FC47725634BF}" type="presParOf" srcId="{81C21635-A236-4FA0-B54F-8D6CE03C6961}" destId="{B3EA0076-086F-405D-AAB4-062D7AFEEAD9}" srcOrd="1" destOrd="0" presId="urn:microsoft.com/office/officeart/2008/layout/LinedList"/>
    <dgm:cxn modelId="{6972B2B0-E6EC-4153-A225-2CB8C45E4140}" type="presParOf" srcId="{EFD9879B-85A6-4022-97FD-114F43264CF0}" destId="{9246A7E6-DB9C-4D30-9D93-D82FFFA9B18E}" srcOrd="4" destOrd="0" presId="urn:microsoft.com/office/officeart/2008/layout/LinedList"/>
    <dgm:cxn modelId="{A11725E1-647F-4396-B1C3-C158725347A6}" type="presParOf" srcId="{EFD9879B-85A6-4022-97FD-114F43264CF0}" destId="{08FF7C70-1E1E-451A-8616-93231C260DF6}" srcOrd="5" destOrd="0" presId="urn:microsoft.com/office/officeart/2008/layout/LinedList"/>
    <dgm:cxn modelId="{60171896-90D8-44AD-95E2-A39104F38915}" type="presParOf" srcId="{08FF7C70-1E1E-451A-8616-93231C260DF6}" destId="{5F99D7D4-8CC7-4ED1-BA72-D6A1A606CB2C}" srcOrd="0" destOrd="0" presId="urn:microsoft.com/office/officeart/2008/layout/LinedList"/>
    <dgm:cxn modelId="{A2B3BABB-EC38-4B90-AB12-488A0ECC3E73}" type="presParOf" srcId="{08FF7C70-1E1E-451A-8616-93231C260DF6}" destId="{B84DBDB2-B46E-4AD1-B728-F0B5EABF6F43}" srcOrd="1" destOrd="0" presId="urn:microsoft.com/office/officeart/2008/layout/LinedList"/>
    <dgm:cxn modelId="{C27A84DD-6FFA-48E6-90A6-977C155843A3}" type="presParOf" srcId="{EFD9879B-85A6-4022-97FD-114F43264CF0}" destId="{B97D8671-F5B5-47CC-980C-D527D2690798}" srcOrd="6" destOrd="0" presId="urn:microsoft.com/office/officeart/2008/layout/LinedList"/>
    <dgm:cxn modelId="{E2B24BDF-706A-4562-AD8A-CD9D8F73D6AD}" type="presParOf" srcId="{EFD9879B-85A6-4022-97FD-114F43264CF0}" destId="{7792B3C5-2033-4E17-93CC-08D31A4D6CE6}" srcOrd="7" destOrd="0" presId="urn:microsoft.com/office/officeart/2008/layout/LinedList"/>
    <dgm:cxn modelId="{5736868E-5B84-46C3-8358-6D8861A3D124}" type="presParOf" srcId="{7792B3C5-2033-4E17-93CC-08D31A4D6CE6}" destId="{19A0D0CA-12D0-4B04-82C5-915813FA55D9}" srcOrd="0" destOrd="0" presId="urn:microsoft.com/office/officeart/2008/layout/LinedList"/>
    <dgm:cxn modelId="{6AE1F2D9-933E-4D08-9A90-CE874C26F1CA}" type="presParOf" srcId="{7792B3C5-2033-4E17-93CC-08D31A4D6CE6}" destId="{EA8F366D-DF53-45DF-A604-87622B4108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5ECD8-5ABC-4E76-871F-16C280BDEA06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Net wage gap between men and women (2017) (%)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Formula = (w net hourly salary – m net hourly salary)/m net hourly salary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by: age groups, </a:t>
          </a:r>
          <a:r>
            <a:rPr lang="en-US" sz="1500" kern="1200" dirty="0" err="1"/>
            <a:t>socioprofessional</a:t>
          </a:r>
          <a:r>
            <a:rPr lang="en-US" sz="1500" kern="1200" dirty="0"/>
            <a:t> groups, total</a:t>
          </a:r>
        </a:p>
      </dsp:txBody>
      <dsp:txXfrm>
        <a:off x="0" y="39687"/>
        <a:ext cx="3286125" cy="1971675"/>
      </dsp:txXfrm>
    </dsp:sp>
    <dsp:sp modelId="{46619329-9546-4C19-BFDF-1F41233A3410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Total rate of monetary poverty of individuals (2017) (%)</a:t>
          </a:r>
        </a:p>
      </dsp:txBody>
      <dsp:txXfrm>
        <a:off x="3614737" y="39687"/>
        <a:ext cx="3286125" cy="1971675"/>
      </dsp:txXfrm>
    </dsp:sp>
    <dsp:sp modelId="{A9894EA9-3B36-49D8-BFE5-22C59F5D4449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Intensity of poverty (2017) (%)</a:t>
          </a:r>
          <a:endParaRPr lang="en-US" sz="1900" kern="1200" dirty="0"/>
        </a:p>
      </dsp:txBody>
      <dsp:txXfrm>
        <a:off x="7229475" y="39687"/>
        <a:ext cx="3286125" cy="1971675"/>
      </dsp:txXfrm>
    </dsp:sp>
    <dsp:sp modelId="{BEB5AEA5-55CD-432C-8D68-59E4EB6E8863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Differences in rates of employment of women and men in official positions in municipalities (2021) (%)</a:t>
          </a:r>
        </a:p>
      </dsp:txBody>
      <dsp:txXfrm>
        <a:off x="1807368" y="2339975"/>
        <a:ext cx="3286125" cy="1971675"/>
      </dsp:txXfrm>
    </dsp:sp>
    <dsp:sp modelId="{4FF43AD0-9625-4DB3-AAFE-01564C873217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Differences in rates of average ages at first child between women and men (2019) (%)</a:t>
          </a:r>
        </a:p>
      </dsp:txBody>
      <dsp:txXfrm>
        <a:off x="5422106" y="2339975"/>
        <a:ext cx="3286125" cy="1971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F9BCA-40B5-4AFF-8BBD-A51C1E46076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AA328-79E1-40F3-B594-5A21D54EFC62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Simple questions about my data sets</a:t>
          </a:r>
        </a:p>
      </dsp:txBody>
      <dsp:txXfrm>
        <a:off x="0" y="0"/>
        <a:ext cx="10515600" cy="1087834"/>
      </dsp:txXfrm>
    </dsp:sp>
    <dsp:sp modelId="{EC842506-0EAF-4B2F-84D0-2C7BD70516F0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40372-7BB6-4900-A844-36B0A12A7FFF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Wage gap by age group and region</a:t>
          </a:r>
        </a:p>
      </dsp:txBody>
      <dsp:txXfrm>
        <a:off x="0" y="1087834"/>
        <a:ext cx="10515600" cy="1087834"/>
      </dsp:txXfrm>
    </dsp:sp>
    <dsp:sp modelId="{9246A7E6-DB9C-4D30-9D93-D82FFFA9B18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9D7D4-8CC7-4ED1-BA72-D6A1A606CB2C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Wage gap by socioprofessional group and region</a:t>
          </a:r>
        </a:p>
      </dsp:txBody>
      <dsp:txXfrm>
        <a:off x="0" y="2175669"/>
        <a:ext cx="10515600" cy="1087834"/>
      </dsp:txXfrm>
    </dsp:sp>
    <dsp:sp modelId="{B97D8671-F5B5-47CC-980C-D527D269079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0D0CA-12D0-4B04-82C5-915813FA55D9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Ordination of observations of inequality-marker variables between women and men</a:t>
          </a:r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6F4BC-3750-4950-A18E-4CA6A14B3CE9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E11C0F-328C-4B5C-868E-0A267CF9F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9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</a:t>
            </a:r>
            <a:r>
              <a:rPr lang="en-US" baseline="0" dirty="0"/>
              <a:t> the data sets (show that the formula means most values will be “how much % women are underpaid by when compared to men)</a:t>
            </a:r>
          </a:p>
          <a:p>
            <a:r>
              <a:rPr lang="en-US" baseline="0" dirty="0"/>
              <a:t>Describe source: INSEE and context of data collection</a:t>
            </a:r>
          </a:p>
          <a:p>
            <a:r>
              <a:rPr lang="en-US" baseline="0" dirty="0"/>
              <a:t>Two data set sources: </a:t>
            </a:r>
          </a:p>
          <a:p>
            <a:pPr marL="171450" indent="-171450">
              <a:buFontTx/>
              <a:buChar char="-"/>
            </a:pPr>
            <a:r>
              <a:rPr lang="fr-FR" baseline="0" dirty="0"/>
              <a:t>Indicateurs régionaux de développement durable (French </a:t>
            </a:r>
            <a:r>
              <a:rPr lang="fr-FR" baseline="0" dirty="0" err="1"/>
              <a:t>regional</a:t>
            </a:r>
            <a:r>
              <a:rPr lang="fr-FR" baseline="0" dirty="0"/>
              <a:t> </a:t>
            </a:r>
            <a:r>
              <a:rPr lang="fr-FR" baseline="0" dirty="0" err="1"/>
              <a:t>sustainable</a:t>
            </a:r>
            <a:r>
              <a:rPr lang="fr-FR" baseline="0" dirty="0"/>
              <a:t> </a:t>
            </a:r>
            <a:r>
              <a:rPr lang="fr-FR" baseline="0" dirty="0" err="1"/>
              <a:t>development</a:t>
            </a:r>
            <a:r>
              <a:rPr lang="fr-FR" baseline="0" dirty="0"/>
              <a:t> </a:t>
            </a:r>
            <a:r>
              <a:rPr lang="fr-FR" baseline="0" dirty="0" err="1"/>
              <a:t>indicators</a:t>
            </a:r>
            <a:r>
              <a:rPr lang="fr-FR" baseline="0" dirty="0"/>
              <a:t>) (INSEE, </a:t>
            </a:r>
            <a:r>
              <a:rPr lang="fr-FR" baseline="0" dirty="0" err="1"/>
              <a:t>accessed</a:t>
            </a:r>
            <a:r>
              <a:rPr lang="fr-FR" baseline="0" dirty="0"/>
              <a:t> 04/2021):</a:t>
            </a:r>
          </a:p>
          <a:p>
            <a:pPr marL="171450" indent="-171450">
              <a:buFontTx/>
              <a:buChar char="-"/>
            </a:pPr>
            <a:r>
              <a:rPr lang="fr-FR" dirty="0"/>
              <a:t>Indicateurs régionaux sur les inégalités entre les femmes et les hommes (French </a:t>
            </a:r>
            <a:r>
              <a:rPr lang="fr-FR" dirty="0" err="1"/>
              <a:t>regional</a:t>
            </a:r>
            <a:r>
              <a:rPr lang="fr-FR" dirty="0"/>
              <a:t> </a:t>
            </a:r>
            <a:r>
              <a:rPr lang="fr-FR" dirty="0" err="1"/>
              <a:t>indicators</a:t>
            </a:r>
            <a:r>
              <a:rPr lang="fr-FR" dirty="0"/>
              <a:t> on </a:t>
            </a:r>
            <a:r>
              <a:rPr lang="fr-FR" dirty="0" err="1"/>
              <a:t>inequalities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women</a:t>
            </a:r>
            <a:r>
              <a:rPr lang="fr-FR" dirty="0"/>
              <a:t> and men) (INSEE, </a:t>
            </a:r>
            <a:r>
              <a:rPr lang="fr-FR" dirty="0" err="1"/>
              <a:t>accessed</a:t>
            </a:r>
            <a:r>
              <a:rPr lang="fr-FR" dirty="0"/>
              <a:t> 05/2021)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86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NMDS method used = vegan library</a:t>
            </a:r>
            <a:r>
              <a:rPr lang="en-US" baseline="0" dirty="0"/>
              <a:t> </a:t>
            </a:r>
            <a:r>
              <a:rPr lang="en-US" baseline="0" dirty="0" err="1"/>
              <a:t>metaMDS</a:t>
            </a:r>
            <a:r>
              <a:rPr lang="en-US" baseline="0" dirty="0"/>
              <a:t> (good for non biological data ordinations)</a:t>
            </a:r>
          </a:p>
          <a:p>
            <a:endParaRPr lang="en-US" baseline="0" dirty="0"/>
          </a:p>
          <a:p>
            <a:r>
              <a:rPr lang="en-US" baseline="0" dirty="0"/>
              <a:t>Two NMDS dimensions in ordination space</a:t>
            </a:r>
          </a:p>
          <a:p>
            <a:r>
              <a:rPr lang="en-US" baseline="0" dirty="0"/>
              <a:t>Stress = 0.03 (quite good, appropriate for test)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Goodness</a:t>
            </a:r>
            <a:r>
              <a:rPr lang="en-US" baseline="0" dirty="0"/>
              <a:t> of fit in </a:t>
            </a:r>
            <a:r>
              <a:rPr lang="en-US" baseline="0" dirty="0" err="1"/>
              <a:t>Shepards</a:t>
            </a:r>
            <a:r>
              <a:rPr lang="en-US" baseline="0" dirty="0"/>
              <a:t> diagram – pretty exceptionally well fitted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51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plot of individual regions in ordination space:</a:t>
            </a:r>
          </a:p>
          <a:p>
            <a:r>
              <a:rPr lang="en-US" baseline="0" dirty="0"/>
              <a:t>You can see that negative values of NMDS1 are associated with DOM observations while positive values of NMDS1 are associated with metropolitan France</a:t>
            </a:r>
          </a:p>
          <a:p>
            <a:r>
              <a:rPr lang="en-US" baseline="0" dirty="0"/>
              <a:t>The associations between the observations and NMDS2 are not as immediately clear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this ordination plot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Observations are color coded based on geographic region (DOM vs Metropolitan France)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DOM and Metropolitan France group centroids plotted as stars, and convex hulls around geographic region group point clusters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scores vectors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NMDS1 negative = association to DOM, higher monetary poverty, age at first child gap, and </a:t>
            </a:r>
            <a:r>
              <a:rPr lang="en-US" baseline="0" dirty="0" err="1"/>
              <a:t>instensity</a:t>
            </a:r>
            <a:r>
              <a:rPr lang="en-US" baseline="0" dirty="0"/>
              <a:t> of poverty</a:t>
            </a:r>
          </a:p>
          <a:p>
            <a:pPr marL="0" indent="0">
              <a:buFontTx/>
              <a:buNone/>
            </a:pPr>
            <a:r>
              <a:rPr lang="en-US" baseline="0" dirty="0"/>
              <a:t>NMDS1 positive = association to MET, higher wage gap %, higher employment gap % in official positions</a:t>
            </a:r>
          </a:p>
          <a:p>
            <a:pPr marL="0" indent="0">
              <a:buFontTx/>
              <a:buNone/>
            </a:pPr>
            <a:r>
              <a:rPr lang="en-US" baseline="0" dirty="0"/>
              <a:t>NMDS2 positive = association to higher employment gap, suggests variation among metropolitan </a:t>
            </a:r>
            <a:r>
              <a:rPr lang="en-US" baseline="0" dirty="0" err="1"/>
              <a:t>france</a:t>
            </a:r>
            <a:r>
              <a:rPr lang="en-US" baseline="0" dirty="0"/>
              <a:t>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gathered my data into 3 data frames based on the exploration and analysis I hoped to conduct</a:t>
            </a:r>
          </a:p>
          <a:p>
            <a:r>
              <a:rPr lang="en-US" dirty="0"/>
              <a:t>The variables of each tidied data frame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7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data exploration part of this final, I formulated a few questions about the data and set out to answer them</a:t>
            </a:r>
          </a:p>
          <a:p>
            <a:r>
              <a:rPr lang="en-US" dirty="0"/>
              <a:t>I’m including 2 of them here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8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 two of these tests, but I will only present one here due to time constraints. </a:t>
            </a:r>
          </a:p>
          <a:p>
            <a:endParaRPr lang="en-US" dirty="0"/>
          </a:p>
          <a:p>
            <a:r>
              <a:rPr lang="en-US" dirty="0"/>
              <a:t>ANOVA = Analysis of variance: tests whether observations from within a group are more similar than individuals from different groups</a:t>
            </a:r>
          </a:p>
          <a:p>
            <a:r>
              <a:rPr lang="en-US" dirty="0"/>
              <a:t>Two-way ANOVA = when you have two categorical IVs (predictors) and one continuous DV (response)</a:t>
            </a:r>
          </a:p>
          <a:p>
            <a:endParaRPr lang="en-US" baseline="0" dirty="0"/>
          </a:p>
          <a:p>
            <a:r>
              <a:rPr lang="en-US" baseline="0" dirty="0"/>
              <a:t>Meeting two-way ANOVA assumptions: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Samples are independent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variances of data groups are approximately equal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it is safe to assume that each sample is taken from a normally distributed 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Wage gap variable is sufficiently normally distributed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7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Homogeneit</a:t>
            </a:r>
            <a:r>
              <a:rPr lang="en-US" baseline="0" dirty="0"/>
              <a:t>y of variances in different groups</a:t>
            </a:r>
          </a:p>
          <a:p>
            <a:r>
              <a:rPr lang="en-US" dirty="0"/>
              <a:t>-</a:t>
            </a:r>
            <a:r>
              <a:rPr lang="en-US" baseline="0" dirty="0"/>
              <a:t> Two apparent trends: wage gap is higher in metropolitan France, and wage gap is higher in older age groups, highest in the above 50 category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7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</a:t>
            </a:r>
            <a:r>
              <a:rPr lang="en-US" baseline="0" dirty="0"/>
              <a:t> this interaction plot, there is no apparent interaction between variables</a:t>
            </a:r>
          </a:p>
          <a:p>
            <a:endParaRPr lang="en-US" baseline="0" dirty="0"/>
          </a:p>
          <a:p>
            <a:r>
              <a:rPr lang="en-US" baseline="0" dirty="0"/>
              <a:t>(possible exponential interaction = line slopes differ)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15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Null hypotheses:</a:t>
            </a:r>
          </a:p>
          <a:p>
            <a:r>
              <a:rPr lang="en-US" dirty="0"/>
              <a:t># H0_1: there is no main effect of factor A</a:t>
            </a:r>
          </a:p>
          <a:p>
            <a:r>
              <a:rPr lang="en-US" dirty="0"/>
              <a:t># H0_2: there is no main effect of factor B</a:t>
            </a:r>
          </a:p>
          <a:p>
            <a:r>
              <a:rPr lang="en-US" dirty="0"/>
              <a:t># H0_3: there is no interaction between factors A and B (rejected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Not going to go into too much detail about the </a:t>
            </a:r>
            <a:r>
              <a:rPr lang="en-US" baseline="0" dirty="0" err="1"/>
              <a:t>TukeyHSD</a:t>
            </a:r>
            <a:r>
              <a:rPr lang="en-US" baseline="0" dirty="0"/>
              <a:t> test results because of limited time + it’s a bit excessive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81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Observations </a:t>
            </a:r>
            <a:r>
              <a:rPr lang="en-US" baseline="0"/>
              <a:t>= regions 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Inequality marker variables = age at first child gap, wage gap, employment gap in official positions in municipalities, rate of monetary poverty, intensity of poverty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11C0F-328C-4B5C-868E-0A267CF9FE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2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8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0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7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C9DD5-5BB3-4CDA-8787-C77602C0384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C9DD5-5BB3-4CDA-8787-C77602C03845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67CF-D1FB-46A2-A0CF-E8B6E752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1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ee.fr/fr/metadonnees/definition/c2021" TargetMode="External"/><Relationship Id="rId7" Type="http://schemas.openxmlformats.org/officeDocument/2006/relationships/hyperlink" Target="https://www.burns-stat.com/plot-ranges-of-data-in-r/" TargetMode="External"/><Relationship Id="rId2" Type="http://schemas.openxmlformats.org/officeDocument/2006/relationships/hyperlink" Target="http://strata.uga.edu/8370/lecturenotes/multidimensionalSca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ee.fr/fr/statistiques/4238395?sommaire=4238781" TargetMode="External"/><Relationship Id="rId5" Type="http://schemas.openxmlformats.org/officeDocument/2006/relationships/hyperlink" Target="https://jonlefcheck.net/2012/10/24/nmds-tutorial-in-r/" TargetMode="External"/><Relationship Id="rId4" Type="http://schemas.openxmlformats.org/officeDocument/2006/relationships/hyperlink" Target="https://www.youtube.com/watch?v=Kl49qI3XJK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1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1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1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1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Exploring Markers of Inequalities between Women and Men in Metropolitan and Overseas France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  <a:p>
            <a:pPr algn="l"/>
            <a:r>
              <a:rPr lang="en-US"/>
              <a:t>Phileas Dazeley Gaist – COA Biostatistics Spring 2021</a:t>
            </a:r>
          </a:p>
        </p:txBody>
      </p:sp>
    </p:spTree>
    <p:extLst>
      <p:ext uri="{BB962C8B-B14F-4D97-AF65-F5344CB8AC3E}">
        <p14:creationId xmlns:p14="http://schemas.microsoft.com/office/powerpoint/2010/main" val="182710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66AA8B-8BF3-4BCD-A88A-AAB68CCA2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FE4D1-0412-462B-9ED0-D6A685D1D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3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F8DB4-0E21-4847-84B4-2C5DB135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9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394CAA7-DDB5-4A0E-8144-A49D54A19ADA}"/>
              </a:ext>
            </a:extLst>
          </p:cNvPr>
          <p:cNvSpPr txBox="1">
            <a:spLocks/>
          </p:cNvSpPr>
          <p:nvPr/>
        </p:nvSpPr>
        <p:spPr>
          <a:xfrm>
            <a:off x="630936" y="630936"/>
            <a:ext cx="5260992" cy="209675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Results: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459DAB-E63E-4F0A-8DEE-96F006FEA57C}"/>
              </a:ext>
            </a:extLst>
          </p:cNvPr>
          <p:cNvSpPr txBox="1">
            <a:spLocks/>
          </p:cNvSpPr>
          <p:nvPr/>
        </p:nvSpPr>
        <p:spPr>
          <a:xfrm>
            <a:off x="3144366" y="630936"/>
            <a:ext cx="8330058" cy="23056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two-way ANOVA (table above) revealed a significant effect of geographic region (P &lt; 0.01) and age group (P &lt; 0.01) on wage gap % between women and men, but with a significant interaction between geographic region and age group (P &lt; 0.01). Observations in age group age&gt;50 in Metropolitan France yielded higher wage gap results than expected when compared to the values found in other age group observations. We can reject H0_3 but require further research in order to support or reject H0_1 and H0_2.</a:t>
            </a:r>
          </a:p>
          <a:p>
            <a:endParaRPr lang="en-US" sz="2000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1EA084A-1772-4F6C-A3D0-B48C24A2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59" y="3271582"/>
            <a:ext cx="10843065" cy="24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2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Ordination of inequality-marker variables between women and men for regional observations in Metropolitan France and the DOM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765" y="4892722"/>
            <a:ext cx="6387155" cy="1078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(An NMDS approach)</a:t>
            </a:r>
          </a:p>
        </p:txBody>
      </p:sp>
    </p:spTree>
    <p:extLst>
      <p:ext uri="{BB962C8B-B14F-4D97-AF65-F5344CB8AC3E}">
        <p14:creationId xmlns:p14="http://schemas.microsoft.com/office/powerpoint/2010/main" val="373476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95198"/>
            <a:ext cx="5291666" cy="3267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192219-D498-48D2-A53B-F81D8D7AA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2337594"/>
            <a:ext cx="5291667" cy="21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0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783AB-6627-4CA9-92D7-0F2D7F62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821"/>
            <a:ext cx="12192000" cy="47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1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0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457200"/>
            <a:ext cx="96252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8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Bibliography: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r>
              <a:rPr lang="en-GB" sz="1700">
                <a:effectLst/>
              </a:rPr>
              <a:t>“Data Analysis in the Geosciences.” Accessed November 14, 2021. </a:t>
            </a:r>
            <a:r>
              <a:rPr lang="en-GB" sz="1700">
                <a:effectLst/>
                <a:hlinkClick r:id="rId2"/>
              </a:rPr>
              <a:t>http://strata.uga.edu/8370/lecturenotes/multidimensionalScaling.html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“Définition - Intensité de La Pauvreté | Insee.” Accessed November 14, 2021. </a:t>
            </a:r>
            <a:r>
              <a:rPr lang="en-GB" sz="1700">
                <a:effectLst/>
                <a:hlinkClick r:id="rId3"/>
              </a:rPr>
              <a:t>https://www.insee.fr/fr/metadonnees/definition/c2021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Matthew E. Clapham. </a:t>
            </a:r>
            <a:r>
              <a:rPr lang="en-GB" sz="1700" i="1">
                <a:effectLst/>
              </a:rPr>
              <a:t>29: Non-Metric Multidimensional Scaling (NMDS)</a:t>
            </a:r>
            <a:r>
              <a:rPr lang="en-GB" sz="1700">
                <a:effectLst/>
              </a:rPr>
              <a:t>, 2016. </a:t>
            </a:r>
            <a:r>
              <a:rPr lang="en-GB" sz="1700">
                <a:effectLst/>
                <a:hlinkClick r:id="rId4"/>
              </a:rPr>
              <a:t>https://www.youtube.com/watch?v=Kl49qI3XJKY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sample(ECOLOGY). “NMDS Tutorial in R,” October 24, 2012. </a:t>
            </a:r>
            <a:r>
              <a:rPr lang="en-GB" sz="1700">
                <a:effectLst/>
                <a:hlinkClick r:id="rId5"/>
              </a:rPr>
              <a:t>https://jonlefcheck.net/2012/10/24/nmds-tutorial-in-r/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“Pauvreté − France, Portrait Social | Insee.” Accessed November 14, 2021. </a:t>
            </a:r>
            <a:r>
              <a:rPr lang="en-GB" sz="1700">
                <a:effectLst/>
                <a:hlinkClick r:id="rId6"/>
              </a:rPr>
              <a:t>https://www.insee.fr/fr/statistiques/4238395?sommaire=4238781</a:t>
            </a:r>
            <a:r>
              <a:rPr lang="en-GB" sz="1700">
                <a:effectLst/>
              </a:rPr>
              <a:t>.</a:t>
            </a:r>
          </a:p>
          <a:p>
            <a:r>
              <a:rPr lang="en-GB" sz="1700">
                <a:effectLst/>
              </a:rPr>
              <a:t>Plot and GGPlot in R | Applied Math Bytes says. “Plot Ranges of Data in R.” Burns Statistics, February 21, 2013. </a:t>
            </a:r>
            <a:r>
              <a:rPr lang="en-GB" sz="1700">
                <a:effectLst/>
                <a:hlinkClick r:id="rId7"/>
              </a:rPr>
              <a:t>https://www.burns-stat.com/plot-ranges-of-data-in-r/</a:t>
            </a:r>
            <a:r>
              <a:rPr lang="en-GB" sz="1700">
                <a:effectLst/>
              </a:rPr>
              <a:t>.</a:t>
            </a:r>
            <a:endParaRPr lang="en-GB" sz="1700"/>
          </a:p>
          <a:p>
            <a:r>
              <a:rPr lang="en-GB" sz="1700">
                <a:effectLst/>
              </a:rPr>
              <a:t>R packages used: </a:t>
            </a:r>
            <a:r>
              <a:rPr lang="en-US" sz="1700">
                <a:effectLst/>
              </a:rPr>
              <a:t>tidyverse</a:t>
            </a:r>
            <a:r>
              <a:rPr lang="en-US" sz="1700"/>
              <a:t>,</a:t>
            </a:r>
            <a:r>
              <a:rPr lang="en-US" sz="1700">
                <a:effectLst/>
              </a:rPr>
              <a:t> </a:t>
            </a:r>
            <a:r>
              <a:rPr lang="en-US" sz="1700"/>
              <a:t> </a:t>
            </a:r>
            <a:r>
              <a:rPr lang="en-US" sz="1700">
                <a:effectLst/>
              </a:rPr>
              <a:t>broom</a:t>
            </a:r>
            <a:r>
              <a:rPr lang="en-US" sz="1700"/>
              <a:t>, </a:t>
            </a:r>
            <a:r>
              <a:rPr lang="en-US" sz="1700">
                <a:effectLst/>
              </a:rPr>
              <a:t>PerformanceAnalytics</a:t>
            </a:r>
            <a:r>
              <a:rPr lang="en-US" sz="1700"/>
              <a:t>, </a:t>
            </a:r>
            <a:r>
              <a:rPr lang="en-US" sz="1700">
                <a:effectLst/>
              </a:rPr>
              <a:t>Hmisc, ggpubr, vegan, robustHD</a:t>
            </a:r>
            <a:endParaRPr lang="en-GB" sz="170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2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A7258-6C24-44F3-8670-B36084BF3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Statement on Nomenclature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182" name="Content Placeholder 2">
            <a:extLst>
              <a:ext uri="{FF2B5EF4-FFF2-40B4-BE49-F238E27FC236}">
                <a16:creationId xmlns:a16="http://schemas.microsoft.com/office/drawing/2014/main" id="{56A21335-872A-4E7D-B485-B8C0776C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7" y="649480"/>
            <a:ext cx="4862447" cy="5188280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Gendered terms</a:t>
            </a:r>
          </a:p>
          <a:p>
            <a:r>
              <a:rPr lang="en-US" sz="2000" dirty="0"/>
              <a:t>Age groups</a:t>
            </a:r>
          </a:p>
          <a:p>
            <a:r>
              <a:rPr lang="en-US" sz="2000" dirty="0" err="1"/>
              <a:t>Socioprofessional</a:t>
            </a:r>
            <a:r>
              <a:rPr lang="en-US" sz="2000" dirty="0"/>
              <a:t> designations</a:t>
            </a:r>
          </a:p>
          <a:p>
            <a:r>
              <a:rPr lang="en-US" sz="2000" dirty="0"/>
              <a:t>Metropolitan and Overseas France (DOM)</a:t>
            </a:r>
          </a:p>
        </p:txBody>
      </p:sp>
    </p:spTree>
    <p:extLst>
      <p:ext uri="{BB962C8B-B14F-4D97-AF65-F5344CB8AC3E}">
        <p14:creationId xmlns:p14="http://schemas.microsoft.com/office/powerpoint/2010/main" val="276976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10EF-4D7C-4AF0-8991-41B859CF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58853-8DAE-40C7-A1D6-CDE078948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91" y="559635"/>
            <a:ext cx="3281218" cy="936542"/>
          </a:xfrm>
          <a:prstGeom prst="rect">
            <a:avLst/>
          </a:prstGeom>
        </p:spPr>
      </p:pic>
      <p:graphicFrame>
        <p:nvGraphicFramePr>
          <p:cNvPr id="5" name="Content Placeholder 20">
            <a:extLst>
              <a:ext uri="{FF2B5EF4-FFF2-40B4-BE49-F238E27FC236}">
                <a16:creationId xmlns:a16="http://schemas.microsoft.com/office/drawing/2014/main" id="{28AEDF85-0558-4D55-8C53-5BE9AA685F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53779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7767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947F13-6E7A-47B0-91B4-B51058B1FF1B}"/>
              </a:ext>
            </a:extLst>
          </p:cNvPr>
          <p:cNvGrpSpPr/>
          <p:nvPr/>
        </p:nvGrpSpPr>
        <p:grpSpPr>
          <a:xfrm>
            <a:off x="457200" y="2592846"/>
            <a:ext cx="11277600" cy="1672310"/>
            <a:chOff x="0" y="2378042"/>
            <a:chExt cx="12192000" cy="18079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7117D7D-560B-4FA2-AF44-38FC45FD1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17" y="2378042"/>
              <a:ext cx="12107965" cy="4763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2FB62C-D2AA-483A-86B2-DB1DE1956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164830"/>
              <a:ext cx="12192000" cy="4159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58FEAA2-3E09-4E68-8D9B-A2060FDE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3891254"/>
              <a:ext cx="12192000" cy="294691"/>
            </a:xfrm>
            <a:prstGeom prst="rect">
              <a:avLst/>
            </a:prstGeom>
          </p:spPr>
        </p:pic>
      </p:grp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206355E7-8F35-4B46-A98F-6535E3AEF58A}"/>
              </a:ext>
            </a:extLst>
          </p:cNvPr>
          <p:cNvSpPr/>
          <p:nvPr/>
        </p:nvSpPr>
        <p:spPr>
          <a:xfrm>
            <a:off x="9258300" y="6092594"/>
            <a:ext cx="2743200" cy="51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Skip tables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14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557AB-2984-4C6B-A8AB-DD642C06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13" y="0"/>
            <a:ext cx="1007977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FF26A4-F53D-459A-B548-643E0E4A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13" y="0"/>
            <a:ext cx="1053502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798FE-A785-445E-8B5A-9C21C1A06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5467"/>
            <a:ext cx="12192000" cy="38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2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10B5-F7AF-4472-84C6-EC719C24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summary, this project is an exploration of</a:t>
            </a:r>
            <a:endParaRPr lang="en-GB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5027737-B248-472F-911B-83A98D26F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2898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61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ED82-1C41-49D9-86C1-C24F8534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06973"/>
            <a:ext cx="10515600" cy="823912"/>
          </a:xfrm>
        </p:spPr>
        <p:txBody>
          <a:bodyPr>
            <a:normAutofit/>
          </a:bodyPr>
          <a:lstStyle/>
          <a:p>
            <a:r>
              <a:rPr lang="en-US" dirty="0"/>
              <a:t>Data exploration: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61B3B6-34C5-46DC-B2C7-51A4F07F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37237"/>
            <a:ext cx="5157787" cy="823912"/>
          </a:xfrm>
        </p:spPr>
        <p:txBody>
          <a:bodyPr>
            <a:normAutofit/>
          </a:bodyPr>
          <a:lstStyle/>
          <a:p>
            <a:r>
              <a:rPr lang="en-US" sz="2000" dirty="0"/>
              <a:t>In what regions of France was the wage gap between women and men the highest in 2017?</a:t>
            </a:r>
            <a:endParaRPr lang="en-GB" sz="20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6331FDE-F7D2-47C6-A370-E0BEDCB437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2337452"/>
            <a:ext cx="5157787" cy="328331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3AEB283-437D-43DB-8EB3-8135C7621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7237"/>
            <a:ext cx="5183188" cy="823912"/>
          </a:xfrm>
        </p:spPr>
        <p:txBody>
          <a:bodyPr>
            <a:normAutofit/>
          </a:bodyPr>
          <a:lstStyle/>
          <a:p>
            <a:r>
              <a:rPr lang="en-US" sz="2000" dirty="0"/>
              <a:t>Which regions had the highest rates and intensities of poverty combined in 2017?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F1D2CA1C-A533-4428-BBF3-3FF2222E025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2337452"/>
            <a:ext cx="5183188" cy="3283311"/>
          </a:xfrm>
        </p:spPr>
      </p:pic>
    </p:spTree>
    <p:extLst>
      <p:ext uri="{BB962C8B-B14F-4D97-AF65-F5344CB8AC3E}">
        <p14:creationId xmlns:p14="http://schemas.microsoft.com/office/powerpoint/2010/main" val="90090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6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7B0DD-BB83-40F2-A365-16DE11C1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Two-way ANOVA tests: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3F165-A8BA-4AFA-93E3-941A2D6F4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2057400"/>
            <a:ext cx="6250940" cy="2654300"/>
          </a:xfrm>
        </p:spPr>
        <p:txBody>
          <a:bodyPr anchor="b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Is there a difference in the recorded wage gap between women and men in different age groups in 2017 between metropolitan France and the DOM?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H0_1: there is no main effect of geographic region group</a:t>
            </a:r>
          </a:p>
          <a:p>
            <a:pPr marL="0" indent="0">
              <a:buNone/>
            </a:pPr>
            <a:r>
              <a:rPr lang="en-US" sz="2000" dirty="0"/>
              <a:t>H0_2: there is no main effect of age group</a:t>
            </a:r>
          </a:p>
          <a:p>
            <a:pPr marL="0" indent="0">
              <a:buNone/>
            </a:pPr>
            <a:r>
              <a:rPr lang="en-US" sz="2000" dirty="0"/>
              <a:t>H0_3: there is no interaction between geographic region group and age group</a:t>
            </a:r>
          </a:p>
        </p:txBody>
      </p:sp>
    </p:spTree>
    <p:extLst>
      <p:ext uri="{BB962C8B-B14F-4D97-AF65-F5344CB8AC3E}">
        <p14:creationId xmlns:p14="http://schemas.microsoft.com/office/powerpoint/2010/main" val="17062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4514-854D-4D40-8375-FC405581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the assumptions of a two-way ANOVA test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ADE2A0-9BFC-4ED0-8785-B2062AEF3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Homogeneity of variance: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A54033F-CE4D-4B83-A1F1-AC48C17A77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55823"/>
            <a:ext cx="5157787" cy="318309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0EFEB5-BE67-438E-96D5-3F7261461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Normality: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D29049A-B4BE-4E07-9094-99F84EF00C0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747985"/>
            <a:ext cx="5183188" cy="31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2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2761</TotalTime>
  <Words>1195</Words>
  <Application>Microsoft Office PowerPoint</Application>
  <PresentationFormat>Widescreen</PresentationFormat>
  <Paragraphs>109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Exploring Markers of Inequalities between Women and Men in Metropolitan and Overseas France</vt:lpstr>
      <vt:lpstr>Statement on Nomenclature</vt:lpstr>
      <vt:lpstr>The data:</vt:lpstr>
      <vt:lpstr>PowerPoint Presentation</vt:lpstr>
      <vt:lpstr>PowerPoint Presentation</vt:lpstr>
      <vt:lpstr>In summary, this project is an exploration of</vt:lpstr>
      <vt:lpstr>Data exploration:</vt:lpstr>
      <vt:lpstr>Two-way ANOVA tests:</vt:lpstr>
      <vt:lpstr>Meeting the assumptions of a two-way ANOVA test</vt:lpstr>
      <vt:lpstr>PowerPoint Presentation</vt:lpstr>
      <vt:lpstr>PowerPoint Presentation</vt:lpstr>
      <vt:lpstr>PowerPoint Presentation</vt:lpstr>
      <vt:lpstr>PowerPoint Presentation</vt:lpstr>
      <vt:lpstr>Ordination of inequality-marker variables between women and men for regional observations in Metropolitan France and the DOM</vt:lpstr>
      <vt:lpstr>PowerPoint Presentation</vt:lpstr>
      <vt:lpstr>PowerPoint Presentation</vt:lpstr>
      <vt:lpstr>PowerPoint Presentation</vt:lpstr>
      <vt:lpstr>PowerPoint Presentation</vt:lpstr>
      <vt:lpstr>Bibliography: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Phileas Dazeley-Gaist</dc:creator>
  <cp:lastModifiedBy>Phileas Dazeley Gaist</cp:lastModifiedBy>
  <cp:revision>174</cp:revision>
  <dcterms:created xsi:type="dcterms:W3CDTF">2021-06-01T05:50:31Z</dcterms:created>
  <dcterms:modified xsi:type="dcterms:W3CDTF">2021-11-15T18:12:32Z</dcterms:modified>
</cp:coreProperties>
</file>