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0" r:id="rId4"/>
    <p:sldId id="257" r:id="rId5"/>
    <p:sldId id="262" r:id="rId6"/>
    <p:sldId id="270" r:id="rId7"/>
    <p:sldId id="277" r:id="rId8"/>
    <p:sldId id="278" r:id="rId9"/>
    <p:sldId id="276" r:id="rId10"/>
    <p:sldId id="263" r:id="rId11"/>
    <p:sldId id="268" r:id="rId12"/>
    <p:sldId id="271" r:id="rId13"/>
    <p:sldId id="272" r:id="rId14"/>
    <p:sldId id="274" r:id="rId15"/>
    <p:sldId id="275" r:id="rId16"/>
    <p:sldId id="264" r:id="rId17"/>
    <p:sldId id="266" r:id="rId18"/>
    <p:sldId id="267" r:id="rId19"/>
    <p:sldId id="269" r:id="rId20"/>
    <p:sldId id="26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74476" autoAdjust="0"/>
  </p:normalViewPr>
  <p:slideViewPr>
    <p:cSldViewPr snapToGrid="0">
      <p:cViewPr varScale="1">
        <p:scale>
          <a:sx n="51" d="100"/>
          <a:sy n="51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D1481-2DB5-417A-A966-588BBDB5AC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68FFA-536F-417B-A955-3DE1CDE8EDA0}">
      <dgm:prSet phldrT="[Text]"/>
      <dgm:spPr/>
      <dgm:t>
        <a:bodyPr/>
        <a:lstStyle/>
        <a:p>
          <a:r>
            <a:rPr lang="en-US" smtClean="0"/>
            <a:t>Net wage gap between men and women (2017) (%)</a:t>
          </a:r>
          <a:endParaRPr lang="en-US"/>
        </a:p>
      </dgm:t>
    </dgm:pt>
    <dgm:pt modelId="{C5075082-CE87-4054-BD0E-5C8816BCB9BC}" type="parTrans" cxnId="{94AE9B6F-D8FE-47EE-A50E-3333C83BD0E1}">
      <dgm:prSet/>
      <dgm:spPr/>
      <dgm:t>
        <a:bodyPr/>
        <a:lstStyle/>
        <a:p>
          <a:endParaRPr lang="en-US"/>
        </a:p>
      </dgm:t>
    </dgm:pt>
    <dgm:pt modelId="{69DC34C0-EEEA-4FAB-B5BE-C084DB8CFBA3}" type="sibTrans" cxnId="{94AE9B6F-D8FE-47EE-A50E-3333C83BD0E1}">
      <dgm:prSet/>
      <dgm:spPr/>
      <dgm:t>
        <a:bodyPr/>
        <a:lstStyle/>
        <a:p>
          <a:endParaRPr lang="en-US"/>
        </a:p>
      </dgm:t>
    </dgm:pt>
    <dgm:pt modelId="{423E531C-8B24-4E26-8673-9C00E22A4449}">
      <dgm:prSet/>
      <dgm:spPr/>
      <dgm:t>
        <a:bodyPr/>
        <a:lstStyle/>
        <a:p>
          <a:r>
            <a:rPr lang="en-US" dirty="0" smtClean="0"/>
            <a:t>Formula = (w net hourly salary – m net hourly salary)/m net hourly salary</a:t>
          </a:r>
          <a:endParaRPr lang="en-US" dirty="0" smtClean="0"/>
        </a:p>
      </dgm:t>
    </dgm:pt>
    <dgm:pt modelId="{57454B37-8D35-4318-A575-1AC4DFC972CE}" type="parTrans" cxnId="{20AA308C-1607-406A-A79C-D210867EE4C2}">
      <dgm:prSet/>
      <dgm:spPr/>
      <dgm:t>
        <a:bodyPr/>
        <a:lstStyle/>
        <a:p>
          <a:endParaRPr lang="en-US"/>
        </a:p>
      </dgm:t>
    </dgm:pt>
    <dgm:pt modelId="{E2F2D263-85C0-4193-8775-BB7DF0DDF825}" type="sibTrans" cxnId="{20AA308C-1607-406A-A79C-D210867EE4C2}">
      <dgm:prSet/>
      <dgm:spPr/>
      <dgm:t>
        <a:bodyPr/>
        <a:lstStyle/>
        <a:p>
          <a:endParaRPr lang="en-US"/>
        </a:p>
      </dgm:t>
    </dgm:pt>
    <dgm:pt modelId="{B70184A9-647B-4825-A617-5F7DCD9ED11C}">
      <dgm:prSet/>
      <dgm:spPr/>
      <dgm:t>
        <a:bodyPr/>
        <a:lstStyle/>
        <a:p>
          <a:r>
            <a:rPr lang="en-US" dirty="0" smtClean="0"/>
            <a:t>by: age groups, </a:t>
          </a:r>
          <a:r>
            <a:rPr lang="en-US" dirty="0" err="1" smtClean="0"/>
            <a:t>socioprofessional</a:t>
          </a:r>
          <a:r>
            <a:rPr lang="en-US" dirty="0" smtClean="0"/>
            <a:t> groups, total</a:t>
          </a:r>
          <a:endParaRPr lang="en-US" dirty="0" smtClean="0"/>
        </a:p>
      </dgm:t>
    </dgm:pt>
    <dgm:pt modelId="{15B4951D-C6B6-41E4-AA7E-B4D3CA993E82}" type="parTrans" cxnId="{3CAD2703-52B0-4AE8-9410-443AF601F2F5}">
      <dgm:prSet/>
      <dgm:spPr/>
      <dgm:t>
        <a:bodyPr/>
        <a:lstStyle/>
        <a:p>
          <a:endParaRPr lang="en-US"/>
        </a:p>
      </dgm:t>
    </dgm:pt>
    <dgm:pt modelId="{19DF52FA-16FC-4859-92A9-5E86F2C60BBA}" type="sibTrans" cxnId="{3CAD2703-52B0-4AE8-9410-443AF601F2F5}">
      <dgm:prSet/>
      <dgm:spPr/>
      <dgm:t>
        <a:bodyPr/>
        <a:lstStyle/>
        <a:p>
          <a:endParaRPr lang="en-US"/>
        </a:p>
      </dgm:t>
    </dgm:pt>
    <dgm:pt modelId="{C3ED3DF5-F3A6-4726-B6E6-9B85E9097396}">
      <dgm:prSet/>
      <dgm:spPr/>
      <dgm:t>
        <a:bodyPr/>
        <a:lstStyle/>
        <a:p>
          <a:r>
            <a:rPr lang="en-US" dirty="0" smtClean="0"/>
            <a:t>Total rate of monetary poverty of individuals (2017) (%)</a:t>
          </a:r>
          <a:endParaRPr lang="en-US" dirty="0" smtClean="0"/>
        </a:p>
      </dgm:t>
    </dgm:pt>
    <dgm:pt modelId="{CE4015AF-9BDD-4037-A734-E9563A4BA0F7}" type="parTrans" cxnId="{3F3A3587-B146-4FA4-B340-02E59030C11D}">
      <dgm:prSet/>
      <dgm:spPr/>
      <dgm:t>
        <a:bodyPr/>
        <a:lstStyle/>
        <a:p>
          <a:endParaRPr lang="en-US"/>
        </a:p>
      </dgm:t>
    </dgm:pt>
    <dgm:pt modelId="{5EF664FB-683B-4D81-A187-42651DFD61AE}" type="sibTrans" cxnId="{3F3A3587-B146-4FA4-B340-02E59030C11D}">
      <dgm:prSet/>
      <dgm:spPr/>
      <dgm:t>
        <a:bodyPr/>
        <a:lstStyle/>
        <a:p>
          <a:endParaRPr lang="en-US"/>
        </a:p>
      </dgm:t>
    </dgm:pt>
    <dgm:pt modelId="{2ED86593-AA43-44D8-9F7A-AD014D016EFB}">
      <dgm:prSet/>
      <dgm:spPr/>
      <dgm:t>
        <a:bodyPr/>
        <a:lstStyle/>
        <a:p>
          <a:r>
            <a:rPr lang="en-US" smtClean="0"/>
            <a:t>Intensity of poverty (2017) (%)</a:t>
          </a:r>
          <a:endParaRPr lang="en-US" dirty="0" smtClean="0"/>
        </a:p>
      </dgm:t>
    </dgm:pt>
    <dgm:pt modelId="{7A8D217D-91E4-42EF-B6D3-D4DE8298FBAA}" type="parTrans" cxnId="{B9A5C88A-D40B-4FA2-A05C-7F3487A322FE}">
      <dgm:prSet/>
      <dgm:spPr/>
      <dgm:t>
        <a:bodyPr/>
        <a:lstStyle/>
        <a:p>
          <a:endParaRPr lang="en-US"/>
        </a:p>
      </dgm:t>
    </dgm:pt>
    <dgm:pt modelId="{23047850-FA84-4D4E-B060-9CDCCD4C67DF}" type="sibTrans" cxnId="{B9A5C88A-D40B-4FA2-A05C-7F3487A322FE}">
      <dgm:prSet/>
      <dgm:spPr/>
      <dgm:t>
        <a:bodyPr/>
        <a:lstStyle/>
        <a:p>
          <a:endParaRPr lang="en-US"/>
        </a:p>
      </dgm:t>
    </dgm:pt>
    <dgm:pt modelId="{EDF8DCF5-53C8-4727-8FD1-1BA2E0128025}">
      <dgm:prSet/>
      <dgm:spPr/>
      <dgm:t>
        <a:bodyPr/>
        <a:lstStyle/>
        <a:p>
          <a:r>
            <a:rPr lang="en-US" smtClean="0"/>
            <a:t>Differences in rates of employment of women and men in official positions in municipalities (2021) (%)</a:t>
          </a:r>
          <a:endParaRPr lang="en-US" dirty="0" smtClean="0"/>
        </a:p>
      </dgm:t>
    </dgm:pt>
    <dgm:pt modelId="{71B2A028-F8A4-4796-85F3-182DBD9AE574}" type="parTrans" cxnId="{3287708F-7729-4D43-B39F-ECCB4DA9F677}">
      <dgm:prSet/>
      <dgm:spPr/>
      <dgm:t>
        <a:bodyPr/>
        <a:lstStyle/>
        <a:p>
          <a:endParaRPr lang="en-US"/>
        </a:p>
      </dgm:t>
    </dgm:pt>
    <dgm:pt modelId="{5ED0D1D4-081C-455B-88C4-48218B2A06C4}" type="sibTrans" cxnId="{3287708F-7729-4D43-B39F-ECCB4DA9F677}">
      <dgm:prSet/>
      <dgm:spPr/>
      <dgm:t>
        <a:bodyPr/>
        <a:lstStyle/>
        <a:p>
          <a:endParaRPr lang="en-US"/>
        </a:p>
      </dgm:t>
    </dgm:pt>
    <dgm:pt modelId="{2C4FDDD8-819F-43E6-A7E3-8BB1AEAF2598}">
      <dgm:prSet/>
      <dgm:spPr/>
      <dgm:t>
        <a:bodyPr/>
        <a:lstStyle/>
        <a:p>
          <a:r>
            <a:rPr lang="en-US" dirty="0" smtClean="0"/>
            <a:t>Differences in rates of average ages at first child between women and men (2019) (%)</a:t>
          </a:r>
          <a:endParaRPr lang="en-US" dirty="0" smtClean="0"/>
        </a:p>
      </dgm:t>
    </dgm:pt>
    <dgm:pt modelId="{999E1EDD-C487-4160-A61A-B440999A0AED}" type="parTrans" cxnId="{5DF7CD4B-545B-4F53-A3D8-5FE927985A4B}">
      <dgm:prSet/>
      <dgm:spPr/>
      <dgm:t>
        <a:bodyPr/>
        <a:lstStyle/>
        <a:p>
          <a:endParaRPr lang="en-US"/>
        </a:p>
      </dgm:t>
    </dgm:pt>
    <dgm:pt modelId="{596C4865-A707-4AD2-9470-77AB0509CE09}" type="sibTrans" cxnId="{5DF7CD4B-545B-4F53-A3D8-5FE927985A4B}">
      <dgm:prSet/>
      <dgm:spPr/>
      <dgm:t>
        <a:bodyPr/>
        <a:lstStyle/>
        <a:p>
          <a:endParaRPr lang="en-US"/>
        </a:p>
      </dgm:t>
    </dgm:pt>
    <dgm:pt modelId="{D7337695-25B1-4EB0-9B07-0FB092E7B03B}">
      <dgm:prSet/>
      <dgm:spPr>
        <a:solidFill>
          <a:schemeClr val="bg1"/>
        </a:solidFill>
      </dgm:spPr>
      <dgm:t>
        <a:bodyPr/>
        <a:lstStyle/>
        <a:p>
          <a:endParaRPr lang="en-US" dirty="0" smtClean="0"/>
        </a:p>
      </dgm:t>
    </dgm:pt>
    <dgm:pt modelId="{ACE0C213-804A-4DFA-A5B5-40CE65E20B55}" type="parTrans" cxnId="{04CB7051-6A32-4DB6-98F0-2FAB26AFD315}">
      <dgm:prSet/>
      <dgm:spPr/>
      <dgm:t>
        <a:bodyPr/>
        <a:lstStyle/>
        <a:p>
          <a:endParaRPr lang="en-US"/>
        </a:p>
      </dgm:t>
    </dgm:pt>
    <dgm:pt modelId="{83D87E34-00BD-4EAE-9360-F65264F01AD6}" type="sibTrans" cxnId="{04CB7051-6A32-4DB6-98F0-2FAB26AFD315}">
      <dgm:prSet/>
      <dgm:spPr/>
      <dgm:t>
        <a:bodyPr/>
        <a:lstStyle/>
        <a:p>
          <a:endParaRPr lang="en-US"/>
        </a:p>
      </dgm:t>
    </dgm:pt>
    <dgm:pt modelId="{AD051D3A-11AC-4549-9B20-5BB19979F677}" type="pres">
      <dgm:prSet presAssocID="{249D1481-2DB5-417A-A966-588BBDB5AC6A}" presName="diagram" presStyleCnt="0">
        <dgm:presLayoutVars>
          <dgm:dir/>
          <dgm:resizeHandles val="exact"/>
        </dgm:presLayoutVars>
      </dgm:prSet>
      <dgm:spPr/>
    </dgm:pt>
    <dgm:pt modelId="{B795ECD8-5ABC-4E76-871F-16C280BDEA06}" type="pres">
      <dgm:prSet presAssocID="{E1368FFA-536F-417B-A955-3DE1CDE8EDA0}" presName="node" presStyleLbl="node1" presStyleIdx="0" presStyleCnt="6">
        <dgm:presLayoutVars>
          <dgm:bulletEnabled val="1"/>
        </dgm:presLayoutVars>
      </dgm:prSet>
      <dgm:spPr/>
    </dgm:pt>
    <dgm:pt modelId="{66B5824B-9FCE-4FC0-8D65-D18FEC9ACFC0}" type="pres">
      <dgm:prSet presAssocID="{69DC34C0-EEEA-4FAB-B5BE-C084DB8CFBA3}" presName="sibTrans" presStyleCnt="0"/>
      <dgm:spPr/>
    </dgm:pt>
    <dgm:pt modelId="{46619329-9546-4C19-BFDF-1F41233A3410}" type="pres">
      <dgm:prSet presAssocID="{C3ED3DF5-F3A6-4726-B6E6-9B85E9097396}" presName="node" presStyleLbl="node1" presStyleIdx="1" presStyleCnt="6">
        <dgm:presLayoutVars>
          <dgm:bulletEnabled val="1"/>
        </dgm:presLayoutVars>
      </dgm:prSet>
      <dgm:spPr/>
    </dgm:pt>
    <dgm:pt modelId="{81B90A87-8939-4927-A229-3AB3D72D9811}" type="pres">
      <dgm:prSet presAssocID="{5EF664FB-683B-4D81-A187-42651DFD61AE}" presName="sibTrans" presStyleCnt="0"/>
      <dgm:spPr/>
    </dgm:pt>
    <dgm:pt modelId="{A9894EA9-3B36-49D8-BFE5-22C59F5D4449}" type="pres">
      <dgm:prSet presAssocID="{2ED86593-AA43-44D8-9F7A-AD014D016EFB}" presName="node" presStyleLbl="node1" presStyleIdx="2" presStyleCnt="6">
        <dgm:presLayoutVars>
          <dgm:bulletEnabled val="1"/>
        </dgm:presLayoutVars>
      </dgm:prSet>
      <dgm:spPr/>
    </dgm:pt>
    <dgm:pt modelId="{316909E7-7F00-423A-A1B6-4253D8D94AD1}" type="pres">
      <dgm:prSet presAssocID="{23047850-FA84-4D4E-B060-9CDCCD4C67DF}" presName="sibTrans" presStyleCnt="0"/>
      <dgm:spPr/>
    </dgm:pt>
    <dgm:pt modelId="{BEB5AEA5-55CD-432C-8D68-59E4EB6E8863}" type="pres">
      <dgm:prSet presAssocID="{EDF8DCF5-53C8-4727-8FD1-1BA2E0128025}" presName="node" presStyleLbl="node1" presStyleIdx="3" presStyleCnt="6">
        <dgm:presLayoutVars>
          <dgm:bulletEnabled val="1"/>
        </dgm:presLayoutVars>
      </dgm:prSet>
      <dgm:spPr/>
    </dgm:pt>
    <dgm:pt modelId="{51ED1E41-01E0-4AA2-87C5-8D0BF569870B}" type="pres">
      <dgm:prSet presAssocID="{5ED0D1D4-081C-455B-88C4-48218B2A06C4}" presName="sibTrans" presStyleCnt="0"/>
      <dgm:spPr/>
    </dgm:pt>
    <dgm:pt modelId="{4FF43AD0-9625-4DB3-AAFE-01564C873217}" type="pres">
      <dgm:prSet presAssocID="{2C4FDDD8-819F-43E6-A7E3-8BB1AEAF2598}" presName="node" presStyleLbl="node1" presStyleIdx="4" presStyleCnt="6">
        <dgm:presLayoutVars>
          <dgm:bulletEnabled val="1"/>
        </dgm:presLayoutVars>
      </dgm:prSet>
      <dgm:spPr/>
    </dgm:pt>
    <dgm:pt modelId="{07BAA41B-15B9-49F1-A235-40BA4BC7D8BE}" type="pres">
      <dgm:prSet presAssocID="{596C4865-A707-4AD2-9470-77AB0509CE09}" presName="sibTrans" presStyleCnt="0"/>
      <dgm:spPr/>
    </dgm:pt>
    <dgm:pt modelId="{86C2942B-41FA-4471-AB02-5C8E4A810236}" type="pres">
      <dgm:prSet presAssocID="{D7337695-25B1-4EB0-9B07-0FB092E7B03B}" presName="node" presStyleLbl="node1" presStyleIdx="5" presStyleCnt="6">
        <dgm:presLayoutVars>
          <dgm:bulletEnabled val="1"/>
        </dgm:presLayoutVars>
      </dgm:prSet>
      <dgm:spPr/>
    </dgm:pt>
  </dgm:ptLst>
  <dgm:cxnLst>
    <dgm:cxn modelId="{46D7B8F8-A537-424E-A721-F7D205E13BAF}" type="presOf" srcId="{C3ED3DF5-F3A6-4726-B6E6-9B85E9097396}" destId="{46619329-9546-4C19-BFDF-1F41233A3410}" srcOrd="0" destOrd="0" presId="urn:microsoft.com/office/officeart/2005/8/layout/default"/>
    <dgm:cxn modelId="{AF666403-8E9B-49AB-85EF-4BC94C8F3D5D}" type="presOf" srcId="{423E531C-8B24-4E26-8673-9C00E22A4449}" destId="{B795ECD8-5ABC-4E76-871F-16C280BDEA06}" srcOrd="0" destOrd="1" presId="urn:microsoft.com/office/officeart/2005/8/layout/default"/>
    <dgm:cxn modelId="{41DE2F56-81FB-40A5-83FA-E162BD2D8828}" type="presOf" srcId="{249D1481-2DB5-417A-A966-588BBDB5AC6A}" destId="{AD051D3A-11AC-4549-9B20-5BB19979F677}" srcOrd="0" destOrd="0" presId="urn:microsoft.com/office/officeart/2005/8/layout/default"/>
    <dgm:cxn modelId="{3287708F-7729-4D43-B39F-ECCB4DA9F677}" srcId="{249D1481-2DB5-417A-A966-588BBDB5AC6A}" destId="{EDF8DCF5-53C8-4727-8FD1-1BA2E0128025}" srcOrd="3" destOrd="0" parTransId="{71B2A028-F8A4-4796-85F3-182DBD9AE574}" sibTransId="{5ED0D1D4-081C-455B-88C4-48218B2A06C4}"/>
    <dgm:cxn modelId="{137C0F71-CB93-4487-BBCC-74030A5EDE55}" type="presOf" srcId="{EDF8DCF5-53C8-4727-8FD1-1BA2E0128025}" destId="{BEB5AEA5-55CD-432C-8D68-59E4EB6E8863}" srcOrd="0" destOrd="0" presId="urn:microsoft.com/office/officeart/2005/8/layout/default"/>
    <dgm:cxn modelId="{3CAD2703-52B0-4AE8-9410-443AF601F2F5}" srcId="{E1368FFA-536F-417B-A955-3DE1CDE8EDA0}" destId="{B70184A9-647B-4825-A617-5F7DCD9ED11C}" srcOrd="1" destOrd="0" parTransId="{15B4951D-C6B6-41E4-AA7E-B4D3CA993E82}" sibTransId="{19DF52FA-16FC-4859-92A9-5E86F2C60BBA}"/>
    <dgm:cxn modelId="{221049E7-5C6A-4E85-882B-FBBE4439E41B}" type="presOf" srcId="{2ED86593-AA43-44D8-9F7A-AD014D016EFB}" destId="{A9894EA9-3B36-49D8-BFE5-22C59F5D4449}" srcOrd="0" destOrd="0" presId="urn:microsoft.com/office/officeart/2005/8/layout/default"/>
    <dgm:cxn modelId="{6A7C96FB-2E81-4310-8B97-B82E7049FB1D}" type="presOf" srcId="{B70184A9-647B-4825-A617-5F7DCD9ED11C}" destId="{B795ECD8-5ABC-4E76-871F-16C280BDEA06}" srcOrd="0" destOrd="2" presId="urn:microsoft.com/office/officeart/2005/8/layout/default"/>
    <dgm:cxn modelId="{3F3A3587-B146-4FA4-B340-02E59030C11D}" srcId="{249D1481-2DB5-417A-A966-588BBDB5AC6A}" destId="{C3ED3DF5-F3A6-4726-B6E6-9B85E9097396}" srcOrd="1" destOrd="0" parTransId="{CE4015AF-9BDD-4037-A734-E9563A4BA0F7}" sibTransId="{5EF664FB-683B-4D81-A187-42651DFD61AE}"/>
    <dgm:cxn modelId="{72DEE16E-688C-45AF-B4B4-9E1A52A379CF}" type="presOf" srcId="{E1368FFA-536F-417B-A955-3DE1CDE8EDA0}" destId="{B795ECD8-5ABC-4E76-871F-16C280BDEA06}" srcOrd="0" destOrd="0" presId="urn:microsoft.com/office/officeart/2005/8/layout/default"/>
    <dgm:cxn modelId="{04CB7051-6A32-4DB6-98F0-2FAB26AFD315}" srcId="{249D1481-2DB5-417A-A966-588BBDB5AC6A}" destId="{D7337695-25B1-4EB0-9B07-0FB092E7B03B}" srcOrd="5" destOrd="0" parTransId="{ACE0C213-804A-4DFA-A5B5-40CE65E20B55}" sibTransId="{83D87E34-00BD-4EAE-9360-F65264F01AD6}"/>
    <dgm:cxn modelId="{5DF7CD4B-545B-4F53-A3D8-5FE927985A4B}" srcId="{249D1481-2DB5-417A-A966-588BBDB5AC6A}" destId="{2C4FDDD8-819F-43E6-A7E3-8BB1AEAF2598}" srcOrd="4" destOrd="0" parTransId="{999E1EDD-C487-4160-A61A-B440999A0AED}" sibTransId="{596C4865-A707-4AD2-9470-77AB0509CE09}"/>
    <dgm:cxn modelId="{B9A5C88A-D40B-4FA2-A05C-7F3487A322FE}" srcId="{249D1481-2DB5-417A-A966-588BBDB5AC6A}" destId="{2ED86593-AA43-44D8-9F7A-AD014D016EFB}" srcOrd="2" destOrd="0" parTransId="{7A8D217D-91E4-42EF-B6D3-D4DE8298FBAA}" sibTransId="{23047850-FA84-4D4E-B060-9CDCCD4C67DF}"/>
    <dgm:cxn modelId="{94AE9B6F-D8FE-47EE-A50E-3333C83BD0E1}" srcId="{249D1481-2DB5-417A-A966-588BBDB5AC6A}" destId="{E1368FFA-536F-417B-A955-3DE1CDE8EDA0}" srcOrd="0" destOrd="0" parTransId="{C5075082-CE87-4054-BD0E-5C8816BCB9BC}" sibTransId="{69DC34C0-EEEA-4FAB-B5BE-C084DB8CFBA3}"/>
    <dgm:cxn modelId="{9F31153B-6298-4090-9EE1-7E6D49FCB85D}" type="presOf" srcId="{2C4FDDD8-819F-43E6-A7E3-8BB1AEAF2598}" destId="{4FF43AD0-9625-4DB3-AAFE-01564C873217}" srcOrd="0" destOrd="0" presId="urn:microsoft.com/office/officeart/2005/8/layout/default"/>
    <dgm:cxn modelId="{FE2B4101-614B-4A16-A2D5-3EF8B93C7B75}" type="presOf" srcId="{D7337695-25B1-4EB0-9B07-0FB092E7B03B}" destId="{86C2942B-41FA-4471-AB02-5C8E4A810236}" srcOrd="0" destOrd="0" presId="urn:microsoft.com/office/officeart/2005/8/layout/default"/>
    <dgm:cxn modelId="{20AA308C-1607-406A-A79C-D210867EE4C2}" srcId="{E1368FFA-536F-417B-A955-3DE1CDE8EDA0}" destId="{423E531C-8B24-4E26-8673-9C00E22A4449}" srcOrd="0" destOrd="0" parTransId="{57454B37-8D35-4318-A575-1AC4DFC972CE}" sibTransId="{E2F2D263-85C0-4193-8775-BB7DF0DDF825}"/>
    <dgm:cxn modelId="{9DC522F0-079C-4914-BE42-8A475E9483B0}" type="presParOf" srcId="{AD051D3A-11AC-4549-9B20-5BB19979F677}" destId="{B795ECD8-5ABC-4E76-871F-16C280BDEA06}" srcOrd="0" destOrd="0" presId="urn:microsoft.com/office/officeart/2005/8/layout/default"/>
    <dgm:cxn modelId="{87FE42AE-16B0-49D1-8149-0E18E389DB7F}" type="presParOf" srcId="{AD051D3A-11AC-4549-9B20-5BB19979F677}" destId="{66B5824B-9FCE-4FC0-8D65-D18FEC9ACFC0}" srcOrd="1" destOrd="0" presId="urn:microsoft.com/office/officeart/2005/8/layout/default"/>
    <dgm:cxn modelId="{A3EEE0BA-0D2D-4F06-B374-4230B92182E9}" type="presParOf" srcId="{AD051D3A-11AC-4549-9B20-5BB19979F677}" destId="{46619329-9546-4C19-BFDF-1F41233A3410}" srcOrd="2" destOrd="0" presId="urn:microsoft.com/office/officeart/2005/8/layout/default"/>
    <dgm:cxn modelId="{F89B0A78-85E5-4902-82BE-6E144B61D2DB}" type="presParOf" srcId="{AD051D3A-11AC-4549-9B20-5BB19979F677}" destId="{81B90A87-8939-4927-A229-3AB3D72D9811}" srcOrd="3" destOrd="0" presId="urn:microsoft.com/office/officeart/2005/8/layout/default"/>
    <dgm:cxn modelId="{FC9A470B-37D6-4274-8C0F-C1449C1D4657}" type="presParOf" srcId="{AD051D3A-11AC-4549-9B20-5BB19979F677}" destId="{A9894EA9-3B36-49D8-BFE5-22C59F5D4449}" srcOrd="4" destOrd="0" presId="urn:microsoft.com/office/officeart/2005/8/layout/default"/>
    <dgm:cxn modelId="{73D2C380-751D-4C78-97BF-8756F65286D7}" type="presParOf" srcId="{AD051D3A-11AC-4549-9B20-5BB19979F677}" destId="{316909E7-7F00-423A-A1B6-4253D8D94AD1}" srcOrd="5" destOrd="0" presId="urn:microsoft.com/office/officeart/2005/8/layout/default"/>
    <dgm:cxn modelId="{F0F9EE58-AE4D-4DBE-8F2F-E9FBD9F010E7}" type="presParOf" srcId="{AD051D3A-11AC-4549-9B20-5BB19979F677}" destId="{BEB5AEA5-55CD-432C-8D68-59E4EB6E8863}" srcOrd="6" destOrd="0" presId="urn:microsoft.com/office/officeart/2005/8/layout/default"/>
    <dgm:cxn modelId="{6CCCBB11-701E-45B4-8D93-0B5986509997}" type="presParOf" srcId="{AD051D3A-11AC-4549-9B20-5BB19979F677}" destId="{51ED1E41-01E0-4AA2-87C5-8D0BF569870B}" srcOrd="7" destOrd="0" presId="urn:microsoft.com/office/officeart/2005/8/layout/default"/>
    <dgm:cxn modelId="{4C9010AC-797D-4F4F-955A-DC1FE9DEBCB5}" type="presParOf" srcId="{AD051D3A-11AC-4549-9B20-5BB19979F677}" destId="{4FF43AD0-9625-4DB3-AAFE-01564C873217}" srcOrd="8" destOrd="0" presId="urn:microsoft.com/office/officeart/2005/8/layout/default"/>
    <dgm:cxn modelId="{3019662E-923B-4C56-93BD-6B7922450540}" type="presParOf" srcId="{AD051D3A-11AC-4549-9B20-5BB19979F677}" destId="{07BAA41B-15B9-49F1-A235-40BA4BC7D8BE}" srcOrd="9" destOrd="0" presId="urn:microsoft.com/office/officeart/2005/8/layout/default"/>
    <dgm:cxn modelId="{A43020A7-B44F-48DC-843F-A827C6B88E68}" type="presParOf" srcId="{AD051D3A-11AC-4549-9B20-5BB19979F677}" destId="{86C2942B-41FA-4471-AB02-5C8E4A81023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5ECD8-5ABC-4E76-871F-16C280BDEA0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Net wage gap between men and women (2017) (%)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Formula = (w net hourly salary – m net hourly salary)/m net hourly salary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by: age groups, </a:t>
          </a:r>
          <a:r>
            <a:rPr lang="en-US" sz="1500" kern="1200" dirty="0" err="1" smtClean="0"/>
            <a:t>socioprofessional</a:t>
          </a:r>
          <a:r>
            <a:rPr lang="en-US" sz="1500" kern="1200" dirty="0" smtClean="0"/>
            <a:t> groups, total</a:t>
          </a:r>
          <a:endParaRPr lang="en-US" sz="1500" kern="1200" dirty="0" smtClean="0"/>
        </a:p>
      </dsp:txBody>
      <dsp:txXfrm>
        <a:off x="0" y="39687"/>
        <a:ext cx="3286125" cy="1971675"/>
      </dsp:txXfrm>
    </dsp:sp>
    <dsp:sp modelId="{46619329-9546-4C19-BFDF-1F41233A341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Total rate of monetary poverty of individuals (2017) (%)</a:t>
          </a:r>
          <a:endParaRPr lang="en-US" sz="1900" kern="1200" dirty="0" smtClean="0"/>
        </a:p>
      </dsp:txBody>
      <dsp:txXfrm>
        <a:off x="3614737" y="39687"/>
        <a:ext cx="3286125" cy="1971675"/>
      </dsp:txXfrm>
    </dsp:sp>
    <dsp:sp modelId="{A9894EA9-3B36-49D8-BFE5-22C59F5D444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Intensity of poverty (2017) (%)</a:t>
          </a:r>
          <a:endParaRPr lang="en-US" sz="1900" kern="1200" dirty="0" smtClean="0"/>
        </a:p>
      </dsp:txBody>
      <dsp:txXfrm>
        <a:off x="7229475" y="39687"/>
        <a:ext cx="3286125" cy="1971675"/>
      </dsp:txXfrm>
    </dsp:sp>
    <dsp:sp modelId="{BEB5AEA5-55CD-432C-8D68-59E4EB6E886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Differences in rates of employment of women and men in official positions in municipalities (2021) (%)</a:t>
          </a:r>
          <a:endParaRPr lang="en-US" sz="1900" kern="1200" dirty="0" smtClean="0"/>
        </a:p>
      </dsp:txBody>
      <dsp:txXfrm>
        <a:off x="0" y="2339975"/>
        <a:ext cx="3286125" cy="1971675"/>
      </dsp:txXfrm>
    </dsp:sp>
    <dsp:sp modelId="{4FF43AD0-9625-4DB3-AAFE-01564C873217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Differences in rates of average ages at first child between women and men (2019) (%)</a:t>
          </a:r>
          <a:endParaRPr lang="en-US" sz="1900" kern="1200" dirty="0" smtClean="0"/>
        </a:p>
      </dsp:txBody>
      <dsp:txXfrm>
        <a:off x="3614737" y="2339975"/>
        <a:ext cx="3286125" cy="1971675"/>
      </dsp:txXfrm>
    </dsp:sp>
    <dsp:sp modelId="{86C2942B-41FA-4471-AB02-5C8E4A810236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F4BC-3750-4950-A18E-4CA6A14B3CE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1C0F-328C-4B5C-868E-0A267CF9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Nomenclature and language used in this presentation conforms to the official nomenclature designated by INSEE.</a:t>
            </a:r>
          </a:p>
          <a:p>
            <a:r>
              <a:rPr lang="en-US" dirty="0" err="1" smtClean="0"/>
              <a:t>Socioprofessional</a:t>
            </a:r>
            <a:r>
              <a:rPr lang="en-US" baseline="0" dirty="0" smtClean="0"/>
              <a:t> groups = [cadres = execs, professions </a:t>
            </a:r>
            <a:r>
              <a:rPr lang="en-US" baseline="0" dirty="0" err="1" smtClean="0"/>
              <a:t>intermediaires</a:t>
            </a:r>
            <a:r>
              <a:rPr lang="en-US" baseline="0" dirty="0" smtClean="0"/>
              <a:t> = intermediary professions, </a:t>
            </a:r>
            <a:r>
              <a:rPr lang="en-US" baseline="0" dirty="0" err="1" smtClean="0"/>
              <a:t>employes</a:t>
            </a:r>
            <a:r>
              <a:rPr lang="en-US" baseline="0" dirty="0" smtClean="0"/>
              <a:t> = employees, </a:t>
            </a:r>
            <a:r>
              <a:rPr lang="en-US" baseline="0" dirty="0" err="1" smtClean="0"/>
              <a:t>ouvriers</a:t>
            </a:r>
            <a:r>
              <a:rPr lang="en-US" baseline="0" dirty="0" smtClean="0"/>
              <a:t> = workers (working class)]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less</a:t>
            </a:r>
            <a:r>
              <a:rPr lang="en-US" baseline="0" dirty="0" smtClean="0"/>
              <a:t> homogeneity of variances in different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Trends are less apparent and there are signs of potential interaction between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Next slide is a closer look at the executives boxplot which is hard to see from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2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</a:t>
            </a:r>
            <a:r>
              <a:rPr lang="en-US" baseline="0" dirty="0" smtClean="0"/>
              <a:t> this interaction plot, there is an apparent interaction effect for some groups between geographic region and </a:t>
            </a:r>
            <a:r>
              <a:rPr lang="en-US" baseline="0" dirty="0" err="1" smtClean="0"/>
              <a:t>socioprofessional</a:t>
            </a:r>
            <a:r>
              <a:rPr lang="en-US" baseline="0" dirty="0" smtClean="0"/>
              <a:t> group on wage gap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Interaction effect </a:t>
            </a:r>
            <a:r>
              <a:rPr lang="en-US" baseline="0" dirty="0" err="1" smtClean="0"/>
              <a:t>bw</a:t>
            </a:r>
            <a:r>
              <a:rPr lang="en-US" baseline="0" dirty="0" smtClean="0"/>
              <a:t> workers and other groups, and between executives and other groups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(antagonistic interaction =</a:t>
            </a:r>
            <a:r>
              <a:rPr lang="en-US" baseline="0" dirty="0" smtClean="0"/>
              <a:t> lines cross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Null hypotheses:</a:t>
            </a:r>
          </a:p>
          <a:p>
            <a:r>
              <a:rPr lang="en-US" dirty="0" smtClean="0"/>
              <a:t># H0_1: there is no main effect of factor A</a:t>
            </a:r>
          </a:p>
          <a:p>
            <a:r>
              <a:rPr lang="en-US" dirty="0" smtClean="0"/>
              <a:t># H0_2: there is no main effect of factor B</a:t>
            </a:r>
          </a:p>
          <a:p>
            <a:r>
              <a:rPr lang="en-US" dirty="0" smtClean="0"/>
              <a:t># H0_3: there is no interaction between factors A and B (rejected)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NMDS</a:t>
            </a:r>
            <a:r>
              <a:rPr lang="en-US" baseline="0" dirty="0" smtClean="0"/>
              <a:t> required some data preparation which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Shifting the data to contain no negative values (appropriate because the variable scores in NMDS are unaffected and required to fulfil assumptions of NMDS appropriate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Standardising</a:t>
            </a:r>
            <a:r>
              <a:rPr lang="en-US" baseline="0" dirty="0" smtClean="0"/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Inverting the data for w-m datasets to force vectors to convey the inequalities facing women (where are women more disadvantaged?)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Inequality marker variables = age at first child gap, wage gap, employment gap in official positions in municipalities, rate of monetary poverty, intensity of poverty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NMDS method used = vegan library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metaMDS</a:t>
            </a:r>
            <a:r>
              <a:rPr lang="en-US" baseline="0" dirty="0" smtClean="0"/>
              <a:t> (good for non biological data ordinations)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NMDS dimensions in ordination space</a:t>
            </a:r>
          </a:p>
          <a:p>
            <a:r>
              <a:rPr lang="en-US" baseline="0" dirty="0" smtClean="0"/>
              <a:t>Stress = 0.03 (quite good, appropriate for 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6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Goodness</a:t>
            </a:r>
            <a:r>
              <a:rPr lang="en-US" baseline="0" dirty="0" smtClean="0"/>
              <a:t> of fit in </a:t>
            </a:r>
            <a:r>
              <a:rPr lang="en-US" baseline="0" dirty="0" err="1" smtClean="0"/>
              <a:t>Shepards</a:t>
            </a:r>
            <a:r>
              <a:rPr lang="en-US" baseline="0" dirty="0" smtClean="0"/>
              <a:t> diagram – pretty exceptionally well 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plot of individual regions in ordination space:</a:t>
            </a:r>
          </a:p>
          <a:p>
            <a:r>
              <a:rPr lang="en-US" baseline="0" dirty="0" smtClean="0"/>
              <a:t>You can see that negative values of NMDS1 are associated with DOM observations while positive values of NMDS1 are associated with metropolitan France</a:t>
            </a:r>
          </a:p>
          <a:p>
            <a:r>
              <a:rPr lang="en-US" baseline="0" dirty="0" smtClean="0"/>
              <a:t>The associations between the observations and NMDS2 are not as immediately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ordination plot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Observations are color coded based on geographic region (DOM vs Metropolitan France)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DOM and Metropolitan France group centroids plotted as stars, and convex hulls around geographic region group point clusters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Variable scores vectors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NMDS1 negative = association to DOM, higher monetary poverty, age at first child gap, and </a:t>
            </a:r>
            <a:r>
              <a:rPr lang="en-US" baseline="0" dirty="0" err="1" smtClean="0"/>
              <a:t>instensity</a:t>
            </a:r>
            <a:r>
              <a:rPr lang="en-US" baseline="0" dirty="0" smtClean="0"/>
              <a:t> of poverty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NMDS1 positive = association to MET, higher wage gap %, higher employment gap % in official positions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NMDS2 positive = association to higher employment gap, suggests variation among metropolitan </a:t>
            </a:r>
            <a:r>
              <a:rPr lang="en-US" baseline="0" dirty="0" err="1" smtClean="0"/>
              <a:t>france</a:t>
            </a:r>
            <a:r>
              <a:rPr lang="en-US" baseline="0" dirty="0" smtClean="0"/>
              <a:t>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the data sets (show that the formula means most values will be “how much % women are underpaid by when compared to men)</a:t>
            </a:r>
          </a:p>
          <a:p>
            <a:r>
              <a:rPr lang="en-US" baseline="0" dirty="0" smtClean="0"/>
              <a:t>Describe source: INSEE and context of data collection</a:t>
            </a:r>
          </a:p>
          <a:p>
            <a:r>
              <a:rPr lang="en-US" baseline="0" dirty="0" smtClean="0"/>
              <a:t>Two data set sources: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Indicateurs régionaux de développement durable (French </a:t>
            </a:r>
            <a:r>
              <a:rPr lang="fr-FR" baseline="0" dirty="0" err="1" smtClean="0"/>
              <a:t>regional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sustainable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indicators</a:t>
            </a:r>
            <a:r>
              <a:rPr lang="fr-FR" baseline="0" dirty="0" smtClean="0"/>
              <a:t>) (INSEE, </a:t>
            </a:r>
            <a:r>
              <a:rPr lang="fr-FR" baseline="0" dirty="0" err="1" smtClean="0"/>
              <a:t>accessed</a:t>
            </a:r>
            <a:r>
              <a:rPr lang="fr-FR" baseline="0" dirty="0" smtClean="0"/>
              <a:t> 04/2021):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Indicateurs régionaux sur les inégalités entre les femmes et les hommes (French </a:t>
            </a:r>
            <a:r>
              <a:rPr lang="fr-FR" dirty="0" err="1" smtClean="0"/>
              <a:t>regional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r>
              <a:rPr lang="fr-FR" dirty="0" smtClean="0"/>
              <a:t> on </a:t>
            </a:r>
            <a:r>
              <a:rPr lang="fr-FR" dirty="0" err="1" smtClean="0"/>
              <a:t>inequalities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women</a:t>
            </a:r>
            <a:r>
              <a:rPr lang="fr-FR" dirty="0" smtClean="0"/>
              <a:t> and men) (INSEE, </a:t>
            </a:r>
            <a:r>
              <a:rPr lang="fr-FR" dirty="0" err="1" smtClean="0"/>
              <a:t>accessed</a:t>
            </a:r>
            <a:r>
              <a:rPr lang="fr-FR" dirty="0" smtClean="0"/>
              <a:t> 05/2021)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wage gap w-m (2017) by region +</a:t>
            </a:r>
            <a:r>
              <a:rPr lang="en-US" baseline="0" dirty="0" smtClean="0"/>
              <a:t> age group</a:t>
            </a:r>
          </a:p>
          <a:p>
            <a:r>
              <a:rPr lang="en-US" baseline="0" dirty="0" smtClean="0"/>
              <a:t>Meeting two-way ANOVA assumptions:</a:t>
            </a:r>
          </a:p>
          <a:p>
            <a:r>
              <a:rPr lang="en-US" dirty="0" smtClean="0"/>
              <a:t>- Continuous dependent variable</a:t>
            </a:r>
            <a:r>
              <a:rPr lang="en-US" baseline="0" dirty="0" smtClean="0"/>
              <a:t> = wage gap %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Two</a:t>
            </a:r>
            <a:r>
              <a:rPr lang="en-US" baseline="0" dirty="0" smtClean="0"/>
              <a:t> independent categorical variables = region and age group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Samples are independent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As we’ll</a:t>
            </a:r>
            <a:r>
              <a:rPr lang="en-US" baseline="0" dirty="0" smtClean="0"/>
              <a:t> see in the boxplot slide, the variances of data groups are approximately equal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Given</a:t>
            </a:r>
            <a:r>
              <a:rPr lang="en-US" baseline="0" dirty="0" smtClean="0"/>
              <a:t> the distribution of the data and the nature of the variables it is safe to assume that each sample is taken from a normally distributed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6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Wage gap variable is sufficiently normally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Homogeneit</a:t>
            </a:r>
            <a:r>
              <a:rPr lang="en-US" baseline="0" dirty="0" smtClean="0"/>
              <a:t>y of variances in different groups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Two apparent trends: wage gap is higher in metropolitan France, and wage gap is higher in older age groups, highest in the above 50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this interaction plot, there is no apparent interaction between variables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(possible exponential interaction = </a:t>
            </a:r>
            <a:r>
              <a:rPr lang="en-US" baseline="0" smtClean="0"/>
              <a:t>line slopes differ)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Null hypotheses:</a:t>
            </a:r>
          </a:p>
          <a:p>
            <a:r>
              <a:rPr lang="en-US" dirty="0" smtClean="0"/>
              <a:t># H0_1: there is no main effect of factor A</a:t>
            </a:r>
          </a:p>
          <a:p>
            <a:r>
              <a:rPr lang="en-US" dirty="0" smtClean="0"/>
              <a:t># H0_2: there is no main effect of factor B</a:t>
            </a:r>
          </a:p>
          <a:p>
            <a:r>
              <a:rPr lang="en-US" dirty="0" smtClean="0"/>
              <a:t># H0_3: there is no interaction between factors A and B (rejected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going to go into too much detail about the </a:t>
            </a:r>
            <a:r>
              <a:rPr lang="en-US" baseline="0" dirty="0" err="1" smtClean="0"/>
              <a:t>TukeyHSD</a:t>
            </a:r>
            <a:r>
              <a:rPr lang="en-US" baseline="0" dirty="0" smtClean="0"/>
              <a:t> test results because of limited time + it’s a bit excessive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wage gap w-m (2017) by region 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socioprofessional</a:t>
            </a:r>
            <a:r>
              <a:rPr lang="en-US" baseline="0" dirty="0" smtClean="0"/>
              <a:t> groups</a:t>
            </a:r>
            <a:endParaRPr lang="en-US" dirty="0" smtClean="0"/>
          </a:p>
          <a:p>
            <a:r>
              <a:rPr lang="en-US" baseline="0" dirty="0" smtClean="0"/>
              <a:t>Meeting two-way ANOVA assumptions:</a:t>
            </a:r>
          </a:p>
          <a:p>
            <a:r>
              <a:rPr lang="en-US" dirty="0" smtClean="0"/>
              <a:t>- Continuous dependent variable</a:t>
            </a:r>
            <a:r>
              <a:rPr lang="en-US" baseline="0" dirty="0" smtClean="0"/>
              <a:t> = wage gap %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Two</a:t>
            </a:r>
            <a:r>
              <a:rPr lang="en-US" baseline="0" dirty="0" smtClean="0"/>
              <a:t> independent categorical variables = region and age group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Samples are independent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As we’ll</a:t>
            </a:r>
            <a:r>
              <a:rPr lang="en-US" baseline="0" dirty="0" smtClean="0"/>
              <a:t> see in the boxplot slide, the variances of data groups are less homogenous, which could affect the reliability of test results, but are close enough that I still conducted the test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Given</a:t>
            </a:r>
            <a:r>
              <a:rPr lang="en-US" baseline="0" dirty="0" smtClean="0"/>
              <a:t> the distribution of the data and the nature of the variables it is safe to assume that each sample is taken from a normally distributed population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Wage gap variable is sufficiently normally distributed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9DD5-5BB3-4CDA-8787-C77602C0384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l49qI3XJKY" TargetMode="External"/><Relationship Id="rId3" Type="http://schemas.openxmlformats.org/officeDocument/2006/relationships/hyperlink" Target="https://cran.r-project.org/package=vegan" TargetMode="External"/><Relationship Id="rId7" Type="http://schemas.openxmlformats.org/officeDocument/2006/relationships/hyperlink" Target="http://strata.uga.edu/8370/lecturenotes/multidimensionalScaling.html" TargetMode="External"/><Relationship Id="rId2" Type="http://schemas.openxmlformats.org/officeDocument/2006/relationships/hyperlink" Target="https://cran.r-project.org/package=robustH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information/2497952" TargetMode="External"/><Relationship Id="rId5" Type="http://schemas.openxmlformats.org/officeDocument/2006/relationships/hyperlink" Target="https://www.insee.fr/fr/statistiques/4505239#documentation" TargetMode="External"/><Relationship Id="rId4" Type="http://schemas.openxmlformats.org/officeDocument/2006/relationships/hyperlink" Target="https://www.insee.fr/fr/statistiques/2513786#consulter" TargetMode="External"/><Relationship Id="rId9" Type="http://schemas.openxmlformats.org/officeDocument/2006/relationships/hyperlink" Target="https://rpubs.com/CPEL/nmd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Surveying Inequalities </a:t>
            </a:r>
            <a:r>
              <a:rPr lang="en-US" sz="4400" dirty="0"/>
              <a:t>between Women and Men in Metropolitan and Overseas </a:t>
            </a:r>
            <a:r>
              <a:rPr lang="en-US" sz="4400" dirty="0" smtClean="0"/>
              <a:t>France using INSEE Data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Phileas Dazeley Gaist – COA Biostatistics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 there a difference in the recorded wage gap between women and men in different </a:t>
            </a:r>
            <a:r>
              <a:rPr lang="en-US" sz="3200" dirty="0" err="1"/>
              <a:t>socioprofessional</a:t>
            </a:r>
            <a:r>
              <a:rPr lang="en-US" sz="3200" dirty="0"/>
              <a:t> groups in 2017 between metropolitan France and the DOM?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(two-way ANOVA)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60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two-way ANOVA (table below) revealed a significant effect of </a:t>
            </a:r>
            <a:r>
              <a:rPr lang="en-US" sz="2400" dirty="0" err="1" smtClean="0"/>
              <a:t>socioprofessional</a:t>
            </a:r>
            <a:r>
              <a:rPr lang="en-US" sz="2400" dirty="0" smtClean="0"/>
              <a:t> group (P &lt; 0.01) but not geographic region (P = 0.28) on wage gap % between women and men, but with a significant interaction between geographic region and </a:t>
            </a:r>
            <a:r>
              <a:rPr lang="en-US" sz="2400" dirty="0" err="1" smtClean="0"/>
              <a:t>socioprofessional</a:t>
            </a:r>
            <a:r>
              <a:rPr lang="en-US" sz="2400" dirty="0" smtClean="0"/>
              <a:t> group (P &lt; 0.01). In Metropolitan France, observations of workers showed yielded lower wage gap values when compared to DOM observations, for employees and intermediary positions the effect was reversed (interaction plot on slide 14)."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472" y="4271697"/>
            <a:ext cx="825932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Ordination of inequality-marker variables between women and men for regional observations in Metropolitan France and the DOM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(An NMDS approach)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51" y="1628523"/>
            <a:ext cx="875469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on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Gendered terms</a:t>
            </a:r>
          </a:p>
          <a:p>
            <a:r>
              <a:rPr lang="en-US" dirty="0" smtClean="0"/>
              <a:t>Age groups</a:t>
            </a:r>
          </a:p>
          <a:p>
            <a:r>
              <a:rPr lang="en-US" dirty="0" err="1" smtClean="0"/>
              <a:t>Socioprofessional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Metropolitan and Overseas France (DOM)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80763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INSEE: </a:t>
            </a:r>
            <a:r>
              <a:rPr lang="en-US" dirty="0" err="1"/>
              <a:t>Institut</a:t>
            </a:r>
            <a:r>
              <a:rPr lang="en-US" dirty="0"/>
              <a:t> National de la </a:t>
            </a:r>
            <a:r>
              <a:rPr lang="en-US" dirty="0" err="1"/>
              <a:t>Statistique</a:t>
            </a:r>
            <a:r>
              <a:rPr lang="en-US" dirty="0"/>
              <a:t> et des Etudes </a:t>
            </a:r>
            <a:r>
              <a:rPr lang="en-US" dirty="0" err="1"/>
              <a:t>Economiques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Andreas </a:t>
            </a:r>
            <a:r>
              <a:rPr lang="en-US" sz="1400" dirty="0" err="1"/>
              <a:t>Alfons</a:t>
            </a:r>
            <a:r>
              <a:rPr lang="en-US" sz="1400" dirty="0"/>
              <a:t> (2019). </a:t>
            </a:r>
            <a:r>
              <a:rPr lang="en-US" sz="1400" dirty="0" err="1"/>
              <a:t>robustHD</a:t>
            </a:r>
            <a:r>
              <a:rPr lang="en-US" sz="1400" dirty="0"/>
              <a:t>: Robust Methods for High-Dimensional Data. </a:t>
            </a:r>
            <a:r>
              <a:rPr lang="en-US" sz="1400" dirty="0" smtClean="0"/>
              <a:t>R, package </a:t>
            </a:r>
            <a:r>
              <a:rPr lang="en-US" sz="1400" dirty="0"/>
              <a:t>version 0.6.1.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CRAN.R-project.org/package=robustHD</a:t>
            </a:r>
            <a:endParaRPr lang="en-US" sz="1400" dirty="0" smtClean="0"/>
          </a:p>
          <a:p>
            <a:r>
              <a:rPr lang="en-US" sz="1400" dirty="0" err="1"/>
              <a:t>Jari</a:t>
            </a:r>
            <a:r>
              <a:rPr lang="en-US" sz="1400" dirty="0"/>
              <a:t> </a:t>
            </a:r>
            <a:r>
              <a:rPr lang="en-US" sz="1400" dirty="0" err="1"/>
              <a:t>Oksanen</a:t>
            </a:r>
            <a:r>
              <a:rPr lang="en-US" sz="1400" dirty="0"/>
              <a:t>, F. Guillaume Blanchet, Michael Friendly, Roeland </a:t>
            </a:r>
            <a:r>
              <a:rPr lang="en-US" sz="1400" dirty="0" err="1"/>
              <a:t>Kindt</a:t>
            </a:r>
            <a:r>
              <a:rPr lang="en-US" sz="1400" dirty="0"/>
              <a:t>, </a:t>
            </a:r>
            <a:r>
              <a:rPr lang="en-US" sz="1400" dirty="0" smtClean="0"/>
              <a:t>Pierre </a:t>
            </a:r>
            <a:r>
              <a:rPr lang="en-US" sz="1400" dirty="0"/>
              <a:t>Legendre, Dan McGlinn, Peter R. Minchin, R. B. O'Hara, Gavin L. Simpson, </a:t>
            </a:r>
            <a:r>
              <a:rPr lang="en-US" sz="1400" dirty="0" smtClean="0"/>
              <a:t>Peter </a:t>
            </a:r>
            <a:r>
              <a:rPr lang="en-US" sz="1400" dirty="0" err="1"/>
              <a:t>Solymos</a:t>
            </a:r>
            <a:r>
              <a:rPr lang="en-US" sz="1400" dirty="0"/>
              <a:t>, M. Henry H. Stevens, Eduard </a:t>
            </a:r>
            <a:r>
              <a:rPr lang="en-US" sz="1400" dirty="0" err="1"/>
              <a:t>Szoecs</a:t>
            </a:r>
            <a:r>
              <a:rPr lang="en-US" sz="1400" dirty="0"/>
              <a:t> and Helene Wagner (2020). vegan</a:t>
            </a:r>
            <a:r>
              <a:rPr lang="en-US" sz="1400" dirty="0" smtClean="0"/>
              <a:t>:  </a:t>
            </a:r>
            <a:r>
              <a:rPr lang="en-US" sz="1400" dirty="0"/>
              <a:t>Community Ecology Package. R package version 2.5-7</a:t>
            </a:r>
            <a:r>
              <a:rPr lang="en-US" sz="1400" dirty="0" smtClean="0"/>
              <a:t>. 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CRAN.R-project.org/package=vegan</a:t>
            </a:r>
            <a:endParaRPr lang="en-US" sz="1400" dirty="0" smtClean="0"/>
          </a:p>
          <a:p>
            <a:r>
              <a:rPr lang="fr-FR" sz="1400" dirty="0"/>
              <a:t>INSEE. “Indicateurs Régionaux Sur Les Inégalités Entre Les Femmes et Les Hommes | Insee.” </a:t>
            </a:r>
            <a:r>
              <a:rPr lang="fr-FR" sz="1400" dirty="0" err="1"/>
              <a:t>Accessed</a:t>
            </a:r>
            <a:r>
              <a:rPr lang="fr-FR" sz="1400" dirty="0"/>
              <a:t> </a:t>
            </a:r>
            <a:r>
              <a:rPr lang="fr-FR" sz="1400" dirty="0" err="1"/>
              <a:t>June</a:t>
            </a:r>
            <a:r>
              <a:rPr lang="fr-FR" sz="1400" dirty="0"/>
              <a:t> 2, 2021. </a:t>
            </a:r>
            <a:r>
              <a:rPr lang="fr-FR" sz="1400" dirty="0">
                <a:hlinkClick r:id="rId4"/>
              </a:rPr>
              <a:t>https://www.insee.fr/fr/statistiques/2513786#consulter</a:t>
            </a:r>
            <a:r>
              <a:rPr lang="fr-FR" sz="1400" dirty="0"/>
              <a:t>.</a:t>
            </a:r>
          </a:p>
          <a:p>
            <a:r>
              <a:rPr lang="fr-FR" sz="1400" dirty="0"/>
              <a:t>———. “Indicateurs Territoriaux de Développement Durable | Insee.” </a:t>
            </a:r>
            <a:r>
              <a:rPr lang="fr-FR" sz="1400" dirty="0" err="1"/>
              <a:t>Accessed</a:t>
            </a:r>
            <a:r>
              <a:rPr lang="fr-FR" sz="1400" dirty="0"/>
              <a:t> </a:t>
            </a:r>
            <a:r>
              <a:rPr lang="fr-FR" sz="1400" dirty="0" err="1"/>
              <a:t>June</a:t>
            </a:r>
            <a:r>
              <a:rPr lang="fr-FR" sz="1400" dirty="0"/>
              <a:t> 2, 2021. </a:t>
            </a:r>
            <a:r>
              <a:rPr lang="fr-FR" sz="1400" dirty="0">
                <a:hlinkClick r:id="rId5"/>
              </a:rPr>
              <a:t>https://www.insee.fr/fr/statistiques/4505239#documentation</a:t>
            </a:r>
            <a:r>
              <a:rPr lang="fr-FR" sz="1400" dirty="0"/>
              <a:t>.</a:t>
            </a:r>
          </a:p>
          <a:p>
            <a:r>
              <a:rPr lang="fr-FR" sz="1400" dirty="0"/>
              <a:t>———. “Nomenclatures Des Professions et Catégories Socioprofessionnelles | Insee.” </a:t>
            </a:r>
            <a:r>
              <a:rPr lang="fr-FR" sz="1400" dirty="0" err="1"/>
              <a:t>Accessed</a:t>
            </a:r>
            <a:r>
              <a:rPr lang="fr-FR" sz="1400" dirty="0"/>
              <a:t> </a:t>
            </a:r>
            <a:r>
              <a:rPr lang="fr-FR" sz="1400" dirty="0" err="1"/>
              <a:t>June</a:t>
            </a:r>
            <a:r>
              <a:rPr lang="fr-FR" sz="1400" dirty="0"/>
              <a:t> 2, 2021. </a:t>
            </a:r>
            <a:r>
              <a:rPr lang="fr-FR" sz="1400" dirty="0">
                <a:hlinkClick r:id="rId6"/>
              </a:rPr>
              <a:t>https://www.insee.fr/fr/information/2497952</a:t>
            </a:r>
            <a:r>
              <a:rPr lang="fr-FR" sz="1400" dirty="0"/>
              <a:t>.</a:t>
            </a:r>
          </a:p>
          <a:p>
            <a:r>
              <a:rPr lang="en-US" sz="1400" dirty="0"/>
              <a:t>“Data Analysis in the Geosciences.” Accessed June 2, 2021. </a:t>
            </a:r>
            <a:r>
              <a:rPr lang="en-US" sz="1400" dirty="0">
                <a:hlinkClick r:id="rId7"/>
              </a:rPr>
              <a:t>http://strata.uga.edu/8370/lecturenotes/multidimensionalScaling.html</a:t>
            </a:r>
            <a:r>
              <a:rPr lang="en-US" sz="1400" dirty="0"/>
              <a:t>.</a:t>
            </a:r>
          </a:p>
          <a:p>
            <a:r>
              <a:rPr lang="en-US" sz="1400" dirty="0"/>
              <a:t>Matthew E. </a:t>
            </a:r>
            <a:r>
              <a:rPr lang="en-US" sz="1400" dirty="0" err="1"/>
              <a:t>Clapham</a:t>
            </a:r>
            <a:r>
              <a:rPr lang="en-US" sz="1400" dirty="0"/>
              <a:t>. </a:t>
            </a:r>
            <a:r>
              <a:rPr lang="en-US" sz="1400" i="1" dirty="0"/>
              <a:t>29: Non-Metric Multidimensional Scaling (NMDS)</a:t>
            </a:r>
            <a:r>
              <a:rPr lang="en-US" sz="1400" dirty="0"/>
              <a:t>, 2016. </a:t>
            </a:r>
            <a:r>
              <a:rPr lang="en-US" sz="1400" dirty="0">
                <a:hlinkClick r:id="rId8"/>
              </a:rPr>
              <a:t>https://www.youtube.com/watch?v=Kl49qI3XJKY</a:t>
            </a:r>
            <a:r>
              <a:rPr lang="en-US" sz="1400" dirty="0"/>
              <a:t>.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RPubs</a:t>
            </a:r>
            <a:r>
              <a:rPr lang="en-US" sz="1400" dirty="0"/>
              <a:t> - Running NMDS Using </a:t>
            </a:r>
            <a:r>
              <a:rPr lang="en-US" sz="1400" dirty="0" err="1"/>
              <a:t>MetaMDS</a:t>
            </a:r>
            <a:r>
              <a:rPr lang="en-US" sz="1400" dirty="0"/>
              <a:t> in Vegan.” Accessed June 2, 2021. </a:t>
            </a:r>
            <a:r>
              <a:rPr lang="en-US" sz="1400" dirty="0">
                <a:hlinkClick r:id="rId9"/>
              </a:rPr>
              <a:t>https://rpubs.com/CPEL/nmds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5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021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582" y="4794643"/>
            <a:ext cx="3281218" cy="9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Summary, an examination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Wage gap by age group and region</a:t>
            </a:r>
          </a:p>
          <a:p>
            <a:pPr>
              <a:buFontTx/>
              <a:buChar char="-"/>
            </a:pPr>
            <a:r>
              <a:rPr lang="en-US" dirty="0" smtClean="0"/>
              <a:t>Wage gap by </a:t>
            </a:r>
            <a:r>
              <a:rPr lang="en-US" dirty="0" err="1" smtClean="0"/>
              <a:t>socioprofessional</a:t>
            </a:r>
            <a:r>
              <a:rPr lang="en-US" dirty="0" smtClean="0"/>
              <a:t> group and region</a:t>
            </a:r>
          </a:p>
          <a:p>
            <a:pPr>
              <a:buFontTx/>
              <a:buChar char="-"/>
            </a:pPr>
            <a:r>
              <a:rPr lang="en-US" dirty="0" smtClean="0"/>
              <a:t>Ordination of observations of inequality-marker variables between women and 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 there a difference in the recorded wage gap between women and men in different age groups in 2017 between metropolitan France and the DOM?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(two-way ANOVA)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6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two-way </a:t>
            </a:r>
            <a:r>
              <a:rPr lang="en-US" sz="2400" dirty="0" smtClean="0"/>
              <a:t>ANOVA (table below) revealed </a:t>
            </a:r>
            <a:r>
              <a:rPr lang="en-US" sz="2400" dirty="0"/>
              <a:t>a significant effect of </a:t>
            </a:r>
            <a:r>
              <a:rPr lang="en-US" sz="2400" dirty="0" smtClean="0"/>
              <a:t>geographic region (P &lt; 0.01) and age group (</a:t>
            </a:r>
            <a:r>
              <a:rPr lang="en-US" sz="2400" dirty="0"/>
              <a:t>P </a:t>
            </a:r>
            <a:r>
              <a:rPr lang="en-US" sz="2400" dirty="0" smtClean="0"/>
              <a:t>&lt; 0.01) on wage gap % between women and men, but </a:t>
            </a:r>
            <a:r>
              <a:rPr lang="en-US" sz="2400" b="1" dirty="0" smtClean="0"/>
              <a:t>with a significant interaction </a:t>
            </a:r>
            <a:r>
              <a:rPr lang="en-US" sz="2400" dirty="0" smtClean="0"/>
              <a:t>between geographic region and age group (P &lt; 0.01). Observations in age group age&gt;50 in Metropolitan France yielded higher wage gap results than expected when compared to the values found in other age group observations.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36" y="4300276"/>
            <a:ext cx="816406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1497</Words>
  <Application>Microsoft Office PowerPoint</Application>
  <PresentationFormat>Widescreen</PresentationFormat>
  <Paragraphs>126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Schoolbook</vt:lpstr>
      <vt:lpstr>Office Theme</vt:lpstr>
      <vt:lpstr>Surveying Inequalities between Women and Men in Metropolitan and Overseas France using INSEE Data</vt:lpstr>
      <vt:lpstr>Statement on Nomenclature</vt:lpstr>
      <vt:lpstr>The Data</vt:lpstr>
      <vt:lpstr>Project Summary, an examination of:</vt:lpstr>
      <vt:lpstr>Is there a difference in the recorded wage gap between women and men in different age groups in 2017 between metropolitan France and the DOM?</vt:lpstr>
      <vt:lpstr>PowerPoint Presentation</vt:lpstr>
      <vt:lpstr>PowerPoint Presentation</vt:lpstr>
      <vt:lpstr>PowerPoint Presentation</vt:lpstr>
      <vt:lpstr>Results:</vt:lpstr>
      <vt:lpstr>Is there a difference in the recorded wage gap between women and men in different socioprofessional groups in 2017 between metropolitan France and the DOM?</vt:lpstr>
      <vt:lpstr>PowerPoint Presentation</vt:lpstr>
      <vt:lpstr>PowerPoint Presentation</vt:lpstr>
      <vt:lpstr>PowerPoint Presentation</vt:lpstr>
      <vt:lpstr>PowerPoint Presentation</vt:lpstr>
      <vt:lpstr>Results:</vt:lpstr>
      <vt:lpstr>Ordination of inequality-marker variables between women and men for regional observations in Metropolitan France and the DOM</vt:lpstr>
      <vt:lpstr>PowerPoint Presentation</vt:lpstr>
      <vt:lpstr>PowerPoint Presentation</vt:lpstr>
      <vt:lpstr>PowerPoint Presentation</vt:lpstr>
      <vt:lpstr>PowerPoint Presentation</vt:lpstr>
      <vt:lpstr>Bibliography: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Dazeley-Gaist</dc:creator>
  <cp:lastModifiedBy>Phileas Dazeley-Gaist</cp:lastModifiedBy>
  <cp:revision>133</cp:revision>
  <dcterms:created xsi:type="dcterms:W3CDTF">2021-06-01T05:50:31Z</dcterms:created>
  <dcterms:modified xsi:type="dcterms:W3CDTF">2021-06-02T05:43:18Z</dcterms:modified>
</cp:coreProperties>
</file>