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13" r:id="rId3"/>
    <p:sldId id="268" r:id="rId4"/>
    <p:sldId id="278" r:id="rId5"/>
    <p:sldId id="271" r:id="rId6"/>
    <p:sldId id="298" r:id="rId7"/>
    <p:sldId id="301" r:id="rId8"/>
    <p:sldId id="300" r:id="rId9"/>
    <p:sldId id="299" r:id="rId10"/>
    <p:sldId id="289" r:id="rId11"/>
    <p:sldId id="261" r:id="rId12"/>
    <p:sldId id="272" r:id="rId13"/>
    <p:sldId id="302" r:id="rId14"/>
    <p:sldId id="303" r:id="rId15"/>
    <p:sldId id="269" r:id="rId16"/>
    <p:sldId id="267" r:id="rId17"/>
    <p:sldId id="276" r:id="rId18"/>
    <p:sldId id="265" r:id="rId19"/>
    <p:sldId id="273" r:id="rId20"/>
    <p:sldId id="305" r:id="rId21"/>
    <p:sldId id="262" r:id="rId22"/>
    <p:sldId id="294" r:id="rId23"/>
    <p:sldId id="295" r:id="rId24"/>
    <p:sldId id="296" r:id="rId25"/>
    <p:sldId id="306" r:id="rId26"/>
    <p:sldId id="277" r:id="rId27"/>
    <p:sldId id="292" r:id="rId28"/>
    <p:sldId id="284" r:id="rId29"/>
    <p:sldId id="285" r:id="rId30"/>
    <p:sldId id="286" r:id="rId31"/>
    <p:sldId id="258" r:id="rId32"/>
    <p:sldId id="307" r:id="rId33"/>
    <p:sldId id="309" r:id="rId34"/>
    <p:sldId id="311" r:id="rId35"/>
    <p:sldId id="259" r:id="rId36"/>
    <p:sldId id="310"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96" autoAdjust="0"/>
  </p:normalViewPr>
  <p:slideViewPr>
    <p:cSldViewPr>
      <p:cViewPr>
        <p:scale>
          <a:sx n="61" d="100"/>
          <a:sy n="61" d="100"/>
        </p:scale>
        <p:origin x="-1354" y="-341"/>
      </p:cViewPr>
      <p:guideLst>
        <p:guide orient="horz" pos="2160"/>
        <p:guide pos="2880"/>
      </p:guideLst>
    </p:cSldViewPr>
  </p:slideViewPr>
  <p:outlineViewPr>
    <p:cViewPr>
      <p:scale>
        <a:sx n="33" d="100"/>
        <a:sy n="33" d="100"/>
      </p:scale>
      <p:origin x="0" y="43"/>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FBA5EC-BAF7-4483-8B17-A49F66469F87}" type="datetimeFigureOut">
              <a:rPr lang="en-US" smtClean="0"/>
              <a:t>7/8/2013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510D0D-40D5-4EC1-BB13-4762BD2C54D1}"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E5485D-DDC1-4D5A-99C6-01CC366F2B8E}" type="datetimeFigureOut">
              <a:rPr lang="en-US" smtClean="0"/>
              <a:pPr/>
              <a:t>7/8/2013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DAE192-BC2A-47BA-98E6-73CC106A4E10}"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DAE192-BC2A-47BA-98E6-73CC106A4E1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Pull print with drop downs for both of these . Also cannot skip this page. May need to enter an OPC question?</a:t>
            </a:r>
            <a:endParaRPr lang="en-US" dirty="0"/>
          </a:p>
        </p:txBody>
      </p:sp>
      <p:sp>
        <p:nvSpPr>
          <p:cNvPr id="4" name="Slide Number Placeholder 3"/>
          <p:cNvSpPr>
            <a:spLocks noGrp="1"/>
          </p:cNvSpPr>
          <p:nvPr>
            <p:ph type="sldNum" sz="quarter" idx="10"/>
          </p:nvPr>
        </p:nvSpPr>
        <p:spPr/>
        <p:txBody>
          <a:bodyPr/>
          <a:lstStyle/>
          <a:p>
            <a:fld id="{BFDAE192-BC2A-47BA-98E6-73CC106A4E10}"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DAE192-BC2A-47BA-98E6-73CC106A4E10}"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DAE192-BC2A-47BA-98E6-73CC106A4E10}"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409162-040F-4F28-9A8D-D4E790A4F283}" type="datetime1">
              <a:rPr lang="en-US" smtClean="0"/>
              <a:t>7/8/2013</a:t>
            </a:fld>
            <a:endParaRPr lang="en-US"/>
          </a:p>
        </p:txBody>
      </p:sp>
      <p:sp>
        <p:nvSpPr>
          <p:cNvPr id="5" name="Footer Placeholder 4"/>
          <p:cNvSpPr>
            <a:spLocks noGrp="1"/>
          </p:cNvSpPr>
          <p:nvPr>
            <p:ph type="ftr" sz="quarter" idx="11"/>
          </p:nvPr>
        </p:nvSpPr>
        <p:spPr/>
        <p:txBody>
          <a:bodyPr/>
          <a:lstStyle/>
          <a:p>
            <a:r>
              <a:rPr lang="en-US" smtClean="0"/>
              <a:t>Wyomingatwork V 12.1</a:t>
            </a: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7D337-9A98-4F71-A289-2CB7AC9818A1}" type="datetime1">
              <a:rPr lang="en-US" smtClean="0"/>
              <a:t>7/8/2013</a:t>
            </a:fld>
            <a:endParaRPr lang="en-US"/>
          </a:p>
        </p:txBody>
      </p:sp>
      <p:sp>
        <p:nvSpPr>
          <p:cNvPr id="5" name="Footer Placeholder 4"/>
          <p:cNvSpPr>
            <a:spLocks noGrp="1"/>
          </p:cNvSpPr>
          <p:nvPr>
            <p:ph type="ftr" sz="quarter" idx="11"/>
          </p:nvPr>
        </p:nvSpPr>
        <p:spPr/>
        <p:txBody>
          <a:bodyPr/>
          <a:lstStyle/>
          <a:p>
            <a:r>
              <a:rPr lang="en-US" smtClean="0"/>
              <a:t>Wyomingatwork V 12.1</a:t>
            </a: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E2324-7E97-4595-B087-BBE6CE837754}" type="datetime1">
              <a:rPr lang="en-US" smtClean="0"/>
              <a:t>7/8/2013</a:t>
            </a:fld>
            <a:endParaRPr lang="en-US"/>
          </a:p>
        </p:txBody>
      </p:sp>
      <p:sp>
        <p:nvSpPr>
          <p:cNvPr id="5" name="Footer Placeholder 4"/>
          <p:cNvSpPr>
            <a:spLocks noGrp="1"/>
          </p:cNvSpPr>
          <p:nvPr>
            <p:ph type="ftr" sz="quarter" idx="11"/>
          </p:nvPr>
        </p:nvSpPr>
        <p:spPr/>
        <p:txBody>
          <a:bodyPr/>
          <a:lstStyle/>
          <a:p>
            <a:r>
              <a:rPr lang="en-US" smtClean="0"/>
              <a:t>Wyomingatwork V 12.1</a:t>
            </a: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52065-06AE-4008-9B2D-E36E63470B37}" type="datetime1">
              <a:rPr lang="en-US" smtClean="0"/>
              <a:t>7/8/2013</a:t>
            </a:fld>
            <a:endParaRPr lang="en-US"/>
          </a:p>
        </p:txBody>
      </p:sp>
      <p:sp>
        <p:nvSpPr>
          <p:cNvPr id="5" name="Footer Placeholder 4"/>
          <p:cNvSpPr>
            <a:spLocks noGrp="1"/>
          </p:cNvSpPr>
          <p:nvPr>
            <p:ph type="ftr" sz="quarter" idx="11"/>
          </p:nvPr>
        </p:nvSpPr>
        <p:spPr/>
        <p:txBody>
          <a:bodyPr/>
          <a:lstStyle/>
          <a:p>
            <a:r>
              <a:rPr lang="en-US" smtClean="0"/>
              <a:t>Wyomingatwork V 12.1</a:t>
            </a: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3D213-BF02-4FE6-B089-9BD99DE6B2EE}" type="datetime1">
              <a:rPr lang="en-US" smtClean="0"/>
              <a:t>7/8/2013</a:t>
            </a:fld>
            <a:endParaRPr lang="en-US"/>
          </a:p>
        </p:txBody>
      </p:sp>
      <p:sp>
        <p:nvSpPr>
          <p:cNvPr id="5" name="Footer Placeholder 4"/>
          <p:cNvSpPr>
            <a:spLocks noGrp="1"/>
          </p:cNvSpPr>
          <p:nvPr>
            <p:ph type="ftr" sz="quarter" idx="11"/>
          </p:nvPr>
        </p:nvSpPr>
        <p:spPr/>
        <p:txBody>
          <a:bodyPr/>
          <a:lstStyle/>
          <a:p>
            <a:r>
              <a:rPr lang="en-US" smtClean="0"/>
              <a:t>Wyomingatwork V 12.1</a:t>
            </a: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E56DD0-37F1-4066-A6DC-011452F25BBC}" type="datetime1">
              <a:rPr lang="en-US" smtClean="0"/>
              <a:t>7/8/2013</a:t>
            </a:fld>
            <a:endParaRPr lang="en-US"/>
          </a:p>
        </p:txBody>
      </p:sp>
      <p:sp>
        <p:nvSpPr>
          <p:cNvPr id="6" name="Footer Placeholder 5"/>
          <p:cNvSpPr>
            <a:spLocks noGrp="1"/>
          </p:cNvSpPr>
          <p:nvPr>
            <p:ph type="ftr" sz="quarter" idx="11"/>
          </p:nvPr>
        </p:nvSpPr>
        <p:spPr/>
        <p:txBody>
          <a:bodyPr/>
          <a:lstStyle/>
          <a:p>
            <a:r>
              <a:rPr lang="en-US" smtClean="0"/>
              <a:t>Wyomingatwork V 12.1</a:t>
            </a:r>
            <a:endParaRPr lang="en-US"/>
          </a:p>
        </p:txBody>
      </p:sp>
      <p:sp>
        <p:nvSpPr>
          <p:cNvPr id="7" name="Slide Number Placeholder 6"/>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AF18F3-FA57-4535-A936-F01D56D1EDEA}" type="datetime1">
              <a:rPr lang="en-US" smtClean="0"/>
              <a:t>7/8/2013</a:t>
            </a:fld>
            <a:endParaRPr lang="en-US"/>
          </a:p>
        </p:txBody>
      </p:sp>
      <p:sp>
        <p:nvSpPr>
          <p:cNvPr id="8" name="Footer Placeholder 7"/>
          <p:cNvSpPr>
            <a:spLocks noGrp="1"/>
          </p:cNvSpPr>
          <p:nvPr>
            <p:ph type="ftr" sz="quarter" idx="11"/>
          </p:nvPr>
        </p:nvSpPr>
        <p:spPr/>
        <p:txBody>
          <a:bodyPr/>
          <a:lstStyle/>
          <a:p>
            <a:r>
              <a:rPr lang="en-US" smtClean="0"/>
              <a:t>Wyomingatwork V 12.1</a:t>
            </a:r>
            <a:endParaRPr lang="en-US"/>
          </a:p>
        </p:txBody>
      </p:sp>
      <p:sp>
        <p:nvSpPr>
          <p:cNvPr id="9" name="Slide Number Placeholder 8"/>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CA615-00AE-4E42-B15A-F550571DC1A2}" type="datetime1">
              <a:rPr lang="en-US" smtClean="0"/>
              <a:t>7/8/2013</a:t>
            </a:fld>
            <a:endParaRPr lang="en-US"/>
          </a:p>
        </p:txBody>
      </p:sp>
      <p:sp>
        <p:nvSpPr>
          <p:cNvPr id="4" name="Footer Placeholder 3"/>
          <p:cNvSpPr>
            <a:spLocks noGrp="1"/>
          </p:cNvSpPr>
          <p:nvPr>
            <p:ph type="ftr" sz="quarter" idx="11"/>
          </p:nvPr>
        </p:nvSpPr>
        <p:spPr/>
        <p:txBody>
          <a:bodyPr/>
          <a:lstStyle/>
          <a:p>
            <a:r>
              <a:rPr lang="en-US" smtClean="0"/>
              <a:t>Wyomingatwork V 12.1</a:t>
            </a:r>
            <a:endParaRPr lang="en-US"/>
          </a:p>
        </p:txBody>
      </p:sp>
      <p:sp>
        <p:nvSpPr>
          <p:cNvPr id="5" name="Slide Number Placeholder 4"/>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DA265-7E68-47DE-9CA3-411E2A8EA5F5}" type="datetime1">
              <a:rPr lang="en-US" smtClean="0"/>
              <a:t>7/8/2013</a:t>
            </a:fld>
            <a:endParaRPr lang="en-US"/>
          </a:p>
        </p:txBody>
      </p:sp>
      <p:sp>
        <p:nvSpPr>
          <p:cNvPr id="3" name="Footer Placeholder 2"/>
          <p:cNvSpPr>
            <a:spLocks noGrp="1"/>
          </p:cNvSpPr>
          <p:nvPr>
            <p:ph type="ftr" sz="quarter" idx="11"/>
          </p:nvPr>
        </p:nvSpPr>
        <p:spPr/>
        <p:txBody>
          <a:bodyPr/>
          <a:lstStyle/>
          <a:p>
            <a:r>
              <a:rPr lang="en-US" smtClean="0"/>
              <a:t>Wyomingatwork V 12.1</a:t>
            </a:r>
            <a:endParaRPr lang="en-US"/>
          </a:p>
        </p:txBody>
      </p:sp>
      <p:sp>
        <p:nvSpPr>
          <p:cNvPr id="4" name="Slide Number Placeholder 3"/>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C1FF61-AF1B-4CBF-96B1-456E28BBC767}" type="datetime1">
              <a:rPr lang="en-US" smtClean="0"/>
              <a:t>7/8/2013</a:t>
            </a:fld>
            <a:endParaRPr lang="en-US"/>
          </a:p>
        </p:txBody>
      </p:sp>
      <p:sp>
        <p:nvSpPr>
          <p:cNvPr id="6" name="Footer Placeholder 5"/>
          <p:cNvSpPr>
            <a:spLocks noGrp="1"/>
          </p:cNvSpPr>
          <p:nvPr>
            <p:ph type="ftr" sz="quarter" idx="11"/>
          </p:nvPr>
        </p:nvSpPr>
        <p:spPr/>
        <p:txBody>
          <a:bodyPr/>
          <a:lstStyle/>
          <a:p>
            <a:r>
              <a:rPr lang="en-US" smtClean="0"/>
              <a:t>Wyomingatwork V 12.1</a:t>
            </a:r>
            <a:endParaRPr lang="en-US"/>
          </a:p>
        </p:txBody>
      </p:sp>
      <p:sp>
        <p:nvSpPr>
          <p:cNvPr id="7" name="Slide Number Placeholder 6"/>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BFF4D-ED1D-48CE-819C-D5F22C86417E}" type="datetime1">
              <a:rPr lang="en-US" smtClean="0"/>
              <a:t>7/8/2013</a:t>
            </a:fld>
            <a:endParaRPr lang="en-US"/>
          </a:p>
        </p:txBody>
      </p:sp>
      <p:sp>
        <p:nvSpPr>
          <p:cNvPr id="6" name="Footer Placeholder 5"/>
          <p:cNvSpPr>
            <a:spLocks noGrp="1"/>
          </p:cNvSpPr>
          <p:nvPr>
            <p:ph type="ftr" sz="quarter" idx="11"/>
          </p:nvPr>
        </p:nvSpPr>
        <p:spPr/>
        <p:txBody>
          <a:bodyPr/>
          <a:lstStyle/>
          <a:p>
            <a:r>
              <a:rPr lang="en-US" smtClean="0"/>
              <a:t>Wyomingatwork V 12.1</a:t>
            </a:r>
            <a:endParaRPr lang="en-US"/>
          </a:p>
        </p:txBody>
      </p:sp>
      <p:sp>
        <p:nvSpPr>
          <p:cNvPr id="7" name="Slide Number Placeholder 6"/>
          <p:cNvSpPr>
            <a:spLocks noGrp="1"/>
          </p:cNvSpPr>
          <p:nvPr>
            <p:ph type="sldNum" sz="quarter" idx="12"/>
          </p:nvPr>
        </p:nvSpPr>
        <p:spPr/>
        <p:txBody>
          <a:bodyPr/>
          <a:lstStyle/>
          <a:p>
            <a:fld id="{16A3DA17-38BC-401B-8B9D-67D41E8A05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E7805-D8A9-4460-AE4C-8B3E6FBBED81}" type="datetime1">
              <a:rPr lang="en-US" smtClean="0"/>
              <a:t>7/8/2013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Wyomingatwork V 12.1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3DA17-38BC-401B-8B9D-67D41E8A05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softEdge rad="12700"/>
          </a:effectLst>
        </p:spPr>
        <p:txBody>
          <a:bodyPr>
            <a:normAutofit/>
          </a:bodyPr>
          <a:lstStyle/>
          <a:p>
            <a:r>
              <a:rPr lang="en-US" sz="6600" i="1" dirty="0" smtClean="0">
                <a:solidFill>
                  <a:schemeClr val="accent1"/>
                </a:solidFill>
              </a:rPr>
              <a:t>Wyomingatwork.com</a:t>
            </a:r>
            <a:endParaRPr lang="en-US" sz="6600" i="1" dirty="0">
              <a:solidFill>
                <a:schemeClr val="accent1"/>
              </a:solidFill>
            </a:endParaRPr>
          </a:p>
        </p:txBody>
      </p:sp>
      <p:sp>
        <p:nvSpPr>
          <p:cNvPr id="3" name="Subtitle 2"/>
          <p:cNvSpPr>
            <a:spLocks noGrp="1"/>
          </p:cNvSpPr>
          <p:nvPr>
            <p:ph type="subTitle" idx="1"/>
          </p:nvPr>
        </p:nvSpPr>
        <p:spPr/>
        <p:txBody>
          <a:bodyPr/>
          <a:lstStyle/>
          <a:p>
            <a:r>
              <a:rPr lang="en-US" b="1" dirty="0" smtClean="0">
                <a:solidFill>
                  <a:schemeClr val="tx2"/>
                </a:solidFill>
              </a:rPr>
              <a:t>Version 12.1</a:t>
            </a:r>
            <a:endParaRPr lang="en-US" b="1" dirty="0">
              <a:solidFill>
                <a:schemeClr val="tx2"/>
              </a:solidFill>
            </a:endParaRPr>
          </a:p>
        </p:txBody>
      </p:sp>
      <p:sp>
        <p:nvSpPr>
          <p:cNvPr id="9" name="Slide Number Placeholder 8"/>
          <p:cNvSpPr>
            <a:spLocks noGrp="1"/>
          </p:cNvSpPr>
          <p:nvPr>
            <p:ph type="sldNum" sz="quarter" idx="12"/>
          </p:nvPr>
        </p:nvSpPr>
        <p:spPr/>
        <p:txBody>
          <a:bodyPr/>
          <a:lstStyle/>
          <a:p>
            <a:fld id="{16A3DA17-38BC-401B-8B9D-67D41E8A059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457200" y="304800"/>
            <a:ext cx="5943600" cy="6029325"/>
          </a:xfrm>
          <a:prstGeom prst="rect">
            <a:avLst/>
          </a:prstGeom>
          <a:noFill/>
          <a:ln w="9525">
            <a:noFill/>
            <a:miter lim="800000"/>
            <a:headEnd/>
            <a:tailEnd/>
          </a:ln>
        </p:spPr>
      </p:pic>
      <p:sp>
        <p:nvSpPr>
          <p:cNvPr id="3" name="TextBox 2"/>
          <p:cNvSpPr txBox="1"/>
          <p:nvPr/>
        </p:nvSpPr>
        <p:spPr>
          <a:xfrm>
            <a:off x="6629400" y="762000"/>
            <a:ext cx="2286000" cy="2308324"/>
          </a:xfrm>
          <a:prstGeom prst="rect">
            <a:avLst/>
          </a:prstGeom>
          <a:noFill/>
        </p:spPr>
        <p:txBody>
          <a:bodyPr wrap="square" rtlCol="0">
            <a:spAutoFit/>
          </a:bodyPr>
          <a:lstStyle/>
          <a:p>
            <a:pPr lvl="0"/>
            <a:r>
              <a:rPr lang="en-US" i="1" dirty="0" smtClean="0">
                <a:solidFill>
                  <a:schemeClr val="accent1"/>
                </a:solidFill>
              </a:rPr>
              <a:t>My Virtual Recruiter has been added to My Staff Resources.  Staff can set these up to watch for jobs for  clients or for Candidates for job openings.</a:t>
            </a:r>
            <a:endParaRPr lang="en-US" i="1" dirty="0">
              <a:solidFill>
                <a:schemeClr val="accent1"/>
              </a:solidFill>
            </a:endParaRPr>
          </a:p>
        </p:txBody>
      </p:sp>
      <p:sp>
        <p:nvSpPr>
          <p:cNvPr id="4" name="Oval 3"/>
          <p:cNvSpPr/>
          <p:nvPr/>
        </p:nvSpPr>
        <p:spPr>
          <a:xfrm>
            <a:off x="381000" y="4191000"/>
            <a:ext cx="25908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 y="1447800"/>
            <a:ext cx="25908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609600" y="304800"/>
            <a:ext cx="5734050" cy="5867400"/>
          </a:xfrm>
          <a:prstGeom prst="rect">
            <a:avLst/>
          </a:prstGeom>
          <a:noFill/>
          <a:ln w="9525">
            <a:noFill/>
            <a:miter lim="800000"/>
            <a:headEnd/>
            <a:tailEnd/>
          </a:ln>
        </p:spPr>
      </p:pic>
      <p:sp>
        <p:nvSpPr>
          <p:cNvPr id="3" name="TextBox 2"/>
          <p:cNvSpPr txBox="1"/>
          <p:nvPr/>
        </p:nvSpPr>
        <p:spPr>
          <a:xfrm>
            <a:off x="6477000" y="685800"/>
            <a:ext cx="2362200" cy="1477328"/>
          </a:xfrm>
          <a:prstGeom prst="rect">
            <a:avLst/>
          </a:prstGeom>
          <a:noFill/>
        </p:spPr>
        <p:txBody>
          <a:bodyPr wrap="square" rtlCol="0">
            <a:spAutoFit/>
          </a:bodyPr>
          <a:lstStyle/>
          <a:p>
            <a:r>
              <a:rPr lang="en-US" i="1" dirty="0" smtClean="0">
                <a:solidFill>
                  <a:schemeClr val="accent1"/>
                </a:solidFill>
              </a:rPr>
              <a:t>When assisting an individual, staff can review activities that have taken place with the individual. </a:t>
            </a:r>
            <a:endParaRPr lang="en-US" i="1" dirty="0">
              <a:solidFill>
                <a:schemeClr val="accent1"/>
              </a:solidFill>
            </a:endParaRPr>
          </a:p>
        </p:txBody>
      </p:sp>
      <p:sp>
        <p:nvSpPr>
          <p:cNvPr id="4" name="Oval 3"/>
          <p:cNvSpPr/>
          <p:nvPr/>
        </p:nvSpPr>
        <p:spPr>
          <a:xfrm>
            <a:off x="762000" y="4876800"/>
            <a:ext cx="762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6A3DA17-38BC-401B-8B9D-67D41E8A059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304800" y="304800"/>
            <a:ext cx="5619750" cy="5172075"/>
          </a:xfrm>
          <a:prstGeom prst="rect">
            <a:avLst/>
          </a:prstGeom>
          <a:noFill/>
          <a:ln w="9525">
            <a:noFill/>
            <a:miter lim="800000"/>
            <a:headEnd/>
            <a:tailEnd/>
          </a:ln>
        </p:spPr>
      </p:pic>
      <p:sp>
        <p:nvSpPr>
          <p:cNvPr id="3" name="Rectangle 2"/>
          <p:cNvSpPr/>
          <p:nvPr/>
        </p:nvSpPr>
        <p:spPr>
          <a:xfrm>
            <a:off x="1219200" y="2438400"/>
            <a:ext cx="838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95400" y="2819400"/>
            <a:ext cx="838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67000" y="2590800"/>
            <a:ext cx="838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67000" y="2971800"/>
            <a:ext cx="6858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9"/>
          <p:cNvSpPr/>
          <p:nvPr/>
        </p:nvSpPr>
        <p:spPr>
          <a:xfrm>
            <a:off x="3733800" y="2209800"/>
            <a:ext cx="457200" cy="5334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inus 10"/>
          <p:cNvSpPr/>
          <p:nvPr/>
        </p:nvSpPr>
        <p:spPr>
          <a:xfrm>
            <a:off x="3733800" y="2590800"/>
            <a:ext cx="457200" cy="5334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96000" y="533400"/>
            <a:ext cx="2819400" cy="1754326"/>
          </a:xfrm>
          <a:prstGeom prst="rect">
            <a:avLst/>
          </a:prstGeom>
          <a:noFill/>
        </p:spPr>
        <p:txBody>
          <a:bodyPr wrap="square" rtlCol="0">
            <a:spAutoFit/>
          </a:bodyPr>
          <a:lstStyle/>
          <a:p>
            <a:r>
              <a:rPr lang="en-US" i="1" dirty="0" smtClean="0">
                <a:solidFill>
                  <a:schemeClr val="accent1"/>
                </a:solidFill>
              </a:rPr>
              <a:t>All messages sent using </a:t>
            </a:r>
            <a:r>
              <a:rPr lang="en-US" i="1" dirty="0" err="1" smtClean="0">
                <a:solidFill>
                  <a:schemeClr val="accent1"/>
                </a:solidFill>
              </a:rPr>
              <a:t>Wyomingatwork</a:t>
            </a:r>
            <a:r>
              <a:rPr lang="en-US" i="1" dirty="0" smtClean="0">
                <a:solidFill>
                  <a:schemeClr val="accent1"/>
                </a:solidFill>
              </a:rPr>
              <a:t> can be seen here. This would include staff, system generated and employers approved for self service</a:t>
            </a:r>
            <a:r>
              <a:rPr lang="en-US" dirty="0" smtClean="0"/>
              <a:t>.</a:t>
            </a:r>
            <a:endParaRPr lang="en-US" dirty="0"/>
          </a:p>
        </p:txBody>
      </p:sp>
      <p:sp>
        <p:nvSpPr>
          <p:cNvPr id="13" name="Oval 12"/>
          <p:cNvSpPr/>
          <p:nvPr/>
        </p:nvSpPr>
        <p:spPr>
          <a:xfrm>
            <a:off x="381000" y="228600"/>
            <a:ext cx="1066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16A3DA17-38BC-401B-8B9D-67D41E8A059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533400" y="609600"/>
            <a:ext cx="7391400" cy="4038600"/>
          </a:xfrm>
          <a:prstGeom prst="rect">
            <a:avLst/>
          </a:prstGeom>
          <a:noFill/>
          <a:ln w="9525">
            <a:noFill/>
            <a:miter lim="800000"/>
            <a:headEnd/>
            <a:tailEnd/>
          </a:ln>
        </p:spPr>
      </p:pic>
      <p:sp>
        <p:nvSpPr>
          <p:cNvPr id="3" name="Rectangle 2"/>
          <p:cNvSpPr/>
          <p:nvPr/>
        </p:nvSpPr>
        <p:spPr>
          <a:xfrm>
            <a:off x="2286000" y="762000"/>
            <a:ext cx="9144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228600"/>
            <a:ext cx="7467600" cy="338554"/>
          </a:xfrm>
          <a:prstGeom prst="rect">
            <a:avLst/>
          </a:prstGeom>
          <a:noFill/>
        </p:spPr>
        <p:txBody>
          <a:bodyPr wrap="square" rtlCol="0">
            <a:spAutoFit/>
          </a:bodyPr>
          <a:lstStyle/>
          <a:p>
            <a:r>
              <a:rPr lang="en-US" sz="1600" i="1" dirty="0" smtClean="0">
                <a:solidFill>
                  <a:schemeClr val="tx2"/>
                </a:solidFill>
              </a:rPr>
              <a:t>Upon logging on to their account, this is what the </a:t>
            </a:r>
            <a:r>
              <a:rPr lang="en-US" sz="1600" b="1" i="1" dirty="0" smtClean="0">
                <a:solidFill>
                  <a:schemeClr val="tx2"/>
                </a:solidFill>
              </a:rPr>
              <a:t>Job Seeker </a:t>
            </a:r>
            <a:r>
              <a:rPr lang="en-US" sz="1600" i="1" dirty="0" smtClean="0">
                <a:solidFill>
                  <a:schemeClr val="tx2"/>
                </a:solidFill>
              </a:rPr>
              <a:t>will see.</a:t>
            </a:r>
            <a:endParaRPr lang="en-US" sz="1600" i="1" dirty="0">
              <a:solidFill>
                <a:schemeClr val="tx2"/>
              </a:solidFill>
            </a:endParaRPr>
          </a:p>
        </p:txBody>
      </p:sp>
      <p:pic>
        <p:nvPicPr>
          <p:cNvPr id="5" name="Picture 2"/>
          <p:cNvPicPr>
            <a:picLocks noChangeAspect="1" noChangeArrowheads="1"/>
          </p:cNvPicPr>
          <p:nvPr/>
        </p:nvPicPr>
        <p:blipFill>
          <a:blip r:embed="rId3" cstate="print"/>
          <a:srcRect/>
          <a:stretch>
            <a:fillRect/>
          </a:stretch>
        </p:blipFill>
        <p:spPr bwMode="auto">
          <a:xfrm>
            <a:off x="609600" y="4572000"/>
            <a:ext cx="7296150" cy="2286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6A3DA17-38BC-401B-8B9D-67D41E8A059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cstate="print"/>
          <a:srcRect/>
          <a:stretch>
            <a:fillRect/>
          </a:stretch>
        </p:blipFill>
        <p:spPr bwMode="auto">
          <a:xfrm>
            <a:off x="533400" y="457200"/>
            <a:ext cx="7458075" cy="27432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457200" y="3276600"/>
            <a:ext cx="7505700" cy="31337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6A3DA17-38BC-401B-8B9D-67D41E8A059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533400" y="609601"/>
            <a:ext cx="4343400" cy="16002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81000" y="2209800"/>
            <a:ext cx="4648200" cy="2124075"/>
          </a:xfrm>
          <a:prstGeom prst="rect">
            <a:avLst/>
          </a:prstGeom>
          <a:noFill/>
          <a:ln w="9525">
            <a:noFill/>
            <a:miter lim="800000"/>
            <a:headEnd/>
            <a:tailEnd/>
          </a:ln>
        </p:spPr>
      </p:pic>
      <p:sp>
        <p:nvSpPr>
          <p:cNvPr id="6" name="Oval 5"/>
          <p:cNvSpPr/>
          <p:nvPr/>
        </p:nvSpPr>
        <p:spPr>
          <a:xfrm>
            <a:off x="457200" y="1524000"/>
            <a:ext cx="1447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2819400"/>
            <a:ext cx="2209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4" cstate="print"/>
          <a:srcRect/>
          <a:stretch>
            <a:fillRect/>
          </a:stretch>
        </p:blipFill>
        <p:spPr bwMode="auto">
          <a:xfrm>
            <a:off x="381000" y="4572000"/>
            <a:ext cx="5638800" cy="2286000"/>
          </a:xfrm>
          <a:prstGeom prst="rect">
            <a:avLst/>
          </a:prstGeom>
          <a:noFill/>
          <a:ln w="9525">
            <a:noFill/>
            <a:miter lim="800000"/>
            <a:headEnd/>
            <a:tailEnd/>
          </a:ln>
        </p:spPr>
      </p:pic>
      <p:sp>
        <p:nvSpPr>
          <p:cNvPr id="9" name="Rectangle 8"/>
          <p:cNvSpPr/>
          <p:nvPr/>
        </p:nvSpPr>
        <p:spPr>
          <a:xfrm>
            <a:off x="2438400" y="5257800"/>
            <a:ext cx="152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19400" y="5257800"/>
            <a:ext cx="152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5257800"/>
            <a:ext cx="3048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33600" y="1905000"/>
            <a:ext cx="838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57400" y="3886200"/>
            <a:ext cx="10668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81000" y="6096000"/>
            <a:ext cx="53340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15000" y="990600"/>
            <a:ext cx="3124200" cy="1354217"/>
          </a:xfrm>
          <a:prstGeom prst="rect">
            <a:avLst/>
          </a:prstGeom>
          <a:noFill/>
        </p:spPr>
        <p:txBody>
          <a:bodyPr wrap="square" rtlCol="0">
            <a:spAutoFit/>
          </a:bodyPr>
          <a:lstStyle/>
          <a:p>
            <a:endParaRPr lang="en-US" sz="1400" i="1" dirty="0" smtClean="0">
              <a:solidFill>
                <a:schemeClr val="tx2"/>
              </a:solidFill>
            </a:endParaRPr>
          </a:p>
          <a:p>
            <a:endParaRPr lang="en-US" sz="1400" i="1" dirty="0" smtClean="0">
              <a:solidFill>
                <a:schemeClr val="tx2"/>
              </a:solidFill>
            </a:endParaRPr>
          </a:p>
          <a:p>
            <a:r>
              <a:rPr lang="en-US" b="1" i="1" dirty="0" smtClean="0">
                <a:solidFill>
                  <a:schemeClr val="tx2"/>
                </a:solidFill>
              </a:rPr>
              <a:t>General Information Tab:</a:t>
            </a:r>
          </a:p>
          <a:p>
            <a:r>
              <a:rPr lang="en-US" i="1" dirty="0" smtClean="0">
                <a:solidFill>
                  <a:schemeClr val="tx2"/>
                </a:solidFill>
              </a:rPr>
              <a:t>Some text has been added to explain things a bit better.</a:t>
            </a:r>
            <a:endParaRPr lang="en-US" i="1" dirty="0">
              <a:solidFill>
                <a:schemeClr val="tx2"/>
              </a:solidFill>
            </a:endParaRPr>
          </a:p>
        </p:txBody>
      </p:sp>
      <p:sp>
        <p:nvSpPr>
          <p:cNvPr id="16" name="Left Arrow 15"/>
          <p:cNvSpPr/>
          <p:nvPr/>
        </p:nvSpPr>
        <p:spPr>
          <a:xfrm>
            <a:off x="2057400" y="1600200"/>
            <a:ext cx="1752600" cy="1524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2514600" y="2971800"/>
            <a:ext cx="1981200" cy="2286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5867400" y="6172200"/>
            <a:ext cx="1295400" cy="2286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16A3DA17-38BC-401B-8B9D-67D41E8A059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609600" y="457200"/>
            <a:ext cx="5057775" cy="2419350"/>
          </a:xfrm>
          <a:prstGeom prst="rect">
            <a:avLst/>
          </a:prstGeom>
          <a:noFill/>
          <a:ln w="9525">
            <a:noFill/>
            <a:miter lim="800000"/>
            <a:headEnd/>
            <a:tailEnd/>
          </a:ln>
        </p:spPr>
      </p:pic>
      <p:sp>
        <p:nvSpPr>
          <p:cNvPr id="6" name="Oval 5"/>
          <p:cNvSpPr/>
          <p:nvPr/>
        </p:nvSpPr>
        <p:spPr>
          <a:xfrm>
            <a:off x="2514600" y="1219200"/>
            <a:ext cx="3505200" cy="1905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9400" y="838200"/>
            <a:ext cx="2057400" cy="646331"/>
          </a:xfrm>
          <a:prstGeom prst="rect">
            <a:avLst/>
          </a:prstGeom>
          <a:noFill/>
        </p:spPr>
        <p:txBody>
          <a:bodyPr wrap="square" rtlCol="0">
            <a:spAutoFit/>
          </a:bodyPr>
          <a:lstStyle/>
          <a:p>
            <a:r>
              <a:rPr lang="en-US" i="1" dirty="0" smtClean="0">
                <a:solidFill>
                  <a:schemeClr val="tx2"/>
                </a:solidFill>
              </a:rPr>
              <a:t>Preferred method of contact added.</a:t>
            </a:r>
            <a:endParaRPr lang="en-US" i="1" dirty="0">
              <a:solidFill>
                <a:schemeClr val="tx2"/>
              </a:solidFill>
            </a:endParaRPr>
          </a:p>
        </p:txBody>
      </p:sp>
      <p:pic>
        <p:nvPicPr>
          <p:cNvPr id="9" name="Picture 1"/>
          <p:cNvPicPr>
            <a:picLocks noChangeAspect="1" noChangeArrowheads="1"/>
          </p:cNvPicPr>
          <p:nvPr/>
        </p:nvPicPr>
        <p:blipFill>
          <a:blip r:embed="rId3" cstate="print"/>
          <a:srcRect/>
          <a:stretch>
            <a:fillRect/>
          </a:stretch>
        </p:blipFill>
        <p:spPr bwMode="auto">
          <a:xfrm>
            <a:off x="533400" y="4419600"/>
            <a:ext cx="5534025" cy="1866900"/>
          </a:xfrm>
          <a:prstGeom prst="rect">
            <a:avLst/>
          </a:prstGeom>
          <a:noFill/>
          <a:ln w="9525">
            <a:noFill/>
            <a:miter lim="800000"/>
            <a:headEnd/>
            <a:tailEnd/>
          </a:ln>
        </p:spPr>
      </p:pic>
      <p:sp>
        <p:nvSpPr>
          <p:cNvPr id="10" name="Rectangle 9"/>
          <p:cNvSpPr/>
          <p:nvPr/>
        </p:nvSpPr>
        <p:spPr>
          <a:xfrm>
            <a:off x="533400" y="3429000"/>
            <a:ext cx="8077200" cy="369332"/>
          </a:xfrm>
          <a:prstGeom prst="rect">
            <a:avLst/>
          </a:prstGeom>
        </p:spPr>
        <p:txBody>
          <a:bodyPr wrap="square">
            <a:spAutoFit/>
          </a:bodyPr>
          <a:lstStyle/>
          <a:p>
            <a:r>
              <a:rPr lang="en-US" b="1" i="1" dirty="0" smtClean="0">
                <a:solidFill>
                  <a:schemeClr val="tx2"/>
                </a:solidFill>
              </a:rPr>
              <a:t>Background Wizard</a:t>
            </a:r>
            <a:r>
              <a:rPr lang="en-US" i="1" dirty="0" smtClean="0">
                <a:solidFill>
                  <a:schemeClr val="tx2"/>
                </a:solidFill>
              </a:rPr>
              <a:t>: Volunteer added to employment type. </a:t>
            </a:r>
          </a:p>
        </p:txBody>
      </p:sp>
      <p:sp>
        <p:nvSpPr>
          <p:cNvPr id="8" name="Left Arrow 7"/>
          <p:cNvSpPr/>
          <p:nvPr/>
        </p:nvSpPr>
        <p:spPr>
          <a:xfrm>
            <a:off x="3276600" y="5791200"/>
            <a:ext cx="1066800" cy="15240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16A3DA17-38BC-401B-8B9D-67D41E8A059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04800"/>
            <a:ext cx="3962400" cy="1200329"/>
          </a:xfrm>
          <a:prstGeom prst="rect">
            <a:avLst/>
          </a:prstGeom>
          <a:noFill/>
        </p:spPr>
        <p:txBody>
          <a:bodyPr wrap="square" rtlCol="0">
            <a:spAutoFit/>
          </a:bodyPr>
          <a:lstStyle/>
          <a:p>
            <a:r>
              <a:rPr lang="en-US" i="1" dirty="0" smtClean="0">
                <a:solidFill>
                  <a:schemeClr val="tx2"/>
                </a:solidFill>
              </a:rPr>
              <a:t>Background Wizard: Language and proficiency have been added. Drop downs include list of  Languages and proficiency options</a:t>
            </a:r>
          </a:p>
        </p:txBody>
      </p:sp>
      <p:pic>
        <p:nvPicPr>
          <p:cNvPr id="11266" name="Picture 2"/>
          <p:cNvPicPr>
            <a:picLocks noChangeAspect="1" noChangeArrowheads="1"/>
          </p:cNvPicPr>
          <p:nvPr/>
        </p:nvPicPr>
        <p:blipFill>
          <a:blip r:embed="rId2" cstate="print"/>
          <a:srcRect/>
          <a:stretch>
            <a:fillRect/>
          </a:stretch>
        </p:blipFill>
        <p:spPr bwMode="auto">
          <a:xfrm>
            <a:off x="457200" y="1828800"/>
            <a:ext cx="3324225" cy="35814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5029200" y="533400"/>
            <a:ext cx="3505200" cy="2514600"/>
          </a:xfrm>
          <a:prstGeom prst="rect">
            <a:avLst/>
          </a:prstGeom>
          <a:solidFill>
            <a:srgbClr val="FF0000"/>
          </a:solid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5105400" y="3810000"/>
            <a:ext cx="3048000" cy="2590800"/>
          </a:xfrm>
          <a:prstGeom prst="rect">
            <a:avLst/>
          </a:prstGeom>
          <a:noFill/>
          <a:ln w="9525">
            <a:noFill/>
            <a:miter lim="800000"/>
            <a:headEnd/>
            <a:tailEnd/>
          </a:ln>
        </p:spPr>
      </p:pic>
      <p:sp>
        <p:nvSpPr>
          <p:cNvPr id="21" name="TextBox 20"/>
          <p:cNvSpPr txBox="1"/>
          <p:nvPr/>
        </p:nvSpPr>
        <p:spPr>
          <a:xfrm>
            <a:off x="5105400" y="3124200"/>
            <a:ext cx="3276600" cy="646331"/>
          </a:xfrm>
          <a:prstGeom prst="rect">
            <a:avLst/>
          </a:prstGeom>
          <a:noFill/>
        </p:spPr>
        <p:txBody>
          <a:bodyPr wrap="square" rtlCol="0">
            <a:spAutoFit/>
          </a:bodyPr>
          <a:lstStyle/>
          <a:p>
            <a:r>
              <a:rPr lang="en-US" i="1" dirty="0" smtClean="0">
                <a:solidFill>
                  <a:schemeClr val="tx2"/>
                </a:solidFill>
              </a:rPr>
              <a:t>Typing Speed drop down included on Background.</a:t>
            </a:r>
            <a:endParaRPr lang="en-US" i="1" dirty="0">
              <a:solidFill>
                <a:schemeClr val="tx2"/>
              </a:solidFill>
            </a:endParaRPr>
          </a:p>
        </p:txBody>
      </p:sp>
      <p:sp>
        <p:nvSpPr>
          <p:cNvPr id="22" name="Oval 21"/>
          <p:cNvSpPr/>
          <p:nvPr/>
        </p:nvSpPr>
        <p:spPr>
          <a:xfrm>
            <a:off x="457200" y="2286000"/>
            <a:ext cx="1143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029200" y="1524000"/>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4648200"/>
            <a:ext cx="1143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16A3DA17-38BC-401B-8B9D-67D41E8A059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9200" y="304800"/>
            <a:ext cx="3124200" cy="1323439"/>
          </a:xfrm>
          <a:prstGeom prst="rect">
            <a:avLst/>
          </a:prstGeom>
          <a:noFill/>
        </p:spPr>
        <p:txBody>
          <a:bodyPr wrap="square" rtlCol="0">
            <a:spAutoFit/>
          </a:bodyPr>
          <a:lstStyle/>
          <a:p>
            <a:r>
              <a:rPr lang="en-US" sz="1600" i="1" dirty="0" smtClean="0">
                <a:solidFill>
                  <a:schemeClr val="tx2"/>
                </a:solidFill>
              </a:rPr>
              <a:t>When entering employment history, a list automatically pops up that includes Employer address’ to </a:t>
            </a:r>
            <a:r>
              <a:rPr lang="en-US" sz="1600" i="1" dirty="0" err="1" smtClean="0">
                <a:solidFill>
                  <a:schemeClr val="tx2"/>
                </a:solidFill>
              </a:rPr>
              <a:t>prefill</a:t>
            </a:r>
            <a:r>
              <a:rPr lang="en-US" sz="1600" i="1" dirty="0" smtClean="0">
                <a:solidFill>
                  <a:schemeClr val="tx2"/>
                </a:solidFill>
              </a:rPr>
              <a:t> . It will not </a:t>
            </a:r>
            <a:r>
              <a:rPr lang="en-US" sz="1600" i="1" dirty="0" err="1" smtClean="0">
                <a:solidFill>
                  <a:schemeClr val="tx2"/>
                </a:solidFill>
              </a:rPr>
              <a:t>prefill</a:t>
            </a:r>
            <a:r>
              <a:rPr lang="en-US" sz="1600" i="1" dirty="0" smtClean="0">
                <a:solidFill>
                  <a:schemeClr val="tx2"/>
                </a:solidFill>
              </a:rPr>
              <a:t> out of state employers however.</a:t>
            </a:r>
            <a:endParaRPr lang="en-US" sz="1600" i="1" dirty="0">
              <a:solidFill>
                <a:schemeClr val="tx2"/>
              </a:solidFill>
            </a:endParaRPr>
          </a:p>
        </p:txBody>
      </p:sp>
      <p:pic>
        <p:nvPicPr>
          <p:cNvPr id="4099" name="Picture 3"/>
          <p:cNvPicPr>
            <a:picLocks noChangeAspect="1" noChangeArrowheads="1"/>
          </p:cNvPicPr>
          <p:nvPr/>
        </p:nvPicPr>
        <p:blipFill>
          <a:blip r:embed="rId3" cstate="print"/>
          <a:srcRect/>
          <a:stretch>
            <a:fillRect/>
          </a:stretch>
        </p:blipFill>
        <p:spPr bwMode="auto">
          <a:xfrm>
            <a:off x="304800" y="0"/>
            <a:ext cx="4343400" cy="265747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143000" y="3124200"/>
            <a:ext cx="5410200" cy="2133600"/>
          </a:xfrm>
          <a:prstGeom prst="rect">
            <a:avLst/>
          </a:prstGeom>
          <a:noFill/>
          <a:ln w="9525">
            <a:noFill/>
            <a:miter lim="800000"/>
            <a:headEnd/>
            <a:tailEnd/>
          </a:ln>
        </p:spPr>
      </p:pic>
      <p:sp>
        <p:nvSpPr>
          <p:cNvPr id="9" name="TextBox 8"/>
          <p:cNvSpPr txBox="1"/>
          <p:nvPr/>
        </p:nvSpPr>
        <p:spPr>
          <a:xfrm>
            <a:off x="4343400" y="5410200"/>
            <a:ext cx="3124200" cy="584775"/>
          </a:xfrm>
          <a:prstGeom prst="rect">
            <a:avLst/>
          </a:prstGeom>
          <a:noFill/>
        </p:spPr>
        <p:txBody>
          <a:bodyPr wrap="square" rtlCol="0">
            <a:spAutoFit/>
          </a:bodyPr>
          <a:lstStyle/>
          <a:p>
            <a:r>
              <a:rPr lang="en-US" sz="1600" i="1" dirty="0" smtClean="0">
                <a:solidFill>
                  <a:schemeClr val="tx2"/>
                </a:solidFill>
              </a:rPr>
              <a:t>New question regarding telecommuting or relocating.</a:t>
            </a:r>
            <a:endParaRPr lang="en-US" sz="1600" i="1" dirty="0">
              <a:solidFill>
                <a:schemeClr val="tx2"/>
              </a:solidFill>
            </a:endParaRPr>
          </a:p>
        </p:txBody>
      </p:sp>
      <p:sp>
        <p:nvSpPr>
          <p:cNvPr id="6" name="Slide Number Placeholder 5"/>
          <p:cNvSpPr>
            <a:spLocks noGrp="1"/>
          </p:cNvSpPr>
          <p:nvPr>
            <p:ph type="sldNum" sz="quarter" idx="12"/>
          </p:nvPr>
        </p:nvSpPr>
        <p:spPr/>
        <p:txBody>
          <a:bodyPr/>
          <a:lstStyle/>
          <a:p>
            <a:fld id="{16A3DA17-38BC-401B-8B9D-67D41E8A059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cstate="print"/>
          <a:srcRect/>
          <a:stretch>
            <a:fillRect/>
          </a:stretch>
        </p:blipFill>
        <p:spPr bwMode="auto">
          <a:xfrm>
            <a:off x="533400" y="457200"/>
            <a:ext cx="5686425" cy="4600575"/>
          </a:xfrm>
          <a:prstGeom prst="rect">
            <a:avLst/>
          </a:prstGeom>
          <a:noFill/>
          <a:ln w="9525">
            <a:noFill/>
            <a:miter lim="800000"/>
            <a:headEnd/>
            <a:tailEnd/>
          </a:ln>
        </p:spPr>
      </p:pic>
      <p:sp>
        <p:nvSpPr>
          <p:cNvPr id="3" name="Oval 2"/>
          <p:cNvSpPr/>
          <p:nvPr/>
        </p:nvSpPr>
        <p:spPr>
          <a:xfrm>
            <a:off x="3962400" y="457200"/>
            <a:ext cx="1143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00800" y="2362200"/>
            <a:ext cx="2514600" cy="1754326"/>
          </a:xfrm>
          <a:prstGeom prst="rect">
            <a:avLst/>
          </a:prstGeom>
          <a:noFill/>
        </p:spPr>
        <p:txBody>
          <a:bodyPr wrap="square" rtlCol="0">
            <a:spAutoFit/>
          </a:bodyPr>
          <a:lstStyle/>
          <a:p>
            <a:r>
              <a:rPr lang="en-US" i="1" dirty="0" smtClean="0">
                <a:solidFill>
                  <a:schemeClr val="accent1"/>
                </a:solidFill>
              </a:rPr>
              <a:t>Another cool feature with Version 12.1 is system alerts for job seekers.  All of these alerts will default to ‘Receive’ .  </a:t>
            </a:r>
            <a:endParaRPr lang="en-US" i="1" dirty="0">
              <a:solidFill>
                <a:schemeClr val="accent1"/>
              </a:solidFill>
            </a:endParaRPr>
          </a:p>
        </p:txBody>
      </p:sp>
      <p:sp>
        <p:nvSpPr>
          <p:cNvPr id="5" name="Slide Number Placeholder 4"/>
          <p:cNvSpPr>
            <a:spLocks noGrp="1"/>
          </p:cNvSpPr>
          <p:nvPr>
            <p:ph type="sldNum" sz="quarter" idx="12"/>
          </p:nvPr>
        </p:nvSpPr>
        <p:spPr/>
        <p:txBody>
          <a:bodyPr/>
          <a:lstStyle/>
          <a:p>
            <a:fld id="{16A3DA17-38BC-401B-8B9D-67D41E8A059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71638" y="1447800"/>
            <a:ext cx="6024562" cy="4419600"/>
          </a:xfrm>
          <a:prstGeom prst="rect">
            <a:avLst/>
          </a:prstGeom>
          <a:noFill/>
          <a:ln w="9525">
            <a:noFill/>
            <a:miter lim="800000"/>
            <a:headEnd/>
            <a:tailEnd/>
          </a:ln>
        </p:spPr>
      </p:pic>
      <p:sp>
        <p:nvSpPr>
          <p:cNvPr id="3" name="TextBox 2"/>
          <p:cNvSpPr txBox="1"/>
          <p:nvPr/>
        </p:nvSpPr>
        <p:spPr>
          <a:xfrm>
            <a:off x="990600" y="304800"/>
            <a:ext cx="6629400" cy="954107"/>
          </a:xfrm>
          <a:prstGeom prst="rect">
            <a:avLst/>
          </a:prstGeom>
          <a:noFill/>
        </p:spPr>
        <p:txBody>
          <a:bodyPr wrap="square" rtlCol="0">
            <a:spAutoFit/>
          </a:bodyPr>
          <a:lstStyle/>
          <a:p>
            <a:r>
              <a:rPr lang="en-US" sz="2800" i="1" dirty="0" smtClean="0">
                <a:solidFill>
                  <a:schemeClr val="tx2"/>
                </a:solidFill>
              </a:rPr>
              <a:t>Wyomingatwork.com can now be used with a variety of browsers!</a:t>
            </a:r>
            <a:endParaRPr lang="en-US" sz="2800" i="1" dirty="0">
              <a:solidFill>
                <a:schemeClr val="tx2"/>
              </a:solidFill>
            </a:endParaRPr>
          </a:p>
        </p:txBody>
      </p:sp>
      <p:sp>
        <p:nvSpPr>
          <p:cNvPr id="4" name="Slide Number Placeholder 3"/>
          <p:cNvSpPr>
            <a:spLocks noGrp="1"/>
          </p:cNvSpPr>
          <p:nvPr>
            <p:ph type="sldNum" sz="quarter" idx="12"/>
          </p:nvPr>
        </p:nvSpPr>
        <p:spPr/>
        <p:txBody>
          <a:bodyPr/>
          <a:lstStyle/>
          <a:p>
            <a:fld id="{16A3DA17-38BC-401B-8B9D-67D41E8A059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609600" y="2209800"/>
            <a:ext cx="5410200" cy="2743200"/>
          </a:xfrm>
          <a:prstGeom prst="rect">
            <a:avLst/>
          </a:prstGeom>
          <a:noFill/>
          <a:ln w="9525">
            <a:noFill/>
            <a:miter lim="800000"/>
            <a:headEnd/>
            <a:tailEnd/>
          </a:ln>
        </p:spPr>
      </p:pic>
      <p:sp>
        <p:nvSpPr>
          <p:cNvPr id="3" name="Rectangle 2"/>
          <p:cNvSpPr/>
          <p:nvPr/>
        </p:nvSpPr>
        <p:spPr>
          <a:xfrm>
            <a:off x="2590800" y="3352800"/>
            <a:ext cx="533400" cy="76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Arrow 3"/>
          <p:cNvSpPr/>
          <p:nvPr/>
        </p:nvSpPr>
        <p:spPr>
          <a:xfrm>
            <a:off x="5791200" y="3276600"/>
            <a:ext cx="914400" cy="2286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323" name="Picture 3"/>
          <p:cNvPicPr>
            <a:picLocks noChangeAspect="1" noChangeArrowheads="1"/>
          </p:cNvPicPr>
          <p:nvPr/>
        </p:nvPicPr>
        <p:blipFill>
          <a:blip r:embed="rId3" cstate="print"/>
          <a:srcRect/>
          <a:stretch>
            <a:fillRect/>
          </a:stretch>
        </p:blipFill>
        <p:spPr bwMode="auto">
          <a:xfrm>
            <a:off x="3429000" y="5105400"/>
            <a:ext cx="4800600" cy="1562100"/>
          </a:xfrm>
          <a:prstGeom prst="rect">
            <a:avLst/>
          </a:prstGeom>
          <a:noFill/>
          <a:ln w="9525">
            <a:noFill/>
            <a:miter lim="800000"/>
            <a:headEnd/>
            <a:tailEnd/>
          </a:ln>
        </p:spPr>
      </p:pic>
      <p:sp>
        <p:nvSpPr>
          <p:cNvPr id="6" name="Rectangle 5"/>
          <p:cNvSpPr/>
          <p:nvPr/>
        </p:nvSpPr>
        <p:spPr>
          <a:xfrm flipV="1">
            <a:off x="5105400" y="5715000"/>
            <a:ext cx="10668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V="1">
            <a:off x="5105400" y="5943600"/>
            <a:ext cx="10668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324" name="Picture 4"/>
          <p:cNvPicPr>
            <a:picLocks noChangeAspect="1" noChangeArrowheads="1"/>
          </p:cNvPicPr>
          <p:nvPr/>
        </p:nvPicPr>
        <p:blipFill>
          <a:blip r:embed="rId4" cstate="print"/>
          <a:srcRect/>
          <a:stretch>
            <a:fillRect/>
          </a:stretch>
        </p:blipFill>
        <p:spPr bwMode="auto">
          <a:xfrm>
            <a:off x="2895600" y="304800"/>
            <a:ext cx="5638800" cy="1600200"/>
          </a:xfrm>
          <a:prstGeom prst="rect">
            <a:avLst/>
          </a:prstGeom>
          <a:noFill/>
          <a:ln w="9525">
            <a:noFill/>
            <a:miter lim="800000"/>
            <a:headEnd/>
            <a:tailEnd/>
          </a:ln>
        </p:spPr>
      </p:pic>
      <p:sp>
        <p:nvSpPr>
          <p:cNvPr id="10" name="Rectangle 9"/>
          <p:cNvSpPr/>
          <p:nvPr/>
        </p:nvSpPr>
        <p:spPr>
          <a:xfrm>
            <a:off x="2971800" y="304800"/>
            <a:ext cx="1752600" cy="4572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24400" y="304800"/>
            <a:ext cx="1905000" cy="4572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629400" y="304800"/>
            <a:ext cx="1447800" cy="38100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 y="304800"/>
            <a:ext cx="2438400" cy="646331"/>
          </a:xfrm>
          <a:prstGeom prst="rect">
            <a:avLst/>
          </a:prstGeom>
          <a:noFill/>
        </p:spPr>
        <p:txBody>
          <a:bodyPr wrap="square" rtlCol="0">
            <a:spAutoFit/>
          </a:bodyPr>
          <a:lstStyle/>
          <a:p>
            <a:r>
              <a:rPr lang="en-US" i="1" dirty="0" smtClean="0">
                <a:solidFill>
                  <a:schemeClr val="tx2"/>
                </a:solidFill>
              </a:rPr>
              <a:t>Job seekers can change their own username</a:t>
            </a:r>
            <a:endParaRPr lang="en-US" i="1" dirty="0">
              <a:solidFill>
                <a:schemeClr val="tx2"/>
              </a:solidFill>
            </a:endParaRPr>
          </a:p>
        </p:txBody>
      </p:sp>
      <p:sp>
        <p:nvSpPr>
          <p:cNvPr id="13" name="Slide Number Placeholder 12"/>
          <p:cNvSpPr>
            <a:spLocks noGrp="1"/>
          </p:cNvSpPr>
          <p:nvPr>
            <p:ph type="sldNum" sz="quarter" idx="12"/>
          </p:nvPr>
        </p:nvSpPr>
        <p:spPr/>
        <p:txBody>
          <a:bodyPr/>
          <a:lstStyle/>
          <a:p>
            <a:fld id="{16A3DA17-38BC-401B-8B9D-67D41E8A0599}"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57200"/>
            <a:ext cx="7696200" cy="646331"/>
          </a:xfrm>
          <a:prstGeom prst="rect">
            <a:avLst/>
          </a:prstGeom>
          <a:noFill/>
        </p:spPr>
        <p:txBody>
          <a:bodyPr wrap="square" rtlCol="0">
            <a:spAutoFit/>
          </a:bodyPr>
          <a:lstStyle/>
          <a:p>
            <a:r>
              <a:rPr lang="en-US" i="1" dirty="0" smtClean="0">
                <a:solidFill>
                  <a:schemeClr val="tx2"/>
                </a:solidFill>
              </a:rPr>
              <a:t>When looking up a client the first screen to display is the Results View screen: If you have selected Summary View, you see this very basic information.</a:t>
            </a:r>
          </a:p>
        </p:txBody>
      </p:sp>
      <p:pic>
        <p:nvPicPr>
          <p:cNvPr id="1026" name="Picture 2"/>
          <p:cNvPicPr>
            <a:picLocks noChangeAspect="1" noChangeArrowheads="1"/>
          </p:cNvPicPr>
          <p:nvPr/>
        </p:nvPicPr>
        <p:blipFill>
          <a:blip r:embed="rId2" cstate="print"/>
          <a:srcRect/>
          <a:stretch>
            <a:fillRect/>
          </a:stretch>
        </p:blipFill>
        <p:spPr bwMode="auto">
          <a:xfrm>
            <a:off x="914400" y="1066800"/>
            <a:ext cx="3962400" cy="1981200"/>
          </a:xfrm>
          <a:prstGeom prst="rect">
            <a:avLst/>
          </a:prstGeom>
          <a:noFill/>
          <a:ln w="9525">
            <a:noFill/>
            <a:miter lim="800000"/>
            <a:headEnd/>
            <a:tailEnd/>
          </a:ln>
        </p:spPr>
      </p:pic>
      <p:sp>
        <p:nvSpPr>
          <p:cNvPr id="5" name="TextBox 4"/>
          <p:cNvSpPr txBox="1"/>
          <p:nvPr/>
        </p:nvSpPr>
        <p:spPr>
          <a:xfrm>
            <a:off x="609600" y="6096000"/>
            <a:ext cx="7315200" cy="369332"/>
          </a:xfrm>
          <a:prstGeom prst="rect">
            <a:avLst/>
          </a:prstGeom>
          <a:noFill/>
        </p:spPr>
        <p:txBody>
          <a:bodyPr wrap="square" rtlCol="0">
            <a:spAutoFit/>
          </a:bodyPr>
          <a:lstStyle/>
          <a:p>
            <a:r>
              <a:rPr lang="en-US" dirty="0" smtClean="0"/>
              <a:t> instead you select the Detailed view you see this screen</a:t>
            </a:r>
          </a:p>
        </p:txBody>
      </p:sp>
      <p:pic>
        <p:nvPicPr>
          <p:cNvPr id="1027" name="Picture 3"/>
          <p:cNvPicPr>
            <a:picLocks noChangeAspect="1" noChangeArrowheads="1"/>
          </p:cNvPicPr>
          <p:nvPr/>
        </p:nvPicPr>
        <p:blipFill>
          <a:blip r:embed="rId3" cstate="print"/>
          <a:srcRect/>
          <a:stretch>
            <a:fillRect/>
          </a:stretch>
        </p:blipFill>
        <p:spPr bwMode="auto">
          <a:xfrm>
            <a:off x="762000" y="3200400"/>
            <a:ext cx="5705475" cy="3657600"/>
          </a:xfrm>
          <a:prstGeom prst="rect">
            <a:avLst/>
          </a:prstGeom>
          <a:noFill/>
          <a:ln w="9525">
            <a:noFill/>
            <a:miter lim="800000"/>
            <a:headEnd/>
            <a:tailEnd/>
          </a:ln>
        </p:spPr>
      </p:pic>
      <p:sp>
        <p:nvSpPr>
          <p:cNvPr id="10" name="TextBox 9"/>
          <p:cNvSpPr txBox="1"/>
          <p:nvPr/>
        </p:nvSpPr>
        <p:spPr>
          <a:xfrm>
            <a:off x="7010400" y="3657600"/>
            <a:ext cx="1981200" cy="2554545"/>
          </a:xfrm>
          <a:prstGeom prst="rect">
            <a:avLst/>
          </a:prstGeom>
          <a:noFill/>
        </p:spPr>
        <p:txBody>
          <a:bodyPr wrap="square" rtlCol="0">
            <a:spAutoFit/>
          </a:bodyPr>
          <a:lstStyle/>
          <a:p>
            <a:r>
              <a:rPr lang="en-US" sz="1600" i="1" dirty="0" smtClean="0">
                <a:solidFill>
                  <a:schemeClr val="tx2"/>
                </a:solidFill>
              </a:rPr>
              <a:t>However, as you know, when you select Detailed view you see more detailed information. </a:t>
            </a:r>
          </a:p>
          <a:p>
            <a:r>
              <a:rPr lang="en-US" sz="1600" i="1" dirty="0" smtClean="0">
                <a:solidFill>
                  <a:schemeClr val="tx2"/>
                </a:solidFill>
              </a:rPr>
              <a:t>Virtual Recruiter, Typing speed and Language/proficiency have been added in Version 12.1</a:t>
            </a:r>
            <a:endParaRPr lang="en-US" sz="1600" i="1" dirty="0">
              <a:solidFill>
                <a:schemeClr val="tx2"/>
              </a:solidFill>
            </a:endParaRPr>
          </a:p>
        </p:txBody>
      </p:sp>
      <p:sp>
        <p:nvSpPr>
          <p:cNvPr id="11" name="Right Arrow 10"/>
          <p:cNvSpPr/>
          <p:nvPr/>
        </p:nvSpPr>
        <p:spPr>
          <a:xfrm>
            <a:off x="0" y="5715000"/>
            <a:ext cx="8382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0" y="6019800"/>
            <a:ext cx="8382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0" y="6172200"/>
            <a:ext cx="838200" cy="152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p:cNvSpPr>
            <a:spLocks noGrp="1"/>
          </p:cNvSpPr>
          <p:nvPr>
            <p:ph type="sldNum" sz="quarter" idx="12"/>
          </p:nvPr>
        </p:nvSpPr>
        <p:spPr/>
        <p:txBody>
          <a:bodyPr/>
          <a:lstStyle/>
          <a:p>
            <a:fld id="{16A3DA17-38BC-401B-8B9D-67D41E8A0599}"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400" y="152400"/>
            <a:ext cx="6477000" cy="369332"/>
          </a:xfrm>
          <a:prstGeom prst="rect">
            <a:avLst/>
          </a:prstGeom>
          <a:noFill/>
        </p:spPr>
        <p:txBody>
          <a:bodyPr wrap="square" rtlCol="0">
            <a:spAutoFit/>
          </a:bodyPr>
          <a:lstStyle/>
          <a:p>
            <a:r>
              <a:rPr lang="en-US" i="1" dirty="0" smtClean="0">
                <a:solidFill>
                  <a:schemeClr val="tx2"/>
                </a:solidFill>
              </a:rPr>
              <a:t>Upon logging on to their account, this is what the </a:t>
            </a:r>
            <a:r>
              <a:rPr lang="en-US" b="1" i="1" dirty="0" smtClean="0">
                <a:solidFill>
                  <a:schemeClr val="tx2"/>
                </a:solidFill>
              </a:rPr>
              <a:t>Employer </a:t>
            </a:r>
            <a:r>
              <a:rPr lang="en-US" i="1" dirty="0" smtClean="0">
                <a:solidFill>
                  <a:schemeClr val="tx2"/>
                </a:solidFill>
              </a:rPr>
              <a:t>will see</a:t>
            </a:r>
            <a:endParaRPr lang="en-US" dirty="0"/>
          </a:p>
        </p:txBody>
      </p:sp>
      <p:pic>
        <p:nvPicPr>
          <p:cNvPr id="25601" name="Picture 1"/>
          <p:cNvPicPr>
            <a:picLocks noChangeAspect="1" noChangeArrowheads="1"/>
          </p:cNvPicPr>
          <p:nvPr/>
        </p:nvPicPr>
        <p:blipFill>
          <a:blip r:embed="rId2" cstate="print"/>
          <a:srcRect/>
          <a:stretch>
            <a:fillRect/>
          </a:stretch>
        </p:blipFill>
        <p:spPr bwMode="auto">
          <a:xfrm>
            <a:off x="685801" y="533400"/>
            <a:ext cx="7315200" cy="3581400"/>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srcRect/>
          <a:stretch>
            <a:fillRect/>
          </a:stretch>
        </p:blipFill>
        <p:spPr bwMode="auto">
          <a:xfrm>
            <a:off x="685800" y="4419600"/>
            <a:ext cx="7419975" cy="2190750"/>
          </a:xfrm>
          <a:prstGeom prst="rect">
            <a:avLst/>
          </a:prstGeom>
          <a:noFill/>
          <a:ln w="9525">
            <a:noFill/>
            <a:miter lim="800000"/>
            <a:headEnd/>
            <a:tailEnd/>
          </a:ln>
        </p:spPr>
      </p:pic>
      <p:sp>
        <p:nvSpPr>
          <p:cNvPr id="10" name="Curved Right Arrow 9"/>
          <p:cNvSpPr/>
          <p:nvPr/>
        </p:nvSpPr>
        <p:spPr>
          <a:xfrm>
            <a:off x="228600" y="2743200"/>
            <a:ext cx="533400" cy="2057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Slide Number Placeholder 5"/>
          <p:cNvSpPr>
            <a:spLocks noGrp="1"/>
          </p:cNvSpPr>
          <p:nvPr>
            <p:ph type="sldNum" sz="quarter" idx="12"/>
          </p:nvPr>
        </p:nvSpPr>
        <p:spPr/>
        <p:txBody>
          <a:bodyPr/>
          <a:lstStyle/>
          <a:p>
            <a:fld id="{16A3DA17-38BC-401B-8B9D-67D41E8A0599}"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2" cstate="print"/>
          <a:srcRect/>
          <a:stretch>
            <a:fillRect/>
          </a:stretch>
        </p:blipFill>
        <p:spPr bwMode="auto">
          <a:xfrm>
            <a:off x="533400" y="457200"/>
            <a:ext cx="7600950" cy="3162300"/>
          </a:xfrm>
          <a:prstGeom prst="rect">
            <a:avLst/>
          </a:prstGeom>
          <a:noFill/>
          <a:ln w="9525">
            <a:noFill/>
            <a:miter lim="800000"/>
            <a:headEnd/>
            <a:tailEnd/>
          </a:ln>
        </p:spPr>
      </p:pic>
      <p:pic>
        <p:nvPicPr>
          <p:cNvPr id="24577" name="Picture 1"/>
          <p:cNvPicPr>
            <a:picLocks noChangeAspect="1" noChangeArrowheads="1"/>
          </p:cNvPicPr>
          <p:nvPr/>
        </p:nvPicPr>
        <p:blipFill>
          <a:blip r:embed="rId3" cstate="print"/>
          <a:srcRect/>
          <a:stretch>
            <a:fillRect/>
          </a:stretch>
        </p:blipFill>
        <p:spPr bwMode="auto">
          <a:xfrm>
            <a:off x="762000" y="3733800"/>
            <a:ext cx="7515225" cy="2676525"/>
          </a:xfrm>
          <a:prstGeom prst="rect">
            <a:avLst/>
          </a:prstGeom>
          <a:noFill/>
          <a:ln w="9525">
            <a:noFill/>
            <a:miter lim="800000"/>
            <a:headEnd/>
            <a:tailEnd/>
          </a:ln>
        </p:spPr>
      </p:pic>
      <p:sp>
        <p:nvSpPr>
          <p:cNvPr id="5" name="Curved Right Arrow 4"/>
          <p:cNvSpPr/>
          <p:nvPr/>
        </p:nvSpPr>
        <p:spPr>
          <a:xfrm>
            <a:off x="0" y="2895600"/>
            <a:ext cx="762000" cy="1295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Slide Number Placeholder 5"/>
          <p:cNvSpPr>
            <a:spLocks noGrp="1"/>
          </p:cNvSpPr>
          <p:nvPr>
            <p:ph type="sldNum" sz="quarter" idx="12"/>
          </p:nvPr>
        </p:nvSpPr>
        <p:spPr/>
        <p:txBody>
          <a:bodyPr/>
          <a:lstStyle/>
          <a:p>
            <a:fld id="{16A3DA17-38BC-401B-8B9D-67D41E8A0599}"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cstate="print"/>
          <a:srcRect/>
          <a:stretch>
            <a:fillRect/>
          </a:stretch>
        </p:blipFill>
        <p:spPr bwMode="auto">
          <a:xfrm>
            <a:off x="1143000" y="685800"/>
            <a:ext cx="4705350" cy="2238375"/>
          </a:xfrm>
          <a:prstGeom prst="rect">
            <a:avLst/>
          </a:prstGeom>
          <a:noFill/>
          <a:ln w="9525">
            <a:noFill/>
            <a:miter lim="800000"/>
            <a:headEnd/>
            <a:tailEnd/>
          </a:ln>
        </p:spPr>
      </p:pic>
      <p:sp>
        <p:nvSpPr>
          <p:cNvPr id="4" name="Rectangle 3"/>
          <p:cNvSpPr/>
          <p:nvPr/>
        </p:nvSpPr>
        <p:spPr>
          <a:xfrm>
            <a:off x="1143000" y="1828800"/>
            <a:ext cx="4724400" cy="3048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9800" y="457200"/>
            <a:ext cx="2743200" cy="1569660"/>
          </a:xfrm>
          <a:prstGeom prst="rect">
            <a:avLst/>
          </a:prstGeom>
          <a:noFill/>
        </p:spPr>
        <p:txBody>
          <a:bodyPr wrap="square" rtlCol="0">
            <a:spAutoFit/>
          </a:bodyPr>
          <a:lstStyle/>
          <a:p>
            <a:r>
              <a:rPr lang="en-US" sz="1600" i="1" dirty="0" smtClean="0">
                <a:solidFill>
                  <a:schemeClr val="tx2"/>
                </a:solidFill>
              </a:rPr>
              <a:t>Employers can also change their username</a:t>
            </a:r>
          </a:p>
          <a:p>
            <a:endParaRPr lang="en-US" sz="1600" i="1" dirty="0" smtClean="0">
              <a:solidFill>
                <a:schemeClr val="tx2"/>
              </a:solidFill>
            </a:endParaRPr>
          </a:p>
          <a:p>
            <a:r>
              <a:rPr lang="en-US" sz="1600" i="1" dirty="0" smtClean="0">
                <a:solidFill>
                  <a:schemeClr val="tx2"/>
                </a:solidFill>
              </a:rPr>
              <a:t>Employer Portfolio, Employer Profiles</a:t>
            </a:r>
          </a:p>
          <a:p>
            <a:r>
              <a:rPr lang="en-US" sz="1600" i="1" dirty="0" smtClean="0">
                <a:solidFill>
                  <a:schemeClr val="tx2"/>
                </a:solidFill>
              </a:rPr>
              <a:t>Corporate Profile</a:t>
            </a:r>
            <a:endParaRPr lang="en-US" sz="1600" i="1" dirty="0">
              <a:solidFill>
                <a:schemeClr val="tx2"/>
              </a:solidFill>
            </a:endParaRPr>
          </a:p>
        </p:txBody>
      </p:sp>
      <p:pic>
        <p:nvPicPr>
          <p:cNvPr id="23554" name="Picture 2"/>
          <p:cNvPicPr>
            <a:picLocks noChangeAspect="1" noChangeArrowheads="1"/>
          </p:cNvPicPr>
          <p:nvPr/>
        </p:nvPicPr>
        <p:blipFill>
          <a:blip r:embed="rId3" cstate="print"/>
          <a:srcRect/>
          <a:stretch>
            <a:fillRect/>
          </a:stretch>
        </p:blipFill>
        <p:spPr bwMode="auto">
          <a:xfrm>
            <a:off x="914400" y="2895600"/>
            <a:ext cx="5657850" cy="3495675"/>
          </a:xfrm>
          <a:prstGeom prst="rect">
            <a:avLst/>
          </a:prstGeom>
          <a:solidFill>
            <a:schemeClr val="tx1"/>
          </a:solidFill>
          <a:ln w="9525">
            <a:noFill/>
            <a:miter lim="800000"/>
            <a:headEnd/>
            <a:tailEnd/>
          </a:ln>
        </p:spPr>
      </p:pic>
      <p:sp>
        <p:nvSpPr>
          <p:cNvPr id="7" name="Rectangle 6"/>
          <p:cNvSpPr/>
          <p:nvPr/>
        </p:nvSpPr>
        <p:spPr>
          <a:xfrm>
            <a:off x="2971800" y="3886200"/>
            <a:ext cx="6096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71800" y="4114800"/>
            <a:ext cx="7620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038600" y="5791200"/>
            <a:ext cx="1295400" cy="3810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10400" y="4648200"/>
            <a:ext cx="1828800" cy="369332"/>
          </a:xfrm>
          <a:prstGeom prst="rect">
            <a:avLst/>
          </a:prstGeom>
          <a:noFill/>
        </p:spPr>
        <p:txBody>
          <a:bodyPr wrap="square" rtlCol="0">
            <a:spAutoFit/>
          </a:bodyPr>
          <a:lstStyle/>
          <a:p>
            <a:r>
              <a:rPr lang="en-US" i="1" dirty="0" smtClean="0">
                <a:solidFill>
                  <a:schemeClr val="tx2"/>
                </a:solidFill>
              </a:rPr>
              <a:t>Click on Edit</a:t>
            </a:r>
            <a:endParaRPr lang="en-US" i="1" dirty="0">
              <a:solidFill>
                <a:schemeClr val="tx2"/>
              </a:solidFill>
            </a:endParaRPr>
          </a:p>
        </p:txBody>
      </p:sp>
      <p:sp>
        <p:nvSpPr>
          <p:cNvPr id="11" name="Slide Number Placeholder 10"/>
          <p:cNvSpPr>
            <a:spLocks noGrp="1"/>
          </p:cNvSpPr>
          <p:nvPr>
            <p:ph type="sldNum" sz="quarter" idx="12"/>
          </p:nvPr>
        </p:nvSpPr>
        <p:spPr/>
        <p:txBody>
          <a:bodyPr/>
          <a:lstStyle/>
          <a:p>
            <a:fld id="{16A3DA17-38BC-401B-8B9D-67D41E8A059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1676400" y="1076325"/>
            <a:ext cx="5791200" cy="4705350"/>
          </a:xfrm>
          <a:prstGeom prst="rect">
            <a:avLst/>
          </a:prstGeom>
          <a:noFill/>
          <a:ln w="9525">
            <a:noFill/>
            <a:miter lim="800000"/>
            <a:headEnd/>
            <a:tailEnd/>
          </a:ln>
        </p:spPr>
      </p:pic>
      <p:sp>
        <p:nvSpPr>
          <p:cNvPr id="3" name="Rectangle 2"/>
          <p:cNvSpPr/>
          <p:nvPr/>
        </p:nvSpPr>
        <p:spPr>
          <a:xfrm>
            <a:off x="3733800" y="3657600"/>
            <a:ext cx="11430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514600" y="3352800"/>
            <a:ext cx="11430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86400" y="3429000"/>
            <a:ext cx="1600200"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16A3DA17-38BC-401B-8B9D-67D41E8A059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457200" y="457201"/>
            <a:ext cx="6096000" cy="3352799"/>
          </a:xfrm>
          <a:prstGeom prst="rect">
            <a:avLst/>
          </a:prstGeom>
          <a:noFill/>
          <a:ln w="9525">
            <a:noFill/>
            <a:miter lim="800000"/>
            <a:headEnd/>
            <a:tailEnd/>
          </a:ln>
        </p:spPr>
      </p:pic>
      <p:sp>
        <p:nvSpPr>
          <p:cNvPr id="3" name="TextBox 2"/>
          <p:cNvSpPr txBox="1"/>
          <p:nvPr/>
        </p:nvSpPr>
        <p:spPr>
          <a:xfrm>
            <a:off x="6781800" y="609600"/>
            <a:ext cx="2057400" cy="1200329"/>
          </a:xfrm>
          <a:prstGeom prst="rect">
            <a:avLst/>
          </a:prstGeom>
          <a:noFill/>
        </p:spPr>
        <p:txBody>
          <a:bodyPr wrap="square" rtlCol="0">
            <a:spAutoFit/>
          </a:bodyPr>
          <a:lstStyle/>
          <a:p>
            <a:r>
              <a:rPr lang="en-US" i="1" dirty="0" smtClean="0">
                <a:solidFill>
                  <a:schemeClr val="accent1"/>
                </a:solidFill>
              </a:rPr>
              <a:t>Job order entry has been modified to 10 steps instead of 17 steps.</a:t>
            </a:r>
            <a:endParaRPr lang="en-US" i="1" dirty="0">
              <a:solidFill>
                <a:schemeClr val="accent1"/>
              </a:solidFill>
            </a:endParaRPr>
          </a:p>
        </p:txBody>
      </p:sp>
      <p:pic>
        <p:nvPicPr>
          <p:cNvPr id="35843" name="Picture 3"/>
          <p:cNvPicPr>
            <a:picLocks noChangeAspect="1" noChangeArrowheads="1"/>
          </p:cNvPicPr>
          <p:nvPr/>
        </p:nvPicPr>
        <p:blipFill>
          <a:blip r:embed="rId3" cstate="print"/>
          <a:srcRect/>
          <a:stretch>
            <a:fillRect/>
          </a:stretch>
        </p:blipFill>
        <p:spPr bwMode="auto">
          <a:xfrm>
            <a:off x="381000" y="3810001"/>
            <a:ext cx="5648325" cy="2819400"/>
          </a:xfrm>
          <a:prstGeom prst="rect">
            <a:avLst/>
          </a:prstGeom>
          <a:noFill/>
          <a:ln w="9525">
            <a:noFill/>
            <a:miter lim="800000"/>
            <a:headEnd/>
            <a:tailEnd/>
          </a:ln>
        </p:spPr>
      </p:pic>
      <p:sp>
        <p:nvSpPr>
          <p:cNvPr id="5" name="Left Arrow 4"/>
          <p:cNvSpPr/>
          <p:nvPr/>
        </p:nvSpPr>
        <p:spPr>
          <a:xfrm>
            <a:off x="5410200" y="5638800"/>
            <a:ext cx="30480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4200" y="3276600"/>
            <a:ext cx="1828800" cy="1200329"/>
          </a:xfrm>
          <a:prstGeom prst="rect">
            <a:avLst/>
          </a:prstGeom>
          <a:noFill/>
        </p:spPr>
        <p:txBody>
          <a:bodyPr wrap="square" rtlCol="0">
            <a:spAutoFit/>
          </a:bodyPr>
          <a:lstStyle/>
          <a:p>
            <a:r>
              <a:rPr lang="en-US" i="1" dirty="0" smtClean="0">
                <a:solidFill>
                  <a:schemeClr val="accent1"/>
                </a:solidFill>
              </a:rPr>
              <a:t>Incomplete job orders are deleted after 30 days.</a:t>
            </a:r>
            <a:endParaRPr lang="en-US" i="1" dirty="0">
              <a:solidFill>
                <a:schemeClr val="accent1"/>
              </a:solidFill>
            </a:endParaRPr>
          </a:p>
        </p:txBody>
      </p:sp>
      <p:sp>
        <p:nvSpPr>
          <p:cNvPr id="7" name="Slide Number Placeholder 6"/>
          <p:cNvSpPr>
            <a:spLocks noGrp="1"/>
          </p:cNvSpPr>
          <p:nvPr>
            <p:ph type="sldNum" sz="quarter" idx="12"/>
          </p:nvPr>
        </p:nvSpPr>
        <p:spPr/>
        <p:txBody>
          <a:bodyPr/>
          <a:lstStyle/>
          <a:p>
            <a:fld id="{16A3DA17-38BC-401B-8B9D-67D41E8A059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304800" y="533400"/>
            <a:ext cx="6705600" cy="1981200"/>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228600" y="2590800"/>
            <a:ext cx="5686425" cy="2895600"/>
          </a:xfrm>
          <a:prstGeom prst="rect">
            <a:avLst/>
          </a:prstGeom>
          <a:noFill/>
          <a:ln w="9525">
            <a:noFill/>
            <a:miter lim="800000"/>
            <a:headEnd/>
            <a:tailEnd/>
          </a:ln>
        </p:spPr>
      </p:pic>
      <p:sp>
        <p:nvSpPr>
          <p:cNvPr id="5" name="TextBox 4"/>
          <p:cNvSpPr txBox="1"/>
          <p:nvPr/>
        </p:nvSpPr>
        <p:spPr>
          <a:xfrm>
            <a:off x="381000" y="228600"/>
            <a:ext cx="33528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i="1" dirty="0" smtClean="0">
                <a:solidFill>
                  <a:schemeClr val="accent1"/>
                </a:solidFill>
              </a:rPr>
              <a:t>Current</a:t>
            </a:r>
            <a:r>
              <a:rPr lang="en-US" i="1" dirty="0" smtClean="0">
                <a:solidFill>
                  <a:schemeClr val="accent1"/>
                </a:solidFill>
              </a:rPr>
              <a:t> display for online choices</a:t>
            </a:r>
            <a:r>
              <a:rPr lang="en-US" dirty="0" smtClean="0"/>
              <a:t>.</a:t>
            </a:r>
            <a:endParaRPr lang="en-US" dirty="0"/>
          </a:p>
        </p:txBody>
      </p:sp>
      <p:sp>
        <p:nvSpPr>
          <p:cNvPr id="6" name="TextBox 5"/>
          <p:cNvSpPr txBox="1"/>
          <p:nvPr/>
        </p:nvSpPr>
        <p:spPr>
          <a:xfrm>
            <a:off x="457200" y="2438400"/>
            <a:ext cx="6781800" cy="646331"/>
          </a:xfrm>
          <a:prstGeom prst="rect">
            <a:avLst/>
          </a:prstGeom>
          <a:noFill/>
        </p:spPr>
        <p:txBody>
          <a:bodyPr wrap="square" rtlCol="0">
            <a:spAutoFit/>
          </a:bodyPr>
          <a:lstStyle/>
          <a:p>
            <a:r>
              <a:rPr lang="en-US" b="1" i="1" u="sng" dirty="0" smtClean="0">
                <a:solidFill>
                  <a:schemeClr val="accent1"/>
                </a:solidFill>
              </a:rPr>
              <a:t>Version 12.1 display for online choices. As you can see this is changed to  Yes, No options. </a:t>
            </a:r>
            <a:endParaRPr lang="en-US" b="1" i="1" u="sng" dirty="0">
              <a:solidFill>
                <a:schemeClr val="accent1"/>
              </a:solidFill>
            </a:endParaRPr>
          </a:p>
        </p:txBody>
      </p:sp>
      <p:sp>
        <p:nvSpPr>
          <p:cNvPr id="7" name="Left Arrow 6"/>
          <p:cNvSpPr/>
          <p:nvPr/>
        </p:nvSpPr>
        <p:spPr>
          <a:xfrm>
            <a:off x="4191000" y="4495800"/>
            <a:ext cx="1676400" cy="2286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867400" y="4419601"/>
            <a:ext cx="3276600" cy="461665"/>
          </a:xfrm>
          <a:prstGeom prst="rect">
            <a:avLst/>
          </a:prstGeom>
          <a:noFill/>
        </p:spPr>
        <p:txBody>
          <a:bodyPr wrap="square" rtlCol="0">
            <a:spAutoFit/>
          </a:bodyPr>
          <a:lstStyle/>
          <a:p>
            <a:r>
              <a:rPr lang="en-US" sz="1200" b="1" i="1" dirty="0" smtClean="0">
                <a:solidFill>
                  <a:schemeClr val="accent1"/>
                </a:solidFill>
              </a:rPr>
              <a:t>When marked ‘NO” this is what we used to call suppressed job order</a:t>
            </a:r>
            <a:endParaRPr lang="en-US" sz="1200" b="1" i="1" dirty="0">
              <a:solidFill>
                <a:schemeClr val="accent1"/>
              </a:solidFill>
            </a:endParaRPr>
          </a:p>
        </p:txBody>
      </p:sp>
      <p:sp>
        <p:nvSpPr>
          <p:cNvPr id="13" name="Oval 12"/>
          <p:cNvSpPr/>
          <p:nvPr/>
        </p:nvSpPr>
        <p:spPr>
          <a:xfrm>
            <a:off x="4114800" y="4191000"/>
            <a:ext cx="50292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3200400" y="5105400"/>
            <a:ext cx="304800" cy="14478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29000" y="5638801"/>
            <a:ext cx="4953000" cy="338554"/>
          </a:xfrm>
          <a:prstGeom prst="rect">
            <a:avLst/>
          </a:prstGeom>
          <a:noFill/>
        </p:spPr>
        <p:txBody>
          <a:bodyPr wrap="square" rtlCol="0">
            <a:spAutoFit/>
          </a:bodyPr>
          <a:lstStyle/>
          <a:p>
            <a:r>
              <a:rPr lang="en-US" sz="1600" b="1" i="1" dirty="0" smtClean="0">
                <a:solidFill>
                  <a:schemeClr val="accent1"/>
                </a:solidFill>
              </a:rPr>
              <a:t>If YES is marked here an additional question appears</a:t>
            </a:r>
            <a:endParaRPr lang="en-US" sz="1600" b="1" i="1" dirty="0">
              <a:solidFill>
                <a:schemeClr val="accent1"/>
              </a:solidFill>
            </a:endParaRPr>
          </a:p>
        </p:txBody>
      </p:sp>
      <p:sp>
        <p:nvSpPr>
          <p:cNvPr id="11" name="Slide Number Placeholder 10"/>
          <p:cNvSpPr>
            <a:spLocks noGrp="1"/>
          </p:cNvSpPr>
          <p:nvPr>
            <p:ph type="sldNum" sz="quarter" idx="12"/>
          </p:nvPr>
        </p:nvSpPr>
        <p:spPr/>
        <p:txBody>
          <a:bodyPr/>
          <a:lstStyle/>
          <a:p>
            <a:fld id="{16A3DA17-38BC-401B-8B9D-67D41E8A059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2" cstate="print"/>
          <a:srcRect/>
          <a:stretch>
            <a:fillRect/>
          </a:stretch>
        </p:blipFill>
        <p:spPr bwMode="auto">
          <a:xfrm>
            <a:off x="381000" y="0"/>
            <a:ext cx="5991225" cy="2171700"/>
          </a:xfrm>
          <a:prstGeom prst="rect">
            <a:avLst/>
          </a:prstGeom>
          <a:noFill/>
          <a:ln w="9525">
            <a:noFill/>
            <a:miter lim="800000"/>
            <a:headEnd/>
            <a:tailEnd/>
          </a:ln>
        </p:spPr>
      </p:pic>
      <p:sp>
        <p:nvSpPr>
          <p:cNvPr id="6" name="Left Arrow 5"/>
          <p:cNvSpPr/>
          <p:nvPr/>
        </p:nvSpPr>
        <p:spPr>
          <a:xfrm>
            <a:off x="4267200" y="1600200"/>
            <a:ext cx="1752600" cy="2286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5" name="Picture 1"/>
          <p:cNvPicPr>
            <a:picLocks noChangeAspect="1" noChangeArrowheads="1"/>
          </p:cNvPicPr>
          <p:nvPr/>
        </p:nvPicPr>
        <p:blipFill>
          <a:blip r:embed="rId3" cstate="print"/>
          <a:srcRect/>
          <a:stretch>
            <a:fillRect/>
          </a:stretch>
        </p:blipFill>
        <p:spPr bwMode="auto">
          <a:xfrm>
            <a:off x="533400" y="1905000"/>
            <a:ext cx="5905500" cy="4543425"/>
          </a:xfrm>
          <a:prstGeom prst="rect">
            <a:avLst/>
          </a:prstGeom>
          <a:noFill/>
          <a:ln w="9525">
            <a:noFill/>
            <a:miter lim="800000"/>
            <a:headEnd/>
            <a:tailEnd/>
          </a:ln>
        </p:spPr>
      </p:pic>
      <p:sp>
        <p:nvSpPr>
          <p:cNvPr id="5" name="Rounded Rectangle 4"/>
          <p:cNvSpPr/>
          <p:nvPr/>
        </p:nvSpPr>
        <p:spPr>
          <a:xfrm>
            <a:off x="533400" y="1524000"/>
            <a:ext cx="2895600" cy="457200"/>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16A3DA17-38BC-401B-8B9D-67D41E8A059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cstate="print"/>
          <a:srcRect/>
          <a:stretch>
            <a:fillRect/>
          </a:stretch>
        </p:blipFill>
        <p:spPr bwMode="auto">
          <a:xfrm>
            <a:off x="533400" y="0"/>
            <a:ext cx="5619750" cy="2990850"/>
          </a:xfrm>
          <a:prstGeom prst="rect">
            <a:avLst/>
          </a:prstGeom>
          <a:noFill/>
          <a:ln w="9525">
            <a:noFill/>
            <a:miter lim="800000"/>
            <a:headEnd/>
            <a:tailEnd/>
          </a:ln>
        </p:spPr>
      </p:pic>
      <p:sp>
        <p:nvSpPr>
          <p:cNvPr id="4" name="Left Arrow 3"/>
          <p:cNvSpPr/>
          <p:nvPr/>
        </p:nvSpPr>
        <p:spPr>
          <a:xfrm>
            <a:off x="3276600" y="1676400"/>
            <a:ext cx="1828800" cy="2286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3581400" y="1219200"/>
            <a:ext cx="1828800" cy="2286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29400" y="228600"/>
            <a:ext cx="1676400" cy="830997"/>
          </a:xfrm>
          <a:prstGeom prst="rect">
            <a:avLst/>
          </a:prstGeom>
          <a:noFill/>
        </p:spPr>
        <p:txBody>
          <a:bodyPr wrap="square" rtlCol="0">
            <a:spAutoFit/>
          </a:bodyPr>
          <a:lstStyle/>
          <a:p>
            <a:r>
              <a:rPr lang="en-US" sz="1600" i="1" dirty="0" smtClean="0">
                <a:solidFill>
                  <a:schemeClr val="tx2"/>
                </a:solidFill>
              </a:rPr>
              <a:t>Additional Requirements added to list</a:t>
            </a:r>
            <a:endParaRPr lang="en-US" sz="1600" i="1" dirty="0">
              <a:solidFill>
                <a:schemeClr val="tx2"/>
              </a:solidFill>
            </a:endParaRPr>
          </a:p>
        </p:txBody>
      </p:sp>
      <p:pic>
        <p:nvPicPr>
          <p:cNvPr id="7" name="Picture 4"/>
          <p:cNvPicPr>
            <a:picLocks noChangeAspect="1" noChangeArrowheads="1"/>
          </p:cNvPicPr>
          <p:nvPr/>
        </p:nvPicPr>
        <p:blipFill>
          <a:blip r:embed="rId3" cstate="print"/>
          <a:srcRect/>
          <a:stretch>
            <a:fillRect/>
          </a:stretch>
        </p:blipFill>
        <p:spPr bwMode="auto">
          <a:xfrm>
            <a:off x="457200" y="2971800"/>
            <a:ext cx="5257800" cy="2971800"/>
          </a:xfrm>
          <a:prstGeom prst="rect">
            <a:avLst/>
          </a:prstGeom>
          <a:noFill/>
          <a:ln w="9525">
            <a:noFill/>
            <a:miter lim="800000"/>
            <a:headEnd/>
            <a:tailEnd/>
          </a:ln>
        </p:spPr>
      </p:pic>
      <p:sp>
        <p:nvSpPr>
          <p:cNvPr id="8" name="TextBox 7"/>
          <p:cNvSpPr txBox="1"/>
          <p:nvPr/>
        </p:nvSpPr>
        <p:spPr>
          <a:xfrm>
            <a:off x="5791200" y="3657600"/>
            <a:ext cx="3124200" cy="1077218"/>
          </a:xfrm>
          <a:prstGeom prst="rect">
            <a:avLst/>
          </a:prstGeom>
          <a:noFill/>
        </p:spPr>
        <p:txBody>
          <a:bodyPr wrap="square" rtlCol="0">
            <a:spAutoFit/>
          </a:bodyPr>
          <a:lstStyle/>
          <a:p>
            <a:r>
              <a:rPr lang="en-US" sz="1600" i="1" dirty="0" smtClean="0">
                <a:solidFill>
                  <a:schemeClr val="tx2"/>
                </a:solidFill>
              </a:rPr>
              <a:t>Job Application Information Needed – New check box to ‘Allow Individuals that have never had a job to apply </a:t>
            </a:r>
            <a:endParaRPr lang="en-US" dirty="0"/>
          </a:p>
        </p:txBody>
      </p:sp>
      <p:sp>
        <p:nvSpPr>
          <p:cNvPr id="9" name="Left Arrow 8"/>
          <p:cNvSpPr/>
          <p:nvPr/>
        </p:nvSpPr>
        <p:spPr>
          <a:xfrm>
            <a:off x="5257800" y="4572000"/>
            <a:ext cx="457200" cy="2286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16A3DA17-38BC-401B-8B9D-67D41E8A059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447800" y="1219200"/>
            <a:ext cx="5651500" cy="5035550"/>
          </a:xfrm>
          <a:prstGeom prst="rect">
            <a:avLst/>
          </a:prstGeom>
          <a:noFill/>
          <a:ln w="9525">
            <a:noFill/>
            <a:miter lim="800000"/>
            <a:headEnd/>
            <a:tailEnd/>
          </a:ln>
        </p:spPr>
      </p:pic>
      <p:sp>
        <p:nvSpPr>
          <p:cNvPr id="5" name="Oval 4"/>
          <p:cNvSpPr/>
          <p:nvPr/>
        </p:nvSpPr>
        <p:spPr>
          <a:xfrm>
            <a:off x="3886200" y="5334000"/>
            <a:ext cx="1676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8200" y="0"/>
            <a:ext cx="6248400" cy="1077218"/>
          </a:xfrm>
          <a:prstGeom prst="rect">
            <a:avLst/>
          </a:prstGeom>
          <a:noFill/>
        </p:spPr>
        <p:txBody>
          <a:bodyPr wrap="square" rtlCol="0">
            <a:spAutoFit/>
          </a:bodyPr>
          <a:lstStyle/>
          <a:p>
            <a:r>
              <a:rPr lang="en-US" sz="1600" b="1" i="1" dirty="0" smtClean="0">
                <a:solidFill>
                  <a:schemeClr val="tx2"/>
                </a:solidFill>
              </a:rPr>
              <a:t>Staff:</a:t>
            </a:r>
            <a:r>
              <a:rPr lang="en-US" sz="1600" i="1" dirty="0" smtClean="0">
                <a:solidFill>
                  <a:schemeClr val="tx2"/>
                </a:solidFill>
              </a:rPr>
              <a:t>  Upon logging in the first time to Version 12.1 your dashboard will look similar to this until you configure it how you want it to look. To configure the dashboard widgets, just click on the “Configure Dashboard Widgets</a:t>
            </a:r>
            <a:r>
              <a:rPr lang="en-US" sz="1600" i="1" dirty="0" smtClean="0">
                <a:solidFill>
                  <a:schemeClr val="accent1"/>
                </a:solidFill>
              </a:rPr>
              <a:t>”</a:t>
            </a:r>
            <a:endParaRPr lang="en-US" sz="1600" i="1" dirty="0">
              <a:solidFill>
                <a:schemeClr val="accent1"/>
              </a:solidFill>
            </a:endParaRPr>
          </a:p>
        </p:txBody>
      </p:sp>
      <p:sp>
        <p:nvSpPr>
          <p:cNvPr id="7" name="Slide Number Placeholder 6"/>
          <p:cNvSpPr>
            <a:spLocks noGrp="1"/>
          </p:cNvSpPr>
          <p:nvPr>
            <p:ph type="sldNum" sz="quarter" idx="12"/>
          </p:nvPr>
        </p:nvSpPr>
        <p:spPr/>
        <p:txBody>
          <a:bodyPr/>
          <a:lstStyle/>
          <a:p>
            <a:fld id="{16A3DA17-38BC-401B-8B9D-67D41E8A0599}"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8001000" cy="1077218"/>
          </a:xfrm>
          <a:prstGeom prst="rect">
            <a:avLst/>
          </a:prstGeom>
        </p:spPr>
        <p:txBody>
          <a:bodyPr wrap="square">
            <a:spAutoFit/>
          </a:bodyPr>
          <a:lstStyle/>
          <a:p>
            <a:r>
              <a:rPr lang="en-US" sz="1600" i="1" dirty="0" smtClean="0">
                <a:solidFill>
                  <a:schemeClr val="tx2"/>
                </a:solidFill>
              </a:rPr>
              <a:t>In version 11 of W@W when selecting “Finish” on a Job Order Entry, you return to a view of the job order just input, with a selection at the bottom to ‘Return to Job Order List.’   In Version 12.1 you will get this screen and will need to select </a:t>
            </a:r>
          </a:p>
          <a:p>
            <a:r>
              <a:rPr lang="en-US" sz="1600" i="1" dirty="0" smtClean="0">
                <a:solidFill>
                  <a:schemeClr val="tx2"/>
                </a:solidFill>
              </a:rPr>
              <a:t> “View all your Job Orders” to see the employers Job Order List.</a:t>
            </a:r>
            <a:endParaRPr lang="en-US" sz="1600" i="1" dirty="0">
              <a:solidFill>
                <a:schemeClr val="tx2"/>
              </a:solidFill>
            </a:endParaRPr>
          </a:p>
        </p:txBody>
      </p:sp>
      <p:pic>
        <p:nvPicPr>
          <p:cNvPr id="6" name="Picture 2"/>
          <p:cNvPicPr>
            <a:picLocks noChangeAspect="1" noChangeArrowheads="1"/>
          </p:cNvPicPr>
          <p:nvPr/>
        </p:nvPicPr>
        <p:blipFill>
          <a:blip r:embed="rId2" cstate="print"/>
          <a:srcRect/>
          <a:stretch>
            <a:fillRect/>
          </a:stretch>
        </p:blipFill>
        <p:spPr bwMode="auto">
          <a:xfrm>
            <a:off x="2133600" y="1524000"/>
            <a:ext cx="6172200" cy="5105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6A3DA17-38BC-401B-8B9D-67D41E8A0599}"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8305800" cy="646331"/>
          </a:xfrm>
          <a:prstGeom prst="rect">
            <a:avLst/>
          </a:prstGeom>
          <a:noFill/>
        </p:spPr>
        <p:txBody>
          <a:bodyPr wrap="square" rtlCol="0">
            <a:spAutoFit/>
          </a:bodyPr>
          <a:lstStyle/>
          <a:p>
            <a:r>
              <a:rPr lang="en-US" i="1" dirty="0" smtClean="0">
                <a:solidFill>
                  <a:schemeClr val="tx2"/>
                </a:solidFill>
              </a:rPr>
              <a:t>Job seekers and staff can conduct a job search using multiple counties  when using the Advanced Search</a:t>
            </a:r>
            <a:endParaRPr lang="en-US" i="1" dirty="0">
              <a:solidFill>
                <a:schemeClr val="tx2"/>
              </a:solidFill>
            </a:endParaRPr>
          </a:p>
        </p:txBody>
      </p:sp>
      <p:pic>
        <p:nvPicPr>
          <p:cNvPr id="2050" name="Picture 2"/>
          <p:cNvPicPr>
            <a:picLocks noChangeAspect="1" noChangeArrowheads="1"/>
          </p:cNvPicPr>
          <p:nvPr/>
        </p:nvPicPr>
        <p:blipFill>
          <a:blip r:embed="rId2" cstate="print"/>
          <a:srcRect/>
          <a:stretch>
            <a:fillRect/>
          </a:stretch>
        </p:blipFill>
        <p:spPr bwMode="auto">
          <a:xfrm>
            <a:off x="1685925" y="800100"/>
            <a:ext cx="5772150" cy="5257800"/>
          </a:xfrm>
          <a:prstGeom prst="rect">
            <a:avLst/>
          </a:prstGeom>
          <a:noFill/>
          <a:ln w="9525">
            <a:noFill/>
            <a:miter lim="800000"/>
            <a:headEnd/>
            <a:tailEnd/>
          </a:ln>
        </p:spPr>
      </p:pic>
      <p:sp>
        <p:nvSpPr>
          <p:cNvPr id="4" name="Left Arrow 3"/>
          <p:cNvSpPr/>
          <p:nvPr/>
        </p:nvSpPr>
        <p:spPr>
          <a:xfrm>
            <a:off x="5410200" y="3276600"/>
            <a:ext cx="2209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6A3DA17-38BC-401B-8B9D-67D41E8A059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7924800" cy="584775"/>
          </a:xfrm>
          <a:prstGeom prst="rect">
            <a:avLst/>
          </a:prstGeom>
        </p:spPr>
        <p:txBody>
          <a:bodyPr wrap="square">
            <a:spAutoFit/>
          </a:bodyPr>
          <a:lstStyle/>
          <a:p>
            <a:r>
              <a:rPr lang="en-US" sz="1600" i="1" dirty="0" smtClean="0">
                <a:solidFill>
                  <a:schemeClr val="accent1"/>
                </a:solidFill>
              </a:rPr>
              <a:t>There is now the ability to create a template to enter job orders. It is very similar to creating a job order</a:t>
            </a:r>
            <a:endParaRPr lang="en-US" sz="1600" i="1" dirty="0">
              <a:solidFill>
                <a:schemeClr val="accent1"/>
              </a:solidFill>
            </a:endParaRPr>
          </a:p>
        </p:txBody>
      </p:sp>
      <p:pic>
        <p:nvPicPr>
          <p:cNvPr id="59394" name="Picture 2"/>
          <p:cNvPicPr>
            <a:picLocks noChangeAspect="1" noChangeArrowheads="1"/>
          </p:cNvPicPr>
          <p:nvPr/>
        </p:nvPicPr>
        <p:blipFill>
          <a:blip r:embed="rId2" cstate="print"/>
          <a:srcRect/>
          <a:stretch>
            <a:fillRect/>
          </a:stretch>
        </p:blipFill>
        <p:spPr bwMode="auto">
          <a:xfrm>
            <a:off x="1447800" y="990600"/>
            <a:ext cx="5553075" cy="4695825"/>
          </a:xfrm>
          <a:prstGeom prst="rect">
            <a:avLst/>
          </a:prstGeom>
          <a:noFill/>
          <a:ln w="9525">
            <a:noFill/>
            <a:miter lim="800000"/>
            <a:headEnd/>
            <a:tailEnd/>
          </a:ln>
        </p:spPr>
      </p:pic>
      <p:sp>
        <p:nvSpPr>
          <p:cNvPr id="4" name="Oval 3"/>
          <p:cNvSpPr/>
          <p:nvPr/>
        </p:nvSpPr>
        <p:spPr>
          <a:xfrm>
            <a:off x="3657600" y="2819400"/>
            <a:ext cx="1219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6A3DA17-38BC-401B-8B9D-67D41E8A0599}"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3"/>
          <p:cNvPicPr>
            <a:picLocks noChangeAspect="1" noChangeArrowheads="1"/>
          </p:cNvPicPr>
          <p:nvPr/>
        </p:nvPicPr>
        <p:blipFill>
          <a:blip r:embed="rId2" cstate="print"/>
          <a:srcRect/>
          <a:stretch>
            <a:fillRect/>
          </a:stretch>
        </p:blipFill>
        <p:spPr bwMode="auto">
          <a:xfrm>
            <a:off x="1733550" y="1219200"/>
            <a:ext cx="5676900" cy="4972050"/>
          </a:xfrm>
          <a:prstGeom prst="rect">
            <a:avLst/>
          </a:prstGeom>
          <a:noFill/>
          <a:ln w="9525">
            <a:noFill/>
            <a:miter lim="800000"/>
            <a:headEnd/>
            <a:tailEnd/>
          </a:ln>
        </p:spPr>
      </p:pic>
      <p:sp>
        <p:nvSpPr>
          <p:cNvPr id="4" name="Oval 3"/>
          <p:cNvSpPr/>
          <p:nvPr/>
        </p:nvSpPr>
        <p:spPr>
          <a:xfrm>
            <a:off x="5257800" y="4953000"/>
            <a:ext cx="1981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6A3DA17-38BC-401B-8B9D-67D41E8A059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6324600" cy="923330"/>
          </a:xfrm>
          <a:prstGeom prst="rect">
            <a:avLst/>
          </a:prstGeom>
          <a:noFill/>
        </p:spPr>
        <p:txBody>
          <a:bodyPr wrap="square" rtlCol="0">
            <a:spAutoFit/>
          </a:bodyPr>
          <a:lstStyle/>
          <a:p>
            <a:r>
              <a:rPr lang="en-US" i="1" dirty="0" smtClean="0">
                <a:solidFill>
                  <a:schemeClr val="accent1"/>
                </a:solidFill>
              </a:rPr>
              <a:t>If you select Create job from template you will return to this screen.  Just click on Edit this job and make any necessary changes.</a:t>
            </a:r>
            <a:endParaRPr lang="en-US" i="1" dirty="0">
              <a:solidFill>
                <a:schemeClr val="accent1"/>
              </a:solidFill>
            </a:endParaRPr>
          </a:p>
        </p:txBody>
      </p:sp>
      <p:pic>
        <p:nvPicPr>
          <p:cNvPr id="61442" name="Picture 2"/>
          <p:cNvPicPr>
            <a:picLocks noChangeAspect="1" noChangeArrowheads="1"/>
          </p:cNvPicPr>
          <p:nvPr/>
        </p:nvPicPr>
        <p:blipFill>
          <a:blip r:embed="rId2" cstate="print"/>
          <a:srcRect/>
          <a:stretch>
            <a:fillRect/>
          </a:stretch>
        </p:blipFill>
        <p:spPr bwMode="auto">
          <a:xfrm>
            <a:off x="1524000" y="1371600"/>
            <a:ext cx="5553075" cy="51530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16A3DA17-38BC-401B-8B9D-67D41E8A0599}"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10600" cy="1077218"/>
          </a:xfrm>
          <a:prstGeom prst="rect">
            <a:avLst/>
          </a:prstGeom>
          <a:noFill/>
        </p:spPr>
        <p:txBody>
          <a:bodyPr wrap="square" rtlCol="0">
            <a:spAutoFit/>
          </a:bodyPr>
          <a:lstStyle/>
          <a:p>
            <a:r>
              <a:rPr lang="en-US" sz="1600" i="1" dirty="0" smtClean="0">
                <a:solidFill>
                  <a:schemeClr val="tx2"/>
                </a:solidFill>
              </a:rPr>
              <a:t>When searching for preferred job orders only, the seeker will see a new column called Skills Matched.  When staff are managing an individual and conducting a preferred job order search only, staff will see a new column called Skills Matched. When managing an individual and conducting a job search for preferred and </a:t>
            </a:r>
            <a:r>
              <a:rPr lang="en-US" sz="1600" b="1" i="1" dirty="0" err="1" smtClean="0">
                <a:solidFill>
                  <a:srgbClr val="FF0000"/>
                </a:solidFill>
              </a:rPr>
              <a:t>spidered</a:t>
            </a:r>
            <a:r>
              <a:rPr lang="en-US" sz="1600" i="1" dirty="0" smtClean="0">
                <a:solidFill>
                  <a:schemeClr val="tx2"/>
                </a:solidFill>
              </a:rPr>
              <a:t> job orders, the Skills Matched column will not appear.</a:t>
            </a:r>
            <a:endParaRPr lang="en-US" sz="1600" i="1" dirty="0">
              <a:solidFill>
                <a:schemeClr val="tx2"/>
              </a:solidFill>
            </a:endParaRPr>
          </a:p>
        </p:txBody>
      </p:sp>
      <p:pic>
        <p:nvPicPr>
          <p:cNvPr id="1026" name="Picture 2"/>
          <p:cNvPicPr>
            <a:picLocks noChangeAspect="1" noChangeArrowheads="1"/>
          </p:cNvPicPr>
          <p:nvPr/>
        </p:nvPicPr>
        <p:blipFill>
          <a:blip r:embed="rId3" cstate="print"/>
          <a:srcRect/>
          <a:stretch>
            <a:fillRect/>
          </a:stretch>
        </p:blipFill>
        <p:spPr bwMode="auto">
          <a:xfrm>
            <a:off x="990600" y="1447800"/>
            <a:ext cx="6067425" cy="4943475"/>
          </a:xfrm>
          <a:prstGeom prst="rect">
            <a:avLst/>
          </a:prstGeom>
          <a:noFill/>
          <a:ln w="9525">
            <a:noFill/>
            <a:miter lim="800000"/>
            <a:headEnd/>
            <a:tailEnd/>
          </a:ln>
        </p:spPr>
      </p:pic>
      <p:sp>
        <p:nvSpPr>
          <p:cNvPr id="4" name="Left Arrow 3"/>
          <p:cNvSpPr/>
          <p:nvPr/>
        </p:nvSpPr>
        <p:spPr>
          <a:xfrm>
            <a:off x="5791200" y="2743200"/>
            <a:ext cx="1828800" cy="4572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16A3DA17-38BC-401B-8B9D-67D41E8A0599}"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
            <a:ext cx="8534400" cy="646331"/>
          </a:xfrm>
          <a:prstGeom prst="rect">
            <a:avLst/>
          </a:prstGeom>
        </p:spPr>
        <p:txBody>
          <a:bodyPr wrap="square">
            <a:spAutoFit/>
          </a:bodyPr>
          <a:lstStyle/>
          <a:p>
            <a:r>
              <a:rPr lang="en-US" i="1" dirty="0" smtClean="0">
                <a:solidFill>
                  <a:schemeClr val="accent1"/>
                </a:solidFill>
              </a:rPr>
              <a:t>The Application Eligibility Tab for WIA is easier to read.</a:t>
            </a:r>
          </a:p>
          <a:p>
            <a:pPr lvl="0"/>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457200" y="1066800"/>
            <a:ext cx="3733800" cy="5334000"/>
          </a:xfrm>
          <a:prstGeom prst="rect">
            <a:avLst/>
          </a:prstGeom>
          <a:noFill/>
          <a:ln w="9525">
            <a:noFill/>
            <a:miter lim="800000"/>
            <a:headEnd/>
            <a:tailEnd/>
          </a:ln>
        </p:spPr>
      </p:pic>
      <p:pic>
        <p:nvPicPr>
          <p:cNvPr id="62467" name="Picture 3"/>
          <p:cNvPicPr>
            <a:picLocks noChangeAspect="1" noChangeArrowheads="1"/>
          </p:cNvPicPr>
          <p:nvPr/>
        </p:nvPicPr>
        <p:blipFill>
          <a:blip r:embed="rId3" cstate="print"/>
          <a:srcRect/>
          <a:stretch>
            <a:fillRect/>
          </a:stretch>
        </p:blipFill>
        <p:spPr bwMode="auto">
          <a:xfrm>
            <a:off x="4495800" y="1295400"/>
            <a:ext cx="4648200" cy="2590800"/>
          </a:xfrm>
          <a:prstGeom prst="rect">
            <a:avLst/>
          </a:prstGeom>
          <a:noFill/>
          <a:ln w="9525">
            <a:noFill/>
            <a:miter lim="800000"/>
            <a:headEnd/>
            <a:tailEnd/>
          </a:ln>
        </p:spPr>
      </p:pic>
      <p:sp>
        <p:nvSpPr>
          <p:cNvPr id="5" name="TextBox 4"/>
          <p:cNvSpPr txBox="1"/>
          <p:nvPr/>
        </p:nvSpPr>
        <p:spPr>
          <a:xfrm>
            <a:off x="990600" y="762000"/>
            <a:ext cx="1295400" cy="369332"/>
          </a:xfrm>
          <a:prstGeom prst="rect">
            <a:avLst/>
          </a:prstGeom>
          <a:noFill/>
        </p:spPr>
        <p:txBody>
          <a:bodyPr wrap="square" rtlCol="0">
            <a:spAutoFit/>
          </a:bodyPr>
          <a:lstStyle/>
          <a:p>
            <a:r>
              <a:rPr lang="en-US" i="1" dirty="0" smtClean="0"/>
              <a:t>Version 11</a:t>
            </a:r>
            <a:endParaRPr lang="en-US" i="1" dirty="0"/>
          </a:p>
        </p:txBody>
      </p:sp>
      <p:sp>
        <p:nvSpPr>
          <p:cNvPr id="6" name="TextBox 5"/>
          <p:cNvSpPr txBox="1"/>
          <p:nvPr/>
        </p:nvSpPr>
        <p:spPr>
          <a:xfrm>
            <a:off x="4648200" y="990600"/>
            <a:ext cx="3352800" cy="381000"/>
          </a:xfrm>
          <a:prstGeom prst="rect">
            <a:avLst/>
          </a:prstGeom>
          <a:noFill/>
        </p:spPr>
        <p:txBody>
          <a:bodyPr wrap="square" rtlCol="0">
            <a:spAutoFit/>
          </a:bodyPr>
          <a:lstStyle/>
          <a:p>
            <a:r>
              <a:rPr lang="en-US" i="1" dirty="0" smtClean="0">
                <a:solidFill>
                  <a:srgbClr val="FF0000"/>
                </a:solidFill>
              </a:rPr>
              <a:t>Version 12.1</a:t>
            </a:r>
            <a:endParaRPr lang="en-US" i="1" dirty="0">
              <a:solidFill>
                <a:srgbClr val="FF0000"/>
              </a:solidFill>
            </a:endParaRPr>
          </a:p>
        </p:txBody>
      </p:sp>
      <p:sp>
        <p:nvSpPr>
          <p:cNvPr id="7" name="Slide Number Placeholder 6"/>
          <p:cNvSpPr>
            <a:spLocks noGrp="1"/>
          </p:cNvSpPr>
          <p:nvPr>
            <p:ph type="sldNum" sz="quarter" idx="12"/>
          </p:nvPr>
        </p:nvSpPr>
        <p:spPr/>
        <p:txBody>
          <a:bodyPr/>
          <a:lstStyle/>
          <a:p>
            <a:fld id="{16A3DA17-38BC-401B-8B9D-67D41E8A0599}"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838200"/>
            <a:ext cx="5181600" cy="369332"/>
          </a:xfrm>
          <a:prstGeom prst="rect">
            <a:avLst/>
          </a:prstGeom>
          <a:noFill/>
        </p:spPr>
        <p:txBody>
          <a:bodyPr wrap="square" rtlCol="0">
            <a:spAutoFit/>
          </a:bodyPr>
          <a:lstStyle/>
          <a:p>
            <a:r>
              <a:rPr lang="en-US" dirty="0" smtClean="0"/>
              <a:t>More Changes in Version 12.1</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685800" y="1524000"/>
            <a:ext cx="5915025" cy="2600325"/>
          </a:xfrm>
          <a:prstGeom prst="rect">
            <a:avLst/>
          </a:prstGeom>
          <a:noFill/>
          <a:ln w="9525">
            <a:noFill/>
            <a:miter lim="800000"/>
            <a:headEnd/>
            <a:tailEnd/>
          </a:ln>
        </p:spPr>
      </p:pic>
      <p:sp>
        <p:nvSpPr>
          <p:cNvPr id="4" name="Left Arrow 3"/>
          <p:cNvSpPr/>
          <p:nvPr/>
        </p:nvSpPr>
        <p:spPr>
          <a:xfrm>
            <a:off x="5867400" y="2819400"/>
            <a:ext cx="1371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6019800" y="3124200"/>
            <a:ext cx="1371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8200" y="4419600"/>
            <a:ext cx="6172200" cy="646331"/>
          </a:xfrm>
          <a:prstGeom prst="rect">
            <a:avLst/>
          </a:prstGeom>
          <a:noFill/>
        </p:spPr>
        <p:txBody>
          <a:bodyPr wrap="square" rtlCol="0">
            <a:spAutoFit/>
          </a:bodyPr>
          <a:lstStyle/>
          <a:p>
            <a:r>
              <a:rPr lang="en-US" i="1" dirty="0" smtClean="0">
                <a:solidFill>
                  <a:schemeClr val="tx2"/>
                </a:solidFill>
              </a:rPr>
              <a:t>Job Seekers can now download existing resumes  or use the Copy and Paste format.</a:t>
            </a:r>
            <a:endParaRPr lang="en-US" i="1" dirty="0">
              <a:solidFill>
                <a:schemeClr val="tx2"/>
              </a:solidFill>
            </a:endParaRPr>
          </a:p>
        </p:txBody>
      </p:sp>
      <p:sp>
        <p:nvSpPr>
          <p:cNvPr id="8" name="Slide Number Placeholder 7"/>
          <p:cNvSpPr>
            <a:spLocks noGrp="1"/>
          </p:cNvSpPr>
          <p:nvPr>
            <p:ph type="sldNum" sz="quarter" idx="12"/>
          </p:nvPr>
        </p:nvSpPr>
        <p:spPr/>
        <p:txBody>
          <a:bodyPr/>
          <a:lstStyle/>
          <a:p>
            <a:fld id="{16A3DA17-38BC-401B-8B9D-67D41E8A0599}"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 Arrow 2"/>
          <p:cNvSpPr/>
          <p:nvPr/>
        </p:nvSpPr>
        <p:spPr>
          <a:xfrm>
            <a:off x="5334000" y="1752600"/>
            <a:ext cx="457200" cy="838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5" name="Picture 3"/>
          <p:cNvPicPr>
            <a:picLocks noChangeAspect="1" noChangeArrowheads="1"/>
          </p:cNvPicPr>
          <p:nvPr/>
        </p:nvPicPr>
        <p:blipFill>
          <a:blip r:embed="rId2" cstate="print"/>
          <a:srcRect/>
          <a:stretch>
            <a:fillRect/>
          </a:stretch>
        </p:blipFill>
        <p:spPr bwMode="auto">
          <a:xfrm>
            <a:off x="838200" y="1"/>
            <a:ext cx="5581650" cy="3886200"/>
          </a:xfrm>
          <a:prstGeom prst="rect">
            <a:avLst/>
          </a:prstGeom>
          <a:noFill/>
          <a:ln w="9525">
            <a:noFill/>
            <a:miter lim="800000"/>
            <a:headEnd/>
            <a:tailEnd/>
          </a:ln>
        </p:spPr>
      </p:pic>
      <p:sp>
        <p:nvSpPr>
          <p:cNvPr id="6" name="Left Arrow 5"/>
          <p:cNvSpPr/>
          <p:nvPr/>
        </p:nvSpPr>
        <p:spPr>
          <a:xfrm>
            <a:off x="3886200" y="16002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6" name="Picture 4"/>
          <p:cNvPicPr>
            <a:picLocks noChangeAspect="1" noChangeArrowheads="1"/>
          </p:cNvPicPr>
          <p:nvPr/>
        </p:nvPicPr>
        <p:blipFill>
          <a:blip r:embed="rId3" cstate="print"/>
          <a:srcRect/>
          <a:stretch>
            <a:fillRect/>
          </a:stretch>
        </p:blipFill>
        <p:spPr bwMode="auto">
          <a:xfrm>
            <a:off x="2514600" y="3886200"/>
            <a:ext cx="5600700" cy="2743200"/>
          </a:xfrm>
          <a:prstGeom prst="rect">
            <a:avLst/>
          </a:prstGeom>
          <a:noFill/>
          <a:ln w="9525">
            <a:noFill/>
            <a:miter lim="800000"/>
            <a:headEnd/>
            <a:tailEnd/>
          </a:ln>
        </p:spPr>
      </p:pic>
      <p:sp>
        <p:nvSpPr>
          <p:cNvPr id="11" name="Rectangle 10"/>
          <p:cNvSpPr/>
          <p:nvPr/>
        </p:nvSpPr>
        <p:spPr>
          <a:xfrm>
            <a:off x="4572000" y="6324600"/>
            <a:ext cx="457200" cy="1219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4495800" y="5562600"/>
            <a:ext cx="457200" cy="15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629400" y="5486400"/>
            <a:ext cx="1447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6000" y="990600"/>
            <a:ext cx="2743200" cy="923330"/>
          </a:xfrm>
          <a:prstGeom prst="rect">
            <a:avLst/>
          </a:prstGeom>
        </p:spPr>
        <p:txBody>
          <a:bodyPr wrap="square">
            <a:spAutoFit/>
          </a:bodyPr>
          <a:lstStyle/>
          <a:p>
            <a:r>
              <a:rPr lang="en-US" i="1" dirty="0" smtClean="0">
                <a:solidFill>
                  <a:schemeClr val="accent1"/>
                </a:solidFill>
              </a:rPr>
              <a:t>Staff now have the ability to change usernames  for job seekers and employers</a:t>
            </a:r>
            <a:endParaRPr lang="en-US" i="1" dirty="0">
              <a:solidFill>
                <a:schemeClr val="accent1"/>
              </a:solidFill>
            </a:endParaRPr>
          </a:p>
        </p:txBody>
      </p:sp>
      <p:sp>
        <p:nvSpPr>
          <p:cNvPr id="16" name="Slide Number Placeholder 15"/>
          <p:cNvSpPr>
            <a:spLocks noGrp="1"/>
          </p:cNvSpPr>
          <p:nvPr>
            <p:ph type="sldNum" sz="quarter" idx="12"/>
          </p:nvPr>
        </p:nvSpPr>
        <p:spPr/>
        <p:txBody>
          <a:bodyPr/>
          <a:lstStyle/>
          <a:p>
            <a:fld id="{16A3DA17-38BC-401B-8B9D-67D41E8A059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14400" y="304800"/>
            <a:ext cx="5695950" cy="2457450"/>
          </a:xfrm>
          <a:prstGeom prst="rect">
            <a:avLst/>
          </a:prstGeom>
          <a:noFill/>
          <a:ln w="9525">
            <a:noFill/>
            <a:miter lim="800000"/>
            <a:headEnd/>
            <a:tailEnd/>
          </a:ln>
        </p:spPr>
      </p:pic>
      <p:sp>
        <p:nvSpPr>
          <p:cNvPr id="3" name="Oval 2"/>
          <p:cNvSpPr/>
          <p:nvPr/>
        </p:nvSpPr>
        <p:spPr>
          <a:xfrm>
            <a:off x="5029200" y="1066800"/>
            <a:ext cx="1524000" cy="4572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838200" y="3886200"/>
            <a:ext cx="5667375" cy="2971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6A3DA17-38BC-401B-8B9D-67D41E8A059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609600" y="242501"/>
            <a:ext cx="8229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accent1"/>
                </a:solidFill>
                <a:effectLst/>
                <a:ea typeface="Calibri" pitchFamily="34" charset="0"/>
                <a:cs typeface="Times New Roman" pitchFamily="18" charset="0"/>
              </a:rPr>
              <a:t>New Wagner </a:t>
            </a:r>
            <a:r>
              <a:rPr kumimoji="0" lang="en-US" b="1" i="1" u="none" strike="noStrike" cap="none" normalizeH="0" baseline="0" dirty="0" err="1" smtClean="0">
                <a:ln>
                  <a:noFill/>
                </a:ln>
                <a:solidFill>
                  <a:schemeClr val="accent1"/>
                </a:solidFill>
                <a:effectLst/>
                <a:ea typeface="Calibri" pitchFamily="34" charset="0"/>
                <a:cs typeface="Times New Roman" pitchFamily="18" charset="0"/>
              </a:rPr>
              <a:t>Peyser</a:t>
            </a:r>
            <a:r>
              <a:rPr kumimoji="0" lang="en-US" b="1" i="1" u="none" strike="noStrike" cap="none" normalizeH="0" baseline="0" dirty="0" smtClean="0">
                <a:ln>
                  <a:noFill/>
                </a:ln>
                <a:solidFill>
                  <a:schemeClr val="accent1"/>
                </a:solidFill>
                <a:effectLst/>
                <a:ea typeface="Calibri" pitchFamily="34" charset="0"/>
                <a:cs typeface="Times New Roman" pitchFamily="18" charset="0"/>
              </a:rPr>
              <a:t> Re-Registration Screen: The new screen is designed to capture more information.</a:t>
            </a:r>
            <a:endParaRPr kumimoji="0" lang="en-US" b="1" i="1" u="none" strike="noStrike" cap="none" normalizeH="0" baseline="0" dirty="0" smtClean="0">
              <a:ln>
                <a:noFill/>
              </a:ln>
              <a:solidFill>
                <a:schemeClr val="accent1"/>
              </a:solidFill>
              <a:effectLst/>
              <a:cs typeface="Arial" pitchFamily="34" charset="0"/>
            </a:endParaRPr>
          </a:p>
        </p:txBody>
      </p:sp>
      <p:pic>
        <p:nvPicPr>
          <p:cNvPr id="47108" name="Picture 4"/>
          <p:cNvPicPr>
            <a:picLocks noChangeAspect="1" noChangeArrowheads="1"/>
          </p:cNvPicPr>
          <p:nvPr/>
        </p:nvPicPr>
        <p:blipFill>
          <a:blip r:embed="rId2" cstate="print"/>
          <a:srcRect/>
          <a:stretch>
            <a:fillRect/>
          </a:stretch>
        </p:blipFill>
        <p:spPr bwMode="auto">
          <a:xfrm>
            <a:off x="304800" y="1219200"/>
            <a:ext cx="7315200" cy="3819525"/>
          </a:xfrm>
          <a:prstGeom prst="rect">
            <a:avLst/>
          </a:prstGeom>
          <a:noFill/>
          <a:ln w="9525">
            <a:noFill/>
            <a:miter lim="800000"/>
            <a:headEnd/>
            <a:tailEnd/>
          </a:ln>
        </p:spPr>
      </p:pic>
      <p:sp>
        <p:nvSpPr>
          <p:cNvPr id="7" name="Rectangle 6"/>
          <p:cNvSpPr/>
          <p:nvPr/>
        </p:nvSpPr>
        <p:spPr>
          <a:xfrm>
            <a:off x="457200" y="3124200"/>
            <a:ext cx="29718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400" y="5257800"/>
            <a:ext cx="7620000" cy="1107996"/>
          </a:xfrm>
          <a:prstGeom prst="rect">
            <a:avLst/>
          </a:prstGeom>
          <a:noFill/>
        </p:spPr>
        <p:txBody>
          <a:bodyPr wrap="square" rtlCol="0">
            <a:spAutoFit/>
          </a:bodyPr>
          <a:lstStyle/>
          <a:p>
            <a:pPr fontAlgn="base">
              <a:spcBef>
                <a:spcPct val="0"/>
              </a:spcBef>
              <a:spcAft>
                <a:spcPct val="0"/>
              </a:spcAft>
            </a:pPr>
            <a:r>
              <a:rPr lang="en-US" sz="1600" i="1" dirty="0" smtClean="0">
                <a:solidFill>
                  <a:schemeClr val="tx2"/>
                </a:solidFill>
                <a:ea typeface="Calibri" pitchFamily="34" charset="0"/>
                <a:cs typeface="Times New Roman" pitchFamily="18" charset="0"/>
              </a:rPr>
              <a:t>When staff go to select the activity that they will be re-enrolling the individual into, WP will ONLY display services that are “Reportable” based upon WP Reporting service categories.  This will insure the first activity is a reportable service.</a:t>
            </a:r>
          </a:p>
          <a:p>
            <a:endParaRPr lang="en-US" dirty="0"/>
          </a:p>
        </p:txBody>
      </p:sp>
      <p:sp>
        <p:nvSpPr>
          <p:cNvPr id="10" name="Oval 9"/>
          <p:cNvSpPr/>
          <p:nvPr/>
        </p:nvSpPr>
        <p:spPr>
          <a:xfrm>
            <a:off x="381000" y="4419600"/>
            <a:ext cx="1981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A3DA17-38BC-401B-8B9D-67D41E8A059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914400" y="381000"/>
            <a:ext cx="5410200" cy="5067300"/>
          </a:xfrm>
          <a:prstGeom prst="rect">
            <a:avLst/>
          </a:prstGeom>
          <a:noFill/>
          <a:ln w="9525">
            <a:noFill/>
            <a:miter lim="800000"/>
            <a:headEnd/>
            <a:tailEnd/>
          </a:ln>
        </p:spPr>
      </p:pic>
      <p:sp>
        <p:nvSpPr>
          <p:cNvPr id="3" name="TextBox 2"/>
          <p:cNvSpPr txBox="1"/>
          <p:nvPr/>
        </p:nvSpPr>
        <p:spPr>
          <a:xfrm>
            <a:off x="6400800" y="1828800"/>
            <a:ext cx="2209800" cy="2800767"/>
          </a:xfrm>
          <a:prstGeom prst="rect">
            <a:avLst/>
          </a:prstGeom>
          <a:noFill/>
        </p:spPr>
        <p:txBody>
          <a:bodyPr wrap="square" rtlCol="0">
            <a:spAutoFit/>
          </a:bodyPr>
          <a:lstStyle/>
          <a:p>
            <a:r>
              <a:rPr lang="en-US" sz="1600" i="1" dirty="0" smtClean="0">
                <a:solidFill>
                  <a:schemeClr val="tx2"/>
                </a:solidFill>
              </a:rPr>
              <a:t>This has been added with no default answer.  This was added to better capture Dislocated Worker Information for the 9002 Reports.  When Yes is selected the Date of separation prompt will appear and the date must be entered.</a:t>
            </a:r>
            <a:endParaRPr lang="en-US" dirty="0"/>
          </a:p>
        </p:txBody>
      </p:sp>
      <p:sp>
        <p:nvSpPr>
          <p:cNvPr id="6" name="Left Arrow 5"/>
          <p:cNvSpPr/>
          <p:nvPr/>
        </p:nvSpPr>
        <p:spPr>
          <a:xfrm>
            <a:off x="3276600" y="1828800"/>
            <a:ext cx="3124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a:off x="4191000" y="990600"/>
            <a:ext cx="1219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A3DA17-38BC-401B-8B9D-67D41E8A059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52400" y="0"/>
            <a:ext cx="5619750" cy="3019425"/>
          </a:xfrm>
          <a:prstGeom prst="rect">
            <a:avLst/>
          </a:prstGeom>
          <a:noFill/>
          <a:ln w="9525">
            <a:noFill/>
            <a:miter lim="800000"/>
            <a:headEnd/>
            <a:tailEnd/>
          </a:ln>
        </p:spPr>
      </p:pic>
      <p:sp>
        <p:nvSpPr>
          <p:cNvPr id="6" name="TextBox 5"/>
          <p:cNvSpPr txBox="1"/>
          <p:nvPr/>
        </p:nvSpPr>
        <p:spPr>
          <a:xfrm>
            <a:off x="6019800" y="228600"/>
            <a:ext cx="2895600" cy="2585323"/>
          </a:xfrm>
          <a:prstGeom prst="rect">
            <a:avLst/>
          </a:prstGeom>
          <a:noFill/>
        </p:spPr>
        <p:txBody>
          <a:bodyPr wrap="square" rtlCol="0">
            <a:spAutoFit/>
          </a:bodyPr>
          <a:lstStyle/>
          <a:p>
            <a:r>
              <a:rPr lang="en-US" sz="1600" i="1" dirty="0" smtClean="0">
                <a:solidFill>
                  <a:schemeClr val="tx2"/>
                </a:solidFill>
              </a:rPr>
              <a:t>Military Service has also been added to this page.  The military service will now work just like the individual registration. All prompts are new to the re-registration into Wagner </a:t>
            </a:r>
            <a:r>
              <a:rPr lang="en-US" sz="1600" i="1" dirty="0" err="1" smtClean="0">
                <a:solidFill>
                  <a:schemeClr val="tx2"/>
                </a:solidFill>
              </a:rPr>
              <a:t>Peyser</a:t>
            </a:r>
            <a:r>
              <a:rPr lang="en-US" sz="1600" i="1" dirty="0" smtClean="0">
                <a:solidFill>
                  <a:schemeClr val="tx2"/>
                </a:solidFill>
              </a:rPr>
              <a:t>. This will insure that the system is attaching the correct military service information to the WP participation record</a:t>
            </a:r>
            <a:r>
              <a:rPr lang="en-US" i="1" dirty="0" smtClean="0">
                <a:solidFill>
                  <a:schemeClr val="tx2"/>
                </a:solidFill>
              </a:rPr>
              <a:t>. </a:t>
            </a:r>
            <a:endParaRPr lang="en-US" i="1" dirty="0">
              <a:solidFill>
                <a:schemeClr val="tx2"/>
              </a:solidFill>
            </a:endParaRPr>
          </a:p>
        </p:txBody>
      </p:sp>
      <p:sp>
        <p:nvSpPr>
          <p:cNvPr id="7" name="Up Arrow 6"/>
          <p:cNvSpPr/>
          <p:nvPr/>
        </p:nvSpPr>
        <p:spPr>
          <a:xfrm>
            <a:off x="4114800" y="1905000"/>
            <a:ext cx="228600" cy="1752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267200" y="2895600"/>
            <a:ext cx="2362200" cy="830997"/>
          </a:xfrm>
          <a:prstGeom prst="rect">
            <a:avLst/>
          </a:prstGeom>
          <a:noFill/>
        </p:spPr>
        <p:txBody>
          <a:bodyPr wrap="square" rtlCol="0">
            <a:spAutoFit/>
          </a:bodyPr>
          <a:lstStyle/>
          <a:p>
            <a:r>
              <a:rPr lang="en-US" sz="1600" b="1" i="1" dirty="0" smtClean="0">
                <a:solidFill>
                  <a:schemeClr val="tx2"/>
                </a:solidFill>
              </a:rPr>
              <a:t>When answered yes the additional questions will be displayed</a:t>
            </a:r>
            <a:endParaRPr lang="en-US" sz="1600" b="1" i="1" dirty="0">
              <a:solidFill>
                <a:schemeClr val="tx2"/>
              </a:solidFill>
            </a:endParaRPr>
          </a:p>
        </p:txBody>
      </p:sp>
      <p:pic>
        <p:nvPicPr>
          <p:cNvPr id="56326" name="Picture 6"/>
          <p:cNvPicPr>
            <a:picLocks noChangeAspect="1" noChangeArrowheads="1"/>
          </p:cNvPicPr>
          <p:nvPr/>
        </p:nvPicPr>
        <p:blipFill>
          <a:blip r:embed="rId3" cstate="print"/>
          <a:srcRect/>
          <a:stretch>
            <a:fillRect/>
          </a:stretch>
        </p:blipFill>
        <p:spPr bwMode="auto">
          <a:xfrm>
            <a:off x="381000" y="3657600"/>
            <a:ext cx="7239000" cy="26670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16A3DA17-38BC-401B-8B9D-67D41E8A059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38800" y="914400"/>
            <a:ext cx="2743200" cy="2585323"/>
          </a:xfrm>
          <a:prstGeom prst="rect">
            <a:avLst/>
          </a:prstGeom>
          <a:noFill/>
        </p:spPr>
        <p:txBody>
          <a:bodyPr wrap="square" rtlCol="0">
            <a:spAutoFit/>
          </a:bodyPr>
          <a:lstStyle/>
          <a:p>
            <a:r>
              <a:rPr lang="en-US" sz="1600" i="1" dirty="0" smtClean="0">
                <a:solidFill>
                  <a:schemeClr val="tx2"/>
                </a:solidFill>
              </a:rPr>
              <a:t>When </a:t>
            </a:r>
            <a:r>
              <a:rPr lang="en-US" sz="1600" i="1" dirty="0" smtClean="0">
                <a:solidFill>
                  <a:schemeClr val="tx2"/>
                </a:solidFill>
              </a:rPr>
              <a:t>Question “ </a:t>
            </a:r>
            <a:r>
              <a:rPr lang="en-US" sz="1600" i="1" dirty="0" smtClean="0">
                <a:solidFill>
                  <a:schemeClr val="tx2"/>
                </a:solidFill>
              </a:rPr>
              <a:t>Are you within 24 months of retirement or 12 months of discharge from the military (Transitioning Service Member)?”  is answered yes the screen will change and present the Transitioning Service Member Questions</a:t>
            </a:r>
            <a:endParaRPr lang="en-US" sz="1600" dirty="0" smtClean="0">
              <a:solidFill>
                <a:schemeClr val="tx2"/>
              </a:solidFill>
            </a:endParaRP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298538" y="-55323"/>
            <a:ext cx="5181600" cy="3914775"/>
          </a:xfrm>
          <a:prstGeom prst="rect">
            <a:avLst/>
          </a:prstGeom>
          <a:noFill/>
          <a:ln w="9525">
            <a:noFill/>
            <a:miter lim="800000"/>
            <a:headEnd/>
            <a:tailEnd/>
          </a:ln>
        </p:spPr>
      </p:pic>
      <p:sp>
        <p:nvSpPr>
          <p:cNvPr id="9" name="Left Arrow 8"/>
          <p:cNvSpPr/>
          <p:nvPr/>
        </p:nvSpPr>
        <p:spPr>
          <a:xfrm>
            <a:off x="4724400" y="2209800"/>
            <a:ext cx="9144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3" cstate="print"/>
          <a:srcRect/>
          <a:stretch>
            <a:fillRect/>
          </a:stretch>
        </p:blipFill>
        <p:spPr bwMode="auto">
          <a:xfrm>
            <a:off x="304800" y="4114800"/>
            <a:ext cx="5581650" cy="2362200"/>
          </a:xfrm>
          <a:prstGeom prst="rect">
            <a:avLst/>
          </a:prstGeom>
          <a:noFill/>
          <a:ln w="9525">
            <a:noFill/>
            <a:miter lim="800000"/>
            <a:headEnd/>
            <a:tailEnd/>
          </a:ln>
        </p:spPr>
      </p:pic>
      <p:sp>
        <p:nvSpPr>
          <p:cNvPr id="11" name="TextBox 10"/>
          <p:cNvSpPr txBox="1"/>
          <p:nvPr/>
        </p:nvSpPr>
        <p:spPr>
          <a:xfrm>
            <a:off x="6400800" y="5867400"/>
            <a:ext cx="1905000" cy="338554"/>
          </a:xfrm>
          <a:prstGeom prst="rect">
            <a:avLst/>
          </a:prstGeom>
          <a:noFill/>
        </p:spPr>
        <p:txBody>
          <a:bodyPr wrap="square" rtlCol="0">
            <a:spAutoFit/>
          </a:bodyPr>
          <a:lstStyle/>
          <a:p>
            <a:r>
              <a:rPr lang="en-US" sz="1600" i="1" dirty="0" smtClean="0">
                <a:solidFill>
                  <a:schemeClr val="tx2"/>
                </a:solidFill>
              </a:rPr>
              <a:t>New question added</a:t>
            </a:r>
            <a:endParaRPr lang="en-US" sz="1600" i="1" dirty="0">
              <a:solidFill>
                <a:schemeClr val="tx2"/>
              </a:solidFill>
            </a:endParaRPr>
          </a:p>
        </p:txBody>
      </p:sp>
      <p:sp>
        <p:nvSpPr>
          <p:cNvPr id="12" name="Left Arrow 11"/>
          <p:cNvSpPr/>
          <p:nvPr/>
        </p:nvSpPr>
        <p:spPr>
          <a:xfrm>
            <a:off x="4419600" y="6019800"/>
            <a:ext cx="1600200" cy="228600"/>
          </a:xfrm>
          <a:prstGeom prst="leftArrow">
            <a:avLst>
              <a:gd name="adj1" fmla="val 50000"/>
              <a:gd name="adj2" fmla="val 4589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16A3DA17-38BC-401B-8B9D-67D41E8A0599}"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3770</TotalTime>
  <Words>987</Words>
  <Application>Microsoft Office PowerPoint</Application>
  <PresentationFormat>On-screen Show (4:3)</PresentationFormat>
  <Paragraphs>99</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Wyomingatwork.com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Wyomingatwork.com</dc:title>
  <dc:creator>sjanak</dc:creator>
  <cp:lastModifiedBy>sjanak</cp:lastModifiedBy>
  <cp:revision>349</cp:revision>
  <dcterms:created xsi:type="dcterms:W3CDTF">2013-07-01T20:19:12Z</dcterms:created>
  <dcterms:modified xsi:type="dcterms:W3CDTF">2013-07-08T17:00:38Z</dcterms:modified>
</cp:coreProperties>
</file>