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 id="2147484344" r:id="rId2"/>
  </p:sldMasterIdLst>
  <p:notesMasterIdLst>
    <p:notesMasterId r:id="rId17"/>
  </p:notesMasterIdLst>
  <p:handoutMasterIdLst>
    <p:handoutMasterId r:id="rId18"/>
  </p:handoutMasterIdLst>
  <p:sldIdLst>
    <p:sldId id="298" r:id="rId3"/>
    <p:sldId id="299" r:id="rId4"/>
    <p:sldId id="311" r:id="rId5"/>
    <p:sldId id="304" r:id="rId6"/>
    <p:sldId id="303" r:id="rId7"/>
    <p:sldId id="307" r:id="rId8"/>
    <p:sldId id="305" r:id="rId9"/>
    <p:sldId id="306" r:id="rId10"/>
    <p:sldId id="301" r:id="rId11"/>
    <p:sldId id="308" r:id="rId12"/>
    <p:sldId id="309" r:id="rId13"/>
    <p:sldId id="313" r:id="rId14"/>
    <p:sldId id="312" r:id="rId15"/>
    <p:sldId id="279" r:id="rId16"/>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5800"/>
    <a:srgbClr val="AF8300"/>
    <a:srgbClr val="9A004D"/>
    <a:srgbClr val="AF0058"/>
    <a:srgbClr val="1E9696"/>
    <a:srgbClr val="00AFAF"/>
    <a:srgbClr val="0058AF"/>
    <a:srgbClr val="AF0000"/>
    <a:srgbClr val="9B0000"/>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5" autoAdjust="0"/>
    <p:restoredTop sz="80145" autoAdjust="0"/>
  </p:normalViewPr>
  <p:slideViewPr>
    <p:cSldViewPr>
      <p:cViewPr varScale="1">
        <p:scale>
          <a:sx n="69" d="100"/>
          <a:sy n="69" d="100"/>
        </p:scale>
        <p:origin x="124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3E446-FB67-4128-A4A8-BB2D788D12E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5A414C5B-04AF-49B1-8ADC-56714E7D6150}">
      <dgm:prSet phldrT="[Text]"/>
      <dgm:spPr/>
      <dgm:t>
        <a:bodyPr/>
        <a:lstStyle/>
        <a:p>
          <a:r>
            <a:rPr lang="en-US" dirty="0"/>
            <a:t>Database Design Document</a:t>
          </a:r>
        </a:p>
      </dgm:t>
    </dgm:pt>
    <dgm:pt modelId="{39C2D13A-38F3-4519-BCF4-EAE79C2EC534}" type="parTrans" cxnId="{13127733-5505-4E02-B26D-A7FC9467C6BD}">
      <dgm:prSet/>
      <dgm:spPr/>
      <dgm:t>
        <a:bodyPr/>
        <a:lstStyle/>
        <a:p>
          <a:endParaRPr lang="en-US"/>
        </a:p>
      </dgm:t>
    </dgm:pt>
    <dgm:pt modelId="{2E6AD627-ACFB-41B2-8662-9E34E5FA9720}" type="sibTrans" cxnId="{13127733-5505-4E02-B26D-A7FC9467C6BD}">
      <dgm:prSet/>
      <dgm:spPr/>
      <dgm:t>
        <a:bodyPr/>
        <a:lstStyle/>
        <a:p>
          <a:endParaRPr lang="en-US"/>
        </a:p>
      </dgm:t>
    </dgm:pt>
    <dgm:pt modelId="{756D4833-1C78-4B0F-856E-1DAA5AAB6F5D}">
      <dgm:prSet phldrT="[Text]"/>
      <dgm:spPr/>
      <dgm:t>
        <a:bodyPr/>
        <a:lstStyle/>
        <a:p>
          <a:r>
            <a:rPr lang="en-US" dirty="0"/>
            <a:t>You will build this week by week to convey your design.</a:t>
          </a:r>
        </a:p>
      </dgm:t>
    </dgm:pt>
    <dgm:pt modelId="{456BA941-88D9-43D4-8968-7EBF683AED23}" type="parTrans" cxnId="{E0D62BA5-794F-4CFB-A943-1190A18B352D}">
      <dgm:prSet/>
      <dgm:spPr/>
      <dgm:t>
        <a:bodyPr/>
        <a:lstStyle/>
        <a:p>
          <a:endParaRPr lang="en-US"/>
        </a:p>
      </dgm:t>
    </dgm:pt>
    <dgm:pt modelId="{A7CD28C4-C9E2-43BA-B77E-F939122ED9BE}" type="sibTrans" cxnId="{E0D62BA5-794F-4CFB-A943-1190A18B352D}">
      <dgm:prSet/>
      <dgm:spPr/>
      <dgm:t>
        <a:bodyPr/>
        <a:lstStyle/>
        <a:p>
          <a:endParaRPr lang="en-US"/>
        </a:p>
      </dgm:t>
    </dgm:pt>
    <dgm:pt modelId="{E2F81F27-305E-4D48-A6DE-2A2151D28A3E}">
      <dgm:prSet phldrT="[Text]"/>
      <dgm:spPr/>
      <dgm:t>
        <a:bodyPr/>
        <a:lstStyle/>
        <a:p>
          <a:r>
            <a:rPr lang="en-US" dirty="0"/>
            <a:t>Set of SQL Scripts</a:t>
          </a:r>
        </a:p>
      </dgm:t>
    </dgm:pt>
    <dgm:pt modelId="{01B7622E-6A8B-4DC8-9107-5FF805DB00DA}" type="parTrans" cxnId="{DC8065CF-21ED-452C-8CA9-3DAAEAB5BABF}">
      <dgm:prSet/>
      <dgm:spPr/>
      <dgm:t>
        <a:bodyPr/>
        <a:lstStyle/>
        <a:p>
          <a:endParaRPr lang="en-US"/>
        </a:p>
      </dgm:t>
    </dgm:pt>
    <dgm:pt modelId="{12FA0DE4-1A9B-4A7A-8E89-EC0CFF98ADC6}" type="sibTrans" cxnId="{DC8065CF-21ED-452C-8CA9-3DAAEAB5BABF}">
      <dgm:prSet/>
      <dgm:spPr/>
      <dgm:t>
        <a:bodyPr/>
        <a:lstStyle/>
        <a:p>
          <a:endParaRPr lang="en-US"/>
        </a:p>
      </dgm:t>
    </dgm:pt>
    <dgm:pt modelId="{62667042-B5C0-40F2-A3B0-781FEA6CE532}">
      <dgm:prSet phldrT="[Text]"/>
      <dgm:spPr/>
      <dgm:t>
        <a:bodyPr/>
        <a:lstStyle/>
        <a:p>
          <a:r>
            <a:rPr lang="en-US" dirty="0"/>
            <a:t>As your design nears completion, you will implement it with a set of SQL scripts.</a:t>
          </a:r>
        </a:p>
      </dgm:t>
    </dgm:pt>
    <dgm:pt modelId="{7918EFE4-A5BA-4AFA-97C1-9C2BB043FB19}" type="parTrans" cxnId="{5C428A04-E00D-418F-B778-FC51BCEC5746}">
      <dgm:prSet/>
      <dgm:spPr/>
      <dgm:t>
        <a:bodyPr/>
        <a:lstStyle/>
        <a:p>
          <a:endParaRPr lang="en-US"/>
        </a:p>
      </dgm:t>
    </dgm:pt>
    <dgm:pt modelId="{6DF3B610-C604-4DD3-BE84-F822624AABF4}" type="sibTrans" cxnId="{5C428A04-E00D-418F-B778-FC51BCEC5746}">
      <dgm:prSet/>
      <dgm:spPr/>
      <dgm:t>
        <a:bodyPr/>
        <a:lstStyle/>
        <a:p>
          <a:endParaRPr lang="en-US"/>
        </a:p>
      </dgm:t>
    </dgm:pt>
    <dgm:pt modelId="{9C3CE193-EC14-45A4-9FFD-6DBB0BE99021}" type="pres">
      <dgm:prSet presAssocID="{0F33E446-FB67-4128-A4A8-BB2D788D12E5}" presName="Name0" presStyleCnt="0">
        <dgm:presLayoutVars>
          <dgm:dir/>
          <dgm:animLvl val="lvl"/>
          <dgm:resizeHandles val="exact"/>
        </dgm:presLayoutVars>
      </dgm:prSet>
      <dgm:spPr/>
    </dgm:pt>
    <dgm:pt modelId="{7D2DA19D-4883-416A-8ACD-57CE128F64EC}" type="pres">
      <dgm:prSet presAssocID="{5A414C5B-04AF-49B1-8ADC-56714E7D6150}" presName="linNode" presStyleCnt="0"/>
      <dgm:spPr/>
    </dgm:pt>
    <dgm:pt modelId="{F240493C-348D-41FA-95DD-6C321F66E5C9}" type="pres">
      <dgm:prSet presAssocID="{5A414C5B-04AF-49B1-8ADC-56714E7D6150}" presName="parTx" presStyleLbl="revTx" presStyleIdx="0" presStyleCnt="2">
        <dgm:presLayoutVars>
          <dgm:chMax val="1"/>
          <dgm:bulletEnabled val="1"/>
        </dgm:presLayoutVars>
      </dgm:prSet>
      <dgm:spPr/>
    </dgm:pt>
    <dgm:pt modelId="{6821C4E7-3CBB-4911-8AFD-77145D4F0E03}" type="pres">
      <dgm:prSet presAssocID="{5A414C5B-04AF-49B1-8ADC-56714E7D6150}" presName="bracket" presStyleLbl="parChTrans1D1" presStyleIdx="0" presStyleCnt="2"/>
      <dgm:spPr/>
    </dgm:pt>
    <dgm:pt modelId="{EB6345C4-8225-4A97-A308-80D03533A33B}" type="pres">
      <dgm:prSet presAssocID="{5A414C5B-04AF-49B1-8ADC-56714E7D6150}" presName="spH" presStyleCnt="0"/>
      <dgm:spPr/>
    </dgm:pt>
    <dgm:pt modelId="{2F5993CF-F681-4BC9-A1F2-66CF0928B832}" type="pres">
      <dgm:prSet presAssocID="{5A414C5B-04AF-49B1-8ADC-56714E7D6150}" presName="desTx" presStyleLbl="node1" presStyleIdx="0" presStyleCnt="2">
        <dgm:presLayoutVars>
          <dgm:bulletEnabled val="1"/>
        </dgm:presLayoutVars>
      </dgm:prSet>
      <dgm:spPr/>
    </dgm:pt>
    <dgm:pt modelId="{734AB203-1337-4CE2-9724-6842E4E26ACB}" type="pres">
      <dgm:prSet presAssocID="{2E6AD627-ACFB-41B2-8662-9E34E5FA9720}" presName="spV" presStyleCnt="0"/>
      <dgm:spPr/>
    </dgm:pt>
    <dgm:pt modelId="{4834B6CB-8757-4DC3-90E6-AE44A39103CF}" type="pres">
      <dgm:prSet presAssocID="{E2F81F27-305E-4D48-A6DE-2A2151D28A3E}" presName="linNode" presStyleCnt="0"/>
      <dgm:spPr/>
    </dgm:pt>
    <dgm:pt modelId="{B1101C03-37AF-4A6B-8B2A-4447ACD7A240}" type="pres">
      <dgm:prSet presAssocID="{E2F81F27-305E-4D48-A6DE-2A2151D28A3E}" presName="parTx" presStyleLbl="revTx" presStyleIdx="1" presStyleCnt="2">
        <dgm:presLayoutVars>
          <dgm:chMax val="1"/>
          <dgm:bulletEnabled val="1"/>
        </dgm:presLayoutVars>
      </dgm:prSet>
      <dgm:spPr/>
    </dgm:pt>
    <dgm:pt modelId="{959DBF44-04E3-4A9E-9D82-1C6B69B830AD}" type="pres">
      <dgm:prSet presAssocID="{E2F81F27-305E-4D48-A6DE-2A2151D28A3E}" presName="bracket" presStyleLbl="parChTrans1D1" presStyleIdx="1" presStyleCnt="2"/>
      <dgm:spPr/>
    </dgm:pt>
    <dgm:pt modelId="{82AE0704-CE78-4FD7-8435-3B86D1B24728}" type="pres">
      <dgm:prSet presAssocID="{E2F81F27-305E-4D48-A6DE-2A2151D28A3E}" presName="spH" presStyleCnt="0"/>
      <dgm:spPr/>
    </dgm:pt>
    <dgm:pt modelId="{4FB02A71-B097-47DE-836C-3A3C31107798}" type="pres">
      <dgm:prSet presAssocID="{E2F81F27-305E-4D48-A6DE-2A2151D28A3E}" presName="desTx" presStyleLbl="node1" presStyleIdx="1" presStyleCnt="2">
        <dgm:presLayoutVars>
          <dgm:bulletEnabled val="1"/>
        </dgm:presLayoutVars>
      </dgm:prSet>
      <dgm:spPr/>
    </dgm:pt>
  </dgm:ptLst>
  <dgm:cxnLst>
    <dgm:cxn modelId="{5C428A04-E00D-418F-B778-FC51BCEC5746}" srcId="{E2F81F27-305E-4D48-A6DE-2A2151D28A3E}" destId="{62667042-B5C0-40F2-A3B0-781FEA6CE532}" srcOrd="0" destOrd="0" parTransId="{7918EFE4-A5BA-4AFA-97C1-9C2BB043FB19}" sibTransId="{6DF3B610-C604-4DD3-BE84-F822624AABF4}"/>
    <dgm:cxn modelId="{525A0E19-A54E-46BE-8165-06A75C590B56}" type="presOf" srcId="{756D4833-1C78-4B0F-856E-1DAA5AAB6F5D}" destId="{2F5993CF-F681-4BC9-A1F2-66CF0928B832}" srcOrd="0" destOrd="0" presId="urn:diagrams.loki3.com/BracketList"/>
    <dgm:cxn modelId="{13127733-5505-4E02-B26D-A7FC9467C6BD}" srcId="{0F33E446-FB67-4128-A4A8-BB2D788D12E5}" destId="{5A414C5B-04AF-49B1-8ADC-56714E7D6150}" srcOrd="0" destOrd="0" parTransId="{39C2D13A-38F3-4519-BCF4-EAE79C2EC534}" sibTransId="{2E6AD627-ACFB-41B2-8662-9E34E5FA9720}"/>
    <dgm:cxn modelId="{F5FDD582-54DE-4CD8-89C0-9D504EFD090E}" type="presOf" srcId="{E2F81F27-305E-4D48-A6DE-2A2151D28A3E}" destId="{B1101C03-37AF-4A6B-8B2A-4447ACD7A240}" srcOrd="0" destOrd="0" presId="urn:diagrams.loki3.com/BracketList"/>
    <dgm:cxn modelId="{B88C388F-64C7-4EC9-B2C6-F962946A874F}" type="presOf" srcId="{62667042-B5C0-40F2-A3B0-781FEA6CE532}" destId="{4FB02A71-B097-47DE-836C-3A3C31107798}" srcOrd="0" destOrd="0" presId="urn:diagrams.loki3.com/BracketList"/>
    <dgm:cxn modelId="{A072DC91-B7C9-43E7-9A21-F041FE3C2272}" type="presOf" srcId="{5A414C5B-04AF-49B1-8ADC-56714E7D6150}" destId="{F240493C-348D-41FA-95DD-6C321F66E5C9}" srcOrd="0" destOrd="0" presId="urn:diagrams.loki3.com/BracketList"/>
    <dgm:cxn modelId="{E0D62BA5-794F-4CFB-A943-1190A18B352D}" srcId="{5A414C5B-04AF-49B1-8ADC-56714E7D6150}" destId="{756D4833-1C78-4B0F-856E-1DAA5AAB6F5D}" srcOrd="0" destOrd="0" parTransId="{456BA941-88D9-43D4-8968-7EBF683AED23}" sibTransId="{A7CD28C4-C9E2-43BA-B77E-F939122ED9BE}"/>
    <dgm:cxn modelId="{9FD019A9-186C-469B-ACF6-1A226C5F4B2B}" type="presOf" srcId="{0F33E446-FB67-4128-A4A8-BB2D788D12E5}" destId="{9C3CE193-EC14-45A4-9FFD-6DBB0BE99021}" srcOrd="0" destOrd="0" presId="urn:diagrams.loki3.com/BracketList"/>
    <dgm:cxn modelId="{DC8065CF-21ED-452C-8CA9-3DAAEAB5BABF}" srcId="{0F33E446-FB67-4128-A4A8-BB2D788D12E5}" destId="{E2F81F27-305E-4D48-A6DE-2A2151D28A3E}" srcOrd="1" destOrd="0" parTransId="{01B7622E-6A8B-4DC8-9107-5FF805DB00DA}" sibTransId="{12FA0DE4-1A9B-4A7A-8E89-EC0CFF98ADC6}"/>
    <dgm:cxn modelId="{17F35FEF-1A73-4444-B35A-8333F4939E20}" type="presParOf" srcId="{9C3CE193-EC14-45A4-9FFD-6DBB0BE99021}" destId="{7D2DA19D-4883-416A-8ACD-57CE128F64EC}" srcOrd="0" destOrd="0" presId="urn:diagrams.loki3.com/BracketList"/>
    <dgm:cxn modelId="{F9150C15-BFB7-4107-AE71-D43CB6897818}" type="presParOf" srcId="{7D2DA19D-4883-416A-8ACD-57CE128F64EC}" destId="{F240493C-348D-41FA-95DD-6C321F66E5C9}" srcOrd="0" destOrd="0" presId="urn:diagrams.loki3.com/BracketList"/>
    <dgm:cxn modelId="{43BE45C8-201C-4EAC-85F3-8AA90FF31E25}" type="presParOf" srcId="{7D2DA19D-4883-416A-8ACD-57CE128F64EC}" destId="{6821C4E7-3CBB-4911-8AFD-77145D4F0E03}" srcOrd="1" destOrd="0" presId="urn:diagrams.loki3.com/BracketList"/>
    <dgm:cxn modelId="{B943A90F-6997-40E7-B0F2-45C615B70356}" type="presParOf" srcId="{7D2DA19D-4883-416A-8ACD-57CE128F64EC}" destId="{EB6345C4-8225-4A97-A308-80D03533A33B}" srcOrd="2" destOrd="0" presId="urn:diagrams.loki3.com/BracketList"/>
    <dgm:cxn modelId="{9FBCAA97-316C-4CA5-9196-B2943261270A}" type="presParOf" srcId="{7D2DA19D-4883-416A-8ACD-57CE128F64EC}" destId="{2F5993CF-F681-4BC9-A1F2-66CF0928B832}" srcOrd="3" destOrd="0" presId="urn:diagrams.loki3.com/BracketList"/>
    <dgm:cxn modelId="{38D17595-5F70-4207-BB9B-B0DBFEF55D01}" type="presParOf" srcId="{9C3CE193-EC14-45A4-9FFD-6DBB0BE99021}" destId="{734AB203-1337-4CE2-9724-6842E4E26ACB}" srcOrd="1" destOrd="0" presId="urn:diagrams.loki3.com/BracketList"/>
    <dgm:cxn modelId="{DDA89DD4-6132-489F-A9FF-6742C4FE28F1}" type="presParOf" srcId="{9C3CE193-EC14-45A4-9FFD-6DBB0BE99021}" destId="{4834B6CB-8757-4DC3-90E6-AE44A39103CF}" srcOrd="2" destOrd="0" presId="urn:diagrams.loki3.com/BracketList"/>
    <dgm:cxn modelId="{6A1863E3-DBB1-4DDB-B6D6-87F96E1AE476}" type="presParOf" srcId="{4834B6CB-8757-4DC3-90E6-AE44A39103CF}" destId="{B1101C03-37AF-4A6B-8B2A-4447ACD7A240}" srcOrd="0" destOrd="0" presId="urn:diagrams.loki3.com/BracketList"/>
    <dgm:cxn modelId="{000FB838-788C-4174-9ED3-3E1A3109D8FC}" type="presParOf" srcId="{4834B6CB-8757-4DC3-90E6-AE44A39103CF}" destId="{959DBF44-04E3-4A9E-9D82-1C6B69B830AD}" srcOrd="1" destOrd="0" presId="urn:diagrams.loki3.com/BracketList"/>
    <dgm:cxn modelId="{97D3B6A5-2BC2-473E-AEB3-7FF92D7105FA}" type="presParOf" srcId="{4834B6CB-8757-4DC3-90E6-AE44A39103CF}" destId="{82AE0704-CE78-4FD7-8435-3B86D1B24728}" srcOrd="2" destOrd="0" presId="urn:diagrams.loki3.com/BracketList"/>
    <dgm:cxn modelId="{6EB5F01A-F002-405D-A064-CD96970C0398}" type="presParOf" srcId="{4834B6CB-8757-4DC3-90E6-AE44A39103CF}" destId="{4FB02A71-B097-47DE-836C-3A3C31107798}"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33E446-FB67-4128-A4A8-BB2D788D12E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5A414C5B-04AF-49B1-8ADC-56714E7D6150}">
      <dgm:prSet phldrT="[Text]"/>
      <dgm:spPr/>
      <dgm:t>
        <a:bodyPr/>
        <a:lstStyle/>
        <a:p>
          <a:r>
            <a:rPr lang="en-US" dirty="0"/>
            <a:t>Project Direction Overview </a:t>
          </a:r>
        </a:p>
      </dgm:t>
    </dgm:pt>
    <dgm:pt modelId="{39C2D13A-38F3-4519-BCF4-EAE79C2EC534}" type="parTrans" cxnId="{13127733-5505-4E02-B26D-A7FC9467C6BD}">
      <dgm:prSet/>
      <dgm:spPr/>
      <dgm:t>
        <a:bodyPr/>
        <a:lstStyle/>
        <a:p>
          <a:endParaRPr lang="en-US"/>
        </a:p>
      </dgm:t>
    </dgm:pt>
    <dgm:pt modelId="{2E6AD627-ACFB-41B2-8662-9E34E5FA9720}" type="sibTrans" cxnId="{13127733-5505-4E02-B26D-A7FC9467C6BD}">
      <dgm:prSet/>
      <dgm:spPr/>
      <dgm:t>
        <a:bodyPr/>
        <a:lstStyle/>
        <a:p>
          <a:endParaRPr lang="en-US"/>
        </a:p>
      </dgm:t>
    </dgm:pt>
    <dgm:pt modelId="{756D4833-1C78-4B0F-856E-1DAA5AAB6F5D}">
      <dgm:prSet phldrT="[Text]"/>
      <dgm:spPr/>
      <dgm:t>
        <a:bodyPr/>
        <a:lstStyle/>
        <a:p>
          <a:r>
            <a:rPr lang="en-US" dirty="0"/>
            <a:t>You provide an overview that describes who the database will be for, what kind of data it will contain, how you envision it will be used, and most importantly, why you are interested in it.</a:t>
          </a:r>
        </a:p>
      </dgm:t>
    </dgm:pt>
    <dgm:pt modelId="{456BA941-88D9-43D4-8968-7EBF683AED23}" type="parTrans" cxnId="{E0D62BA5-794F-4CFB-A943-1190A18B352D}">
      <dgm:prSet/>
      <dgm:spPr/>
      <dgm:t>
        <a:bodyPr/>
        <a:lstStyle/>
        <a:p>
          <a:endParaRPr lang="en-US"/>
        </a:p>
      </dgm:t>
    </dgm:pt>
    <dgm:pt modelId="{A7CD28C4-C9E2-43BA-B77E-F939122ED9BE}" type="sibTrans" cxnId="{E0D62BA5-794F-4CFB-A943-1190A18B352D}">
      <dgm:prSet/>
      <dgm:spPr/>
      <dgm:t>
        <a:bodyPr/>
        <a:lstStyle/>
        <a:p>
          <a:endParaRPr lang="en-US"/>
        </a:p>
      </dgm:t>
    </dgm:pt>
    <dgm:pt modelId="{E2F81F27-305E-4D48-A6DE-2A2151D28A3E}">
      <dgm:prSet phldrT="[Text]"/>
      <dgm:spPr/>
      <dgm:t>
        <a:bodyPr/>
        <a:lstStyle/>
        <a:p>
          <a:r>
            <a:rPr lang="en-US" dirty="0"/>
            <a:t>Use Cases and Fields </a:t>
          </a:r>
        </a:p>
      </dgm:t>
    </dgm:pt>
    <dgm:pt modelId="{01B7622E-6A8B-4DC8-9107-5FF805DB00DA}" type="parTrans" cxnId="{DC8065CF-21ED-452C-8CA9-3DAAEAB5BABF}">
      <dgm:prSet/>
      <dgm:spPr/>
      <dgm:t>
        <a:bodyPr/>
        <a:lstStyle/>
        <a:p>
          <a:endParaRPr lang="en-US"/>
        </a:p>
      </dgm:t>
    </dgm:pt>
    <dgm:pt modelId="{12FA0DE4-1A9B-4A7A-8E89-EC0CFF98ADC6}" type="sibTrans" cxnId="{DC8065CF-21ED-452C-8CA9-3DAAEAB5BABF}">
      <dgm:prSet/>
      <dgm:spPr/>
      <dgm:t>
        <a:bodyPr/>
        <a:lstStyle/>
        <a:p>
          <a:endParaRPr lang="en-US"/>
        </a:p>
      </dgm:t>
    </dgm:pt>
    <dgm:pt modelId="{62667042-B5C0-40F2-A3B0-781FEA6CE532}">
      <dgm:prSet phldrT="[Text]"/>
      <dgm:spPr/>
      <dgm:t>
        <a:bodyPr/>
        <a:lstStyle/>
        <a:p>
          <a:r>
            <a:rPr lang="en-US" dirty="0"/>
            <a:t>You provide use cases that enumerate steps of how the database will be typically used, also identify significant database fields needed to support the use case.</a:t>
          </a:r>
        </a:p>
      </dgm:t>
    </dgm:pt>
    <dgm:pt modelId="{7918EFE4-A5BA-4AFA-97C1-9C2BB043FB19}" type="parTrans" cxnId="{5C428A04-E00D-418F-B778-FC51BCEC5746}">
      <dgm:prSet/>
      <dgm:spPr/>
      <dgm:t>
        <a:bodyPr/>
        <a:lstStyle/>
        <a:p>
          <a:endParaRPr lang="en-US"/>
        </a:p>
      </dgm:t>
    </dgm:pt>
    <dgm:pt modelId="{6DF3B610-C604-4DD3-BE84-F822624AABF4}" type="sibTrans" cxnId="{5C428A04-E00D-418F-B778-FC51BCEC5746}">
      <dgm:prSet/>
      <dgm:spPr/>
      <dgm:t>
        <a:bodyPr/>
        <a:lstStyle/>
        <a:p>
          <a:endParaRPr lang="en-US"/>
        </a:p>
      </dgm:t>
    </dgm:pt>
    <dgm:pt modelId="{F545CA7C-2DA1-42D0-BBD6-4B28EB6D074F}">
      <dgm:prSet phldrT="[Text]"/>
      <dgm:spPr/>
      <dgm:t>
        <a:bodyPr/>
        <a:lstStyle/>
        <a:p>
          <a:r>
            <a:rPr lang="en-US" dirty="0"/>
            <a:t>Summary and Reflection </a:t>
          </a:r>
        </a:p>
      </dgm:t>
    </dgm:pt>
    <dgm:pt modelId="{7B4F4939-7536-4985-BE88-2615DDF6F8A8}" type="parTrans" cxnId="{0A11FEF9-EADF-436A-A4A0-C0800505AA69}">
      <dgm:prSet/>
      <dgm:spPr/>
      <dgm:t>
        <a:bodyPr/>
        <a:lstStyle/>
        <a:p>
          <a:endParaRPr lang="en-US"/>
        </a:p>
      </dgm:t>
    </dgm:pt>
    <dgm:pt modelId="{0B32E819-4E55-4DA8-BB14-71FE098CCCEB}" type="sibTrans" cxnId="{0A11FEF9-EADF-436A-A4A0-C0800505AA69}">
      <dgm:prSet/>
      <dgm:spPr/>
      <dgm:t>
        <a:bodyPr/>
        <a:lstStyle/>
        <a:p>
          <a:endParaRPr lang="en-US"/>
        </a:p>
      </dgm:t>
    </dgm:pt>
    <dgm:pt modelId="{1D64A9B1-E4B3-46C1-BBE9-DAE7C7889828}">
      <dgm:prSet phldrT="[Text]"/>
      <dgm:spPr/>
      <dgm:t>
        <a:bodyPr/>
        <a:lstStyle/>
        <a:p>
          <a:r>
            <a:rPr lang="en-US" dirty="0"/>
            <a:t>You concisely summarize your project and the work you have completed thus far, and additionally record your questions, concerns, and observations, so that you and your facilitator or instructor are aware of them and can communicate about them.</a:t>
          </a:r>
        </a:p>
      </dgm:t>
    </dgm:pt>
    <dgm:pt modelId="{9E768889-1A02-4DD0-B8CB-978AE1CBF7EF}" type="parTrans" cxnId="{2EC73A30-F17A-46C2-959C-C534B05D68CD}">
      <dgm:prSet/>
      <dgm:spPr/>
      <dgm:t>
        <a:bodyPr/>
        <a:lstStyle/>
        <a:p>
          <a:endParaRPr lang="en-US"/>
        </a:p>
      </dgm:t>
    </dgm:pt>
    <dgm:pt modelId="{58558675-1495-4EFB-AF3F-6103EF4D4C3F}" type="sibTrans" cxnId="{2EC73A30-F17A-46C2-959C-C534B05D68CD}">
      <dgm:prSet/>
      <dgm:spPr/>
      <dgm:t>
        <a:bodyPr/>
        <a:lstStyle/>
        <a:p>
          <a:endParaRPr lang="en-US"/>
        </a:p>
      </dgm:t>
    </dgm:pt>
    <dgm:pt modelId="{9C3CE193-EC14-45A4-9FFD-6DBB0BE99021}" type="pres">
      <dgm:prSet presAssocID="{0F33E446-FB67-4128-A4A8-BB2D788D12E5}" presName="Name0" presStyleCnt="0">
        <dgm:presLayoutVars>
          <dgm:dir/>
          <dgm:animLvl val="lvl"/>
          <dgm:resizeHandles val="exact"/>
        </dgm:presLayoutVars>
      </dgm:prSet>
      <dgm:spPr/>
    </dgm:pt>
    <dgm:pt modelId="{7D2DA19D-4883-416A-8ACD-57CE128F64EC}" type="pres">
      <dgm:prSet presAssocID="{5A414C5B-04AF-49B1-8ADC-56714E7D6150}" presName="linNode" presStyleCnt="0"/>
      <dgm:spPr/>
    </dgm:pt>
    <dgm:pt modelId="{F240493C-348D-41FA-95DD-6C321F66E5C9}" type="pres">
      <dgm:prSet presAssocID="{5A414C5B-04AF-49B1-8ADC-56714E7D6150}" presName="parTx" presStyleLbl="revTx" presStyleIdx="0" presStyleCnt="3">
        <dgm:presLayoutVars>
          <dgm:chMax val="1"/>
          <dgm:bulletEnabled val="1"/>
        </dgm:presLayoutVars>
      </dgm:prSet>
      <dgm:spPr/>
    </dgm:pt>
    <dgm:pt modelId="{6821C4E7-3CBB-4911-8AFD-77145D4F0E03}" type="pres">
      <dgm:prSet presAssocID="{5A414C5B-04AF-49B1-8ADC-56714E7D6150}" presName="bracket" presStyleLbl="parChTrans1D1" presStyleIdx="0" presStyleCnt="3"/>
      <dgm:spPr/>
    </dgm:pt>
    <dgm:pt modelId="{EB6345C4-8225-4A97-A308-80D03533A33B}" type="pres">
      <dgm:prSet presAssocID="{5A414C5B-04AF-49B1-8ADC-56714E7D6150}" presName="spH" presStyleCnt="0"/>
      <dgm:spPr/>
    </dgm:pt>
    <dgm:pt modelId="{2F5993CF-F681-4BC9-A1F2-66CF0928B832}" type="pres">
      <dgm:prSet presAssocID="{5A414C5B-04AF-49B1-8ADC-56714E7D6150}" presName="desTx" presStyleLbl="node1" presStyleIdx="0" presStyleCnt="3">
        <dgm:presLayoutVars>
          <dgm:bulletEnabled val="1"/>
        </dgm:presLayoutVars>
      </dgm:prSet>
      <dgm:spPr/>
    </dgm:pt>
    <dgm:pt modelId="{734AB203-1337-4CE2-9724-6842E4E26ACB}" type="pres">
      <dgm:prSet presAssocID="{2E6AD627-ACFB-41B2-8662-9E34E5FA9720}" presName="spV" presStyleCnt="0"/>
      <dgm:spPr/>
    </dgm:pt>
    <dgm:pt modelId="{4834B6CB-8757-4DC3-90E6-AE44A39103CF}" type="pres">
      <dgm:prSet presAssocID="{E2F81F27-305E-4D48-A6DE-2A2151D28A3E}" presName="linNode" presStyleCnt="0"/>
      <dgm:spPr/>
    </dgm:pt>
    <dgm:pt modelId="{B1101C03-37AF-4A6B-8B2A-4447ACD7A240}" type="pres">
      <dgm:prSet presAssocID="{E2F81F27-305E-4D48-A6DE-2A2151D28A3E}" presName="parTx" presStyleLbl="revTx" presStyleIdx="1" presStyleCnt="3">
        <dgm:presLayoutVars>
          <dgm:chMax val="1"/>
          <dgm:bulletEnabled val="1"/>
        </dgm:presLayoutVars>
      </dgm:prSet>
      <dgm:spPr/>
    </dgm:pt>
    <dgm:pt modelId="{959DBF44-04E3-4A9E-9D82-1C6B69B830AD}" type="pres">
      <dgm:prSet presAssocID="{E2F81F27-305E-4D48-A6DE-2A2151D28A3E}" presName="bracket" presStyleLbl="parChTrans1D1" presStyleIdx="1" presStyleCnt="3"/>
      <dgm:spPr/>
    </dgm:pt>
    <dgm:pt modelId="{82AE0704-CE78-4FD7-8435-3B86D1B24728}" type="pres">
      <dgm:prSet presAssocID="{E2F81F27-305E-4D48-A6DE-2A2151D28A3E}" presName="spH" presStyleCnt="0"/>
      <dgm:spPr/>
    </dgm:pt>
    <dgm:pt modelId="{4FB02A71-B097-47DE-836C-3A3C31107798}" type="pres">
      <dgm:prSet presAssocID="{E2F81F27-305E-4D48-A6DE-2A2151D28A3E}" presName="desTx" presStyleLbl="node1" presStyleIdx="1" presStyleCnt="3">
        <dgm:presLayoutVars>
          <dgm:bulletEnabled val="1"/>
        </dgm:presLayoutVars>
      </dgm:prSet>
      <dgm:spPr/>
    </dgm:pt>
    <dgm:pt modelId="{13D7B738-A8E3-449F-B60D-C27FA6E5382E}" type="pres">
      <dgm:prSet presAssocID="{12FA0DE4-1A9B-4A7A-8E89-EC0CFF98ADC6}" presName="spV" presStyleCnt="0"/>
      <dgm:spPr/>
    </dgm:pt>
    <dgm:pt modelId="{0AE3D344-8D21-4F32-B799-085EB1F24BB5}" type="pres">
      <dgm:prSet presAssocID="{F545CA7C-2DA1-42D0-BBD6-4B28EB6D074F}" presName="linNode" presStyleCnt="0"/>
      <dgm:spPr/>
    </dgm:pt>
    <dgm:pt modelId="{8DFE1825-DCBD-42EC-A41F-1C4105D838F7}" type="pres">
      <dgm:prSet presAssocID="{F545CA7C-2DA1-42D0-BBD6-4B28EB6D074F}" presName="parTx" presStyleLbl="revTx" presStyleIdx="2" presStyleCnt="3">
        <dgm:presLayoutVars>
          <dgm:chMax val="1"/>
          <dgm:bulletEnabled val="1"/>
        </dgm:presLayoutVars>
      </dgm:prSet>
      <dgm:spPr/>
    </dgm:pt>
    <dgm:pt modelId="{0AD3D5D6-EC73-45C7-ABF8-14187D7E8C56}" type="pres">
      <dgm:prSet presAssocID="{F545CA7C-2DA1-42D0-BBD6-4B28EB6D074F}" presName="bracket" presStyleLbl="parChTrans1D1" presStyleIdx="2" presStyleCnt="3"/>
      <dgm:spPr/>
    </dgm:pt>
    <dgm:pt modelId="{A64F9520-C337-4A28-A0C1-C4B4DD0DAD25}" type="pres">
      <dgm:prSet presAssocID="{F545CA7C-2DA1-42D0-BBD6-4B28EB6D074F}" presName="spH" presStyleCnt="0"/>
      <dgm:spPr/>
    </dgm:pt>
    <dgm:pt modelId="{8F9BFAFE-561C-439C-8405-21357B6621C4}" type="pres">
      <dgm:prSet presAssocID="{F545CA7C-2DA1-42D0-BBD6-4B28EB6D074F}" presName="desTx" presStyleLbl="node1" presStyleIdx="2" presStyleCnt="3">
        <dgm:presLayoutVars>
          <dgm:bulletEnabled val="1"/>
        </dgm:presLayoutVars>
      </dgm:prSet>
      <dgm:spPr/>
    </dgm:pt>
  </dgm:ptLst>
  <dgm:cxnLst>
    <dgm:cxn modelId="{E3F43F03-5B2B-4B4A-B28E-93F9521D4429}" type="presOf" srcId="{F545CA7C-2DA1-42D0-BBD6-4B28EB6D074F}" destId="{8DFE1825-DCBD-42EC-A41F-1C4105D838F7}" srcOrd="0" destOrd="0" presId="urn:diagrams.loki3.com/BracketList"/>
    <dgm:cxn modelId="{5C428A04-E00D-418F-B778-FC51BCEC5746}" srcId="{E2F81F27-305E-4D48-A6DE-2A2151D28A3E}" destId="{62667042-B5C0-40F2-A3B0-781FEA6CE532}" srcOrd="0" destOrd="0" parTransId="{7918EFE4-A5BA-4AFA-97C1-9C2BB043FB19}" sibTransId="{6DF3B610-C604-4DD3-BE84-F822624AABF4}"/>
    <dgm:cxn modelId="{525A0E19-A54E-46BE-8165-06A75C590B56}" type="presOf" srcId="{756D4833-1C78-4B0F-856E-1DAA5AAB6F5D}" destId="{2F5993CF-F681-4BC9-A1F2-66CF0928B832}" srcOrd="0" destOrd="0" presId="urn:diagrams.loki3.com/BracketList"/>
    <dgm:cxn modelId="{2EC73A30-F17A-46C2-959C-C534B05D68CD}" srcId="{F545CA7C-2DA1-42D0-BBD6-4B28EB6D074F}" destId="{1D64A9B1-E4B3-46C1-BBE9-DAE7C7889828}" srcOrd="0" destOrd="0" parTransId="{9E768889-1A02-4DD0-B8CB-978AE1CBF7EF}" sibTransId="{58558675-1495-4EFB-AF3F-6103EF4D4C3F}"/>
    <dgm:cxn modelId="{13127733-5505-4E02-B26D-A7FC9467C6BD}" srcId="{0F33E446-FB67-4128-A4A8-BB2D788D12E5}" destId="{5A414C5B-04AF-49B1-8ADC-56714E7D6150}" srcOrd="0" destOrd="0" parTransId="{39C2D13A-38F3-4519-BCF4-EAE79C2EC534}" sibTransId="{2E6AD627-ACFB-41B2-8662-9E34E5FA9720}"/>
    <dgm:cxn modelId="{E2C5C770-8FE0-42FE-B9A5-1E6B84CB51DD}" type="presOf" srcId="{1D64A9B1-E4B3-46C1-BBE9-DAE7C7889828}" destId="{8F9BFAFE-561C-439C-8405-21357B6621C4}" srcOrd="0" destOrd="0" presId="urn:diagrams.loki3.com/BracketList"/>
    <dgm:cxn modelId="{F5FDD582-54DE-4CD8-89C0-9D504EFD090E}" type="presOf" srcId="{E2F81F27-305E-4D48-A6DE-2A2151D28A3E}" destId="{B1101C03-37AF-4A6B-8B2A-4447ACD7A240}" srcOrd="0" destOrd="0" presId="urn:diagrams.loki3.com/BracketList"/>
    <dgm:cxn modelId="{B88C388F-64C7-4EC9-B2C6-F962946A874F}" type="presOf" srcId="{62667042-B5C0-40F2-A3B0-781FEA6CE532}" destId="{4FB02A71-B097-47DE-836C-3A3C31107798}" srcOrd="0" destOrd="0" presId="urn:diagrams.loki3.com/BracketList"/>
    <dgm:cxn modelId="{A072DC91-B7C9-43E7-9A21-F041FE3C2272}" type="presOf" srcId="{5A414C5B-04AF-49B1-8ADC-56714E7D6150}" destId="{F240493C-348D-41FA-95DD-6C321F66E5C9}" srcOrd="0" destOrd="0" presId="urn:diagrams.loki3.com/BracketList"/>
    <dgm:cxn modelId="{E0D62BA5-794F-4CFB-A943-1190A18B352D}" srcId="{5A414C5B-04AF-49B1-8ADC-56714E7D6150}" destId="{756D4833-1C78-4B0F-856E-1DAA5AAB6F5D}" srcOrd="0" destOrd="0" parTransId="{456BA941-88D9-43D4-8968-7EBF683AED23}" sibTransId="{A7CD28C4-C9E2-43BA-B77E-F939122ED9BE}"/>
    <dgm:cxn modelId="{9FD019A9-186C-469B-ACF6-1A226C5F4B2B}" type="presOf" srcId="{0F33E446-FB67-4128-A4A8-BB2D788D12E5}" destId="{9C3CE193-EC14-45A4-9FFD-6DBB0BE99021}" srcOrd="0" destOrd="0" presId="urn:diagrams.loki3.com/BracketList"/>
    <dgm:cxn modelId="{DC8065CF-21ED-452C-8CA9-3DAAEAB5BABF}" srcId="{0F33E446-FB67-4128-A4A8-BB2D788D12E5}" destId="{E2F81F27-305E-4D48-A6DE-2A2151D28A3E}" srcOrd="1" destOrd="0" parTransId="{01B7622E-6A8B-4DC8-9107-5FF805DB00DA}" sibTransId="{12FA0DE4-1A9B-4A7A-8E89-EC0CFF98ADC6}"/>
    <dgm:cxn modelId="{0A11FEF9-EADF-436A-A4A0-C0800505AA69}" srcId="{0F33E446-FB67-4128-A4A8-BB2D788D12E5}" destId="{F545CA7C-2DA1-42D0-BBD6-4B28EB6D074F}" srcOrd="2" destOrd="0" parTransId="{7B4F4939-7536-4985-BE88-2615DDF6F8A8}" sibTransId="{0B32E819-4E55-4DA8-BB14-71FE098CCCEB}"/>
    <dgm:cxn modelId="{17F35FEF-1A73-4444-B35A-8333F4939E20}" type="presParOf" srcId="{9C3CE193-EC14-45A4-9FFD-6DBB0BE99021}" destId="{7D2DA19D-4883-416A-8ACD-57CE128F64EC}" srcOrd="0" destOrd="0" presId="urn:diagrams.loki3.com/BracketList"/>
    <dgm:cxn modelId="{F9150C15-BFB7-4107-AE71-D43CB6897818}" type="presParOf" srcId="{7D2DA19D-4883-416A-8ACD-57CE128F64EC}" destId="{F240493C-348D-41FA-95DD-6C321F66E5C9}" srcOrd="0" destOrd="0" presId="urn:diagrams.loki3.com/BracketList"/>
    <dgm:cxn modelId="{43BE45C8-201C-4EAC-85F3-8AA90FF31E25}" type="presParOf" srcId="{7D2DA19D-4883-416A-8ACD-57CE128F64EC}" destId="{6821C4E7-3CBB-4911-8AFD-77145D4F0E03}" srcOrd="1" destOrd="0" presId="urn:diagrams.loki3.com/BracketList"/>
    <dgm:cxn modelId="{B943A90F-6997-40E7-B0F2-45C615B70356}" type="presParOf" srcId="{7D2DA19D-4883-416A-8ACD-57CE128F64EC}" destId="{EB6345C4-8225-4A97-A308-80D03533A33B}" srcOrd="2" destOrd="0" presId="urn:diagrams.loki3.com/BracketList"/>
    <dgm:cxn modelId="{9FBCAA97-316C-4CA5-9196-B2943261270A}" type="presParOf" srcId="{7D2DA19D-4883-416A-8ACD-57CE128F64EC}" destId="{2F5993CF-F681-4BC9-A1F2-66CF0928B832}" srcOrd="3" destOrd="0" presId="urn:diagrams.loki3.com/BracketList"/>
    <dgm:cxn modelId="{38D17595-5F70-4207-BB9B-B0DBFEF55D01}" type="presParOf" srcId="{9C3CE193-EC14-45A4-9FFD-6DBB0BE99021}" destId="{734AB203-1337-4CE2-9724-6842E4E26ACB}" srcOrd="1" destOrd="0" presId="urn:diagrams.loki3.com/BracketList"/>
    <dgm:cxn modelId="{DDA89DD4-6132-489F-A9FF-6742C4FE28F1}" type="presParOf" srcId="{9C3CE193-EC14-45A4-9FFD-6DBB0BE99021}" destId="{4834B6CB-8757-4DC3-90E6-AE44A39103CF}" srcOrd="2" destOrd="0" presId="urn:diagrams.loki3.com/BracketList"/>
    <dgm:cxn modelId="{6A1863E3-DBB1-4DDB-B6D6-87F96E1AE476}" type="presParOf" srcId="{4834B6CB-8757-4DC3-90E6-AE44A39103CF}" destId="{B1101C03-37AF-4A6B-8B2A-4447ACD7A240}" srcOrd="0" destOrd="0" presId="urn:diagrams.loki3.com/BracketList"/>
    <dgm:cxn modelId="{000FB838-788C-4174-9ED3-3E1A3109D8FC}" type="presParOf" srcId="{4834B6CB-8757-4DC3-90E6-AE44A39103CF}" destId="{959DBF44-04E3-4A9E-9D82-1C6B69B830AD}" srcOrd="1" destOrd="0" presId="urn:diagrams.loki3.com/BracketList"/>
    <dgm:cxn modelId="{97D3B6A5-2BC2-473E-AEB3-7FF92D7105FA}" type="presParOf" srcId="{4834B6CB-8757-4DC3-90E6-AE44A39103CF}" destId="{82AE0704-CE78-4FD7-8435-3B86D1B24728}" srcOrd="2" destOrd="0" presId="urn:diagrams.loki3.com/BracketList"/>
    <dgm:cxn modelId="{6EB5F01A-F002-405D-A064-CD96970C0398}" type="presParOf" srcId="{4834B6CB-8757-4DC3-90E6-AE44A39103CF}" destId="{4FB02A71-B097-47DE-836C-3A3C31107798}" srcOrd="3" destOrd="0" presId="urn:diagrams.loki3.com/BracketList"/>
    <dgm:cxn modelId="{2070AACE-7138-452C-816A-0F109AF0A909}" type="presParOf" srcId="{9C3CE193-EC14-45A4-9FFD-6DBB0BE99021}" destId="{13D7B738-A8E3-449F-B60D-C27FA6E5382E}" srcOrd="3" destOrd="0" presId="urn:diagrams.loki3.com/BracketList"/>
    <dgm:cxn modelId="{C59E8B92-0030-47ED-9283-C00690CF2ECB}" type="presParOf" srcId="{9C3CE193-EC14-45A4-9FFD-6DBB0BE99021}" destId="{0AE3D344-8D21-4F32-B799-085EB1F24BB5}" srcOrd="4" destOrd="0" presId="urn:diagrams.loki3.com/BracketList"/>
    <dgm:cxn modelId="{E48EE3CB-40D1-4E73-B5A9-B9A441B5E66A}" type="presParOf" srcId="{0AE3D344-8D21-4F32-B799-085EB1F24BB5}" destId="{8DFE1825-DCBD-42EC-A41F-1C4105D838F7}" srcOrd="0" destOrd="0" presId="urn:diagrams.loki3.com/BracketList"/>
    <dgm:cxn modelId="{8E7B332C-127A-4DCF-A7ED-202FD61F1002}" type="presParOf" srcId="{0AE3D344-8D21-4F32-B799-085EB1F24BB5}" destId="{0AD3D5D6-EC73-45C7-ABF8-14187D7E8C56}" srcOrd="1" destOrd="0" presId="urn:diagrams.loki3.com/BracketList"/>
    <dgm:cxn modelId="{4F9DB4FD-CF1F-4CDB-AF17-D30BC4574F0C}" type="presParOf" srcId="{0AE3D344-8D21-4F32-B799-085EB1F24BB5}" destId="{A64F9520-C337-4A28-A0C1-C4B4DD0DAD25}" srcOrd="2" destOrd="0" presId="urn:diagrams.loki3.com/BracketList"/>
    <dgm:cxn modelId="{FBDAB092-29F0-4CEC-ABD8-22F8FF5E8475}" type="presParOf" srcId="{0AE3D344-8D21-4F32-B799-085EB1F24BB5}" destId="{8F9BFAFE-561C-439C-8405-21357B6621C4}"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0493C-348D-41FA-95DD-6C321F66E5C9}">
      <dsp:nvSpPr>
        <dsp:cNvPr id="0" name=""/>
        <dsp:cNvSpPr/>
      </dsp:nvSpPr>
      <dsp:spPr>
        <a:xfrm>
          <a:off x="4018" y="1041543"/>
          <a:ext cx="2055390" cy="1410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76200" rIns="213360" bIns="76200" numCol="1" spcCol="1270" anchor="ctr" anchorCtr="0">
          <a:noAutofit/>
        </a:bodyPr>
        <a:lstStyle/>
        <a:p>
          <a:pPr marL="0" lvl="0" indent="0" algn="r" defTabSz="1333500">
            <a:lnSpc>
              <a:spcPct val="90000"/>
            </a:lnSpc>
            <a:spcBef>
              <a:spcPct val="0"/>
            </a:spcBef>
            <a:spcAft>
              <a:spcPct val="35000"/>
            </a:spcAft>
            <a:buNone/>
          </a:pPr>
          <a:r>
            <a:rPr lang="en-US" sz="3000" kern="1200" dirty="0"/>
            <a:t>Database Design Document</a:t>
          </a:r>
        </a:p>
      </dsp:txBody>
      <dsp:txXfrm>
        <a:off x="4018" y="1041543"/>
        <a:ext cx="2055390" cy="1410750"/>
      </dsp:txXfrm>
    </dsp:sp>
    <dsp:sp modelId="{6821C4E7-3CBB-4911-8AFD-77145D4F0E03}">
      <dsp:nvSpPr>
        <dsp:cNvPr id="0" name=""/>
        <dsp:cNvSpPr/>
      </dsp:nvSpPr>
      <dsp:spPr>
        <a:xfrm>
          <a:off x="2059409" y="1041543"/>
          <a:ext cx="411078" cy="14107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993CF-F681-4BC9-A1F2-66CF0928B832}">
      <dsp:nvSpPr>
        <dsp:cNvPr id="0" name=""/>
        <dsp:cNvSpPr/>
      </dsp:nvSpPr>
      <dsp:spPr>
        <a:xfrm>
          <a:off x="2634918" y="1041543"/>
          <a:ext cx="5590663" cy="14107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You will build this week by week to convey your design.</a:t>
          </a:r>
        </a:p>
      </dsp:txBody>
      <dsp:txXfrm>
        <a:off x="2634918" y="1041543"/>
        <a:ext cx="5590663" cy="1410750"/>
      </dsp:txXfrm>
    </dsp:sp>
    <dsp:sp modelId="{B1101C03-37AF-4A6B-8B2A-4447ACD7A240}">
      <dsp:nvSpPr>
        <dsp:cNvPr id="0" name=""/>
        <dsp:cNvSpPr/>
      </dsp:nvSpPr>
      <dsp:spPr>
        <a:xfrm>
          <a:off x="4018" y="2810887"/>
          <a:ext cx="2055390" cy="100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76200" rIns="213360" bIns="76200" numCol="1" spcCol="1270" anchor="ctr" anchorCtr="0">
          <a:noAutofit/>
        </a:bodyPr>
        <a:lstStyle/>
        <a:p>
          <a:pPr marL="0" lvl="0" indent="0" algn="r" defTabSz="1333500">
            <a:lnSpc>
              <a:spcPct val="90000"/>
            </a:lnSpc>
            <a:spcBef>
              <a:spcPct val="0"/>
            </a:spcBef>
            <a:spcAft>
              <a:spcPct val="35000"/>
            </a:spcAft>
            <a:buNone/>
          </a:pPr>
          <a:r>
            <a:rPr lang="en-US" sz="3000" kern="1200" dirty="0"/>
            <a:t>Set of SQL Scripts</a:t>
          </a:r>
        </a:p>
      </dsp:txBody>
      <dsp:txXfrm>
        <a:off x="4018" y="2810887"/>
        <a:ext cx="2055390" cy="1002375"/>
      </dsp:txXfrm>
    </dsp:sp>
    <dsp:sp modelId="{959DBF44-04E3-4A9E-9D82-1C6B69B830AD}">
      <dsp:nvSpPr>
        <dsp:cNvPr id="0" name=""/>
        <dsp:cNvSpPr/>
      </dsp:nvSpPr>
      <dsp:spPr>
        <a:xfrm>
          <a:off x="2059409" y="2560293"/>
          <a:ext cx="411078" cy="150356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B02A71-B097-47DE-836C-3A3C31107798}">
      <dsp:nvSpPr>
        <dsp:cNvPr id="0" name=""/>
        <dsp:cNvSpPr/>
      </dsp:nvSpPr>
      <dsp:spPr>
        <a:xfrm>
          <a:off x="2634918" y="2560293"/>
          <a:ext cx="5590663" cy="15035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As your design nears completion, you will implement it with a set of SQL scripts.</a:t>
          </a:r>
        </a:p>
      </dsp:txBody>
      <dsp:txXfrm>
        <a:off x="2634918" y="2560293"/>
        <a:ext cx="5590663" cy="1503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0493C-348D-41FA-95DD-6C321F66E5C9}">
      <dsp:nvSpPr>
        <dsp:cNvPr id="0" name=""/>
        <dsp:cNvSpPr/>
      </dsp:nvSpPr>
      <dsp:spPr>
        <a:xfrm>
          <a:off x="4018" y="349779"/>
          <a:ext cx="2055390" cy="987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dirty="0"/>
            <a:t>Project Direction Overview </a:t>
          </a:r>
        </a:p>
      </dsp:txBody>
      <dsp:txXfrm>
        <a:off x="4018" y="349779"/>
        <a:ext cx="2055390" cy="987525"/>
      </dsp:txXfrm>
    </dsp:sp>
    <dsp:sp modelId="{6821C4E7-3CBB-4911-8AFD-77145D4F0E03}">
      <dsp:nvSpPr>
        <dsp:cNvPr id="0" name=""/>
        <dsp:cNvSpPr/>
      </dsp:nvSpPr>
      <dsp:spPr>
        <a:xfrm>
          <a:off x="2059409" y="164618"/>
          <a:ext cx="411078" cy="135784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993CF-F681-4BC9-A1F2-66CF0928B832}">
      <dsp:nvSpPr>
        <dsp:cNvPr id="0" name=""/>
        <dsp:cNvSpPr/>
      </dsp:nvSpPr>
      <dsp:spPr>
        <a:xfrm>
          <a:off x="2634918" y="164618"/>
          <a:ext cx="5590663" cy="13578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You provide an overview that describes who the database will be for, what kind of data it will contain, how you envision it will be used, and most importantly, why you are interested in it.</a:t>
          </a:r>
        </a:p>
      </dsp:txBody>
      <dsp:txXfrm>
        <a:off x="2634918" y="164618"/>
        <a:ext cx="5590663" cy="1357846"/>
      </dsp:txXfrm>
    </dsp:sp>
    <dsp:sp modelId="{B1101C03-37AF-4A6B-8B2A-4447ACD7A240}">
      <dsp:nvSpPr>
        <dsp:cNvPr id="0" name=""/>
        <dsp:cNvSpPr/>
      </dsp:nvSpPr>
      <dsp:spPr>
        <a:xfrm>
          <a:off x="4018" y="1916006"/>
          <a:ext cx="2055390" cy="701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dirty="0"/>
            <a:t>Use Cases and Fields </a:t>
          </a:r>
        </a:p>
      </dsp:txBody>
      <dsp:txXfrm>
        <a:off x="4018" y="1916006"/>
        <a:ext cx="2055390" cy="701662"/>
      </dsp:txXfrm>
    </dsp:sp>
    <dsp:sp modelId="{959DBF44-04E3-4A9E-9D82-1C6B69B830AD}">
      <dsp:nvSpPr>
        <dsp:cNvPr id="0" name=""/>
        <dsp:cNvSpPr/>
      </dsp:nvSpPr>
      <dsp:spPr>
        <a:xfrm>
          <a:off x="2059409" y="1598065"/>
          <a:ext cx="411078" cy="1337544"/>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B02A71-B097-47DE-836C-3A3C31107798}">
      <dsp:nvSpPr>
        <dsp:cNvPr id="0" name=""/>
        <dsp:cNvSpPr/>
      </dsp:nvSpPr>
      <dsp:spPr>
        <a:xfrm>
          <a:off x="2634918" y="1598065"/>
          <a:ext cx="5590663" cy="13375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You provide use cases that enumerate steps of how the database will be typically used, also identify significant database fields needed to support the use case.</a:t>
          </a:r>
        </a:p>
      </dsp:txBody>
      <dsp:txXfrm>
        <a:off x="2634918" y="1598065"/>
        <a:ext cx="5590663" cy="1337544"/>
      </dsp:txXfrm>
    </dsp:sp>
    <dsp:sp modelId="{8DFE1825-DCBD-42EC-A41F-1C4105D838F7}">
      <dsp:nvSpPr>
        <dsp:cNvPr id="0" name=""/>
        <dsp:cNvSpPr/>
      </dsp:nvSpPr>
      <dsp:spPr>
        <a:xfrm>
          <a:off x="4018" y="3625164"/>
          <a:ext cx="2055390" cy="701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dirty="0"/>
            <a:t>Summary and Reflection </a:t>
          </a:r>
        </a:p>
      </dsp:txBody>
      <dsp:txXfrm>
        <a:off x="4018" y="3625164"/>
        <a:ext cx="2055390" cy="701662"/>
      </dsp:txXfrm>
    </dsp:sp>
    <dsp:sp modelId="{0AD3D5D6-EC73-45C7-ABF8-14187D7E8C56}">
      <dsp:nvSpPr>
        <dsp:cNvPr id="0" name=""/>
        <dsp:cNvSpPr/>
      </dsp:nvSpPr>
      <dsp:spPr>
        <a:xfrm>
          <a:off x="2059409" y="3011209"/>
          <a:ext cx="411078" cy="1929571"/>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9BFAFE-561C-439C-8405-21357B6621C4}">
      <dsp:nvSpPr>
        <dsp:cNvPr id="0" name=""/>
        <dsp:cNvSpPr/>
      </dsp:nvSpPr>
      <dsp:spPr>
        <a:xfrm>
          <a:off x="2634918" y="3011209"/>
          <a:ext cx="5590663" cy="19295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You concisely summarize your project and the work you have completed thus far, and additionally record your questions, concerns, and observations, so that you and your facilitator or instructor are aware of them and can communicate about them.</a:t>
          </a:r>
        </a:p>
      </dsp:txBody>
      <dsp:txXfrm>
        <a:off x="2634918" y="3011209"/>
        <a:ext cx="5590663" cy="1929571"/>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a:t>
            </a:fld>
            <a:endParaRPr lang="en-US" altLang="en-US"/>
          </a:p>
        </p:txBody>
      </p:sp>
    </p:spTree>
    <p:extLst>
      <p:ext uri="{BB962C8B-B14F-4D97-AF65-F5344CB8AC3E}">
        <p14:creationId xmlns:p14="http://schemas.microsoft.com/office/powerpoint/2010/main" val="2128545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a chance to design, implement, and start using your very own database all in one course term.</a:t>
            </a:r>
          </a:p>
          <a:p>
            <a:r>
              <a:rPr lang="en-US" dirty="0"/>
              <a:t>You decide what data is stored in your database.</a:t>
            </a:r>
          </a:p>
          <a:p>
            <a:r>
              <a:rPr lang="en-US" dirty="0"/>
              <a:t>The database will be live in Oracle, SQL Server, or Postgres even before the end of the term.</a:t>
            </a:r>
          </a:p>
          <a:p>
            <a:r>
              <a:rPr lang="en-US" dirty="0"/>
              <a:t>The start-to-finish experience you gain from this project will help prepare you for database work in the industry or academia.</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a:t>
            </a:fld>
            <a:endParaRPr lang="en-US" altLang="en-US"/>
          </a:p>
        </p:txBody>
      </p:sp>
    </p:spTree>
    <p:extLst>
      <p:ext uri="{BB962C8B-B14F-4D97-AF65-F5344CB8AC3E}">
        <p14:creationId xmlns:p14="http://schemas.microsoft.com/office/powerpoint/2010/main" val="2605785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371600" y="41910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39331" y="939800"/>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685800" y="6356350"/>
            <a:ext cx="77724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371285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4F7871F0-911A-4786-98E6-E01B4D5B0C26}" type="datetimeFigureOut">
              <a:rPr lang="en-US"/>
              <a:pPr>
                <a:defRPr/>
              </a:pPr>
              <a:t>5/14/2019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21760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4694FDF4-B0C2-4381-8DD6-310D7C854B2B}" type="datetimeFigureOut">
              <a:rPr lang="en-US"/>
              <a:pPr>
                <a:defRPr/>
              </a:pPr>
              <a:t>5/14/2019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153032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a:extLst/>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905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E322FEB-B3C0-4A1D-B5A3-BA45749FB2BF}" type="datetimeFigureOut">
              <a:rPr lang="en-US"/>
              <a:pPr>
                <a:defRPr/>
              </a:pPr>
              <a:t>5/14/2019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259484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2BB68BA-DBC3-489E-AB0C-204999D5F08D}" type="datetimeFigureOut">
              <a:rPr lang="en-US"/>
              <a:pPr>
                <a:defRPr/>
              </a:pPr>
              <a:t>5/14/2019</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0628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87DF5F8-F24E-4332-88B6-0626ED3BDDF8}" type="datetimeFigureOut">
              <a:rPr lang="en-US"/>
              <a:pPr>
                <a:defRPr/>
              </a:pPr>
              <a:t>5/14/2019</a:t>
            </a:fld>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23503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36A1290-BB93-4271-B513-DC0CFF3CBD2E}" type="datetimeFigureOut">
              <a:rPr lang="en-US"/>
              <a:pPr>
                <a:defRPr/>
              </a:pPr>
              <a:t>5/14/2019</a:t>
            </a:fld>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366562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C01E6DE3-C911-4B5E-8D9D-69612C716D20}" type="datetimeFigureOut">
              <a:rPr lang="en-US"/>
              <a:pPr>
                <a:defRPr/>
              </a:pPr>
              <a:t>5/14/2019</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1013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5516B255-BE60-489C-9FD1-9D14BC405B9A}" type="datetimeFigureOut">
              <a:rPr lang="en-US"/>
              <a:pPr>
                <a:defRPr/>
              </a:pPr>
              <a:t>5/14/2019</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390598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9AC61E0D-276E-4CE0-B221-D59C6D057781}" type="datetimeFigureOut">
              <a:rPr lang="en-US"/>
              <a:pPr>
                <a:defRPr/>
              </a:pPr>
              <a:t>5/14/2019</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24996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457200" y="16002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5/14/2019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Term Project Iteration 1 Walkthrough</a:t>
            </a:r>
          </a:p>
        </p:txBody>
      </p:sp>
      <p:sp>
        <p:nvSpPr>
          <p:cNvPr id="6" name="Footer Placeholder 5"/>
          <p:cNvSpPr>
            <a:spLocks noGrp="1"/>
          </p:cNvSpPr>
          <p:nvPr>
            <p:ph type="ftr" sz="quarter" idx="11"/>
          </p:nvPr>
        </p:nvSpPr>
        <p:spPr/>
        <p:txBody>
          <a:bodyPr/>
          <a:lstStyle/>
          <a:p>
            <a:pPr>
              <a:defRPr/>
            </a:pPr>
            <a:r>
              <a:rPr lang="en-US" dirty="0"/>
              <a:t>Copyright  2018-2019 Warren Mansur. Permission granted for any use of Boston University.</a:t>
            </a:r>
          </a:p>
          <a:p>
            <a:pPr>
              <a:defRPr/>
            </a:pPr>
            <a:endParaRPr lang="en-US" dirty="0"/>
          </a:p>
        </p:txBody>
      </p:sp>
      <p:sp>
        <p:nvSpPr>
          <p:cNvPr id="3" name="Subtitle 2">
            <a:extLst>
              <a:ext uri="{FF2B5EF4-FFF2-40B4-BE49-F238E27FC236}">
                <a16:creationId xmlns:a16="http://schemas.microsoft.com/office/drawing/2014/main" id="{A1030F54-8BC0-48A5-82A7-CCA9656369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280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595E-344D-476A-8ABB-759C9B1736ED}"/>
              </a:ext>
            </a:extLst>
          </p:cNvPr>
          <p:cNvSpPr>
            <a:spLocks noGrp="1"/>
          </p:cNvSpPr>
          <p:nvPr>
            <p:ph type="title"/>
          </p:nvPr>
        </p:nvSpPr>
        <p:spPr/>
        <p:txBody>
          <a:bodyPr/>
          <a:lstStyle/>
          <a:p>
            <a:r>
              <a:rPr lang="en-US" dirty="0"/>
              <a:t>Use Case Example Fields</a:t>
            </a:r>
          </a:p>
        </p:txBody>
      </p:sp>
      <p:graphicFrame>
        <p:nvGraphicFramePr>
          <p:cNvPr id="4" name="Content Placeholder 3">
            <a:extLst>
              <a:ext uri="{FF2B5EF4-FFF2-40B4-BE49-F238E27FC236}">
                <a16:creationId xmlns:a16="http://schemas.microsoft.com/office/drawing/2014/main" id="{2E66ABA3-B2CA-4E52-83B3-2E5BA5FFDDCF}"/>
              </a:ext>
            </a:extLst>
          </p:cNvPr>
          <p:cNvGraphicFramePr>
            <a:graphicFrameLocks noGrp="1"/>
          </p:cNvGraphicFramePr>
          <p:nvPr>
            <p:ph idx="1"/>
            <p:extLst>
              <p:ext uri="{D42A27DB-BD31-4B8C-83A1-F6EECF244321}">
                <p14:modId xmlns:p14="http://schemas.microsoft.com/office/powerpoint/2010/main" val="2828253604"/>
              </p:ext>
            </p:extLst>
          </p:nvPr>
        </p:nvGraphicFramePr>
        <p:xfrm>
          <a:off x="533400" y="1676400"/>
          <a:ext cx="8458200" cy="5029201"/>
        </p:xfrm>
        <a:graphic>
          <a:graphicData uri="http://schemas.openxmlformats.org/drawingml/2006/table">
            <a:tbl>
              <a:tblPr firstRow="1" firstCol="1" bandRow="1">
                <a:tableStyleId>{5C22544A-7EE6-4342-B048-85BDC9FD1C3A}</a:tableStyleId>
              </a:tblPr>
              <a:tblGrid>
                <a:gridCol w="1885432">
                  <a:extLst>
                    <a:ext uri="{9D8B030D-6E8A-4147-A177-3AD203B41FA5}">
                      <a16:colId xmlns:a16="http://schemas.microsoft.com/office/drawing/2014/main" val="2051304531"/>
                    </a:ext>
                  </a:extLst>
                </a:gridCol>
                <a:gridCol w="2688595">
                  <a:extLst>
                    <a:ext uri="{9D8B030D-6E8A-4147-A177-3AD203B41FA5}">
                      <a16:colId xmlns:a16="http://schemas.microsoft.com/office/drawing/2014/main" val="4285819585"/>
                    </a:ext>
                  </a:extLst>
                </a:gridCol>
                <a:gridCol w="3884173">
                  <a:extLst>
                    <a:ext uri="{9D8B030D-6E8A-4147-A177-3AD203B41FA5}">
                      <a16:colId xmlns:a16="http://schemas.microsoft.com/office/drawing/2014/main" val="3436578052"/>
                    </a:ext>
                  </a:extLst>
                </a:gridCol>
              </a:tblGrid>
              <a:tr h="264695">
                <a:tc>
                  <a:txBody>
                    <a:bodyPr/>
                    <a:lstStyle/>
                    <a:p>
                      <a:pPr marL="0" marR="182880">
                        <a:spcBef>
                          <a:spcPts val="0"/>
                        </a:spcBef>
                        <a:spcAft>
                          <a:spcPts val="0"/>
                        </a:spcAft>
                      </a:pPr>
                      <a:r>
                        <a:rPr lang="en-US" sz="1600">
                          <a:effectLst/>
                        </a:rPr>
                        <a:t>Field</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182880">
                        <a:spcBef>
                          <a:spcPts val="0"/>
                        </a:spcBef>
                        <a:spcAft>
                          <a:spcPts val="0"/>
                        </a:spcAft>
                      </a:pPr>
                      <a:r>
                        <a:rPr lang="en-US" sz="1600">
                          <a:effectLst/>
                        </a:rPr>
                        <a:t>What it Stores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182880">
                        <a:spcBef>
                          <a:spcPts val="0"/>
                        </a:spcBef>
                        <a:spcAft>
                          <a:spcPts val="0"/>
                        </a:spcAft>
                      </a:pPr>
                      <a:r>
                        <a:rPr lang="en-US" sz="1600">
                          <a:effectLst/>
                        </a:rPr>
                        <a:t>Why it’s Needed</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4359658"/>
                  </a:ext>
                </a:extLst>
              </a:tr>
              <a:tr h="794084">
                <a:tc>
                  <a:txBody>
                    <a:bodyPr/>
                    <a:lstStyle/>
                    <a:p>
                      <a:pPr marL="0" marR="182880">
                        <a:spcBef>
                          <a:spcPts val="0"/>
                        </a:spcBef>
                        <a:spcAft>
                          <a:spcPts val="0"/>
                        </a:spcAft>
                      </a:pPr>
                      <a:r>
                        <a:rPr lang="en-US" sz="1600">
                          <a:effectLst/>
                        </a:rPr>
                        <a:t>AccountName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182880">
                        <a:spcBef>
                          <a:spcPts val="0"/>
                        </a:spcBef>
                        <a:spcAft>
                          <a:spcPts val="0"/>
                        </a:spcAft>
                      </a:pPr>
                      <a:r>
                        <a:rPr lang="en-US" sz="1600" dirty="0">
                          <a:effectLst/>
                        </a:rPr>
                        <a:t>This field stores a summary name associated with each account,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182880">
                        <a:spcBef>
                          <a:spcPts val="0"/>
                        </a:spcBef>
                        <a:spcAft>
                          <a:spcPts val="0"/>
                        </a:spcAft>
                      </a:pPr>
                      <a:r>
                        <a:rPr lang="en-US" sz="1600">
                          <a:effectLst/>
                        </a:rPr>
                        <a:t>In case the same person has more than one account, they can select the correct one from a dropdown list.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36674188"/>
                  </a:ext>
                </a:extLst>
              </a:tr>
              <a:tr h="1058779">
                <a:tc>
                  <a:txBody>
                    <a:bodyPr/>
                    <a:lstStyle/>
                    <a:p>
                      <a:pPr marL="0" marR="182880">
                        <a:spcBef>
                          <a:spcPts val="0"/>
                        </a:spcBef>
                        <a:spcAft>
                          <a:spcPts val="0"/>
                        </a:spcAft>
                      </a:pPr>
                      <a:r>
                        <a:rPr lang="en-US" sz="1600">
                          <a:effectLst/>
                        </a:rPr>
                        <a:t>FirstName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182880">
                        <a:spcBef>
                          <a:spcPts val="0"/>
                        </a:spcBef>
                        <a:spcAft>
                          <a:spcPts val="0"/>
                        </a:spcAft>
                      </a:pPr>
                      <a:r>
                        <a:rPr lang="en-US" sz="1600">
                          <a:effectLst/>
                        </a:rPr>
                        <a:t>This is the first name of the account holder.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182880">
                        <a:spcBef>
                          <a:spcPts val="0"/>
                        </a:spcBef>
                        <a:spcAft>
                          <a:spcPts val="0"/>
                        </a:spcAft>
                      </a:pPr>
                      <a:r>
                        <a:rPr lang="en-US" sz="1600">
                          <a:effectLst/>
                        </a:rPr>
                        <a:t>This is necessary for displaying the person’s name on screens and addressing them when sending them emails or other communications.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6195643"/>
                  </a:ext>
                </a:extLst>
              </a:tr>
              <a:tr h="1058779">
                <a:tc>
                  <a:txBody>
                    <a:bodyPr/>
                    <a:lstStyle/>
                    <a:p>
                      <a:pPr marL="0" marR="182880">
                        <a:spcBef>
                          <a:spcPts val="0"/>
                        </a:spcBef>
                        <a:spcAft>
                          <a:spcPts val="0"/>
                        </a:spcAft>
                      </a:pPr>
                      <a:r>
                        <a:rPr lang="en-US" sz="1600">
                          <a:effectLst/>
                        </a:rPr>
                        <a:t>LastName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182880">
                        <a:spcBef>
                          <a:spcPts val="0"/>
                        </a:spcBef>
                        <a:spcAft>
                          <a:spcPts val="0"/>
                        </a:spcAft>
                      </a:pPr>
                      <a:r>
                        <a:rPr lang="en-US" sz="1600">
                          <a:effectLst/>
                        </a:rPr>
                        <a:t>This is the last name of the account holder.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182880">
                        <a:spcBef>
                          <a:spcPts val="0"/>
                        </a:spcBef>
                        <a:spcAft>
                          <a:spcPts val="0"/>
                        </a:spcAft>
                      </a:pPr>
                      <a:r>
                        <a:rPr lang="en-US" sz="1600">
                          <a:effectLst/>
                        </a:rPr>
                        <a:t>This is necessary for displaying the person’s name on screens and addressing them when sending them emails or other communications.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47696563"/>
                  </a:ext>
                </a:extLst>
              </a:tr>
              <a:tr h="1323475">
                <a:tc>
                  <a:txBody>
                    <a:bodyPr/>
                    <a:lstStyle/>
                    <a:p>
                      <a:pPr marL="0" marR="182880">
                        <a:spcBef>
                          <a:spcPts val="0"/>
                        </a:spcBef>
                        <a:spcAft>
                          <a:spcPts val="0"/>
                        </a:spcAft>
                      </a:pPr>
                      <a:r>
                        <a:rPr lang="en-US" sz="1600">
                          <a:effectLst/>
                        </a:rPr>
                        <a:t>CustomerSince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182880">
                        <a:spcBef>
                          <a:spcPts val="0"/>
                        </a:spcBef>
                        <a:spcAft>
                          <a:spcPts val="0"/>
                        </a:spcAft>
                      </a:pPr>
                      <a:r>
                        <a:rPr lang="en-US" sz="1600">
                          <a:effectLst/>
                        </a:rPr>
                        <a:t>This is the date the account what was created.</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182880">
                        <a:spcBef>
                          <a:spcPts val="0"/>
                        </a:spcBef>
                        <a:spcAft>
                          <a:spcPts val="0"/>
                        </a:spcAft>
                      </a:pPr>
                      <a:r>
                        <a:rPr lang="en-US" sz="1600">
                          <a:effectLst/>
                        </a:rPr>
                        <a:t>This is useful for determining the age of an account, which is useful for a variety of reasons, such as giving discounts to long-term customers, customer retention, etc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80982600"/>
                  </a:ext>
                </a:extLst>
              </a:tr>
              <a:tr h="529389">
                <a:tc>
                  <a:txBody>
                    <a:bodyPr/>
                    <a:lstStyle/>
                    <a:p>
                      <a:pPr marL="0" marR="182880">
                        <a:spcBef>
                          <a:spcPts val="0"/>
                        </a:spcBef>
                        <a:spcAft>
                          <a:spcPts val="0"/>
                        </a:spcAft>
                      </a:pPr>
                      <a:r>
                        <a:rPr lang="en-US" sz="1600">
                          <a:effectLst/>
                        </a:rPr>
                        <a:t>AccountBalance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182880">
                        <a:spcBef>
                          <a:spcPts val="0"/>
                        </a:spcBef>
                        <a:spcAft>
                          <a:spcPts val="0"/>
                        </a:spcAft>
                      </a:pPr>
                      <a:r>
                        <a:rPr lang="en-US" sz="1600">
                          <a:effectLst/>
                        </a:rPr>
                        <a:t>This is the balance owed by the customer.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182880">
                        <a:spcBef>
                          <a:spcPts val="0"/>
                        </a:spcBef>
                        <a:spcAft>
                          <a:spcPts val="0"/>
                        </a:spcAft>
                      </a:pPr>
                      <a:r>
                        <a:rPr lang="en-US" sz="1600" dirty="0">
                          <a:effectLst/>
                        </a:rPr>
                        <a:t>This is useful to keep track of customers that owe money to use the application.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9241722"/>
                  </a:ext>
                </a:extLst>
              </a:tr>
            </a:tbl>
          </a:graphicData>
        </a:graphic>
      </p:graphicFrame>
    </p:spTree>
    <p:extLst>
      <p:ext uri="{BB962C8B-B14F-4D97-AF65-F5344CB8AC3E}">
        <p14:creationId xmlns:p14="http://schemas.microsoft.com/office/powerpoint/2010/main" val="3226243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2DC2-41C8-4ED2-BE93-33777B9635D3}"/>
              </a:ext>
            </a:extLst>
          </p:cNvPr>
          <p:cNvSpPr>
            <a:spLocks noGrp="1"/>
          </p:cNvSpPr>
          <p:nvPr>
            <p:ph type="title"/>
          </p:nvPr>
        </p:nvSpPr>
        <p:spPr/>
        <p:txBody>
          <a:bodyPr/>
          <a:lstStyle/>
          <a:p>
            <a:r>
              <a:rPr lang="en-US" dirty="0"/>
              <a:t>Summary and Reflection</a:t>
            </a:r>
          </a:p>
        </p:txBody>
      </p:sp>
      <p:sp>
        <p:nvSpPr>
          <p:cNvPr id="3" name="Content Placeholder 2">
            <a:extLst>
              <a:ext uri="{FF2B5EF4-FFF2-40B4-BE49-F238E27FC236}">
                <a16:creationId xmlns:a16="http://schemas.microsoft.com/office/drawing/2014/main" id="{89B21204-9D03-43DC-8F05-93ECBA1B048E}"/>
              </a:ext>
            </a:extLst>
          </p:cNvPr>
          <p:cNvSpPr>
            <a:spLocks noGrp="1"/>
          </p:cNvSpPr>
          <p:nvPr>
            <p:ph idx="1"/>
          </p:nvPr>
        </p:nvSpPr>
        <p:spPr/>
        <p:txBody>
          <a:bodyPr/>
          <a:lstStyle/>
          <a:p>
            <a:r>
              <a:rPr lang="en-US" dirty="0"/>
              <a:t>Concisely summarize your project and the work you have completed in your design document.</a:t>
            </a:r>
          </a:p>
          <a:p>
            <a:r>
              <a:rPr lang="en-US" dirty="0"/>
              <a:t>Your summary need not be long.</a:t>
            </a:r>
          </a:p>
          <a:p>
            <a:r>
              <a:rPr lang="en-US" dirty="0"/>
              <a:t>Here you also write down your questions, concerns, and observations so that you and your facilitator or instructor are aware of them and can communicate about them.</a:t>
            </a:r>
          </a:p>
        </p:txBody>
      </p:sp>
    </p:spTree>
    <p:extLst>
      <p:ext uri="{BB962C8B-B14F-4D97-AF65-F5344CB8AC3E}">
        <p14:creationId xmlns:p14="http://schemas.microsoft.com/office/powerpoint/2010/main" val="71443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D7D9-1D6F-4FBA-90A4-74B23B6AF9B7}"/>
              </a:ext>
            </a:extLst>
          </p:cNvPr>
          <p:cNvSpPr>
            <a:spLocks noGrp="1"/>
          </p:cNvSpPr>
          <p:nvPr>
            <p:ph type="title"/>
          </p:nvPr>
        </p:nvSpPr>
        <p:spPr/>
        <p:txBody>
          <a:bodyPr/>
          <a:lstStyle/>
          <a:p>
            <a:r>
              <a:rPr lang="en-US" dirty="0"/>
              <a:t>Summary and Reflection</a:t>
            </a:r>
          </a:p>
        </p:txBody>
      </p:sp>
      <p:sp>
        <p:nvSpPr>
          <p:cNvPr id="3" name="Content Placeholder 2">
            <a:extLst>
              <a:ext uri="{FF2B5EF4-FFF2-40B4-BE49-F238E27FC236}">
                <a16:creationId xmlns:a16="http://schemas.microsoft.com/office/drawing/2014/main" id="{D847257F-55C9-4793-BAA6-C96A4B5765BD}"/>
              </a:ext>
            </a:extLst>
          </p:cNvPr>
          <p:cNvSpPr>
            <a:spLocks noGrp="1"/>
          </p:cNvSpPr>
          <p:nvPr>
            <p:ph idx="1"/>
          </p:nvPr>
        </p:nvSpPr>
        <p:spPr/>
        <p:txBody>
          <a:bodyPr/>
          <a:lstStyle/>
          <a:p>
            <a:r>
              <a:rPr lang="en-US" dirty="0"/>
              <a:t>What are some concepts you think may need more refinement in this design?</a:t>
            </a:r>
          </a:p>
          <a:p>
            <a:r>
              <a:rPr lang="en-US" dirty="0"/>
              <a:t>Is there other related data that may be needed?</a:t>
            </a:r>
          </a:p>
          <a:p>
            <a:r>
              <a:rPr lang="en-US" dirty="0"/>
              <a:t>Are you particularly concerned about an aspect of the project?</a:t>
            </a:r>
          </a:p>
          <a:p>
            <a:r>
              <a:rPr lang="en-US" dirty="0"/>
              <a:t>Anything that’s important to you, put it down.</a:t>
            </a:r>
          </a:p>
          <a:p>
            <a:endParaRPr lang="en-US" dirty="0"/>
          </a:p>
          <a:p>
            <a:endParaRPr lang="en-US" dirty="0"/>
          </a:p>
        </p:txBody>
      </p:sp>
    </p:spTree>
    <p:extLst>
      <p:ext uri="{BB962C8B-B14F-4D97-AF65-F5344CB8AC3E}">
        <p14:creationId xmlns:p14="http://schemas.microsoft.com/office/powerpoint/2010/main" val="192431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402EB-35FB-4BCC-961E-B895C6F0A854}"/>
              </a:ext>
            </a:extLst>
          </p:cNvPr>
          <p:cNvSpPr>
            <a:spLocks noGrp="1"/>
          </p:cNvSpPr>
          <p:nvPr>
            <p:ph type="title"/>
          </p:nvPr>
        </p:nvSpPr>
        <p:spPr/>
        <p:txBody>
          <a:bodyPr/>
          <a:lstStyle/>
          <a:p>
            <a:r>
              <a:rPr lang="en-US" dirty="0"/>
              <a:t>Evaluation</a:t>
            </a:r>
          </a:p>
        </p:txBody>
      </p:sp>
      <p:graphicFrame>
        <p:nvGraphicFramePr>
          <p:cNvPr id="4" name="Object 3">
            <a:extLst>
              <a:ext uri="{FF2B5EF4-FFF2-40B4-BE49-F238E27FC236}">
                <a16:creationId xmlns:a16="http://schemas.microsoft.com/office/drawing/2014/main" id="{09B9190B-613D-4BAA-9CB7-4ECE3C957A82}"/>
              </a:ext>
            </a:extLst>
          </p:cNvPr>
          <p:cNvGraphicFramePr>
            <a:graphicFrameLocks noChangeAspect="1"/>
          </p:cNvGraphicFramePr>
          <p:nvPr>
            <p:extLst>
              <p:ext uri="{D42A27DB-BD31-4B8C-83A1-F6EECF244321}">
                <p14:modId xmlns:p14="http://schemas.microsoft.com/office/powerpoint/2010/main" val="2302210963"/>
              </p:ext>
            </p:extLst>
          </p:nvPr>
        </p:nvGraphicFramePr>
        <p:xfrm>
          <a:off x="457200" y="1600200"/>
          <a:ext cx="8459788" cy="4264025"/>
        </p:xfrm>
        <a:graphic>
          <a:graphicData uri="http://schemas.openxmlformats.org/presentationml/2006/ole">
            <mc:AlternateContent xmlns:mc="http://schemas.openxmlformats.org/markup-compatibility/2006">
              <mc:Choice xmlns:v="urn:schemas-microsoft-com:vml" Requires="v">
                <p:oleObj spid="_x0000_s5129" name="Worksheet" r:id="rId3" imgW="6038850" imgH="3076575" progId="Excel.Sheet.12">
                  <p:embed/>
                </p:oleObj>
              </mc:Choice>
              <mc:Fallback>
                <p:oleObj name="Worksheet" r:id="rId3" imgW="6038850" imgH="3076575" progId="Excel.Sheet.12">
                  <p:embed/>
                  <p:pic>
                    <p:nvPicPr>
                      <p:cNvPr id="0" name="Object 2"/>
                      <p:cNvPicPr>
                        <a:picLocks noChangeAspect="1" noChangeArrowheads="1"/>
                      </p:cNvPicPr>
                      <p:nvPr/>
                    </p:nvPicPr>
                    <p:blipFill>
                      <a:blip r:embed="rId4"/>
                      <a:srcRect/>
                      <a:stretch>
                        <a:fillRect/>
                      </a:stretch>
                    </p:blipFill>
                    <p:spPr bwMode="auto">
                      <a:xfrm>
                        <a:off x="457200" y="1600200"/>
                        <a:ext cx="8459788" cy="4264025"/>
                      </a:xfrm>
                      <a:prstGeom prst="rect">
                        <a:avLst/>
                      </a:prstGeom>
                      <a:noFill/>
                    </p:spPr>
                  </p:pic>
                </p:oleObj>
              </mc:Fallback>
            </mc:AlternateContent>
          </a:graphicData>
        </a:graphic>
      </p:graphicFrame>
    </p:spTree>
    <p:extLst>
      <p:ext uri="{BB962C8B-B14F-4D97-AF65-F5344CB8AC3E}">
        <p14:creationId xmlns:p14="http://schemas.microsoft.com/office/powerpoint/2010/main" val="3891782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r>
              <a:rPr lang="en-US" altLang="en-US" sz="4800" b="1" dirty="0">
                <a:ln w="9525" cap="rnd">
                  <a:prstDash val="solid"/>
                  <a:bevel/>
                </a:ln>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End</a:t>
            </a:r>
          </a:p>
        </p:txBody>
      </p:sp>
      <p:pic>
        <p:nvPicPr>
          <p:cNvPr id="21507" name="Picture 5"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463" y="876300"/>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331" y="876300"/>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4558-F749-4C51-8E77-73B0871F9133}"/>
              </a:ext>
            </a:extLst>
          </p:cNvPr>
          <p:cNvSpPr>
            <a:spLocks noGrp="1"/>
          </p:cNvSpPr>
          <p:nvPr>
            <p:ph type="title"/>
          </p:nvPr>
        </p:nvSpPr>
        <p:spPr/>
        <p:txBody>
          <a:bodyPr/>
          <a:lstStyle/>
          <a:p>
            <a:r>
              <a:rPr lang="en-US" dirty="0"/>
              <a:t>Your Very Own Database</a:t>
            </a:r>
          </a:p>
        </p:txBody>
      </p:sp>
      <p:pic>
        <p:nvPicPr>
          <p:cNvPr id="5" name="Content Placeholder 4">
            <a:extLst>
              <a:ext uri="{FF2B5EF4-FFF2-40B4-BE49-F238E27FC236}">
                <a16:creationId xmlns:a16="http://schemas.microsoft.com/office/drawing/2014/main" id="{85FE809C-10C4-421B-8091-F4C5A2BB27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9300" y="1600200"/>
            <a:ext cx="5105400" cy="5105400"/>
          </a:xfrm>
        </p:spPr>
      </p:pic>
    </p:spTree>
    <p:extLst>
      <p:ext uri="{BB962C8B-B14F-4D97-AF65-F5344CB8AC3E}">
        <p14:creationId xmlns:p14="http://schemas.microsoft.com/office/powerpoint/2010/main" val="2169667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C421-3C56-4A6A-8966-6810FB4547DE}"/>
              </a:ext>
            </a:extLst>
          </p:cNvPr>
          <p:cNvSpPr>
            <a:spLocks noGrp="1"/>
          </p:cNvSpPr>
          <p:nvPr>
            <p:ph type="title"/>
          </p:nvPr>
        </p:nvSpPr>
        <p:spPr/>
        <p:txBody>
          <a:bodyPr/>
          <a:lstStyle/>
          <a:p>
            <a:r>
              <a:rPr lang="en-US" dirty="0"/>
              <a:t>By the End of the Term</a:t>
            </a:r>
          </a:p>
        </p:txBody>
      </p:sp>
      <p:graphicFrame>
        <p:nvGraphicFramePr>
          <p:cNvPr id="4" name="Content Placeholder 3">
            <a:extLst>
              <a:ext uri="{FF2B5EF4-FFF2-40B4-BE49-F238E27FC236}">
                <a16:creationId xmlns:a16="http://schemas.microsoft.com/office/drawing/2014/main" id="{02A65B8F-4F54-4110-B4B0-3865E892A0CD}"/>
              </a:ext>
            </a:extLst>
          </p:cNvPr>
          <p:cNvGraphicFramePr>
            <a:graphicFrameLocks noGrp="1"/>
          </p:cNvGraphicFramePr>
          <p:nvPr>
            <p:ph idx="1"/>
            <p:extLst>
              <p:ext uri="{D42A27DB-BD31-4B8C-83A1-F6EECF244321}">
                <p14:modId xmlns:p14="http://schemas.microsoft.com/office/powerpoint/2010/main" val="4214841885"/>
              </p:ext>
            </p:extLst>
          </p:nvPr>
        </p:nvGraphicFramePr>
        <p:xfrm>
          <a:off x="457200" y="1600200"/>
          <a:ext cx="8229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3798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C421-3C56-4A6A-8966-6810FB4547DE}"/>
              </a:ext>
            </a:extLst>
          </p:cNvPr>
          <p:cNvSpPr>
            <a:spLocks noGrp="1"/>
          </p:cNvSpPr>
          <p:nvPr>
            <p:ph type="title"/>
          </p:nvPr>
        </p:nvSpPr>
        <p:spPr/>
        <p:txBody>
          <a:bodyPr/>
          <a:lstStyle/>
          <a:p>
            <a:r>
              <a:rPr lang="en-US" dirty="0"/>
              <a:t>Iteration 1 Components</a:t>
            </a:r>
          </a:p>
        </p:txBody>
      </p:sp>
      <p:graphicFrame>
        <p:nvGraphicFramePr>
          <p:cNvPr id="4" name="Content Placeholder 3">
            <a:extLst>
              <a:ext uri="{FF2B5EF4-FFF2-40B4-BE49-F238E27FC236}">
                <a16:creationId xmlns:a16="http://schemas.microsoft.com/office/drawing/2014/main" id="{02A65B8F-4F54-4110-B4B0-3865E892A0CD}"/>
              </a:ext>
            </a:extLst>
          </p:cNvPr>
          <p:cNvGraphicFramePr>
            <a:graphicFrameLocks noGrp="1"/>
          </p:cNvGraphicFramePr>
          <p:nvPr>
            <p:ph idx="1"/>
            <p:extLst>
              <p:ext uri="{D42A27DB-BD31-4B8C-83A1-F6EECF244321}">
                <p14:modId xmlns:p14="http://schemas.microsoft.com/office/powerpoint/2010/main" val="319595873"/>
              </p:ext>
            </p:extLst>
          </p:nvPr>
        </p:nvGraphicFramePr>
        <p:xfrm>
          <a:off x="457200" y="1600200"/>
          <a:ext cx="8229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347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907C-AF10-4300-AC58-AE17682E3D1E}"/>
              </a:ext>
            </a:extLst>
          </p:cNvPr>
          <p:cNvSpPr>
            <a:spLocks noGrp="1"/>
          </p:cNvSpPr>
          <p:nvPr>
            <p:ph type="title"/>
          </p:nvPr>
        </p:nvSpPr>
        <p:spPr/>
        <p:txBody>
          <a:bodyPr/>
          <a:lstStyle/>
          <a:p>
            <a:r>
              <a:rPr lang="en-US" dirty="0"/>
              <a:t>Project Direction Tips</a:t>
            </a:r>
          </a:p>
        </p:txBody>
      </p:sp>
      <p:sp>
        <p:nvSpPr>
          <p:cNvPr id="3" name="Content Placeholder 2">
            <a:extLst>
              <a:ext uri="{FF2B5EF4-FFF2-40B4-BE49-F238E27FC236}">
                <a16:creationId xmlns:a16="http://schemas.microsoft.com/office/drawing/2014/main" id="{397FC0A2-6344-49F0-AD96-A6DEF249BDC4}"/>
              </a:ext>
            </a:extLst>
          </p:cNvPr>
          <p:cNvSpPr>
            <a:spLocks noGrp="1"/>
          </p:cNvSpPr>
          <p:nvPr>
            <p:ph idx="1"/>
          </p:nvPr>
        </p:nvSpPr>
        <p:spPr/>
        <p:txBody>
          <a:bodyPr/>
          <a:lstStyle/>
          <a:p>
            <a:r>
              <a:rPr lang="en-US" dirty="0"/>
              <a:t>Create a complete scenario as you can. This will help you determine your scope of the project, and your facilitator will understand where you are coming from and can better provide you guidance.</a:t>
            </a:r>
          </a:p>
          <a:p>
            <a:r>
              <a:rPr lang="en-US" dirty="0"/>
              <a:t>Find an area you like and/or understand well.</a:t>
            </a:r>
          </a:p>
          <a:p>
            <a:r>
              <a:rPr lang="en-US" dirty="0"/>
              <a:t>Put a lot of thought into what kinds of long-term data needs to be stored for your scenario.</a:t>
            </a:r>
          </a:p>
          <a:p>
            <a:endParaRPr lang="en-US" dirty="0"/>
          </a:p>
        </p:txBody>
      </p:sp>
    </p:spTree>
    <p:extLst>
      <p:ext uri="{BB962C8B-B14F-4D97-AF65-F5344CB8AC3E}">
        <p14:creationId xmlns:p14="http://schemas.microsoft.com/office/powerpoint/2010/main" val="202352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946C-8BF5-4652-9C37-B764616601BA}"/>
              </a:ext>
            </a:extLst>
          </p:cNvPr>
          <p:cNvSpPr>
            <a:spLocks noGrp="1"/>
          </p:cNvSpPr>
          <p:nvPr>
            <p:ph type="title"/>
          </p:nvPr>
        </p:nvSpPr>
        <p:spPr/>
        <p:txBody>
          <a:bodyPr/>
          <a:lstStyle/>
          <a:p>
            <a:r>
              <a:rPr lang="en-US" dirty="0" err="1"/>
              <a:t>TrackMyBuys</a:t>
            </a:r>
            <a:r>
              <a:rPr lang="en-US" dirty="0"/>
              <a:t> Example</a:t>
            </a:r>
          </a:p>
        </p:txBody>
      </p:sp>
      <p:sp>
        <p:nvSpPr>
          <p:cNvPr id="3" name="Content Placeholder 2">
            <a:extLst>
              <a:ext uri="{FF2B5EF4-FFF2-40B4-BE49-F238E27FC236}">
                <a16:creationId xmlns:a16="http://schemas.microsoft.com/office/drawing/2014/main" id="{6A85D7D8-97F4-4BFB-A761-E28C7E1EBA69}"/>
              </a:ext>
            </a:extLst>
          </p:cNvPr>
          <p:cNvSpPr>
            <a:spLocks noGrp="1"/>
          </p:cNvSpPr>
          <p:nvPr>
            <p:ph idx="1"/>
          </p:nvPr>
        </p:nvSpPr>
        <p:spPr/>
        <p:txBody>
          <a:bodyPr/>
          <a:lstStyle/>
          <a:p>
            <a:r>
              <a:rPr lang="en-US" dirty="0"/>
              <a:t>I created an example for a mobile application named “</a:t>
            </a:r>
            <a:r>
              <a:rPr lang="en-US" dirty="0" err="1"/>
              <a:t>TrackMyBuys</a:t>
            </a:r>
            <a:r>
              <a:rPr lang="en-US" dirty="0"/>
              <a:t>”. </a:t>
            </a:r>
          </a:p>
          <a:p>
            <a:r>
              <a:rPr lang="en-US" dirty="0"/>
              <a:t>I work through each component that you are required to complete.</a:t>
            </a:r>
          </a:p>
          <a:p>
            <a:r>
              <a:rPr lang="en-US" dirty="0"/>
              <a:t>Mine is just a sample for a guide. Yours might be better than mine and will probably be in a completely different area.</a:t>
            </a:r>
          </a:p>
        </p:txBody>
      </p:sp>
    </p:spTree>
    <p:extLst>
      <p:ext uri="{BB962C8B-B14F-4D97-AF65-F5344CB8AC3E}">
        <p14:creationId xmlns:p14="http://schemas.microsoft.com/office/powerpoint/2010/main" val="289083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D0AD-9146-439C-A6CF-A4329889CB4E}"/>
              </a:ext>
            </a:extLst>
          </p:cNvPr>
          <p:cNvSpPr>
            <a:spLocks noGrp="1"/>
          </p:cNvSpPr>
          <p:nvPr>
            <p:ph type="title"/>
          </p:nvPr>
        </p:nvSpPr>
        <p:spPr/>
        <p:txBody>
          <a:bodyPr/>
          <a:lstStyle/>
          <a:p>
            <a:r>
              <a:rPr lang="en-US" dirty="0"/>
              <a:t>Use Cases and Fields</a:t>
            </a:r>
          </a:p>
        </p:txBody>
      </p:sp>
      <p:sp>
        <p:nvSpPr>
          <p:cNvPr id="3" name="Content Placeholder 2">
            <a:extLst>
              <a:ext uri="{FF2B5EF4-FFF2-40B4-BE49-F238E27FC236}">
                <a16:creationId xmlns:a16="http://schemas.microsoft.com/office/drawing/2014/main" id="{6FD75FA3-724D-4A83-9DDF-9EF7D51CB17A}"/>
              </a:ext>
            </a:extLst>
          </p:cNvPr>
          <p:cNvSpPr>
            <a:spLocks noGrp="1"/>
          </p:cNvSpPr>
          <p:nvPr>
            <p:ph idx="1"/>
          </p:nvPr>
        </p:nvSpPr>
        <p:spPr/>
        <p:txBody>
          <a:bodyPr/>
          <a:lstStyle/>
          <a:p>
            <a:r>
              <a:rPr lang="en-US" dirty="0"/>
              <a:t>You define at least three use cases that enumerate steps of how the database will be typically used, and identify significant database fields needed to support the use case.</a:t>
            </a:r>
          </a:p>
          <a:p>
            <a:r>
              <a:rPr lang="en-US" dirty="0"/>
              <a:t>This helps you and your facilitator understand how a person or application interacts with your database. </a:t>
            </a:r>
          </a:p>
          <a:p>
            <a:endParaRPr lang="en-US" dirty="0"/>
          </a:p>
        </p:txBody>
      </p:sp>
    </p:spTree>
    <p:extLst>
      <p:ext uri="{BB962C8B-B14F-4D97-AF65-F5344CB8AC3E}">
        <p14:creationId xmlns:p14="http://schemas.microsoft.com/office/powerpoint/2010/main" val="178607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B4732-2E85-4C06-AC35-02AEE3953A6C}"/>
              </a:ext>
            </a:extLst>
          </p:cNvPr>
          <p:cNvSpPr>
            <a:spLocks noGrp="1"/>
          </p:cNvSpPr>
          <p:nvPr>
            <p:ph type="title"/>
          </p:nvPr>
        </p:nvSpPr>
        <p:spPr/>
        <p:txBody>
          <a:bodyPr/>
          <a:lstStyle/>
          <a:p>
            <a:r>
              <a:rPr lang="en-US" dirty="0"/>
              <a:t>Use Cases and Fields</a:t>
            </a:r>
          </a:p>
        </p:txBody>
      </p:sp>
      <p:sp>
        <p:nvSpPr>
          <p:cNvPr id="3" name="Content Placeholder 2">
            <a:extLst>
              <a:ext uri="{FF2B5EF4-FFF2-40B4-BE49-F238E27FC236}">
                <a16:creationId xmlns:a16="http://schemas.microsoft.com/office/drawing/2014/main" id="{7CB9E66C-D87C-4268-94B4-FD4E50AF2246}"/>
              </a:ext>
            </a:extLst>
          </p:cNvPr>
          <p:cNvSpPr>
            <a:spLocks noGrp="1"/>
          </p:cNvSpPr>
          <p:nvPr>
            <p:ph idx="1"/>
          </p:nvPr>
        </p:nvSpPr>
        <p:spPr/>
        <p:txBody>
          <a:bodyPr/>
          <a:lstStyle/>
          <a:p>
            <a:r>
              <a:rPr lang="en-US" dirty="0"/>
              <a:t>Focus on how your database will be typically used; don't get caught up in exceptions or rare cases, though you can use them to highlight something if it helps your description.</a:t>
            </a:r>
          </a:p>
          <a:p>
            <a:r>
              <a:rPr lang="en-US" dirty="0"/>
              <a:t>Focus on how the data is stored long-term, not how the data flows through the application.</a:t>
            </a:r>
          </a:p>
          <a:p>
            <a:endParaRPr lang="en-US" dirty="0"/>
          </a:p>
          <a:p>
            <a:endParaRPr lang="en-US" dirty="0"/>
          </a:p>
        </p:txBody>
      </p:sp>
    </p:spTree>
    <p:extLst>
      <p:ext uri="{BB962C8B-B14F-4D97-AF65-F5344CB8AC3E}">
        <p14:creationId xmlns:p14="http://schemas.microsoft.com/office/powerpoint/2010/main" val="40403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B467-EA3A-4D18-9BE7-2BC94316B8DE}"/>
              </a:ext>
            </a:extLst>
          </p:cNvPr>
          <p:cNvSpPr>
            <a:spLocks noGrp="1"/>
          </p:cNvSpPr>
          <p:nvPr>
            <p:ph type="title"/>
          </p:nvPr>
        </p:nvSpPr>
        <p:spPr/>
        <p:txBody>
          <a:bodyPr/>
          <a:lstStyle/>
          <a:p>
            <a:r>
              <a:rPr lang="en-US" dirty="0"/>
              <a:t>Use Case Example</a:t>
            </a:r>
          </a:p>
        </p:txBody>
      </p:sp>
      <p:sp>
        <p:nvSpPr>
          <p:cNvPr id="3" name="Content Placeholder 2">
            <a:extLst>
              <a:ext uri="{FF2B5EF4-FFF2-40B4-BE49-F238E27FC236}">
                <a16:creationId xmlns:a16="http://schemas.microsoft.com/office/drawing/2014/main" id="{09913F69-D043-47FE-AEE5-1B31F4ECD825}"/>
              </a:ext>
            </a:extLst>
          </p:cNvPr>
          <p:cNvSpPr>
            <a:spLocks noGrp="1"/>
          </p:cNvSpPr>
          <p:nvPr>
            <p:ph idx="1"/>
          </p:nvPr>
        </p:nvSpPr>
        <p:spPr/>
        <p:txBody>
          <a:bodyPr/>
          <a:lstStyle/>
          <a:p>
            <a:r>
              <a:rPr lang="en-US" i="1" dirty="0"/>
              <a:t>Account Signup/Installation Use Case</a:t>
            </a:r>
            <a:endParaRPr lang="en-US" dirty="0"/>
          </a:p>
          <a:p>
            <a:pPr lvl="1"/>
            <a:r>
              <a:rPr lang="en-US" dirty="0"/>
              <a:t>The person visits TrackMyBuys’ website or app store and installs the application.</a:t>
            </a:r>
          </a:p>
          <a:p>
            <a:pPr lvl="1"/>
            <a:r>
              <a:rPr lang="en-US" dirty="0"/>
              <a:t>The application asks them to create an account when its first run.</a:t>
            </a:r>
          </a:p>
          <a:p>
            <a:pPr lvl="1"/>
            <a:r>
              <a:rPr lang="en-US" dirty="0"/>
              <a:t>The user enters their information and the account is created in the database.</a:t>
            </a:r>
          </a:p>
          <a:p>
            <a:pPr lvl="1"/>
            <a:r>
              <a:rPr lang="en-US" dirty="0"/>
              <a:t>The application asks them to install browser plugins so that their purchases can be automatically tracked when they make them.</a:t>
            </a:r>
          </a:p>
        </p:txBody>
      </p:sp>
    </p:spTree>
    <p:extLst>
      <p:ext uri="{BB962C8B-B14F-4D97-AF65-F5344CB8AC3E}">
        <p14:creationId xmlns:p14="http://schemas.microsoft.com/office/powerpoint/2010/main" val="4049894376"/>
      </p:ext>
    </p:extLst>
  </p:cSld>
  <p:clrMapOvr>
    <a:masterClrMapping/>
  </p:clrMapOvr>
</p:sld>
</file>

<file path=ppt/theme/theme1.xml><?xml version="1.0" encoding="utf-8"?>
<a:theme xmlns:a="http://schemas.openxmlformats.org/drawingml/2006/main" name="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12686</TotalTime>
  <Words>848</Words>
  <Application>Microsoft Office PowerPoint</Application>
  <PresentationFormat>On-screen Show (4:3)</PresentationFormat>
  <Paragraphs>71</Paragraphs>
  <Slides>14</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Calibri Light</vt:lpstr>
      <vt:lpstr>Tahoma</vt:lpstr>
      <vt:lpstr>Wingdings</vt:lpstr>
      <vt:lpstr>Office Theme</vt:lpstr>
      <vt:lpstr>Custom Design</vt:lpstr>
      <vt:lpstr>Worksheet</vt:lpstr>
      <vt:lpstr>Term Project Iteration 1 Walkthrough</vt:lpstr>
      <vt:lpstr>Your Very Own Database</vt:lpstr>
      <vt:lpstr>By the End of the Term</vt:lpstr>
      <vt:lpstr>Iteration 1 Components</vt:lpstr>
      <vt:lpstr>Project Direction Tips</vt:lpstr>
      <vt:lpstr>TrackMyBuys Example</vt:lpstr>
      <vt:lpstr>Use Cases and Fields</vt:lpstr>
      <vt:lpstr>Use Cases and Fields</vt:lpstr>
      <vt:lpstr>Use Case Example</vt:lpstr>
      <vt:lpstr>Use Case Example Fields</vt:lpstr>
      <vt:lpstr>Summary and Reflection</vt:lpstr>
      <vt:lpstr>Summary and Reflection</vt:lpstr>
      <vt:lpstr>Evaluation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Warren Mansur</cp:lastModifiedBy>
  <cp:revision>373</cp:revision>
  <dcterms:created xsi:type="dcterms:W3CDTF">2010-09-03T10:48:34Z</dcterms:created>
  <dcterms:modified xsi:type="dcterms:W3CDTF">2019-05-15T01:11:19Z</dcterms:modified>
</cp:coreProperties>
</file>