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slide" Target="slides/slide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.xm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1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151529" y="0"/>
            <a:ext cx="684093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1"/>
                </a:solidFill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160825" y="6394475"/>
            <a:ext cx="32853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200">
                <a:solidFill>
                  <a:srgbClr val="EFEFEF"/>
                </a:solidFill>
              </a:rPr>
              <a:t>CSCI 3280 Tutorial 1 (Mike Wong)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png"/><Relationship Id="rId4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9.png"/><Relationship Id="rId4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youtube.com/v/3NZj6uvG7Gw" TargetMode="External"/><Relationship Id="rId4" Type="http://schemas.openxmlformats.org/officeDocument/2006/relationships/image" Target="../media/image0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Relationship Id="rId4" Type="http://schemas.openxmlformats.org/officeDocument/2006/relationships/image" Target="../media/image08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ctrTitle"/>
          </p:nvPr>
        </p:nvSpPr>
        <p:spPr>
          <a:xfrm>
            <a:off x="685800" y="1508598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CSCI 3280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D9D9D9"/>
                </a:solidFill>
              </a:rPr>
              <a:t>Introduction to Multimedia Systems</a:t>
            </a:r>
          </a:p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685800" y="3414276"/>
            <a:ext cx="7772400" cy="154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EFEFEF"/>
                </a:solidFill>
              </a:rPr>
              <a:t>Tutorial 1 - ASCII Art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EFEFEF"/>
                </a:solidFill>
              </a:rPr>
              <a:t>(updated Jan 27, 2016)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EFEFE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3" name="Shape 43"/>
          <p:cNvPicPr preferRelativeResize="0"/>
          <p:nvPr/>
        </p:nvPicPr>
        <p:blipFill rotWithShape="1">
          <a:blip r:embed="rId3">
            <a:alphaModFix/>
          </a:blip>
          <a:srcRect b="42814" l="0" r="47572" t="0"/>
          <a:stretch/>
        </p:blipFill>
        <p:spPr>
          <a:xfrm>
            <a:off x="2397850" y="1194025"/>
            <a:ext cx="4348299" cy="475479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/>
        </p:nvSpPr>
        <p:spPr>
          <a:xfrm>
            <a:off x="1600200" y="161300"/>
            <a:ext cx="5943599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solidFill>
                  <a:srgbClr val="EFEFEF"/>
                </a:solidFill>
              </a:rPr>
              <a:t>Tone-based ASCII Art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2" name="Shape 112"/>
          <p:cNvSpPr txBox="1"/>
          <p:nvPr/>
        </p:nvSpPr>
        <p:spPr>
          <a:xfrm>
            <a:off x="429300" y="161300"/>
            <a:ext cx="82854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EFEFEF"/>
                </a:solidFill>
              </a:rPr>
              <a:t>Asg. 1 part 1 - Inverse ASCII Art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849450" y="1000050"/>
            <a:ext cx="7445099" cy="5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int main( int argc, char** argv)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char shades[MAX_SHADES] = {' ', '.', '+', '*', 'X', '%', '#', '@'};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	int 	w, h;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	//	Open ASCII Art file ( command line: argv[1] 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	//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	FILE *fin = fopen( argv[1], "r" 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	fscanf( fin, "%d %d", &amp;w, &amp;h 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	//	Create a Bitmap object accordingly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	Bitmap myBmp(w, h);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	//	Bitmap.setColor(x,y,R,G,B) sets color of pixel at (x,y)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	//	Use fgetc() to read text char from .txt file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	//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	//	Your code goes here ...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	//	Save Bitmap file ( command line: argv[2] )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	myBmp.save( argv[2] 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	fclose(fin);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	return 0;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50" y="1360750"/>
            <a:ext cx="3809324" cy="3809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Shape 120"/>
          <p:cNvCxnSpPr>
            <a:stCxn id="119" idx="3"/>
            <a:endCxn id="121" idx="1"/>
          </p:cNvCxnSpPr>
          <p:nvPr/>
        </p:nvCxnSpPr>
        <p:spPr>
          <a:xfrm>
            <a:off x="4040774" y="3265412"/>
            <a:ext cx="1067400" cy="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2" name="Shape 122"/>
          <p:cNvSpPr txBox="1"/>
          <p:nvPr/>
        </p:nvSpPr>
        <p:spPr>
          <a:xfrm>
            <a:off x="1758200" y="5536875"/>
            <a:ext cx="57270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EFEFEF"/>
                </a:solidFill>
              </a:rPr>
              <a:t>ASCII art 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8175" y="1356025"/>
            <a:ext cx="3809326" cy="381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429300" y="161300"/>
            <a:ext cx="82854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EFEFEF"/>
                </a:solidFill>
              </a:rPr>
              <a:t>Asg. 1 part 2 - ASCII Art Generation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0" name="Shape 130"/>
          <p:cNvSpPr txBox="1"/>
          <p:nvPr/>
        </p:nvSpPr>
        <p:spPr>
          <a:xfrm>
            <a:off x="172525" y="161300"/>
            <a:ext cx="8744999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EFEFEF"/>
                </a:solidFill>
              </a:rPr>
              <a:t>Obtain Luma (Brightness) from RGB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1155450" y="3150700"/>
            <a:ext cx="6833099" cy="24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EFEFEF"/>
                </a:solidFill>
              </a:rPr>
              <a:t>Based on CCIR. 601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i="1" sz="2400">
              <a:solidFill>
                <a:srgbClr val="EFEFEF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i="1" lang="en" sz="3000">
                <a:solidFill>
                  <a:srgbClr val="00FFFF"/>
                </a:solidFill>
              </a:rPr>
              <a:t>Y’ = 0.299 * R + 0.587 * G + 0.114 * B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i="1" sz="2400">
              <a:solidFill>
                <a:srgbClr val="EFEFEF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i="1" lang="en" sz="2400">
                <a:solidFill>
                  <a:srgbClr val="EFEFEF"/>
                </a:solidFill>
              </a:rPr>
              <a:t>Y’ </a:t>
            </a:r>
            <a:r>
              <a:rPr lang="en" sz="2400">
                <a:solidFill>
                  <a:srgbClr val="EFEFEF"/>
                </a:solidFill>
              </a:rPr>
              <a:t>is a component of a color-space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EFEFEF"/>
                </a:solidFill>
              </a:rPr>
              <a:t>named </a:t>
            </a:r>
            <a:r>
              <a:rPr i="1" lang="en" sz="2400">
                <a:solidFill>
                  <a:srgbClr val="EFEFEF"/>
                </a:solidFill>
              </a:rPr>
              <a:t>Y’CbCr</a:t>
            </a:r>
            <a:r>
              <a:rPr lang="en" sz="2400">
                <a:solidFill>
                  <a:srgbClr val="EFEFEF"/>
                </a:solidFill>
              </a:rPr>
              <a:t> where Cb = B - Y, Cr = R - Y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i="1" sz="3000">
              <a:solidFill>
                <a:srgbClr val="EFEFEF"/>
              </a:solidFill>
            </a:endParaRP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787" y="1031775"/>
            <a:ext cx="5592425" cy="19223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1811175" y="5790475"/>
            <a:ext cx="5553299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</a:rPr>
              <a:t>http://en.wikipedia.org/wiki/YCbCr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9" name="Shape 139"/>
          <p:cNvSpPr txBox="1"/>
          <p:nvPr/>
        </p:nvSpPr>
        <p:spPr>
          <a:xfrm>
            <a:off x="1775800" y="161300"/>
            <a:ext cx="5592299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EFEFEF"/>
                </a:solidFill>
              </a:rPr>
              <a:t>Quantization</a:t>
            </a:r>
          </a:p>
        </p:txBody>
      </p:sp>
      <p:cxnSp>
        <p:nvCxnSpPr>
          <p:cNvPr id="140" name="Shape 140"/>
          <p:cNvCxnSpPr/>
          <p:nvPr/>
        </p:nvCxnSpPr>
        <p:spPr>
          <a:xfrm>
            <a:off x="4040774" y="3570212"/>
            <a:ext cx="1067400" cy="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50" y="1665537"/>
            <a:ext cx="3809324" cy="380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8175" y="1665537"/>
            <a:ext cx="3809324" cy="38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8" name="Shape 148"/>
          <p:cNvSpPr txBox="1"/>
          <p:nvPr/>
        </p:nvSpPr>
        <p:spPr>
          <a:xfrm>
            <a:off x="1158450" y="1473375"/>
            <a:ext cx="6827100" cy="3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EFEFEF"/>
                </a:solidFill>
              </a:rPr>
              <a:t>The Rest is Simple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EFEFEF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EFEFEF"/>
                </a:solidFill>
              </a:rPr>
              <a:t>Please READ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EFEFEF"/>
                </a:solidFill>
              </a:rPr>
              <a:t>Assignment 01 Document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000">
                <a:solidFill>
                  <a:srgbClr val="00FFFF"/>
                </a:solidFill>
              </a:rPr>
              <a:t>(available on both CSE course page and eLearn)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FFFF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00FFFF"/>
                </a:solidFill>
              </a:rPr>
              <a:t>Due Date : Feb 16, 2016 (23:59)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4" name="Shape 154"/>
          <p:cNvSpPr txBox="1"/>
          <p:nvPr/>
        </p:nvSpPr>
        <p:spPr>
          <a:xfrm>
            <a:off x="199500" y="976300"/>
            <a:ext cx="8744999" cy="4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EFEFEF"/>
                </a:solidFill>
              </a:rPr>
              <a:t>Heard of ….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rgbClr val="EFEFEF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EFEFEF"/>
                </a:solidFill>
              </a:rPr>
              <a:t>MPEG-2, AVCHD, H264?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EFEFEF"/>
                </a:solidFill>
              </a:rPr>
              <a:t>YUV? 4:2:2? 4:4:4?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EFEFEF"/>
                </a:solidFill>
              </a:rPr>
              <a:t>10-bit, 8-bit video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1811175" y="5790475"/>
            <a:ext cx="5553299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</a:rPr>
              <a:t>http://en.wikipedia.org/wiki/YCbCr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0" name="Shape 50"/>
          <p:cNvSpPr txBox="1"/>
          <p:nvPr/>
        </p:nvSpPr>
        <p:spPr>
          <a:xfrm>
            <a:off x="1600200" y="161300"/>
            <a:ext cx="5943599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EFEFEF"/>
                </a:solidFill>
              </a:rPr>
              <a:t>Tone-based ASCII Art Video</a:t>
            </a:r>
          </a:p>
        </p:txBody>
      </p:sp>
      <p:sp>
        <p:nvSpPr>
          <p:cNvPr id="51" name="Shape 51">
            <a:hlinkClick r:id="rId3"/>
          </p:cNvPr>
          <p:cNvSpPr/>
          <p:nvPr/>
        </p:nvSpPr>
        <p:spPr>
          <a:xfrm>
            <a:off x="1151775" y="958650"/>
            <a:ext cx="6840449" cy="5130324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7" name="Shape 57"/>
          <p:cNvSpPr txBox="1"/>
          <p:nvPr/>
        </p:nvSpPr>
        <p:spPr>
          <a:xfrm>
            <a:off x="1169325" y="161300"/>
            <a:ext cx="68370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EFEFEF"/>
                </a:solidFill>
              </a:rPr>
              <a:t>Tone-based ASCII Art on paper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237" y="1027124"/>
            <a:ext cx="5193524" cy="519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4" name="Shape 64"/>
          <p:cNvSpPr txBox="1"/>
          <p:nvPr/>
        </p:nvSpPr>
        <p:spPr>
          <a:xfrm>
            <a:off x="1169325" y="161300"/>
            <a:ext cx="68370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EFEFEF"/>
                </a:solidFill>
              </a:rPr>
              <a:t>Structure-based ASCII Art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87" y="1719262"/>
            <a:ext cx="83534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1" name="Shape 71"/>
          <p:cNvSpPr txBox="1"/>
          <p:nvPr/>
        </p:nvSpPr>
        <p:spPr>
          <a:xfrm>
            <a:off x="1169325" y="161300"/>
            <a:ext cx="68370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EFEFEF"/>
                </a:solidFill>
              </a:rPr>
              <a:t>Structure-based ASCII Art</a:t>
            </a:r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b="2903" l="0" r="1506" t="0"/>
          <a:stretch/>
        </p:blipFill>
        <p:spPr>
          <a:xfrm>
            <a:off x="1220975" y="1687275"/>
            <a:ext cx="6733700" cy="348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8" name="Shape 78"/>
          <p:cNvSpPr txBox="1"/>
          <p:nvPr/>
        </p:nvSpPr>
        <p:spPr>
          <a:xfrm>
            <a:off x="1169325" y="161300"/>
            <a:ext cx="68370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EFEFEF"/>
                </a:solidFill>
              </a:rPr>
              <a:t>Structure-based ASCII Art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600" y="912499"/>
            <a:ext cx="6414450" cy="466407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1811175" y="5790475"/>
            <a:ext cx="5553299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</a:rPr>
              <a:t>http://www.cse.cuhk.edu.hk/~ttwong/papers/asciiart/asciiart.html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6" name="Shape 86"/>
          <p:cNvSpPr txBox="1"/>
          <p:nvPr/>
        </p:nvSpPr>
        <p:spPr>
          <a:xfrm>
            <a:off x="1169325" y="161300"/>
            <a:ext cx="68370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EFEFEF"/>
                </a:solidFill>
              </a:rPr>
              <a:t>Structure-based ASCII Art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1811175" y="5790475"/>
            <a:ext cx="5553299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</a:rPr>
              <a:t>http://mkweb.bcgsc.ca/asciiart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137" y="950425"/>
            <a:ext cx="7963719" cy="480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4" name="Shape 94"/>
          <p:cNvSpPr txBox="1"/>
          <p:nvPr/>
        </p:nvSpPr>
        <p:spPr>
          <a:xfrm>
            <a:off x="172525" y="161300"/>
            <a:ext cx="8744999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EFEFEF"/>
                </a:solidFill>
              </a:rPr>
              <a:t>Proportional-spaced ASCII Art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1811175" y="5790475"/>
            <a:ext cx="5553299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</a:rPr>
              <a:t>http://mkweb.bcgsc.ca/asciiart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787" y="974550"/>
            <a:ext cx="4712416" cy="475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2" name="Shape 102"/>
          <p:cNvSpPr txBox="1"/>
          <p:nvPr/>
        </p:nvSpPr>
        <p:spPr>
          <a:xfrm>
            <a:off x="429300" y="161300"/>
            <a:ext cx="82854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EFEFEF"/>
                </a:solidFill>
              </a:rPr>
              <a:t>Asg. 1 part 1 - Inverse ASCII Art</a:t>
            </a:r>
          </a:p>
        </p:txBody>
      </p:sp>
      <p:cxnSp>
        <p:nvCxnSpPr>
          <p:cNvPr id="103" name="Shape 103"/>
          <p:cNvCxnSpPr>
            <a:stCxn id="104" idx="3"/>
            <a:endCxn id="105" idx="1"/>
          </p:cNvCxnSpPr>
          <p:nvPr/>
        </p:nvCxnSpPr>
        <p:spPr>
          <a:xfrm>
            <a:off x="4179875" y="3842849"/>
            <a:ext cx="925800" cy="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675" y="1938187"/>
            <a:ext cx="3809324" cy="380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550" y="1933459"/>
            <a:ext cx="3809326" cy="3818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