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895EC2C-0119-4258-BFE5-DDED09A996E8}">
  <a:tblStyle styleId="{E895EC2C-0119-4258-BFE5-DDED09A996E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51529" y="0"/>
            <a:ext cx="684093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0" y="6456000"/>
            <a:ext cx="3285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EFEFEF"/>
                </a:solidFill>
              </a:rPr>
              <a:t>CSCI 3280 Tutorial 2 (Mike Wong)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fileformat.info/format/bmp/egff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52497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D9D9D9"/>
                </a:solidFill>
              </a:rPr>
              <a:t>CSCI 3280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Introduction to Multimedia Systems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Tutorial 2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2845426"/>
            <a:ext cx="77724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EFEFEF"/>
                </a:solidFill>
              </a:rPr>
              <a:t>Bitmap file 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EFEFEF"/>
                </a:solidFill>
              </a:rPr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EFEFEF"/>
                </a:solidFill>
              </a:rPr>
              <a:t>Basic image resampling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( updated Feb 2, 2016 )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EFEFE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" name="Shape 43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Bitmap internals</a:t>
            </a:r>
          </a:p>
        </p:txBody>
      </p:sp>
      <p:sp>
        <p:nvSpPr>
          <p:cNvPr id="44" name="Shape 44"/>
          <p:cNvSpPr/>
          <p:nvPr/>
        </p:nvSpPr>
        <p:spPr>
          <a:xfrm>
            <a:off x="1898712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206087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513462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820837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128212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435587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898712" y="33258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2206087" y="3325800"/>
            <a:ext cx="206400" cy="20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513462" y="3325800"/>
            <a:ext cx="206400" cy="2064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820837" y="3325800"/>
            <a:ext cx="206400" cy="206400"/>
          </a:xfrm>
          <a:prstGeom prst="rect">
            <a:avLst/>
          </a:prstGeom>
          <a:solidFill>
            <a:srgbClr val="9900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128212" y="3325800"/>
            <a:ext cx="206400" cy="2064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435587" y="33258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898712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206087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513462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820837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128212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435587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4357712" y="1598200"/>
            <a:ext cx="2887562" cy="3661600"/>
            <a:chOff x="4357712" y="1598200"/>
            <a:chExt cx="2887562" cy="3661600"/>
          </a:xfrm>
        </p:grpSpPr>
        <p:sp>
          <p:nvSpPr>
            <p:cNvPr id="63" name="Shape 63"/>
            <p:cNvSpPr/>
            <p:nvPr/>
          </p:nvSpPr>
          <p:spPr>
            <a:xfrm>
              <a:off x="4357712" y="2991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665087" y="2991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972462" y="2991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279837" y="2991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587212" y="2991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894587" y="2991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357712" y="33258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665087" y="3325800"/>
              <a:ext cx="206400" cy="2064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972462" y="3325800"/>
              <a:ext cx="206400" cy="2064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279837" y="33258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87212" y="3325800"/>
              <a:ext cx="206400" cy="2064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894587" y="33258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357712" y="3660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665087" y="3660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972462" y="3660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279837" y="3660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587212" y="3660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894587" y="3660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357712" y="1598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665087" y="1598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972462" y="1598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279837" y="1598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87212" y="1598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894587" y="1598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357712" y="1932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665087" y="1932400"/>
              <a:ext cx="206400" cy="2064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972462" y="1932400"/>
              <a:ext cx="206400" cy="2064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279837" y="1932400"/>
              <a:ext cx="206400" cy="2064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587212" y="1932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894587" y="1932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357712" y="2266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665087" y="2266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972462" y="2266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279837" y="2266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587212" y="2266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894587" y="22666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357712" y="4385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665087" y="4385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972462" y="4385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279837" y="4385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587212" y="4385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894587" y="43850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357712" y="4719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665087" y="4719200"/>
              <a:ext cx="206400" cy="2064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4972462" y="4719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279837" y="4719200"/>
              <a:ext cx="206400" cy="2064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587212" y="4719200"/>
              <a:ext cx="206400" cy="2064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894587" y="47192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357712" y="5053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665087" y="5053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972462" y="5053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279837" y="5053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587212" y="5053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5894587" y="5053400"/>
              <a:ext cx="206400" cy="2064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437375" y="1732600"/>
              <a:ext cx="807900" cy="6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30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6437375" y="3126000"/>
              <a:ext cx="807900" cy="6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3000">
                  <a:solidFill>
                    <a:srgbClr val="00FF00"/>
                  </a:solidFill>
                </a:rPr>
                <a:t>G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437375" y="4519400"/>
              <a:ext cx="807900" cy="6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300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1898725" y="3994200"/>
            <a:ext cx="1763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 given bitmap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1317750" y="5741100"/>
            <a:ext cx="6508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Fastest variable-size Box Filtering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952775" y="6451325"/>
            <a:ext cx="282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00FFFF"/>
                </a:solidFill>
              </a:rPr>
              <a:t>Image from Intel presentation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37" y="912500"/>
            <a:ext cx="6256724" cy="46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169325" y="161300"/>
            <a:ext cx="683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Implementations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/>
        </p:nvSpPr>
        <p:spPr>
          <a:xfrm>
            <a:off x="1158450" y="368225"/>
            <a:ext cx="6827100" cy="79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rgbClr val="EFEFEF"/>
                </a:solidFill>
              </a:rPr>
              <a:t>Useful resources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FFFF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158450" y="1237625"/>
            <a:ext cx="68271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EFEFEF"/>
                </a:solidFill>
              </a:rPr>
              <a:t>Graphics Gems III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</a:rPr>
              <a:t>Ch. 2 General Filtered Image Rescaling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</a:rPr>
              <a:t>by Dale Schumacher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FFFF"/>
                </a:solidFill>
              </a:rPr>
              <a:t>http://tog.acm.org/resources/GraphicsGems/gemsiii/filter.c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13700" y="3292475"/>
            <a:ext cx="79431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Summed Area Table (Integral image)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</a:rPr>
              <a:t>http://www.shaderwrangler.com/publications/sat/SAT_EG2005.pdf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13700" y="4812800"/>
            <a:ext cx="79431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Stack Blur (Fast Triangular Blur)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</a:rPr>
              <a:t>http://www.quasimondo.com/StackBlurForCanvas/StackBlurDemo.html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Bitmap File Format Header</a:t>
            </a:r>
          </a:p>
        </p:txBody>
      </p:sp>
      <p:sp>
        <p:nvSpPr>
          <p:cNvPr id="127" name="Shape 127"/>
          <p:cNvSpPr/>
          <p:nvPr/>
        </p:nvSpPr>
        <p:spPr>
          <a:xfrm>
            <a:off x="1309712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617087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924462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231837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539212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846587" y="2991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309712" y="33258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617087" y="3325800"/>
            <a:ext cx="206400" cy="2064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924462" y="3325800"/>
            <a:ext cx="206400" cy="2064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231837" y="33258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539212" y="3325800"/>
            <a:ext cx="206400" cy="2064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846587" y="33258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309712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617087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924462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231837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539212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846587" y="3660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309712" y="1598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617087" y="1598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924462" y="1598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231837" y="1598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539212" y="1598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846587" y="1598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309712" y="1932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617087" y="1932400"/>
            <a:ext cx="206400" cy="206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924462" y="1932400"/>
            <a:ext cx="206400" cy="206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231837" y="1932400"/>
            <a:ext cx="206400" cy="206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539212" y="1932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846587" y="1932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09712" y="2266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617087" y="2266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924462" y="2266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231837" y="2266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2539212" y="2266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846587" y="22666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309712" y="4385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617087" y="4385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924462" y="4385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231837" y="4385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539212" y="4385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846587" y="43850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309712" y="4719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617087" y="4719200"/>
            <a:ext cx="206400" cy="206400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924462" y="4719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231837" y="4719200"/>
            <a:ext cx="206400" cy="206400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539212" y="4719200"/>
            <a:ext cx="206400" cy="206400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846587" y="47192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309712" y="5053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17087" y="5053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924462" y="5053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231837" y="5053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539212" y="5053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846587" y="5053400"/>
            <a:ext cx="206400" cy="206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569975" y="1732600"/>
            <a:ext cx="807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69975" y="3126000"/>
            <a:ext cx="807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00FF00"/>
                </a:solidFill>
              </a:rPr>
              <a:t>G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69975" y="4519400"/>
            <a:ext cx="807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0000FF"/>
                </a:solidFill>
              </a:rPr>
              <a:t>B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3768725" y="145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{E895EC2C-0119-4258-BFE5-DDED09A996E8}</a:tableStyleId>
              </a:tblPr>
              <a:tblGrid>
                <a:gridCol w="2147100"/>
                <a:gridCol w="2147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Items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image size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100, 100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color channel bit-depth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 (unsigned char)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row order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top -&gt; bottom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column order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left -&gt; right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pixel format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BGR, RGB or RGBA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color table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varies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 offset (bytes)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compression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RLE, ZIP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 txBox="1"/>
          <p:nvPr/>
        </p:nvSpPr>
        <p:spPr>
          <a:xfrm>
            <a:off x="1431150" y="5919700"/>
            <a:ext cx="6281699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00FFFF"/>
                </a:solidFill>
              </a:rPr>
              <a:t>Example BMP intro 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http://www.fileformat.info/format/bmp/egff.htm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Basic Image Resampling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25" y="1447425"/>
            <a:ext cx="3986124" cy="39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375" y="2820775"/>
            <a:ext cx="1216425" cy="121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>
            <a:off x="5469925" y="3434750"/>
            <a:ext cx="769799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0" name="Shape 200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Basic Image Resampling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25" y="1213087"/>
            <a:ext cx="3986124" cy="3986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>
            <a:off x="5469925" y="3206150"/>
            <a:ext cx="769799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3" name="Shape 203"/>
          <p:cNvSpPr/>
          <p:nvPr/>
        </p:nvSpPr>
        <p:spPr>
          <a:xfrm>
            <a:off x="3759750" y="2264300"/>
            <a:ext cx="194099" cy="204299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900" y="1207337"/>
            <a:ext cx="3986124" cy="39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8203175" y="2264300"/>
            <a:ext cx="194099" cy="204299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6" name="Shape 206"/>
          <p:cNvCxnSpPr>
            <a:stCxn id="203" idx="3"/>
            <a:endCxn id="205" idx="1"/>
          </p:cNvCxnSpPr>
          <p:nvPr/>
        </p:nvCxnSpPr>
        <p:spPr>
          <a:xfrm>
            <a:off x="3953850" y="2366449"/>
            <a:ext cx="4249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1317750" y="5741100"/>
            <a:ext cx="6508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To summarize information of N pixels into 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3" name="Shape 213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Basic Image Resampling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4187175" y="3326800"/>
            <a:ext cx="1438200" cy="7499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1317750" y="5741100"/>
            <a:ext cx="6508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To summarize information of N pixels into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911875" y="2941900"/>
            <a:ext cx="769799" cy="769799"/>
          </a:xfrm>
          <a:prstGeom prst="rect">
            <a:avLst/>
          </a:prstGeom>
          <a:solidFill>
            <a:srgbClr val="A6CC8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00" y="2045675"/>
            <a:ext cx="2562250" cy="25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3" name="Shape 223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Basic Image Resampling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4306075" y="1933125"/>
            <a:ext cx="1697999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1317750" y="5741100"/>
            <a:ext cx="6508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To summarize information of N pixels into 1</a:t>
            </a:r>
          </a:p>
        </p:txBody>
      </p:sp>
      <p:sp>
        <p:nvSpPr>
          <p:cNvPr id="226" name="Shape 226"/>
          <p:cNvSpPr/>
          <p:nvPr/>
        </p:nvSpPr>
        <p:spPr>
          <a:xfrm>
            <a:off x="6205812" y="1803950"/>
            <a:ext cx="240600" cy="240600"/>
          </a:xfrm>
          <a:prstGeom prst="rect">
            <a:avLst/>
          </a:prstGeom>
          <a:solidFill>
            <a:srgbClr val="A6CC8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87" y="1283687"/>
            <a:ext cx="1281125" cy="12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000" y="3183850"/>
            <a:ext cx="30003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762" y="3183847"/>
            <a:ext cx="2250725" cy="1613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5032275" y="4837900"/>
            <a:ext cx="24650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Box Filter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952775" y="6451325"/>
            <a:ext cx="282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00FFFF"/>
                </a:solidFill>
              </a:rPr>
              <a:t>Kernel diagrams from OpenCV tutorial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7" name="Shape 237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Basic Image Resampling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4306075" y="1933125"/>
            <a:ext cx="1697999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1317750" y="5741100"/>
            <a:ext cx="6508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To summarize information of N pixels into 1</a:t>
            </a:r>
          </a:p>
        </p:txBody>
      </p:sp>
      <p:sp>
        <p:nvSpPr>
          <p:cNvPr id="240" name="Shape 240"/>
          <p:cNvSpPr/>
          <p:nvPr/>
        </p:nvSpPr>
        <p:spPr>
          <a:xfrm>
            <a:off x="6205812" y="1803950"/>
            <a:ext cx="240600" cy="240600"/>
          </a:xfrm>
          <a:prstGeom prst="rect">
            <a:avLst/>
          </a:prstGeom>
          <a:solidFill>
            <a:srgbClr val="B9E39F">
              <a:alpha val="8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87" y="1283687"/>
            <a:ext cx="1281125" cy="12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5032275" y="4837900"/>
            <a:ext cx="24650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Gaussian Filter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850" y="3036725"/>
            <a:ext cx="28670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750" y="3324675"/>
            <a:ext cx="1934149" cy="14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952775" y="6451325"/>
            <a:ext cx="282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00FFFF"/>
                </a:solidFill>
              </a:rPr>
              <a:t>Kernel diagrams from OpenCV tutorial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Image Filtering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762" y="4322262"/>
            <a:ext cx="1762160" cy="14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175" y="4377439"/>
            <a:ext cx="2171176" cy="16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5349350" y="6451325"/>
            <a:ext cx="34269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00FFFF"/>
                </a:solidFill>
              </a:rPr>
              <a:t>Image from OpenCV tutorial and River Trail Documentation 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339" y="912500"/>
            <a:ext cx="5667327" cy="34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288775" y="5774137"/>
            <a:ext cx="1892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</a:rPr>
              <a:t>Gaussian Kernel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2" name="Shape 262"/>
          <p:cNvSpPr txBox="1"/>
          <p:nvPr/>
        </p:nvSpPr>
        <p:spPr>
          <a:xfrm>
            <a:off x="1169325" y="161300"/>
            <a:ext cx="683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Implementations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834" y="1102675"/>
            <a:ext cx="4536328" cy="46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317750" y="5741100"/>
            <a:ext cx="6508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FF"/>
                </a:solidFill>
              </a:rPr>
              <a:t>Separable into 1 Horizontal and 1 vertical pass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952775" y="6451325"/>
            <a:ext cx="282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00FFFF"/>
                </a:solidFill>
              </a:rPr>
              <a:t>Image from ATI presentation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