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62" r:id="rId3"/>
    <p:sldId id="258" r:id="rId4"/>
    <p:sldId id="259" r:id="rId5"/>
    <p:sldId id="263" r:id="rId6"/>
    <p:sldId id="283" r:id="rId7"/>
    <p:sldId id="260" r:id="rId8"/>
    <p:sldId id="261" r:id="rId9"/>
    <p:sldId id="264" r:id="rId10"/>
    <p:sldId id="273" r:id="rId11"/>
    <p:sldId id="265" r:id="rId12"/>
    <p:sldId id="266" r:id="rId13"/>
    <p:sldId id="267" r:id="rId14"/>
    <p:sldId id="268" r:id="rId15"/>
    <p:sldId id="269" r:id="rId16"/>
    <p:sldId id="270" r:id="rId17"/>
    <p:sldId id="271" r:id="rId18"/>
    <p:sldId id="272" r:id="rId19"/>
    <p:sldId id="274" r:id="rId20"/>
    <p:sldId id="282" r:id="rId21"/>
    <p:sldId id="275" r:id="rId22"/>
    <p:sldId id="276" r:id="rId23"/>
    <p:sldId id="277" r:id="rId24"/>
    <p:sldId id="278" r:id="rId25"/>
    <p:sldId id="279" r:id="rId26"/>
    <p:sldId id="280" r:id="rId27"/>
    <p:sldId id="281"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77581" autoAdjust="0"/>
  </p:normalViewPr>
  <p:slideViewPr>
    <p:cSldViewPr snapToGrid="0">
      <p:cViewPr varScale="1">
        <p:scale>
          <a:sx n="75" d="100"/>
          <a:sy n="75" d="100"/>
        </p:scale>
        <p:origin x="141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487B8C-F1C8-4A70-A870-78C188AB2649}" type="datetimeFigureOut">
              <a:rPr lang="en-US" smtClean="0"/>
              <a:t>7/4/2022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BC1B90-2826-4FB0-A357-DBDE484E1897}" type="slidenum">
              <a:rPr lang="en-US" smtClean="0"/>
              <a:t>‹#›</a:t>
            </a:fld>
            <a:endParaRPr lang="en-US"/>
          </a:p>
        </p:txBody>
      </p:sp>
    </p:spTree>
    <p:extLst>
      <p:ext uri="{BB962C8B-B14F-4D97-AF65-F5344CB8AC3E}">
        <p14:creationId xmlns:p14="http://schemas.microsoft.com/office/powerpoint/2010/main" val="3976947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I will be going over!</a:t>
            </a:r>
          </a:p>
        </p:txBody>
      </p:sp>
      <p:sp>
        <p:nvSpPr>
          <p:cNvPr id="4" name="Slide Number Placeholder 3"/>
          <p:cNvSpPr>
            <a:spLocks noGrp="1"/>
          </p:cNvSpPr>
          <p:nvPr>
            <p:ph type="sldNum" sz="quarter" idx="5"/>
          </p:nvPr>
        </p:nvSpPr>
        <p:spPr/>
        <p:txBody>
          <a:bodyPr/>
          <a:lstStyle/>
          <a:p>
            <a:fld id="{43BC1B90-2826-4FB0-A357-DBDE484E1897}" type="slidenum">
              <a:rPr lang="en-US" smtClean="0"/>
              <a:t>2</a:t>
            </a:fld>
            <a:endParaRPr lang="en-US"/>
          </a:p>
        </p:txBody>
      </p:sp>
    </p:spTree>
    <p:extLst>
      <p:ext uri="{BB962C8B-B14F-4D97-AF65-F5344CB8AC3E}">
        <p14:creationId xmlns:p14="http://schemas.microsoft.com/office/powerpoint/2010/main" val="1497661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performing Principal Component Analysis, there are only 3 components with a standard deviation about 1. In the scree plot, you can kind of see an elbow appear at 3 Principal components, and another one again at 8.</a:t>
            </a:r>
          </a:p>
        </p:txBody>
      </p:sp>
      <p:sp>
        <p:nvSpPr>
          <p:cNvPr id="4" name="Slide Number Placeholder 3"/>
          <p:cNvSpPr>
            <a:spLocks noGrp="1"/>
          </p:cNvSpPr>
          <p:nvPr>
            <p:ph type="sldNum" sz="quarter" idx="5"/>
          </p:nvPr>
        </p:nvSpPr>
        <p:spPr/>
        <p:txBody>
          <a:bodyPr/>
          <a:lstStyle/>
          <a:p>
            <a:fld id="{43BC1B90-2826-4FB0-A357-DBDE484E1897}" type="slidenum">
              <a:rPr lang="en-US" smtClean="0"/>
              <a:t>11</a:t>
            </a:fld>
            <a:endParaRPr lang="en-US"/>
          </a:p>
        </p:txBody>
      </p:sp>
    </p:spTree>
    <p:extLst>
      <p:ext uri="{BB962C8B-B14F-4D97-AF65-F5344CB8AC3E}">
        <p14:creationId xmlns:p14="http://schemas.microsoft.com/office/powerpoint/2010/main" val="533947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t>
            </a:r>
            <a:r>
              <a:rPr lang="en-US" dirty="0" err="1"/>
              <a:t>Prinicpal</a:t>
            </a:r>
            <a:r>
              <a:rPr lang="en-US" dirty="0"/>
              <a:t> Component 6, the cumulative proportion is 82! </a:t>
            </a:r>
          </a:p>
        </p:txBody>
      </p:sp>
      <p:sp>
        <p:nvSpPr>
          <p:cNvPr id="4" name="Slide Number Placeholder 3"/>
          <p:cNvSpPr>
            <a:spLocks noGrp="1"/>
          </p:cNvSpPr>
          <p:nvPr>
            <p:ph type="sldNum" sz="quarter" idx="5"/>
          </p:nvPr>
        </p:nvSpPr>
        <p:spPr/>
        <p:txBody>
          <a:bodyPr/>
          <a:lstStyle/>
          <a:p>
            <a:fld id="{43BC1B90-2826-4FB0-A357-DBDE484E1897}" type="slidenum">
              <a:rPr lang="en-US" smtClean="0"/>
              <a:t>12</a:t>
            </a:fld>
            <a:endParaRPr lang="en-US"/>
          </a:p>
        </p:txBody>
      </p:sp>
    </p:spTree>
    <p:extLst>
      <p:ext uri="{BB962C8B-B14F-4D97-AF65-F5344CB8AC3E}">
        <p14:creationId xmlns:p14="http://schemas.microsoft.com/office/powerpoint/2010/main" val="2194874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rPr>
              <a:t>In the above table you can see the first three components that cover approximately 60% of the data. Component 1 appears to represent the Classical genre, because the Acousticness is higher, the Energy is lower, and the Valence is lower. Component 2 appears to be influenced by songs that have high </a:t>
            </a:r>
            <a:r>
              <a:rPr lang="en-US" sz="1800" dirty="0" err="1">
                <a:effectLst/>
                <a:latin typeface="Calibri" panose="020F0502020204030204" pitchFamily="34" charset="0"/>
                <a:ea typeface="Calibri" panose="020F0502020204030204" pitchFamily="34" charset="0"/>
              </a:rPr>
              <a:t>Speechiness</a:t>
            </a:r>
            <a:r>
              <a:rPr lang="en-US" sz="1800" dirty="0">
                <a:effectLst/>
                <a:latin typeface="Calibri" panose="020F0502020204030204" pitchFamily="34" charset="0"/>
                <a:ea typeface="Calibri" panose="020F0502020204030204" pitchFamily="34" charset="0"/>
              </a:rPr>
              <a:t>. Component 3 appears to look at songs that are shorter and have a lower tempo.</a:t>
            </a:r>
            <a:endParaRPr lang="en-US" dirty="0"/>
          </a:p>
        </p:txBody>
      </p:sp>
      <p:sp>
        <p:nvSpPr>
          <p:cNvPr id="4" name="Slide Number Placeholder 3"/>
          <p:cNvSpPr>
            <a:spLocks noGrp="1"/>
          </p:cNvSpPr>
          <p:nvPr>
            <p:ph type="sldNum" sz="quarter" idx="5"/>
          </p:nvPr>
        </p:nvSpPr>
        <p:spPr/>
        <p:txBody>
          <a:bodyPr/>
          <a:lstStyle/>
          <a:p>
            <a:fld id="{43BC1B90-2826-4FB0-A357-DBDE484E1897}" type="slidenum">
              <a:rPr lang="en-US" smtClean="0"/>
              <a:t>13</a:t>
            </a:fld>
            <a:endParaRPr lang="en-US"/>
          </a:p>
        </p:txBody>
      </p:sp>
    </p:spTree>
    <p:extLst>
      <p:ext uri="{BB962C8B-B14F-4D97-AF65-F5344CB8AC3E}">
        <p14:creationId xmlns:p14="http://schemas.microsoft.com/office/powerpoint/2010/main" val="1940108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rPr>
              <a:t>When plotting the first and second component, you can see how the Classical Genre is off towards the right of the plot. Rap music appears to be more focused towards the top left of the graph. EDM is focused on the middle left of the graph. The Rock and Country genres are blended towards the left/bottom of the graph. </a:t>
            </a:r>
          </a:p>
          <a:p>
            <a:endParaRPr lang="en-US" dirty="0"/>
          </a:p>
        </p:txBody>
      </p:sp>
      <p:sp>
        <p:nvSpPr>
          <p:cNvPr id="4" name="Slide Number Placeholder 3"/>
          <p:cNvSpPr>
            <a:spLocks noGrp="1"/>
          </p:cNvSpPr>
          <p:nvPr>
            <p:ph type="sldNum" sz="quarter" idx="5"/>
          </p:nvPr>
        </p:nvSpPr>
        <p:spPr/>
        <p:txBody>
          <a:bodyPr/>
          <a:lstStyle/>
          <a:p>
            <a:fld id="{43BC1B90-2826-4FB0-A357-DBDE484E1897}" type="slidenum">
              <a:rPr lang="en-US" smtClean="0"/>
              <a:t>14</a:t>
            </a:fld>
            <a:endParaRPr lang="en-US"/>
          </a:p>
        </p:txBody>
      </p:sp>
    </p:spTree>
    <p:extLst>
      <p:ext uri="{BB962C8B-B14F-4D97-AF65-F5344CB8AC3E}">
        <p14:creationId xmlns:p14="http://schemas.microsoft.com/office/powerpoint/2010/main" val="2054101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Factor Analysis is a model that looks at the measurements of the latent variables. When testing different values for K, we check the P-values. At K=5, the P-Value is first greater than 0.05 meaning the probability that the null hypothesis is true. The TLI value is greater than 0.95, and the RMSE value is lower than 0.05. K=5 is the best fit for this set of data, which makes a lot of sense when considering there are 5 categories for the dataset. Below is a table showing the 5 factors, with a data cut off of 0.25 to remove negligible values. </a:t>
            </a:r>
          </a:p>
          <a:p>
            <a:pPr marL="0" marR="0" algn="just">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rPr>
              <a:t>Factor 1 shows a very low acousticness, but a high amount of energy and loudness. This seems to be pulling out songs that are in the EDM genre. Factor 2 looks at songs that have high valence and danceability so songs that are positive and up-beat. I am not sure what Factors 3 and 4 represent. Factor 5 has high acousticness, so it could represent songs of the classical genre.</a:t>
            </a:r>
          </a:p>
          <a:p>
            <a:endParaRPr lang="en-US" dirty="0"/>
          </a:p>
        </p:txBody>
      </p:sp>
      <p:sp>
        <p:nvSpPr>
          <p:cNvPr id="4" name="Slide Number Placeholder 3"/>
          <p:cNvSpPr>
            <a:spLocks noGrp="1"/>
          </p:cNvSpPr>
          <p:nvPr>
            <p:ph type="sldNum" sz="quarter" idx="5"/>
          </p:nvPr>
        </p:nvSpPr>
        <p:spPr/>
        <p:txBody>
          <a:bodyPr/>
          <a:lstStyle/>
          <a:p>
            <a:fld id="{43BC1B90-2826-4FB0-A357-DBDE484E1897}" type="slidenum">
              <a:rPr lang="en-US" smtClean="0"/>
              <a:t>15</a:t>
            </a:fld>
            <a:endParaRPr lang="en-US"/>
          </a:p>
        </p:txBody>
      </p:sp>
    </p:spTree>
    <p:extLst>
      <p:ext uri="{BB962C8B-B14F-4D97-AF65-F5344CB8AC3E}">
        <p14:creationId xmlns:p14="http://schemas.microsoft.com/office/powerpoint/2010/main" val="2390911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rPr>
              <a:t>A varimax rotation was used for this data set, and by using this type of rotation the variance was increased in the data. Looking at the charts below, the loudness and energy are right on top of the same axis before the rotation. After the rotation, they are adjusted along with many of the other variables.</a:t>
            </a:r>
          </a:p>
          <a:p>
            <a:endParaRPr lang="en-US" dirty="0"/>
          </a:p>
        </p:txBody>
      </p:sp>
      <p:sp>
        <p:nvSpPr>
          <p:cNvPr id="4" name="Slide Number Placeholder 3"/>
          <p:cNvSpPr>
            <a:spLocks noGrp="1"/>
          </p:cNvSpPr>
          <p:nvPr>
            <p:ph type="sldNum" sz="quarter" idx="5"/>
          </p:nvPr>
        </p:nvSpPr>
        <p:spPr/>
        <p:txBody>
          <a:bodyPr/>
          <a:lstStyle/>
          <a:p>
            <a:fld id="{43BC1B90-2826-4FB0-A357-DBDE484E1897}" type="slidenum">
              <a:rPr lang="en-US" smtClean="0"/>
              <a:t>16</a:t>
            </a:fld>
            <a:endParaRPr lang="en-US"/>
          </a:p>
        </p:txBody>
      </p:sp>
    </p:spTree>
    <p:extLst>
      <p:ext uri="{BB962C8B-B14F-4D97-AF65-F5344CB8AC3E}">
        <p14:creationId xmlns:p14="http://schemas.microsoft.com/office/powerpoint/2010/main" val="2849762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rPr>
              <a:t>The graphs below show how the loadings changed form each variable when comparing the factor analysis using varimax rotation and not using varimax rotation. The rotation was a success by </a:t>
            </a:r>
            <a:r>
              <a:rPr lang="en-US" sz="1800" dirty="0" err="1">
                <a:effectLst/>
                <a:latin typeface="Calibri" panose="020F0502020204030204" pitchFamily="34" charset="0"/>
                <a:ea typeface="Calibri" panose="020F0502020204030204" pitchFamily="34" charset="0"/>
              </a:rPr>
              <a:t>drastrically</a:t>
            </a:r>
            <a:r>
              <a:rPr lang="en-US" sz="1800" dirty="0">
                <a:effectLst/>
                <a:latin typeface="Calibri" panose="020F0502020204030204" pitchFamily="34" charset="0"/>
                <a:ea typeface="Calibri" panose="020F0502020204030204" pitchFamily="34" charset="0"/>
              </a:rPr>
              <a:t> increasing the variance in the dataset when providing factor analysis.</a:t>
            </a:r>
          </a:p>
          <a:p>
            <a:endParaRPr lang="en-US" dirty="0"/>
          </a:p>
        </p:txBody>
      </p:sp>
      <p:sp>
        <p:nvSpPr>
          <p:cNvPr id="4" name="Slide Number Placeholder 3"/>
          <p:cNvSpPr>
            <a:spLocks noGrp="1"/>
          </p:cNvSpPr>
          <p:nvPr>
            <p:ph type="sldNum" sz="quarter" idx="5"/>
          </p:nvPr>
        </p:nvSpPr>
        <p:spPr/>
        <p:txBody>
          <a:bodyPr/>
          <a:lstStyle/>
          <a:p>
            <a:fld id="{43BC1B90-2826-4FB0-A357-DBDE484E1897}" type="slidenum">
              <a:rPr lang="en-US" smtClean="0"/>
              <a:t>17</a:t>
            </a:fld>
            <a:endParaRPr lang="en-US"/>
          </a:p>
        </p:txBody>
      </p:sp>
    </p:spTree>
    <p:extLst>
      <p:ext uri="{BB962C8B-B14F-4D97-AF65-F5344CB8AC3E}">
        <p14:creationId xmlns:p14="http://schemas.microsoft.com/office/powerpoint/2010/main" val="2415002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pairs plot can show the relationship between each component of the factor analysis. </a:t>
            </a:r>
          </a:p>
          <a:p>
            <a:endParaRPr lang="en-US" dirty="0"/>
          </a:p>
        </p:txBody>
      </p:sp>
      <p:sp>
        <p:nvSpPr>
          <p:cNvPr id="4" name="Slide Number Placeholder 3"/>
          <p:cNvSpPr>
            <a:spLocks noGrp="1"/>
          </p:cNvSpPr>
          <p:nvPr>
            <p:ph type="sldNum" sz="quarter" idx="5"/>
          </p:nvPr>
        </p:nvSpPr>
        <p:spPr/>
        <p:txBody>
          <a:bodyPr/>
          <a:lstStyle/>
          <a:p>
            <a:fld id="{43BC1B90-2826-4FB0-A357-DBDE484E1897}" type="slidenum">
              <a:rPr lang="en-US" smtClean="0"/>
              <a:t>18</a:t>
            </a:fld>
            <a:endParaRPr lang="en-US"/>
          </a:p>
        </p:txBody>
      </p:sp>
    </p:spTree>
    <p:extLst>
      <p:ext uri="{BB962C8B-B14F-4D97-AF65-F5344CB8AC3E}">
        <p14:creationId xmlns:p14="http://schemas.microsoft.com/office/powerpoint/2010/main" val="2502931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 analysis used a subset of data due to the size of the initial dataset. This helps make the plots </a:t>
            </a:r>
            <a:r>
              <a:rPr lang="en-US" sz="1800" dirty="0">
                <a:effectLst/>
                <a:latin typeface="Calibri" panose="020F0502020204030204" pitchFamily="34" charset="0"/>
                <a:ea typeface="Calibri" panose="020F0502020204030204" pitchFamily="34" charset="0"/>
              </a:rPr>
              <a:t>legible. This did not change the outcome of the analysis. </a:t>
            </a:r>
            <a:endParaRPr lang="en-US" dirty="0"/>
          </a:p>
        </p:txBody>
      </p:sp>
      <p:sp>
        <p:nvSpPr>
          <p:cNvPr id="4" name="Slide Number Placeholder 3"/>
          <p:cNvSpPr>
            <a:spLocks noGrp="1"/>
          </p:cNvSpPr>
          <p:nvPr>
            <p:ph type="sldNum" sz="quarter" idx="5"/>
          </p:nvPr>
        </p:nvSpPr>
        <p:spPr/>
        <p:txBody>
          <a:bodyPr/>
          <a:lstStyle/>
          <a:p>
            <a:fld id="{43BC1B90-2826-4FB0-A357-DBDE484E1897}" type="slidenum">
              <a:rPr lang="en-US" smtClean="0"/>
              <a:t>19</a:t>
            </a:fld>
            <a:endParaRPr lang="en-US"/>
          </a:p>
        </p:txBody>
      </p:sp>
    </p:spTree>
    <p:extLst>
      <p:ext uri="{BB962C8B-B14F-4D97-AF65-F5344CB8AC3E}">
        <p14:creationId xmlns:p14="http://schemas.microsoft.com/office/powerpoint/2010/main" val="1323343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Nearest Neighbor performed poorly..</a:t>
            </a:r>
          </a:p>
        </p:txBody>
      </p:sp>
      <p:sp>
        <p:nvSpPr>
          <p:cNvPr id="4" name="Slide Number Placeholder 3"/>
          <p:cNvSpPr>
            <a:spLocks noGrp="1"/>
          </p:cNvSpPr>
          <p:nvPr>
            <p:ph type="sldNum" sz="quarter" idx="5"/>
          </p:nvPr>
        </p:nvSpPr>
        <p:spPr/>
        <p:txBody>
          <a:bodyPr/>
          <a:lstStyle/>
          <a:p>
            <a:fld id="{43BC1B90-2826-4FB0-A357-DBDE484E1897}" type="slidenum">
              <a:rPr lang="en-US" smtClean="0"/>
              <a:t>20</a:t>
            </a:fld>
            <a:endParaRPr lang="en-US"/>
          </a:p>
        </p:txBody>
      </p:sp>
    </p:spTree>
    <p:extLst>
      <p:ext uri="{BB962C8B-B14F-4D97-AF65-F5344CB8AC3E}">
        <p14:creationId xmlns:p14="http://schemas.microsoft.com/office/powerpoint/2010/main" val="436712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u="none" strike="noStrike" dirty="0">
              <a:solidFill>
                <a:srgbClr val="000000"/>
              </a:solidFill>
              <a:effectLst/>
              <a:latin typeface="Calibri" panose="020F0502020204030204" pitchFamily="34" charset="0"/>
            </a:endParaRPr>
          </a:p>
          <a:p>
            <a:endParaRPr lang="en-US" sz="1800" b="0" i="0" u="none" strike="noStrike" dirty="0">
              <a:solidFill>
                <a:srgbClr val="000000"/>
              </a:solidFill>
              <a:effectLst/>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Rock: The Killers</a:t>
            </a:r>
            <a:r>
              <a:rPr lang="en-US" dirty="0"/>
              <a:t> </a:t>
            </a:r>
            <a:r>
              <a:rPr lang="en-US" sz="1800" b="0" i="0" u="none" strike="noStrike" dirty="0">
                <a:solidFill>
                  <a:srgbClr val="000000"/>
                </a:solidFill>
                <a:effectLst/>
                <a:latin typeface="Calibri" panose="020F0502020204030204" pitchFamily="34" charset="0"/>
              </a:rPr>
              <a:t>Mr. Brightside</a:t>
            </a:r>
            <a:r>
              <a:rPr lang="en-US" dirty="0"/>
              <a:t> </a:t>
            </a:r>
          </a:p>
          <a:p>
            <a:r>
              <a:rPr lang="en-US" sz="1800" b="0" i="0" u="none" strike="noStrike" dirty="0">
                <a:solidFill>
                  <a:srgbClr val="000000"/>
                </a:solidFill>
                <a:effectLst/>
                <a:latin typeface="Calibri" panose="020F0502020204030204" pitchFamily="34" charset="0"/>
              </a:rPr>
              <a:t>Rap: Post Malone</a:t>
            </a:r>
            <a:r>
              <a:rPr lang="en-US" dirty="0"/>
              <a:t> </a:t>
            </a:r>
            <a:r>
              <a:rPr lang="en-US" sz="1800" b="0" i="0" u="none" strike="noStrike" dirty="0">
                <a:solidFill>
                  <a:srgbClr val="000000"/>
                </a:solidFill>
                <a:effectLst/>
                <a:latin typeface="Calibri" panose="020F0502020204030204" pitchFamily="34" charset="0"/>
              </a:rPr>
              <a:t>Cooped Up (with Roddy Ricch)</a:t>
            </a:r>
            <a:r>
              <a:rPr lang="en-US" dirty="0"/>
              <a:t> </a:t>
            </a:r>
          </a:p>
          <a:p>
            <a:r>
              <a:rPr lang="en-US" dirty="0"/>
              <a:t>Country: </a:t>
            </a:r>
            <a:r>
              <a:rPr lang="en-US" sz="1800" b="0" i="0" u="none" strike="noStrike" dirty="0">
                <a:solidFill>
                  <a:srgbClr val="000000"/>
                </a:solidFill>
                <a:effectLst/>
                <a:latin typeface="Calibri" panose="020F0502020204030204" pitchFamily="34" charset="0"/>
              </a:rPr>
              <a:t>Rascal Flatts</a:t>
            </a:r>
            <a:r>
              <a:rPr lang="en-US" dirty="0"/>
              <a:t> </a:t>
            </a:r>
            <a:r>
              <a:rPr lang="en-US" sz="1800" b="0" i="0" u="none" strike="noStrike" dirty="0">
                <a:solidFill>
                  <a:srgbClr val="000000"/>
                </a:solidFill>
                <a:effectLst/>
                <a:latin typeface="Calibri" panose="020F0502020204030204" pitchFamily="34" charset="0"/>
              </a:rPr>
              <a:t>Life is a Highway</a:t>
            </a:r>
            <a:r>
              <a:rPr lang="en-US" dirty="0"/>
              <a:t> </a:t>
            </a:r>
          </a:p>
          <a:p>
            <a:r>
              <a:rPr lang="en-US" dirty="0"/>
              <a:t>Classical: </a:t>
            </a:r>
            <a:r>
              <a:rPr lang="it-IT" sz="1800" b="0" i="0" u="none" strike="noStrike" dirty="0">
                <a:solidFill>
                  <a:srgbClr val="000000"/>
                </a:solidFill>
                <a:effectLst/>
                <a:latin typeface="Calibri" panose="020F0502020204030204" pitchFamily="34" charset="0"/>
              </a:rPr>
              <a:t>Ludwig van Beethoven</a:t>
            </a:r>
            <a:r>
              <a:rPr lang="it-IT" dirty="0"/>
              <a:t> </a:t>
            </a:r>
            <a:r>
              <a:rPr lang="it-IT" sz="1800" b="0" i="0" u="none" strike="noStrike" dirty="0">
                <a:solidFill>
                  <a:srgbClr val="000000"/>
                </a:solidFill>
                <a:effectLst/>
                <a:latin typeface="Calibri" panose="020F0502020204030204" pitchFamily="34" charset="0"/>
              </a:rPr>
              <a:t>Piano Sonata No. 20 In G Major, Op. 49, No. 2: 2. Tempo di Menuetto</a:t>
            </a:r>
            <a:r>
              <a:rPr lang="it-IT" dirty="0"/>
              <a:t> </a:t>
            </a:r>
          </a:p>
          <a:p>
            <a:r>
              <a:rPr lang="it-IT" dirty="0"/>
              <a:t>EDM: </a:t>
            </a:r>
            <a:r>
              <a:rPr lang="en-US" sz="1800" b="0" i="0" u="none" strike="noStrike" dirty="0">
                <a:solidFill>
                  <a:srgbClr val="000000"/>
                </a:solidFill>
                <a:effectLst/>
                <a:latin typeface="Calibri" panose="020F0502020204030204" pitchFamily="34" charset="0"/>
              </a:rPr>
              <a:t>Avicii</a:t>
            </a:r>
            <a:r>
              <a:rPr lang="en-US" dirty="0"/>
              <a:t> </a:t>
            </a:r>
            <a:r>
              <a:rPr lang="en-US" sz="1800" b="0" i="0" u="none" strike="noStrike" dirty="0">
                <a:solidFill>
                  <a:srgbClr val="000000"/>
                </a:solidFill>
                <a:effectLst/>
                <a:latin typeface="Calibri" panose="020F0502020204030204" pitchFamily="34" charset="0"/>
              </a:rPr>
              <a:t>The Nights</a:t>
            </a:r>
            <a:r>
              <a:rPr lang="en-US" dirty="0"/>
              <a:t> </a:t>
            </a:r>
          </a:p>
        </p:txBody>
      </p:sp>
      <p:sp>
        <p:nvSpPr>
          <p:cNvPr id="4" name="Slide Number Placeholder 3"/>
          <p:cNvSpPr>
            <a:spLocks noGrp="1"/>
          </p:cNvSpPr>
          <p:nvPr>
            <p:ph type="sldNum" sz="quarter" idx="5"/>
          </p:nvPr>
        </p:nvSpPr>
        <p:spPr/>
        <p:txBody>
          <a:bodyPr/>
          <a:lstStyle/>
          <a:p>
            <a:fld id="{43BC1B90-2826-4FB0-A357-DBDE484E1897}" type="slidenum">
              <a:rPr lang="en-US" smtClean="0"/>
              <a:t>3</a:t>
            </a:fld>
            <a:endParaRPr lang="en-US"/>
          </a:p>
        </p:txBody>
      </p:sp>
    </p:spTree>
    <p:extLst>
      <p:ext uri="{BB962C8B-B14F-4D97-AF65-F5344CB8AC3E}">
        <p14:creationId xmlns:p14="http://schemas.microsoft.com/office/powerpoint/2010/main" val="3725929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Average scale performed alright, able to at least separate the classical music from the group.</a:t>
            </a:r>
          </a:p>
        </p:txBody>
      </p:sp>
      <p:sp>
        <p:nvSpPr>
          <p:cNvPr id="4" name="Slide Number Placeholder 3"/>
          <p:cNvSpPr>
            <a:spLocks noGrp="1"/>
          </p:cNvSpPr>
          <p:nvPr>
            <p:ph type="sldNum" sz="quarter" idx="5"/>
          </p:nvPr>
        </p:nvSpPr>
        <p:spPr/>
        <p:txBody>
          <a:bodyPr/>
          <a:lstStyle/>
          <a:p>
            <a:fld id="{43BC1B90-2826-4FB0-A357-DBDE484E1897}" type="slidenum">
              <a:rPr lang="en-US" smtClean="0"/>
              <a:t>21</a:t>
            </a:fld>
            <a:endParaRPr lang="en-US"/>
          </a:p>
        </p:txBody>
      </p:sp>
    </p:spTree>
    <p:extLst>
      <p:ext uri="{BB962C8B-B14F-4D97-AF65-F5344CB8AC3E}">
        <p14:creationId xmlns:p14="http://schemas.microsoft.com/office/powerpoint/2010/main" val="2808276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Ward D2 performed better than average scale, also being able to separate the classical music from the group.</a:t>
            </a:r>
          </a:p>
          <a:p>
            <a:endParaRPr lang="en-US" dirty="0"/>
          </a:p>
        </p:txBody>
      </p:sp>
      <p:sp>
        <p:nvSpPr>
          <p:cNvPr id="4" name="Slide Number Placeholder 3"/>
          <p:cNvSpPr>
            <a:spLocks noGrp="1"/>
          </p:cNvSpPr>
          <p:nvPr>
            <p:ph type="sldNum" sz="quarter" idx="5"/>
          </p:nvPr>
        </p:nvSpPr>
        <p:spPr/>
        <p:txBody>
          <a:bodyPr/>
          <a:lstStyle/>
          <a:p>
            <a:fld id="{43BC1B90-2826-4FB0-A357-DBDE484E1897}" type="slidenum">
              <a:rPr lang="en-US" smtClean="0"/>
              <a:t>22</a:t>
            </a:fld>
            <a:endParaRPr lang="en-US"/>
          </a:p>
        </p:txBody>
      </p:sp>
    </p:spTree>
    <p:extLst>
      <p:ext uri="{BB962C8B-B14F-4D97-AF65-F5344CB8AC3E}">
        <p14:creationId xmlns:p14="http://schemas.microsoft.com/office/powerpoint/2010/main" val="3398664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Complete scale performed the same as ward 2d</a:t>
            </a:r>
          </a:p>
          <a:p>
            <a:endParaRPr lang="en-US" dirty="0"/>
          </a:p>
        </p:txBody>
      </p:sp>
      <p:sp>
        <p:nvSpPr>
          <p:cNvPr id="4" name="Slide Number Placeholder 3"/>
          <p:cNvSpPr>
            <a:spLocks noGrp="1"/>
          </p:cNvSpPr>
          <p:nvPr>
            <p:ph type="sldNum" sz="quarter" idx="5"/>
          </p:nvPr>
        </p:nvSpPr>
        <p:spPr/>
        <p:txBody>
          <a:bodyPr/>
          <a:lstStyle/>
          <a:p>
            <a:fld id="{43BC1B90-2826-4FB0-A357-DBDE484E1897}" type="slidenum">
              <a:rPr lang="en-US" smtClean="0"/>
              <a:t>23</a:t>
            </a:fld>
            <a:endParaRPr lang="en-US"/>
          </a:p>
        </p:txBody>
      </p:sp>
    </p:spTree>
    <p:extLst>
      <p:ext uri="{BB962C8B-B14F-4D97-AF65-F5344CB8AC3E}">
        <p14:creationId xmlns:p14="http://schemas.microsoft.com/office/powerpoint/2010/main" val="12359110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Centroid scaler performed poorly.</a:t>
            </a:r>
          </a:p>
        </p:txBody>
      </p:sp>
      <p:sp>
        <p:nvSpPr>
          <p:cNvPr id="4" name="Slide Number Placeholder 3"/>
          <p:cNvSpPr>
            <a:spLocks noGrp="1"/>
          </p:cNvSpPr>
          <p:nvPr>
            <p:ph type="sldNum" sz="quarter" idx="5"/>
          </p:nvPr>
        </p:nvSpPr>
        <p:spPr/>
        <p:txBody>
          <a:bodyPr/>
          <a:lstStyle/>
          <a:p>
            <a:fld id="{43BC1B90-2826-4FB0-A357-DBDE484E1897}" type="slidenum">
              <a:rPr lang="en-US" smtClean="0"/>
              <a:t>24</a:t>
            </a:fld>
            <a:endParaRPr lang="en-US"/>
          </a:p>
        </p:txBody>
      </p:sp>
    </p:spTree>
    <p:extLst>
      <p:ext uri="{BB962C8B-B14F-4D97-AF65-F5344CB8AC3E}">
        <p14:creationId xmlns:p14="http://schemas.microsoft.com/office/powerpoint/2010/main" val="2397241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Discriminate Analysis shows that we can classify a song correctly 66% of the time. Classical music was the easiest to classify, giving a 96% success rate. Rock was the most difficult to classify due to rock songs being similar to not only country songs, but similar to EDM and rap. Although country songs are classified properly the 2</a:t>
            </a:r>
            <a:r>
              <a:rPr lang="en-US" baseline="30000" dirty="0"/>
              <a:t>nd</a:t>
            </a:r>
            <a:r>
              <a:rPr lang="en-US" dirty="0"/>
              <a:t> highest of all genres, they still get confused for Rock about a quarter of the time.</a:t>
            </a:r>
          </a:p>
        </p:txBody>
      </p:sp>
      <p:sp>
        <p:nvSpPr>
          <p:cNvPr id="4" name="Slide Number Placeholder 3"/>
          <p:cNvSpPr>
            <a:spLocks noGrp="1"/>
          </p:cNvSpPr>
          <p:nvPr>
            <p:ph type="sldNum" sz="quarter" idx="5"/>
          </p:nvPr>
        </p:nvSpPr>
        <p:spPr/>
        <p:txBody>
          <a:bodyPr/>
          <a:lstStyle/>
          <a:p>
            <a:fld id="{43BC1B90-2826-4FB0-A357-DBDE484E1897}" type="slidenum">
              <a:rPr lang="en-US" smtClean="0"/>
              <a:t>25</a:t>
            </a:fld>
            <a:endParaRPr lang="en-US"/>
          </a:p>
        </p:txBody>
      </p:sp>
    </p:spTree>
    <p:extLst>
      <p:ext uri="{BB962C8B-B14F-4D97-AF65-F5344CB8AC3E}">
        <p14:creationId xmlns:p14="http://schemas.microsoft.com/office/powerpoint/2010/main" val="1372634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quadratic discriminate analysis performed worse than the linear discriminate analysis, only being successful 63.2% of the time. The results were very similar to linear discriminate analysis, where Classical music was the easiest genre to classify and rock was the worst</a:t>
            </a:r>
          </a:p>
        </p:txBody>
      </p:sp>
      <p:sp>
        <p:nvSpPr>
          <p:cNvPr id="4" name="Slide Number Placeholder 3"/>
          <p:cNvSpPr>
            <a:spLocks noGrp="1"/>
          </p:cNvSpPr>
          <p:nvPr>
            <p:ph type="sldNum" sz="quarter" idx="5"/>
          </p:nvPr>
        </p:nvSpPr>
        <p:spPr/>
        <p:txBody>
          <a:bodyPr/>
          <a:lstStyle/>
          <a:p>
            <a:fld id="{43BC1B90-2826-4FB0-A357-DBDE484E1897}" type="slidenum">
              <a:rPr lang="en-US" smtClean="0"/>
              <a:t>26</a:t>
            </a:fld>
            <a:endParaRPr lang="en-US"/>
          </a:p>
        </p:txBody>
      </p:sp>
    </p:spTree>
    <p:extLst>
      <p:ext uri="{BB962C8B-B14F-4D97-AF65-F5344CB8AC3E}">
        <p14:creationId xmlns:p14="http://schemas.microsoft.com/office/powerpoint/2010/main" val="23347338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attempted to use a neural network to classify the data, but was unsuccessful. I tried a few sizes, decay, and max iteration values to try to get it to produce good results. None of the results were consistent, and all appeared to be random when looking at the confusion matrix.  I took 45 songs from each genre to train the neural net, and then used 5 songs from each genre to test. This was overall unsuccessful </a:t>
            </a:r>
          </a:p>
        </p:txBody>
      </p:sp>
      <p:sp>
        <p:nvSpPr>
          <p:cNvPr id="4" name="Slide Number Placeholder 3"/>
          <p:cNvSpPr>
            <a:spLocks noGrp="1"/>
          </p:cNvSpPr>
          <p:nvPr>
            <p:ph type="sldNum" sz="quarter" idx="5"/>
          </p:nvPr>
        </p:nvSpPr>
        <p:spPr/>
        <p:txBody>
          <a:bodyPr/>
          <a:lstStyle/>
          <a:p>
            <a:fld id="{43BC1B90-2826-4FB0-A357-DBDE484E1897}" type="slidenum">
              <a:rPr lang="en-US" smtClean="0"/>
              <a:t>27</a:t>
            </a:fld>
            <a:endParaRPr lang="en-US"/>
          </a:p>
        </p:txBody>
      </p:sp>
    </p:spTree>
    <p:extLst>
      <p:ext uri="{BB962C8B-B14F-4D97-AF65-F5344CB8AC3E}">
        <p14:creationId xmlns:p14="http://schemas.microsoft.com/office/powerpoint/2010/main" val="3964413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I was successful in analyzing this data set to learn more about it and R. I scraped my own data using the </a:t>
            </a:r>
            <a:r>
              <a:rPr lang="en-US" dirty="0" err="1"/>
              <a:t>spotipy</a:t>
            </a:r>
            <a:r>
              <a:rPr lang="en-US" dirty="0"/>
              <a:t> API and performed a handful of multivariate statistics analysis methods. It was interesting going into the analytics knowing there were 5 categories for the data, and then seeing each type of analysis try to find the 5 categories. Factor Analysis was the most convincing that there were 5 different categories in the data set. The Discriminate Analysis further confirmed that the songs could successfully be classified based off the audio features more frequently than not. </a:t>
            </a:r>
          </a:p>
        </p:txBody>
      </p:sp>
      <p:sp>
        <p:nvSpPr>
          <p:cNvPr id="4" name="Slide Number Placeholder 3"/>
          <p:cNvSpPr>
            <a:spLocks noGrp="1"/>
          </p:cNvSpPr>
          <p:nvPr>
            <p:ph type="sldNum" sz="quarter" idx="5"/>
          </p:nvPr>
        </p:nvSpPr>
        <p:spPr/>
        <p:txBody>
          <a:bodyPr/>
          <a:lstStyle/>
          <a:p>
            <a:fld id="{43BC1B90-2826-4FB0-A357-DBDE484E1897}" type="slidenum">
              <a:rPr lang="en-US" smtClean="0"/>
              <a:t>28</a:t>
            </a:fld>
            <a:endParaRPr lang="en-US"/>
          </a:p>
        </p:txBody>
      </p:sp>
    </p:spTree>
    <p:extLst>
      <p:ext uri="{BB962C8B-B14F-4D97-AF65-F5344CB8AC3E}">
        <p14:creationId xmlns:p14="http://schemas.microsoft.com/office/powerpoint/2010/main" val="2561475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code that I wrote to obtain the rock songs. Line 29 grabs the data, and then I place the information I care about into a pandas </a:t>
            </a:r>
            <a:r>
              <a:rPr lang="en-US" dirty="0" err="1"/>
              <a:t>dataframe</a:t>
            </a:r>
            <a:r>
              <a:rPr lang="en-US" dirty="0"/>
              <a:t>. I did this for all genres of music that I care about.</a:t>
            </a:r>
          </a:p>
        </p:txBody>
      </p:sp>
      <p:sp>
        <p:nvSpPr>
          <p:cNvPr id="4" name="Slide Number Placeholder 3"/>
          <p:cNvSpPr>
            <a:spLocks noGrp="1"/>
          </p:cNvSpPr>
          <p:nvPr>
            <p:ph type="sldNum" sz="quarter" idx="5"/>
          </p:nvPr>
        </p:nvSpPr>
        <p:spPr/>
        <p:txBody>
          <a:bodyPr/>
          <a:lstStyle/>
          <a:p>
            <a:fld id="{43BC1B90-2826-4FB0-A357-DBDE484E1897}" type="slidenum">
              <a:rPr lang="en-US" smtClean="0"/>
              <a:t>4</a:t>
            </a:fld>
            <a:endParaRPr lang="en-US"/>
          </a:p>
        </p:txBody>
      </p:sp>
    </p:spTree>
    <p:extLst>
      <p:ext uri="{BB962C8B-B14F-4D97-AF65-F5344CB8AC3E}">
        <p14:creationId xmlns:p14="http://schemas.microsoft.com/office/powerpoint/2010/main" val="1310254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my </a:t>
            </a:r>
            <a:r>
              <a:rPr lang="en-US" dirty="0" err="1"/>
              <a:t>dataframe</a:t>
            </a:r>
            <a:r>
              <a:rPr lang="en-US" dirty="0"/>
              <a:t> had all the artists and songs, I used </a:t>
            </a:r>
            <a:r>
              <a:rPr lang="en-US" dirty="0" err="1"/>
              <a:t>spotifies</a:t>
            </a:r>
            <a:r>
              <a:rPr lang="en-US" dirty="0"/>
              <a:t> audio features function to grab data for each of the songs. I then saved it into a </a:t>
            </a:r>
            <a:r>
              <a:rPr lang="en-US" dirty="0" err="1"/>
              <a:t>dataframe</a:t>
            </a:r>
            <a:r>
              <a:rPr lang="en-US" dirty="0"/>
              <a:t> and exported it as a csv.</a:t>
            </a:r>
          </a:p>
        </p:txBody>
      </p:sp>
      <p:sp>
        <p:nvSpPr>
          <p:cNvPr id="4" name="Slide Number Placeholder 3"/>
          <p:cNvSpPr>
            <a:spLocks noGrp="1"/>
          </p:cNvSpPr>
          <p:nvPr>
            <p:ph type="sldNum" sz="quarter" idx="5"/>
          </p:nvPr>
        </p:nvSpPr>
        <p:spPr/>
        <p:txBody>
          <a:bodyPr/>
          <a:lstStyle/>
          <a:p>
            <a:fld id="{43BC1B90-2826-4FB0-A357-DBDE484E1897}" type="slidenum">
              <a:rPr lang="en-US" smtClean="0"/>
              <a:t>5</a:t>
            </a:fld>
            <a:endParaRPr lang="en-US"/>
          </a:p>
        </p:txBody>
      </p:sp>
    </p:spTree>
    <p:extLst>
      <p:ext uri="{BB962C8B-B14F-4D97-AF65-F5344CB8AC3E}">
        <p14:creationId xmlns:p14="http://schemas.microsoft.com/office/powerpoint/2010/main" val="439902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first 24 songs in the generated dataset.</a:t>
            </a:r>
          </a:p>
        </p:txBody>
      </p:sp>
      <p:sp>
        <p:nvSpPr>
          <p:cNvPr id="4" name="Slide Number Placeholder 3"/>
          <p:cNvSpPr>
            <a:spLocks noGrp="1"/>
          </p:cNvSpPr>
          <p:nvPr>
            <p:ph type="sldNum" sz="quarter" idx="5"/>
          </p:nvPr>
        </p:nvSpPr>
        <p:spPr/>
        <p:txBody>
          <a:bodyPr/>
          <a:lstStyle/>
          <a:p>
            <a:fld id="{43BC1B90-2826-4FB0-A357-DBDE484E1897}" type="slidenum">
              <a:rPr lang="en-US" smtClean="0"/>
              <a:t>6</a:t>
            </a:fld>
            <a:endParaRPr lang="en-US"/>
          </a:p>
        </p:txBody>
      </p:sp>
    </p:spTree>
    <p:extLst>
      <p:ext uri="{BB962C8B-B14F-4D97-AF65-F5344CB8AC3E}">
        <p14:creationId xmlns:p14="http://schemas.microsoft.com/office/powerpoint/2010/main" val="196267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audio features that </a:t>
            </a:r>
            <a:r>
              <a:rPr lang="en-US" dirty="0" err="1"/>
              <a:t>spotify</a:t>
            </a:r>
            <a:r>
              <a:rPr lang="en-US" dirty="0"/>
              <a:t> has to offer. They have their own algorithms they use to determine the values given on each song for each audio feature. Most of them are self explanatory, so I will only go over a few of them. </a:t>
            </a:r>
            <a:r>
              <a:rPr lang="en-US" dirty="0" err="1"/>
              <a:t>Instrumentalness</a:t>
            </a:r>
            <a:r>
              <a:rPr lang="en-US" dirty="0"/>
              <a:t>, </a:t>
            </a:r>
            <a:r>
              <a:rPr lang="en-US" dirty="0" err="1"/>
              <a:t>speechiness</a:t>
            </a:r>
            <a:r>
              <a:rPr lang="en-US" dirty="0"/>
              <a:t>, valence</a:t>
            </a:r>
          </a:p>
        </p:txBody>
      </p:sp>
      <p:sp>
        <p:nvSpPr>
          <p:cNvPr id="4" name="Slide Number Placeholder 3"/>
          <p:cNvSpPr>
            <a:spLocks noGrp="1"/>
          </p:cNvSpPr>
          <p:nvPr>
            <p:ph type="sldNum" sz="quarter" idx="5"/>
          </p:nvPr>
        </p:nvSpPr>
        <p:spPr/>
        <p:txBody>
          <a:bodyPr/>
          <a:lstStyle/>
          <a:p>
            <a:fld id="{43BC1B90-2826-4FB0-A357-DBDE484E1897}" type="slidenum">
              <a:rPr lang="en-US" smtClean="0"/>
              <a:t>7</a:t>
            </a:fld>
            <a:endParaRPr lang="en-US"/>
          </a:p>
        </p:txBody>
      </p:sp>
    </p:spTree>
    <p:extLst>
      <p:ext uri="{BB962C8B-B14F-4D97-AF65-F5344CB8AC3E}">
        <p14:creationId xmlns:p14="http://schemas.microsoft.com/office/powerpoint/2010/main" val="1570453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good to look at the data. I did not plot mode, because those values are only 0 or 1. Collectively looking at these plots, it becomes apparent that Classical music is the odd one out. It has low danceability, energy, and valence, but has high </a:t>
            </a:r>
            <a:r>
              <a:rPr lang="en-US" dirty="0" err="1"/>
              <a:t>instrumentalness</a:t>
            </a:r>
            <a:r>
              <a:rPr lang="en-US" dirty="0"/>
              <a:t> and acousticness. Other things to note is that rap music has high </a:t>
            </a:r>
            <a:r>
              <a:rPr lang="en-US" dirty="0" err="1"/>
              <a:t>speechiness</a:t>
            </a:r>
            <a:r>
              <a:rPr lang="en-US" dirty="0"/>
              <a:t>. EDM has high values per song for loudness. Rock and country are very similar.</a:t>
            </a:r>
          </a:p>
        </p:txBody>
      </p:sp>
      <p:sp>
        <p:nvSpPr>
          <p:cNvPr id="4" name="Slide Number Placeholder 3"/>
          <p:cNvSpPr>
            <a:spLocks noGrp="1"/>
          </p:cNvSpPr>
          <p:nvPr>
            <p:ph type="sldNum" sz="quarter" idx="5"/>
          </p:nvPr>
        </p:nvSpPr>
        <p:spPr/>
        <p:txBody>
          <a:bodyPr/>
          <a:lstStyle/>
          <a:p>
            <a:fld id="{43BC1B90-2826-4FB0-A357-DBDE484E1897}" type="slidenum">
              <a:rPr lang="en-US" smtClean="0"/>
              <a:t>8</a:t>
            </a:fld>
            <a:endParaRPr lang="en-US"/>
          </a:p>
        </p:txBody>
      </p:sp>
    </p:spTree>
    <p:extLst>
      <p:ext uri="{BB962C8B-B14F-4D97-AF65-F5344CB8AC3E}">
        <p14:creationId xmlns:p14="http://schemas.microsoft.com/office/powerpoint/2010/main" val="1539972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data, you can see the energy and loudness have a high positive correlation with each other, while having negative correlation with acousticness and </a:t>
            </a:r>
            <a:r>
              <a:rPr lang="en-US" dirty="0" err="1"/>
              <a:t>instrumentalness</a:t>
            </a:r>
            <a:r>
              <a:rPr lang="en-US" dirty="0"/>
              <a:t>. Acousticness and </a:t>
            </a:r>
            <a:r>
              <a:rPr lang="en-US" dirty="0" err="1"/>
              <a:t>Instrumentalness</a:t>
            </a:r>
            <a:r>
              <a:rPr lang="en-US" dirty="0"/>
              <a:t> also have negative correlation with danceability and valence while having a positive correlation with each other.</a:t>
            </a:r>
          </a:p>
        </p:txBody>
      </p:sp>
      <p:sp>
        <p:nvSpPr>
          <p:cNvPr id="4" name="Slide Number Placeholder 3"/>
          <p:cNvSpPr>
            <a:spLocks noGrp="1"/>
          </p:cNvSpPr>
          <p:nvPr>
            <p:ph type="sldNum" sz="quarter" idx="5"/>
          </p:nvPr>
        </p:nvSpPr>
        <p:spPr/>
        <p:txBody>
          <a:bodyPr/>
          <a:lstStyle/>
          <a:p>
            <a:fld id="{43BC1B90-2826-4FB0-A357-DBDE484E1897}" type="slidenum">
              <a:rPr lang="en-US" smtClean="0"/>
              <a:t>9</a:t>
            </a:fld>
            <a:endParaRPr lang="en-US"/>
          </a:p>
        </p:txBody>
      </p:sp>
    </p:spTree>
    <p:extLst>
      <p:ext uri="{BB962C8B-B14F-4D97-AF65-F5344CB8AC3E}">
        <p14:creationId xmlns:p14="http://schemas.microsoft.com/office/powerpoint/2010/main" val="386143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Chord plot for the data set. Some trends we can see is that there is a large variance in the </a:t>
            </a:r>
            <a:r>
              <a:rPr lang="en-US" dirty="0" err="1"/>
              <a:t>intrumentalness</a:t>
            </a:r>
            <a:r>
              <a:rPr lang="en-US" dirty="0"/>
              <a:t> feature due to classical music. In this data set, most songs seem to have high energy and loudness, but low </a:t>
            </a:r>
            <a:r>
              <a:rPr lang="en-US" dirty="0" err="1"/>
              <a:t>danceablility</a:t>
            </a:r>
            <a:r>
              <a:rPr lang="en-US" dirty="0"/>
              <a:t> and liveness. The key, mode, and valence appear to be evenly distributed.</a:t>
            </a:r>
          </a:p>
        </p:txBody>
      </p:sp>
      <p:sp>
        <p:nvSpPr>
          <p:cNvPr id="4" name="Slide Number Placeholder 3"/>
          <p:cNvSpPr>
            <a:spLocks noGrp="1"/>
          </p:cNvSpPr>
          <p:nvPr>
            <p:ph type="sldNum" sz="quarter" idx="5"/>
          </p:nvPr>
        </p:nvSpPr>
        <p:spPr/>
        <p:txBody>
          <a:bodyPr/>
          <a:lstStyle/>
          <a:p>
            <a:fld id="{43BC1B90-2826-4FB0-A357-DBDE484E1897}" type="slidenum">
              <a:rPr lang="en-US" smtClean="0"/>
              <a:t>10</a:t>
            </a:fld>
            <a:endParaRPr lang="en-US"/>
          </a:p>
        </p:txBody>
      </p:sp>
    </p:spTree>
    <p:extLst>
      <p:ext uri="{BB962C8B-B14F-4D97-AF65-F5344CB8AC3E}">
        <p14:creationId xmlns:p14="http://schemas.microsoft.com/office/powerpoint/2010/main" val="1941350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CABEEA-3114-41FC-AEB7-D258F7896B41}" type="datetimeFigureOut">
              <a:rPr lang="en-US" smtClean="0"/>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56EB9-1078-4BC7-8F6A-BA6EA96C7044}" type="slidenum">
              <a:rPr lang="en-US" smtClean="0"/>
              <a:t>‹#›</a:t>
            </a:fld>
            <a:endParaRPr lang="en-US"/>
          </a:p>
        </p:txBody>
      </p:sp>
    </p:spTree>
    <p:extLst>
      <p:ext uri="{BB962C8B-B14F-4D97-AF65-F5344CB8AC3E}">
        <p14:creationId xmlns:p14="http://schemas.microsoft.com/office/powerpoint/2010/main" val="3911806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CABEEA-3114-41FC-AEB7-D258F7896B41}" type="datetimeFigureOut">
              <a:rPr lang="en-US" smtClean="0"/>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56EB9-1078-4BC7-8F6A-BA6EA96C7044}" type="slidenum">
              <a:rPr lang="en-US" smtClean="0"/>
              <a:t>‹#›</a:t>
            </a:fld>
            <a:endParaRPr lang="en-US"/>
          </a:p>
        </p:txBody>
      </p:sp>
    </p:spTree>
    <p:extLst>
      <p:ext uri="{BB962C8B-B14F-4D97-AF65-F5344CB8AC3E}">
        <p14:creationId xmlns:p14="http://schemas.microsoft.com/office/powerpoint/2010/main" val="3431890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CABEEA-3114-41FC-AEB7-D258F7896B41}" type="datetimeFigureOut">
              <a:rPr lang="en-US" smtClean="0"/>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56EB9-1078-4BC7-8F6A-BA6EA96C7044}" type="slidenum">
              <a:rPr lang="en-US" smtClean="0"/>
              <a:t>‹#›</a:t>
            </a:fld>
            <a:endParaRPr lang="en-US"/>
          </a:p>
        </p:txBody>
      </p:sp>
    </p:spTree>
    <p:extLst>
      <p:ext uri="{BB962C8B-B14F-4D97-AF65-F5344CB8AC3E}">
        <p14:creationId xmlns:p14="http://schemas.microsoft.com/office/powerpoint/2010/main" val="3899610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CABEEA-3114-41FC-AEB7-D258F7896B41}" type="datetimeFigureOut">
              <a:rPr lang="en-US" smtClean="0"/>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56EB9-1078-4BC7-8F6A-BA6EA96C7044}"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8678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CABEEA-3114-41FC-AEB7-D258F7896B41}" type="datetimeFigureOut">
              <a:rPr lang="en-US" smtClean="0"/>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56EB9-1078-4BC7-8F6A-BA6EA96C7044}" type="slidenum">
              <a:rPr lang="en-US" smtClean="0"/>
              <a:t>‹#›</a:t>
            </a:fld>
            <a:endParaRPr lang="en-US"/>
          </a:p>
        </p:txBody>
      </p:sp>
    </p:spTree>
    <p:extLst>
      <p:ext uri="{BB962C8B-B14F-4D97-AF65-F5344CB8AC3E}">
        <p14:creationId xmlns:p14="http://schemas.microsoft.com/office/powerpoint/2010/main" val="545143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CABEEA-3114-41FC-AEB7-D258F7896B41}" type="datetimeFigureOut">
              <a:rPr lang="en-US" smtClean="0"/>
              <a:t>7/4/2022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656EB9-1078-4BC7-8F6A-BA6EA96C7044}" type="slidenum">
              <a:rPr lang="en-US" smtClean="0"/>
              <a:t>‹#›</a:t>
            </a:fld>
            <a:endParaRPr lang="en-US"/>
          </a:p>
        </p:txBody>
      </p:sp>
    </p:spTree>
    <p:extLst>
      <p:ext uri="{BB962C8B-B14F-4D97-AF65-F5344CB8AC3E}">
        <p14:creationId xmlns:p14="http://schemas.microsoft.com/office/powerpoint/2010/main" val="824224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CABEEA-3114-41FC-AEB7-D258F7896B41}" type="datetimeFigureOut">
              <a:rPr lang="en-US" smtClean="0"/>
              <a:t>7/4/2022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656EB9-1078-4BC7-8F6A-BA6EA96C7044}" type="slidenum">
              <a:rPr lang="en-US" smtClean="0"/>
              <a:t>‹#›</a:t>
            </a:fld>
            <a:endParaRPr lang="en-US"/>
          </a:p>
        </p:txBody>
      </p:sp>
    </p:spTree>
    <p:extLst>
      <p:ext uri="{BB962C8B-B14F-4D97-AF65-F5344CB8AC3E}">
        <p14:creationId xmlns:p14="http://schemas.microsoft.com/office/powerpoint/2010/main" val="2349468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CABEEA-3114-41FC-AEB7-D258F7896B41}" type="datetimeFigureOut">
              <a:rPr lang="en-US" smtClean="0"/>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56EB9-1078-4BC7-8F6A-BA6EA96C7044}" type="slidenum">
              <a:rPr lang="en-US" smtClean="0"/>
              <a:t>‹#›</a:t>
            </a:fld>
            <a:endParaRPr lang="en-US"/>
          </a:p>
        </p:txBody>
      </p:sp>
    </p:spTree>
    <p:extLst>
      <p:ext uri="{BB962C8B-B14F-4D97-AF65-F5344CB8AC3E}">
        <p14:creationId xmlns:p14="http://schemas.microsoft.com/office/powerpoint/2010/main" val="1552904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CABEEA-3114-41FC-AEB7-D258F7896B41}" type="datetimeFigureOut">
              <a:rPr lang="en-US" smtClean="0"/>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56EB9-1078-4BC7-8F6A-BA6EA96C7044}" type="slidenum">
              <a:rPr lang="en-US" smtClean="0"/>
              <a:t>‹#›</a:t>
            </a:fld>
            <a:endParaRPr lang="en-US"/>
          </a:p>
        </p:txBody>
      </p:sp>
    </p:spTree>
    <p:extLst>
      <p:ext uri="{BB962C8B-B14F-4D97-AF65-F5344CB8AC3E}">
        <p14:creationId xmlns:p14="http://schemas.microsoft.com/office/powerpoint/2010/main" val="1397965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CABEEA-3114-41FC-AEB7-D258F7896B41}" type="datetimeFigureOut">
              <a:rPr lang="en-US" smtClean="0"/>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56EB9-1078-4BC7-8F6A-BA6EA96C7044}" type="slidenum">
              <a:rPr lang="en-US" smtClean="0"/>
              <a:t>‹#›</a:t>
            </a:fld>
            <a:endParaRPr lang="en-US"/>
          </a:p>
        </p:txBody>
      </p:sp>
    </p:spTree>
    <p:extLst>
      <p:ext uri="{BB962C8B-B14F-4D97-AF65-F5344CB8AC3E}">
        <p14:creationId xmlns:p14="http://schemas.microsoft.com/office/powerpoint/2010/main" val="96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CABEEA-3114-41FC-AEB7-D258F7896B41}" type="datetimeFigureOut">
              <a:rPr lang="en-US" smtClean="0"/>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56EB9-1078-4BC7-8F6A-BA6EA96C7044}" type="slidenum">
              <a:rPr lang="en-US" smtClean="0"/>
              <a:t>‹#›</a:t>
            </a:fld>
            <a:endParaRPr lang="en-US"/>
          </a:p>
        </p:txBody>
      </p:sp>
    </p:spTree>
    <p:extLst>
      <p:ext uri="{BB962C8B-B14F-4D97-AF65-F5344CB8AC3E}">
        <p14:creationId xmlns:p14="http://schemas.microsoft.com/office/powerpoint/2010/main" val="751947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CABEEA-3114-41FC-AEB7-D258F7896B41}" type="datetimeFigureOut">
              <a:rPr lang="en-US" smtClean="0"/>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56EB9-1078-4BC7-8F6A-BA6EA96C7044}" type="slidenum">
              <a:rPr lang="en-US" smtClean="0"/>
              <a:t>‹#›</a:t>
            </a:fld>
            <a:endParaRPr lang="en-US"/>
          </a:p>
        </p:txBody>
      </p:sp>
    </p:spTree>
    <p:extLst>
      <p:ext uri="{BB962C8B-B14F-4D97-AF65-F5344CB8AC3E}">
        <p14:creationId xmlns:p14="http://schemas.microsoft.com/office/powerpoint/2010/main" val="143470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CABEEA-3114-41FC-AEB7-D258F7896B41}" type="datetimeFigureOut">
              <a:rPr lang="en-US" smtClean="0"/>
              <a:t>7/4/2022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656EB9-1078-4BC7-8F6A-BA6EA96C7044}" type="slidenum">
              <a:rPr lang="en-US" smtClean="0"/>
              <a:t>‹#›</a:t>
            </a:fld>
            <a:endParaRPr lang="en-US"/>
          </a:p>
        </p:txBody>
      </p:sp>
    </p:spTree>
    <p:extLst>
      <p:ext uri="{BB962C8B-B14F-4D97-AF65-F5344CB8AC3E}">
        <p14:creationId xmlns:p14="http://schemas.microsoft.com/office/powerpoint/2010/main" val="257318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ABEEA-3114-41FC-AEB7-D258F7896B41}" type="datetimeFigureOut">
              <a:rPr lang="en-US" smtClean="0"/>
              <a:t>7/4/2022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656EB9-1078-4BC7-8F6A-BA6EA96C7044}" type="slidenum">
              <a:rPr lang="en-US" smtClean="0"/>
              <a:t>‹#›</a:t>
            </a:fld>
            <a:endParaRPr lang="en-US"/>
          </a:p>
        </p:txBody>
      </p:sp>
    </p:spTree>
    <p:extLst>
      <p:ext uri="{BB962C8B-B14F-4D97-AF65-F5344CB8AC3E}">
        <p14:creationId xmlns:p14="http://schemas.microsoft.com/office/powerpoint/2010/main" val="2012373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CABEEA-3114-41FC-AEB7-D258F7896B41}" type="datetimeFigureOut">
              <a:rPr lang="en-US" smtClean="0"/>
              <a:t>7/4/2022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656EB9-1078-4BC7-8F6A-BA6EA96C7044}" type="slidenum">
              <a:rPr lang="en-US" smtClean="0"/>
              <a:t>‹#›</a:t>
            </a:fld>
            <a:endParaRPr lang="en-US"/>
          </a:p>
        </p:txBody>
      </p:sp>
    </p:spTree>
    <p:extLst>
      <p:ext uri="{BB962C8B-B14F-4D97-AF65-F5344CB8AC3E}">
        <p14:creationId xmlns:p14="http://schemas.microsoft.com/office/powerpoint/2010/main" val="1477994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CABEEA-3114-41FC-AEB7-D258F7896B41}" type="datetimeFigureOut">
              <a:rPr lang="en-US" smtClean="0"/>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56EB9-1078-4BC7-8F6A-BA6EA96C7044}" type="slidenum">
              <a:rPr lang="en-US" smtClean="0"/>
              <a:t>‹#›</a:t>
            </a:fld>
            <a:endParaRPr lang="en-US"/>
          </a:p>
        </p:txBody>
      </p:sp>
    </p:spTree>
    <p:extLst>
      <p:ext uri="{BB962C8B-B14F-4D97-AF65-F5344CB8AC3E}">
        <p14:creationId xmlns:p14="http://schemas.microsoft.com/office/powerpoint/2010/main" val="673703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CABEEA-3114-41FC-AEB7-D258F7896B41}" type="datetimeFigureOut">
              <a:rPr lang="en-US" smtClean="0"/>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56EB9-1078-4BC7-8F6A-BA6EA96C7044}" type="slidenum">
              <a:rPr lang="en-US" smtClean="0"/>
              <a:t>‹#›</a:t>
            </a:fld>
            <a:endParaRPr lang="en-US"/>
          </a:p>
        </p:txBody>
      </p:sp>
    </p:spTree>
    <p:extLst>
      <p:ext uri="{BB962C8B-B14F-4D97-AF65-F5344CB8AC3E}">
        <p14:creationId xmlns:p14="http://schemas.microsoft.com/office/powerpoint/2010/main" val="1288914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8CABEEA-3114-41FC-AEB7-D258F7896B41}" type="datetimeFigureOut">
              <a:rPr lang="en-US" smtClean="0"/>
              <a:t>7/4/2022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4656EB9-1078-4BC7-8F6A-BA6EA96C7044}" type="slidenum">
              <a:rPr lang="en-US" smtClean="0"/>
              <a:t>‹#›</a:t>
            </a:fld>
            <a:endParaRPr lang="en-US"/>
          </a:p>
        </p:txBody>
      </p:sp>
    </p:spTree>
    <p:extLst>
      <p:ext uri="{BB962C8B-B14F-4D97-AF65-F5344CB8AC3E}">
        <p14:creationId xmlns:p14="http://schemas.microsoft.com/office/powerpoint/2010/main" val="35852564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BB035-FCEF-02D3-61ED-1880D7904F9F}"/>
              </a:ext>
            </a:extLst>
          </p:cNvPr>
          <p:cNvSpPr>
            <a:spLocks noGrp="1"/>
          </p:cNvSpPr>
          <p:nvPr>
            <p:ph type="ctrTitle"/>
          </p:nvPr>
        </p:nvSpPr>
        <p:spPr>
          <a:xfrm>
            <a:off x="1375983" y="2677361"/>
            <a:ext cx="9440034" cy="1828801"/>
          </a:xfrm>
        </p:spPr>
        <p:txBody>
          <a:bodyPr>
            <a:normAutofit fontScale="90000"/>
          </a:bodyPr>
          <a:lstStyle/>
          <a:p>
            <a:r>
              <a:rPr lang="en-US" dirty="0"/>
              <a:t>Analysis Of Spotify Audio Features For Classification of Song Genre</a:t>
            </a:r>
          </a:p>
        </p:txBody>
      </p:sp>
      <p:sp>
        <p:nvSpPr>
          <p:cNvPr id="3" name="Subtitle 2">
            <a:extLst>
              <a:ext uri="{FF2B5EF4-FFF2-40B4-BE49-F238E27FC236}">
                <a16:creationId xmlns:a16="http://schemas.microsoft.com/office/drawing/2014/main" id="{F6E2C92E-5C7E-D186-C888-668D1599AD72}"/>
              </a:ext>
            </a:extLst>
          </p:cNvPr>
          <p:cNvSpPr>
            <a:spLocks noGrp="1"/>
          </p:cNvSpPr>
          <p:nvPr>
            <p:ph type="subTitle" idx="1"/>
          </p:nvPr>
        </p:nvSpPr>
        <p:spPr>
          <a:xfrm>
            <a:off x="1324644" y="4966649"/>
            <a:ext cx="9440034" cy="1049867"/>
          </a:xfrm>
        </p:spPr>
        <p:txBody>
          <a:bodyPr/>
          <a:lstStyle/>
          <a:p>
            <a:r>
              <a:rPr lang="en-US" dirty="0"/>
              <a:t>By: Philip Franco</a:t>
            </a:r>
          </a:p>
        </p:txBody>
      </p:sp>
    </p:spTree>
    <p:extLst>
      <p:ext uri="{BB962C8B-B14F-4D97-AF65-F5344CB8AC3E}">
        <p14:creationId xmlns:p14="http://schemas.microsoft.com/office/powerpoint/2010/main" val="4260388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D1AB8-CE7D-DE02-BA81-BFB8C25005FB}"/>
              </a:ext>
            </a:extLst>
          </p:cNvPr>
          <p:cNvSpPr>
            <a:spLocks noGrp="1"/>
          </p:cNvSpPr>
          <p:nvPr>
            <p:ph type="title"/>
          </p:nvPr>
        </p:nvSpPr>
        <p:spPr/>
        <p:txBody>
          <a:bodyPr/>
          <a:lstStyle/>
          <a:p>
            <a:r>
              <a:rPr lang="en-US" dirty="0"/>
              <a:t>Dataset Chord Plot</a:t>
            </a:r>
          </a:p>
        </p:txBody>
      </p:sp>
      <p:pic>
        <p:nvPicPr>
          <p:cNvPr id="4" name="Picture 3" descr="Diagram&#10;&#10;Description automatically generated">
            <a:extLst>
              <a:ext uri="{FF2B5EF4-FFF2-40B4-BE49-F238E27FC236}">
                <a16:creationId xmlns:a16="http://schemas.microsoft.com/office/drawing/2014/main" id="{118800BE-BD14-C8BF-934A-47BD117F36AC}"/>
              </a:ext>
            </a:extLst>
          </p:cNvPr>
          <p:cNvPicPr>
            <a:picLocks noChangeAspect="1"/>
          </p:cNvPicPr>
          <p:nvPr/>
        </p:nvPicPr>
        <p:blipFill rotWithShape="1">
          <a:blip r:embed="rId3">
            <a:extLst>
              <a:ext uri="{28A0092B-C50C-407E-A947-70E740481C1C}">
                <a14:useLocalDpi xmlns:a14="http://schemas.microsoft.com/office/drawing/2010/main" val="0"/>
              </a:ext>
            </a:extLst>
          </a:blip>
          <a:srcRect l="5218" t="10138" r="3342" b="4921"/>
          <a:stretch/>
        </p:blipFill>
        <p:spPr>
          <a:xfrm>
            <a:off x="1625599" y="1701800"/>
            <a:ext cx="9186334" cy="4682067"/>
          </a:xfrm>
          <a:prstGeom prst="rect">
            <a:avLst/>
          </a:prstGeom>
        </p:spPr>
      </p:pic>
    </p:spTree>
    <p:extLst>
      <p:ext uri="{BB962C8B-B14F-4D97-AF65-F5344CB8AC3E}">
        <p14:creationId xmlns:p14="http://schemas.microsoft.com/office/powerpoint/2010/main" val="2737302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D1AB8-CE7D-DE02-BA81-BFB8C25005FB}"/>
              </a:ext>
            </a:extLst>
          </p:cNvPr>
          <p:cNvSpPr>
            <a:spLocks noGrp="1"/>
          </p:cNvSpPr>
          <p:nvPr>
            <p:ph type="title"/>
          </p:nvPr>
        </p:nvSpPr>
        <p:spPr/>
        <p:txBody>
          <a:bodyPr/>
          <a:lstStyle/>
          <a:p>
            <a:r>
              <a:rPr lang="en-US" dirty="0"/>
              <a:t>Principal Component Analysis</a:t>
            </a:r>
          </a:p>
        </p:txBody>
      </p:sp>
      <p:pic>
        <p:nvPicPr>
          <p:cNvPr id="4" name="Picture 3" descr="Chart, bar chart&#10;&#10;Description automatically generated">
            <a:extLst>
              <a:ext uri="{FF2B5EF4-FFF2-40B4-BE49-F238E27FC236}">
                <a16:creationId xmlns:a16="http://schemas.microsoft.com/office/drawing/2014/main" id="{547C8259-849A-C481-B032-35BD37AE00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47" y="1976180"/>
            <a:ext cx="5474120" cy="3667637"/>
          </a:xfrm>
          <a:prstGeom prst="rect">
            <a:avLst/>
          </a:prstGeom>
        </p:spPr>
      </p:pic>
      <p:pic>
        <p:nvPicPr>
          <p:cNvPr id="6" name="Picture 5" descr="Chart, line chart&#10;&#10;Description automatically generated">
            <a:extLst>
              <a:ext uri="{FF2B5EF4-FFF2-40B4-BE49-F238E27FC236}">
                <a16:creationId xmlns:a16="http://schemas.microsoft.com/office/drawing/2014/main" id="{4E0ED640-7623-1823-A90A-8A2410CFA2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8923" y="1976181"/>
            <a:ext cx="5917883" cy="3667637"/>
          </a:xfrm>
          <a:prstGeom prst="rect">
            <a:avLst/>
          </a:prstGeom>
        </p:spPr>
      </p:pic>
    </p:spTree>
    <p:extLst>
      <p:ext uri="{BB962C8B-B14F-4D97-AF65-F5344CB8AC3E}">
        <p14:creationId xmlns:p14="http://schemas.microsoft.com/office/powerpoint/2010/main" val="1996720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D1AB8-CE7D-DE02-BA81-BFB8C25005FB}"/>
              </a:ext>
            </a:extLst>
          </p:cNvPr>
          <p:cNvSpPr>
            <a:spLocks noGrp="1"/>
          </p:cNvSpPr>
          <p:nvPr>
            <p:ph type="title"/>
          </p:nvPr>
        </p:nvSpPr>
        <p:spPr/>
        <p:txBody>
          <a:bodyPr/>
          <a:lstStyle/>
          <a:p>
            <a:r>
              <a:rPr lang="en-US" dirty="0"/>
              <a:t>Principal Component Analysis</a:t>
            </a:r>
          </a:p>
        </p:txBody>
      </p:sp>
      <p:graphicFrame>
        <p:nvGraphicFramePr>
          <p:cNvPr id="3" name="Table 2">
            <a:extLst>
              <a:ext uri="{FF2B5EF4-FFF2-40B4-BE49-F238E27FC236}">
                <a16:creationId xmlns:a16="http://schemas.microsoft.com/office/drawing/2014/main" id="{1352C632-E1D6-1EA3-BE17-CB4A13B4D5FB}"/>
              </a:ext>
            </a:extLst>
          </p:cNvPr>
          <p:cNvGraphicFramePr>
            <a:graphicFrameLocks noGrp="1"/>
          </p:cNvGraphicFramePr>
          <p:nvPr>
            <p:extLst>
              <p:ext uri="{D42A27DB-BD31-4B8C-83A1-F6EECF244321}">
                <p14:modId xmlns:p14="http://schemas.microsoft.com/office/powerpoint/2010/main" val="1985810303"/>
              </p:ext>
            </p:extLst>
          </p:nvPr>
        </p:nvGraphicFramePr>
        <p:xfrm>
          <a:off x="1657582" y="2241797"/>
          <a:ext cx="8866187" cy="2492939"/>
        </p:xfrm>
        <a:graphic>
          <a:graphicData uri="http://schemas.openxmlformats.org/drawingml/2006/table">
            <a:tbl>
              <a:tblPr bandRow="1">
                <a:tableStyleId>{5940675A-B579-460E-94D1-54222C63F5DA}</a:tableStyleId>
              </a:tblPr>
              <a:tblGrid>
                <a:gridCol w="1435659">
                  <a:extLst>
                    <a:ext uri="{9D8B030D-6E8A-4147-A177-3AD203B41FA5}">
                      <a16:colId xmlns:a16="http://schemas.microsoft.com/office/drawing/2014/main" val="474873495"/>
                    </a:ext>
                  </a:extLst>
                </a:gridCol>
                <a:gridCol w="920756">
                  <a:extLst>
                    <a:ext uri="{9D8B030D-6E8A-4147-A177-3AD203B41FA5}">
                      <a16:colId xmlns:a16="http://schemas.microsoft.com/office/drawing/2014/main" val="62363776"/>
                    </a:ext>
                  </a:extLst>
                </a:gridCol>
                <a:gridCol w="1082908">
                  <a:extLst>
                    <a:ext uri="{9D8B030D-6E8A-4147-A177-3AD203B41FA5}">
                      <a16:colId xmlns:a16="http://schemas.microsoft.com/office/drawing/2014/main" val="3371875145"/>
                    </a:ext>
                  </a:extLst>
                </a:gridCol>
                <a:gridCol w="1083856">
                  <a:extLst>
                    <a:ext uri="{9D8B030D-6E8A-4147-A177-3AD203B41FA5}">
                      <a16:colId xmlns:a16="http://schemas.microsoft.com/office/drawing/2014/main" val="3740442882"/>
                    </a:ext>
                  </a:extLst>
                </a:gridCol>
                <a:gridCol w="1085752">
                  <a:extLst>
                    <a:ext uri="{9D8B030D-6E8A-4147-A177-3AD203B41FA5}">
                      <a16:colId xmlns:a16="http://schemas.microsoft.com/office/drawing/2014/main" val="215618777"/>
                    </a:ext>
                  </a:extLst>
                </a:gridCol>
                <a:gridCol w="1085752">
                  <a:extLst>
                    <a:ext uri="{9D8B030D-6E8A-4147-A177-3AD203B41FA5}">
                      <a16:colId xmlns:a16="http://schemas.microsoft.com/office/drawing/2014/main" val="3670232945"/>
                    </a:ext>
                  </a:extLst>
                </a:gridCol>
                <a:gridCol w="1085752">
                  <a:extLst>
                    <a:ext uri="{9D8B030D-6E8A-4147-A177-3AD203B41FA5}">
                      <a16:colId xmlns:a16="http://schemas.microsoft.com/office/drawing/2014/main" val="1090774739"/>
                    </a:ext>
                  </a:extLst>
                </a:gridCol>
                <a:gridCol w="1085752">
                  <a:extLst>
                    <a:ext uri="{9D8B030D-6E8A-4147-A177-3AD203B41FA5}">
                      <a16:colId xmlns:a16="http://schemas.microsoft.com/office/drawing/2014/main" val="2287634108"/>
                    </a:ext>
                  </a:extLst>
                </a:gridCol>
              </a:tblGrid>
              <a:tr h="619043">
                <a:tc>
                  <a:txBody>
                    <a:bodyPr/>
                    <a:lstStyle/>
                    <a:p>
                      <a:pPr marL="0" marR="0" algn="ctr">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Comp.1</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Comp.2</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Comp.3</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Comp.4</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Comp.5</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Comp.6</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Comp.7</a:t>
                      </a:r>
                      <a:endParaRPr lang="en-US" sz="18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775568673"/>
                  </a:ext>
                </a:extLst>
              </a:tr>
              <a:tr h="624632">
                <a:tc>
                  <a:txBody>
                    <a:bodyPr/>
                    <a:lstStyle/>
                    <a:p>
                      <a:pPr marL="0" marR="0" algn="ctr">
                        <a:lnSpc>
                          <a:spcPct val="107000"/>
                        </a:lnSpc>
                        <a:spcBef>
                          <a:spcPts val="0"/>
                        </a:spcBef>
                        <a:spcAft>
                          <a:spcPts val="0"/>
                        </a:spcAft>
                      </a:pPr>
                      <a:r>
                        <a:rPr lang="en-US" sz="1800" dirty="0">
                          <a:effectLst/>
                        </a:rPr>
                        <a:t>Standard Deviation</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2.145</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1.2247</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1.0472</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0.9908</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0.9519</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0.9157</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0.8768</a:t>
                      </a:r>
                      <a:endParaRPr lang="en-US" sz="18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087362255"/>
                  </a:ext>
                </a:extLst>
              </a:tr>
              <a:tr h="624632">
                <a:tc>
                  <a:txBody>
                    <a:bodyPr/>
                    <a:lstStyle/>
                    <a:p>
                      <a:pPr marL="0" marR="0" algn="ctr">
                        <a:lnSpc>
                          <a:spcPct val="107000"/>
                        </a:lnSpc>
                        <a:spcBef>
                          <a:spcPts val="0"/>
                        </a:spcBef>
                        <a:spcAft>
                          <a:spcPts val="0"/>
                        </a:spcAft>
                      </a:pPr>
                      <a:r>
                        <a:rPr lang="en-US" sz="1800">
                          <a:effectLst/>
                        </a:rPr>
                        <a:t>Proportion of Variance</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0.3836</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0.1250</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0.0913</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0.08180</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0.07551</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0.06988</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0.06407</a:t>
                      </a:r>
                      <a:endParaRPr lang="en-US" sz="18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514191031"/>
                  </a:ext>
                </a:extLst>
              </a:tr>
              <a:tr h="624632">
                <a:tc>
                  <a:txBody>
                    <a:bodyPr/>
                    <a:lstStyle/>
                    <a:p>
                      <a:pPr marL="0" marR="0" algn="ctr">
                        <a:lnSpc>
                          <a:spcPct val="107000"/>
                        </a:lnSpc>
                        <a:spcBef>
                          <a:spcPts val="0"/>
                        </a:spcBef>
                        <a:spcAft>
                          <a:spcPts val="0"/>
                        </a:spcAft>
                      </a:pPr>
                      <a:r>
                        <a:rPr lang="en-US" sz="1800">
                          <a:effectLst/>
                        </a:rPr>
                        <a:t>Cumulative Proportion</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0.3836</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0.5086</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0.6000</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0.6818</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0.7573</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0.8272</a:t>
                      </a:r>
                      <a:endParaRPr lang="en-US" sz="1800" dirty="0">
                        <a:effectLst/>
                        <a:latin typeface="Calibri" panose="020F0502020204030204" pitchFamily="34" charset="0"/>
                        <a:ea typeface="Calibri" panose="020F0502020204030204" pitchFamily="34" charset="0"/>
                      </a:endParaRPr>
                    </a:p>
                  </a:txBody>
                  <a:tcPr marL="68580" marR="68580" marT="0" marB="0">
                    <a:solidFill>
                      <a:schemeClr val="bg2">
                        <a:lumMod val="75000"/>
                        <a:lumOff val="25000"/>
                      </a:schemeClr>
                    </a:solidFill>
                  </a:tcPr>
                </a:tc>
                <a:tc>
                  <a:txBody>
                    <a:bodyPr/>
                    <a:lstStyle/>
                    <a:p>
                      <a:pPr marL="0" marR="0" algn="ctr">
                        <a:lnSpc>
                          <a:spcPct val="107000"/>
                        </a:lnSpc>
                        <a:spcBef>
                          <a:spcPts val="0"/>
                        </a:spcBef>
                        <a:spcAft>
                          <a:spcPts val="0"/>
                        </a:spcAft>
                      </a:pPr>
                      <a:r>
                        <a:rPr lang="en-US" sz="1800" dirty="0">
                          <a:effectLst/>
                        </a:rPr>
                        <a:t>0.8913</a:t>
                      </a:r>
                      <a:endParaRPr lang="en-US" sz="18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664435507"/>
                  </a:ext>
                </a:extLst>
              </a:tr>
            </a:tbl>
          </a:graphicData>
        </a:graphic>
      </p:graphicFrame>
    </p:spTree>
    <p:extLst>
      <p:ext uri="{BB962C8B-B14F-4D97-AF65-F5344CB8AC3E}">
        <p14:creationId xmlns:p14="http://schemas.microsoft.com/office/powerpoint/2010/main" val="1372673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D1AB8-CE7D-DE02-BA81-BFB8C25005FB}"/>
              </a:ext>
            </a:extLst>
          </p:cNvPr>
          <p:cNvSpPr>
            <a:spLocks noGrp="1"/>
          </p:cNvSpPr>
          <p:nvPr>
            <p:ph type="title"/>
          </p:nvPr>
        </p:nvSpPr>
        <p:spPr/>
        <p:txBody>
          <a:bodyPr/>
          <a:lstStyle/>
          <a:p>
            <a:r>
              <a:rPr lang="en-US" dirty="0"/>
              <a:t>Principal Component Analysis</a:t>
            </a:r>
          </a:p>
        </p:txBody>
      </p:sp>
      <p:graphicFrame>
        <p:nvGraphicFramePr>
          <p:cNvPr id="4" name="Table 3">
            <a:extLst>
              <a:ext uri="{FF2B5EF4-FFF2-40B4-BE49-F238E27FC236}">
                <a16:creationId xmlns:a16="http://schemas.microsoft.com/office/drawing/2014/main" id="{CE867C34-3774-C9AF-C900-2F43D9E454BC}"/>
              </a:ext>
            </a:extLst>
          </p:cNvPr>
          <p:cNvGraphicFramePr>
            <a:graphicFrameLocks noGrp="1"/>
          </p:cNvGraphicFramePr>
          <p:nvPr>
            <p:extLst>
              <p:ext uri="{D42A27DB-BD31-4B8C-83A1-F6EECF244321}">
                <p14:modId xmlns:p14="http://schemas.microsoft.com/office/powerpoint/2010/main" val="1796968390"/>
              </p:ext>
            </p:extLst>
          </p:nvPr>
        </p:nvGraphicFramePr>
        <p:xfrm>
          <a:off x="1059298" y="2179756"/>
          <a:ext cx="10418759" cy="2498488"/>
        </p:xfrm>
        <a:graphic>
          <a:graphicData uri="http://schemas.openxmlformats.org/drawingml/2006/table">
            <a:tbl>
              <a:tblPr>
                <a:tableStyleId>{5940675A-B579-460E-94D1-54222C63F5DA}</a:tableStyleId>
              </a:tblPr>
              <a:tblGrid>
                <a:gridCol w="801443">
                  <a:extLst>
                    <a:ext uri="{9D8B030D-6E8A-4147-A177-3AD203B41FA5}">
                      <a16:colId xmlns:a16="http://schemas.microsoft.com/office/drawing/2014/main" val="2198897257"/>
                    </a:ext>
                  </a:extLst>
                </a:gridCol>
                <a:gridCol w="801443">
                  <a:extLst>
                    <a:ext uri="{9D8B030D-6E8A-4147-A177-3AD203B41FA5}">
                      <a16:colId xmlns:a16="http://schemas.microsoft.com/office/drawing/2014/main" val="412589119"/>
                    </a:ext>
                  </a:extLst>
                </a:gridCol>
                <a:gridCol w="801443">
                  <a:extLst>
                    <a:ext uri="{9D8B030D-6E8A-4147-A177-3AD203B41FA5}">
                      <a16:colId xmlns:a16="http://schemas.microsoft.com/office/drawing/2014/main" val="4229081394"/>
                    </a:ext>
                  </a:extLst>
                </a:gridCol>
                <a:gridCol w="801443">
                  <a:extLst>
                    <a:ext uri="{9D8B030D-6E8A-4147-A177-3AD203B41FA5}">
                      <a16:colId xmlns:a16="http://schemas.microsoft.com/office/drawing/2014/main" val="1146255480"/>
                    </a:ext>
                  </a:extLst>
                </a:gridCol>
                <a:gridCol w="801443">
                  <a:extLst>
                    <a:ext uri="{9D8B030D-6E8A-4147-A177-3AD203B41FA5}">
                      <a16:colId xmlns:a16="http://schemas.microsoft.com/office/drawing/2014/main" val="1753334843"/>
                    </a:ext>
                  </a:extLst>
                </a:gridCol>
                <a:gridCol w="801443">
                  <a:extLst>
                    <a:ext uri="{9D8B030D-6E8A-4147-A177-3AD203B41FA5}">
                      <a16:colId xmlns:a16="http://schemas.microsoft.com/office/drawing/2014/main" val="2406386100"/>
                    </a:ext>
                  </a:extLst>
                </a:gridCol>
                <a:gridCol w="801443">
                  <a:extLst>
                    <a:ext uri="{9D8B030D-6E8A-4147-A177-3AD203B41FA5}">
                      <a16:colId xmlns:a16="http://schemas.microsoft.com/office/drawing/2014/main" val="972522589"/>
                    </a:ext>
                  </a:extLst>
                </a:gridCol>
                <a:gridCol w="801443">
                  <a:extLst>
                    <a:ext uri="{9D8B030D-6E8A-4147-A177-3AD203B41FA5}">
                      <a16:colId xmlns:a16="http://schemas.microsoft.com/office/drawing/2014/main" val="4254816667"/>
                    </a:ext>
                  </a:extLst>
                </a:gridCol>
                <a:gridCol w="801443">
                  <a:extLst>
                    <a:ext uri="{9D8B030D-6E8A-4147-A177-3AD203B41FA5}">
                      <a16:colId xmlns:a16="http://schemas.microsoft.com/office/drawing/2014/main" val="3496290145"/>
                    </a:ext>
                  </a:extLst>
                </a:gridCol>
                <a:gridCol w="801443">
                  <a:extLst>
                    <a:ext uri="{9D8B030D-6E8A-4147-A177-3AD203B41FA5}">
                      <a16:colId xmlns:a16="http://schemas.microsoft.com/office/drawing/2014/main" val="85688921"/>
                    </a:ext>
                  </a:extLst>
                </a:gridCol>
                <a:gridCol w="801443">
                  <a:extLst>
                    <a:ext uri="{9D8B030D-6E8A-4147-A177-3AD203B41FA5}">
                      <a16:colId xmlns:a16="http://schemas.microsoft.com/office/drawing/2014/main" val="1243972328"/>
                    </a:ext>
                  </a:extLst>
                </a:gridCol>
                <a:gridCol w="801443">
                  <a:extLst>
                    <a:ext uri="{9D8B030D-6E8A-4147-A177-3AD203B41FA5}">
                      <a16:colId xmlns:a16="http://schemas.microsoft.com/office/drawing/2014/main" val="3730048983"/>
                    </a:ext>
                  </a:extLst>
                </a:gridCol>
                <a:gridCol w="801443">
                  <a:extLst>
                    <a:ext uri="{9D8B030D-6E8A-4147-A177-3AD203B41FA5}">
                      <a16:colId xmlns:a16="http://schemas.microsoft.com/office/drawing/2014/main" val="3413869389"/>
                    </a:ext>
                  </a:extLst>
                </a:gridCol>
              </a:tblGrid>
              <a:tr h="624622">
                <a:tc>
                  <a:txBody>
                    <a:bodyPr/>
                    <a:lstStyle/>
                    <a:p>
                      <a:pPr marL="0" marR="0">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dirty="0" err="1">
                          <a:effectLst/>
                        </a:rPr>
                        <a:t>Acou</a:t>
                      </a:r>
                      <a:endParaRPr lang="en-US" sz="1800" dirty="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dirty="0" err="1">
                          <a:effectLst/>
                        </a:rPr>
                        <a:t>Danc</a:t>
                      </a:r>
                      <a:endParaRPr lang="en-US" sz="1800" dirty="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dirty="0">
                          <a:effectLst/>
                        </a:rPr>
                        <a:t>Dur</a:t>
                      </a:r>
                      <a:endParaRPr lang="en-US" sz="1800" dirty="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dirty="0">
                          <a:effectLst/>
                        </a:rPr>
                        <a:t>Ener</a:t>
                      </a:r>
                      <a:endParaRPr lang="en-US" sz="1800" dirty="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Instr</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Key</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Live</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Loud</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Spch</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Tem</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Mod</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Val</a:t>
                      </a:r>
                      <a:endParaRPr lang="en-US" sz="180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740583179"/>
                  </a:ext>
                </a:extLst>
              </a:tr>
              <a:tr h="624622">
                <a:tc>
                  <a:txBody>
                    <a:bodyPr/>
                    <a:lstStyle/>
                    <a:p>
                      <a:pPr marL="0" marR="0">
                        <a:lnSpc>
                          <a:spcPct val="107000"/>
                        </a:lnSpc>
                        <a:spcBef>
                          <a:spcPts val="0"/>
                        </a:spcBef>
                        <a:spcAft>
                          <a:spcPts val="0"/>
                        </a:spcAft>
                      </a:pPr>
                      <a:r>
                        <a:rPr lang="en-US" sz="1800">
                          <a:effectLst/>
                        </a:rPr>
                        <a:t>CP1</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0.41</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-.235</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0.17</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-.426</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0.43</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-.139</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-.432</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-.114</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-.323</a:t>
                      </a:r>
                      <a:endParaRPr lang="en-US" sz="180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1933100384"/>
                  </a:ext>
                </a:extLst>
              </a:tr>
              <a:tr h="624622">
                <a:tc>
                  <a:txBody>
                    <a:bodyPr/>
                    <a:lstStyle/>
                    <a:p>
                      <a:pPr marL="0" marR="0">
                        <a:lnSpc>
                          <a:spcPct val="107000"/>
                        </a:lnSpc>
                        <a:spcBef>
                          <a:spcPts val="0"/>
                        </a:spcBef>
                        <a:spcAft>
                          <a:spcPts val="0"/>
                        </a:spcAft>
                      </a:pPr>
                      <a:r>
                        <a:rPr lang="en-US" sz="1800">
                          <a:effectLst/>
                        </a:rPr>
                        <a:t>CP2</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0.11</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0.27</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-.284</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0.51</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dirty="0">
                          <a:effectLst/>
                        </a:rPr>
                        <a:t>0.43</a:t>
                      </a:r>
                      <a:endParaRPr lang="en-US" sz="1800" dirty="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dirty="0">
                          <a:effectLst/>
                        </a:rPr>
                        <a:t>-.363</a:t>
                      </a:r>
                      <a:endParaRPr lang="en-US" sz="1800" dirty="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-.487</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1867118062"/>
                  </a:ext>
                </a:extLst>
              </a:tr>
              <a:tr h="624622">
                <a:tc>
                  <a:txBody>
                    <a:bodyPr/>
                    <a:lstStyle/>
                    <a:p>
                      <a:pPr marL="0" marR="0">
                        <a:lnSpc>
                          <a:spcPct val="107000"/>
                        </a:lnSpc>
                        <a:spcBef>
                          <a:spcPts val="0"/>
                        </a:spcBef>
                        <a:spcAft>
                          <a:spcPts val="0"/>
                        </a:spcAft>
                      </a:pPr>
                      <a:r>
                        <a:rPr lang="en-US" sz="1800">
                          <a:effectLst/>
                        </a:rPr>
                        <a:t>CP3</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0.14</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0.14</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-.53</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-.152</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-.134</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dirty="0">
                          <a:effectLst/>
                        </a:rPr>
                        <a:t>-.253</a:t>
                      </a:r>
                      <a:endParaRPr lang="en-US" sz="1800" dirty="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dirty="0">
                          <a:effectLst/>
                        </a:rPr>
                        <a:t>-.453</a:t>
                      </a:r>
                      <a:endParaRPr lang="en-US" sz="1800" dirty="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dirty="0">
                          <a:effectLst/>
                        </a:rPr>
                        <a:t>0.45</a:t>
                      </a:r>
                      <a:endParaRPr lang="en-US" sz="1800" dirty="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dirty="0">
                          <a:effectLst/>
                        </a:rPr>
                        <a:t>0.39</a:t>
                      </a:r>
                      <a:endParaRPr lang="en-US" sz="1800" dirty="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430960126"/>
                  </a:ext>
                </a:extLst>
              </a:tr>
            </a:tbl>
          </a:graphicData>
        </a:graphic>
      </p:graphicFrame>
    </p:spTree>
    <p:extLst>
      <p:ext uri="{BB962C8B-B14F-4D97-AF65-F5344CB8AC3E}">
        <p14:creationId xmlns:p14="http://schemas.microsoft.com/office/powerpoint/2010/main" val="2740858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D1AB8-CE7D-DE02-BA81-BFB8C25005FB}"/>
              </a:ext>
            </a:extLst>
          </p:cNvPr>
          <p:cNvSpPr>
            <a:spLocks noGrp="1"/>
          </p:cNvSpPr>
          <p:nvPr>
            <p:ph type="title"/>
          </p:nvPr>
        </p:nvSpPr>
        <p:spPr/>
        <p:txBody>
          <a:bodyPr/>
          <a:lstStyle/>
          <a:p>
            <a:r>
              <a:rPr lang="en-US" dirty="0"/>
              <a:t>Principal Component Analysis</a:t>
            </a:r>
          </a:p>
        </p:txBody>
      </p:sp>
      <p:pic>
        <p:nvPicPr>
          <p:cNvPr id="5" name="Picture 4" descr="Chart, scatter chart&#10;&#10;Description automatically generated">
            <a:extLst>
              <a:ext uri="{FF2B5EF4-FFF2-40B4-BE49-F238E27FC236}">
                <a16:creationId xmlns:a16="http://schemas.microsoft.com/office/drawing/2014/main" id="{7BF82CBD-A6D4-5527-EC2D-AA30E2499879}"/>
              </a:ext>
            </a:extLst>
          </p:cNvPr>
          <p:cNvPicPr>
            <a:picLocks noChangeAspect="1"/>
          </p:cNvPicPr>
          <p:nvPr/>
        </p:nvPicPr>
        <p:blipFill rotWithShape="1">
          <a:blip r:embed="rId3">
            <a:extLst>
              <a:ext uri="{28A0092B-C50C-407E-A947-70E740481C1C}">
                <a14:useLocalDpi xmlns:a14="http://schemas.microsoft.com/office/drawing/2010/main" val="0"/>
              </a:ext>
            </a:extLst>
          </a:blip>
          <a:srcRect l="52666" t="45091" r="26981" b="18739"/>
          <a:stretch/>
        </p:blipFill>
        <p:spPr>
          <a:xfrm>
            <a:off x="9516534" y="2565400"/>
            <a:ext cx="1938867" cy="2370666"/>
          </a:xfrm>
          <a:prstGeom prst="rect">
            <a:avLst/>
          </a:prstGeom>
        </p:spPr>
      </p:pic>
      <p:pic>
        <p:nvPicPr>
          <p:cNvPr id="8" name="Picture 7" descr="Chart, scatter chart&#10;&#10;Description automatically generated">
            <a:extLst>
              <a:ext uri="{FF2B5EF4-FFF2-40B4-BE49-F238E27FC236}">
                <a16:creationId xmlns:a16="http://schemas.microsoft.com/office/drawing/2014/main" id="{286FC999-3D55-51F9-B486-2B69F75CD660}"/>
              </a:ext>
            </a:extLst>
          </p:cNvPr>
          <p:cNvPicPr>
            <a:picLocks noChangeAspect="1"/>
          </p:cNvPicPr>
          <p:nvPr/>
        </p:nvPicPr>
        <p:blipFill rotWithShape="1">
          <a:blip r:embed="rId4">
            <a:extLst>
              <a:ext uri="{28A0092B-C50C-407E-A947-70E740481C1C}">
                <a14:useLocalDpi xmlns:a14="http://schemas.microsoft.com/office/drawing/2010/main" val="0"/>
              </a:ext>
            </a:extLst>
          </a:blip>
          <a:srcRect t="8543"/>
          <a:stretch/>
        </p:blipFill>
        <p:spPr>
          <a:xfrm>
            <a:off x="253682" y="1580050"/>
            <a:ext cx="8856451" cy="4937955"/>
          </a:xfrm>
          <a:prstGeom prst="rect">
            <a:avLst/>
          </a:prstGeom>
        </p:spPr>
      </p:pic>
    </p:spTree>
    <p:extLst>
      <p:ext uri="{BB962C8B-B14F-4D97-AF65-F5344CB8AC3E}">
        <p14:creationId xmlns:p14="http://schemas.microsoft.com/office/powerpoint/2010/main" val="2637278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D1AB8-CE7D-DE02-BA81-BFB8C25005FB}"/>
              </a:ext>
            </a:extLst>
          </p:cNvPr>
          <p:cNvSpPr>
            <a:spLocks noGrp="1"/>
          </p:cNvSpPr>
          <p:nvPr>
            <p:ph type="title"/>
          </p:nvPr>
        </p:nvSpPr>
        <p:spPr/>
        <p:txBody>
          <a:bodyPr/>
          <a:lstStyle/>
          <a:p>
            <a:r>
              <a:rPr lang="en-US" dirty="0"/>
              <a:t>Factor Analysis</a:t>
            </a:r>
          </a:p>
        </p:txBody>
      </p:sp>
      <p:graphicFrame>
        <p:nvGraphicFramePr>
          <p:cNvPr id="3" name="Table 2">
            <a:extLst>
              <a:ext uri="{FF2B5EF4-FFF2-40B4-BE49-F238E27FC236}">
                <a16:creationId xmlns:a16="http://schemas.microsoft.com/office/drawing/2014/main" id="{24F14F59-60FA-1534-C6B2-DD307E783C01}"/>
              </a:ext>
            </a:extLst>
          </p:cNvPr>
          <p:cNvGraphicFramePr>
            <a:graphicFrameLocks noGrp="1"/>
          </p:cNvGraphicFramePr>
          <p:nvPr>
            <p:extLst>
              <p:ext uri="{D42A27DB-BD31-4B8C-83A1-F6EECF244321}">
                <p14:modId xmlns:p14="http://schemas.microsoft.com/office/powerpoint/2010/main" val="2905102174"/>
              </p:ext>
            </p:extLst>
          </p:nvPr>
        </p:nvGraphicFramePr>
        <p:xfrm>
          <a:off x="3357792" y="1704059"/>
          <a:ext cx="5465765" cy="1624840"/>
        </p:xfrm>
        <a:graphic>
          <a:graphicData uri="http://schemas.openxmlformats.org/drawingml/2006/table">
            <a:tbl>
              <a:tblPr>
                <a:tableStyleId>{5940675A-B579-460E-94D1-54222C63F5DA}</a:tableStyleId>
              </a:tblPr>
              <a:tblGrid>
                <a:gridCol w="1093153">
                  <a:extLst>
                    <a:ext uri="{9D8B030D-6E8A-4147-A177-3AD203B41FA5}">
                      <a16:colId xmlns:a16="http://schemas.microsoft.com/office/drawing/2014/main" val="3271497623"/>
                    </a:ext>
                  </a:extLst>
                </a:gridCol>
                <a:gridCol w="1093153">
                  <a:extLst>
                    <a:ext uri="{9D8B030D-6E8A-4147-A177-3AD203B41FA5}">
                      <a16:colId xmlns:a16="http://schemas.microsoft.com/office/drawing/2014/main" val="426050976"/>
                    </a:ext>
                  </a:extLst>
                </a:gridCol>
                <a:gridCol w="1093153">
                  <a:extLst>
                    <a:ext uri="{9D8B030D-6E8A-4147-A177-3AD203B41FA5}">
                      <a16:colId xmlns:a16="http://schemas.microsoft.com/office/drawing/2014/main" val="2849999950"/>
                    </a:ext>
                  </a:extLst>
                </a:gridCol>
                <a:gridCol w="1093153">
                  <a:extLst>
                    <a:ext uri="{9D8B030D-6E8A-4147-A177-3AD203B41FA5}">
                      <a16:colId xmlns:a16="http://schemas.microsoft.com/office/drawing/2014/main" val="1716157816"/>
                    </a:ext>
                  </a:extLst>
                </a:gridCol>
                <a:gridCol w="1093153">
                  <a:extLst>
                    <a:ext uri="{9D8B030D-6E8A-4147-A177-3AD203B41FA5}">
                      <a16:colId xmlns:a16="http://schemas.microsoft.com/office/drawing/2014/main" val="3309409577"/>
                    </a:ext>
                  </a:extLst>
                </a:gridCol>
              </a:tblGrid>
              <a:tr h="390195">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K=4</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K=5</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K=6</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K=7</a:t>
                      </a:r>
                      <a:endParaRPr lang="en-US" sz="180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3159807698"/>
                  </a:ext>
                </a:extLst>
              </a:tr>
              <a:tr h="345065">
                <a:tc>
                  <a:txBody>
                    <a:bodyPr/>
                    <a:lstStyle/>
                    <a:p>
                      <a:pPr marL="0" marR="0">
                        <a:lnSpc>
                          <a:spcPct val="107000"/>
                        </a:lnSpc>
                        <a:spcBef>
                          <a:spcPts val="0"/>
                        </a:spcBef>
                        <a:spcAft>
                          <a:spcPts val="0"/>
                        </a:spcAft>
                      </a:pPr>
                      <a:r>
                        <a:rPr lang="en-US" sz="1800" dirty="0">
                          <a:effectLst/>
                        </a:rPr>
                        <a:t>P-Value</a:t>
                      </a:r>
                      <a:endParaRPr lang="en-US" sz="1800" dirty="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dirty="0">
                          <a:effectLst/>
                        </a:rPr>
                        <a:t>0.02042</a:t>
                      </a:r>
                      <a:endParaRPr lang="en-US" sz="1800" dirty="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dirty="0">
                          <a:effectLst/>
                        </a:rPr>
                        <a:t>0.30594</a:t>
                      </a:r>
                      <a:endParaRPr lang="en-US" sz="1800" dirty="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dirty="0">
                          <a:effectLst/>
                        </a:rPr>
                        <a:t>0.83735</a:t>
                      </a:r>
                      <a:endParaRPr lang="en-US" sz="1800" dirty="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dirty="0">
                          <a:effectLst/>
                        </a:rPr>
                        <a:t>NA</a:t>
                      </a:r>
                      <a:endParaRPr lang="en-US" sz="1800" dirty="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3420298251"/>
                  </a:ext>
                </a:extLst>
              </a:tr>
              <a:tr h="390195">
                <a:tc>
                  <a:txBody>
                    <a:bodyPr/>
                    <a:lstStyle/>
                    <a:p>
                      <a:pPr marL="0" marR="0">
                        <a:lnSpc>
                          <a:spcPct val="107000"/>
                        </a:lnSpc>
                        <a:spcBef>
                          <a:spcPts val="0"/>
                        </a:spcBef>
                        <a:spcAft>
                          <a:spcPts val="0"/>
                        </a:spcAft>
                      </a:pPr>
                      <a:r>
                        <a:rPr lang="en-US" sz="1800" dirty="0">
                          <a:effectLst/>
                        </a:rPr>
                        <a:t>TLI</a:t>
                      </a:r>
                      <a:endParaRPr lang="en-US" sz="1800" dirty="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dirty="0">
                          <a:effectLst/>
                        </a:rPr>
                        <a:t>0.97</a:t>
                      </a:r>
                      <a:endParaRPr lang="en-US" sz="1800" dirty="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0.994</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dirty="0">
                          <a:effectLst/>
                        </a:rPr>
                        <a:t>1.020</a:t>
                      </a:r>
                      <a:endParaRPr lang="en-US" sz="1800" dirty="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dirty="0">
                          <a:effectLst/>
                        </a:rPr>
                        <a:t>1.024</a:t>
                      </a:r>
                      <a:endParaRPr lang="en-US" sz="1800" dirty="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845131799"/>
                  </a:ext>
                </a:extLst>
              </a:tr>
              <a:tr h="390195">
                <a:tc>
                  <a:txBody>
                    <a:bodyPr/>
                    <a:lstStyle/>
                    <a:p>
                      <a:pPr marL="0" marR="0">
                        <a:lnSpc>
                          <a:spcPct val="107000"/>
                        </a:lnSpc>
                        <a:spcBef>
                          <a:spcPts val="0"/>
                        </a:spcBef>
                        <a:spcAft>
                          <a:spcPts val="0"/>
                        </a:spcAft>
                      </a:pPr>
                      <a:r>
                        <a:rPr lang="en-US" sz="1800" dirty="0">
                          <a:effectLst/>
                        </a:rPr>
                        <a:t>RMSE</a:t>
                      </a:r>
                      <a:endParaRPr lang="en-US" sz="1800" dirty="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0.052</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0.024</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dirty="0">
                          <a:effectLst/>
                        </a:rPr>
                        <a:t>0</a:t>
                      </a:r>
                      <a:endParaRPr lang="en-US" sz="1800" dirty="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2364521137"/>
                  </a:ext>
                </a:extLst>
              </a:tr>
            </a:tbl>
          </a:graphicData>
        </a:graphic>
      </p:graphicFrame>
      <p:graphicFrame>
        <p:nvGraphicFramePr>
          <p:cNvPr id="5" name="Table 4">
            <a:extLst>
              <a:ext uri="{FF2B5EF4-FFF2-40B4-BE49-F238E27FC236}">
                <a16:creationId xmlns:a16="http://schemas.microsoft.com/office/drawing/2014/main" id="{35EFB10A-4602-E59E-AE40-54D48B61D73E}"/>
              </a:ext>
            </a:extLst>
          </p:cNvPr>
          <p:cNvGraphicFramePr>
            <a:graphicFrameLocks noGrp="1"/>
          </p:cNvGraphicFramePr>
          <p:nvPr>
            <p:extLst>
              <p:ext uri="{D42A27DB-BD31-4B8C-83A1-F6EECF244321}">
                <p14:modId xmlns:p14="http://schemas.microsoft.com/office/powerpoint/2010/main" val="19681005"/>
              </p:ext>
            </p:extLst>
          </p:nvPr>
        </p:nvGraphicFramePr>
        <p:xfrm>
          <a:off x="1610212" y="3715713"/>
          <a:ext cx="8960926" cy="2437260"/>
        </p:xfrm>
        <a:graphic>
          <a:graphicData uri="http://schemas.openxmlformats.org/drawingml/2006/table">
            <a:tbl>
              <a:tblPr>
                <a:tableStyleId>{5940675A-B579-460E-94D1-54222C63F5DA}</a:tableStyleId>
              </a:tblPr>
              <a:tblGrid>
                <a:gridCol w="689302">
                  <a:extLst>
                    <a:ext uri="{9D8B030D-6E8A-4147-A177-3AD203B41FA5}">
                      <a16:colId xmlns:a16="http://schemas.microsoft.com/office/drawing/2014/main" val="4028611526"/>
                    </a:ext>
                  </a:extLst>
                </a:gridCol>
                <a:gridCol w="689302">
                  <a:extLst>
                    <a:ext uri="{9D8B030D-6E8A-4147-A177-3AD203B41FA5}">
                      <a16:colId xmlns:a16="http://schemas.microsoft.com/office/drawing/2014/main" val="2376645346"/>
                    </a:ext>
                  </a:extLst>
                </a:gridCol>
                <a:gridCol w="689302">
                  <a:extLst>
                    <a:ext uri="{9D8B030D-6E8A-4147-A177-3AD203B41FA5}">
                      <a16:colId xmlns:a16="http://schemas.microsoft.com/office/drawing/2014/main" val="3975056789"/>
                    </a:ext>
                  </a:extLst>
                </a:gridCol>
                <a:gridCol w="689302">
                  <a:extLst>
                    <a:ext uri="{9D8B030D-6E8A-4147-A177-3AD203B41FA5}">
                      <a16:colId xmlns:a16="http://schemas.microsoft.com/office/drawing/2014/main" val="1179221186"/>
                    </a:ext>
                  </a:extLst>
                </a:gridCol>
                <a:gridCol w="689302">
                  <a:extLst>
                    <a:ext uri="{9D8B030D-6E8A-4147-A177-3AD203B41FA5}">
                      <a16:colId xmlns:a16="http://schemas.microsoft.com/office/drawing/2014/main" val="591212872"/>
                    </a:ext>
                  </a:extLst>
                </a:gridCol>
                <a:gridCol w="689302">
                  <a:extLst>
                    <a:ext uri="{9D8B030D-6E8A-4147-A177-3AD203B41FA5}">
                      <a16:colId xmlns:a16="http://schemas.microsoft.com/office/drawing/2014/main" val="2465739755"/>
                    </a:ext>
                  </a:extLst>
                </a:gridCol>
                <a:gridCol w="689302">
                  <a:extLst>
                    <a:ext uri="{9D8B030D-6E8A-4147-A177-3AD203B41FA5}">
                      <a16:colId xmlns:a16="http://schemas.microsoft.com/office/drawing/2014/main" val="2120736140"/>
                    </a:ext>
                  </a:extLst>
                </a:gridCol>
                <a:gridCol w="689302">
                  <a:extLst>
                    <a:ext uri="{9D8B030D-6E8A-4147-A177-3AD203B41FA5}">
                      <a16:colId xmlns:a16="http://schemas.microsoft.com/office/drawing/2014/main" val="3582819474"/>
                    </a:ext>
                  </a:extLst>
                </a:gridCol>
                <a:gridCol w="689302">
                  <a:extLst>
                    <a:ext uri="{9D8B030D-6E8A-4147-A177-3AD203B41FA5}">
                      <a16:colId xmlns:a16="http://schemas.microsoft.com/office/drawing/2014/main" val="2007982647"/>
                    </a:ext>
                  </a:extLst>
                </a:gridCol>
                <a:gridCol w="689302">
                  <a:extLst>
                    <a:ext uri="{9D8B030D-6E8A-4147-A177-3AD203B41FA5}">
                      <a16:colId xmlns:a16="http://schemas.microsoft.com/office/drawing/2014/main" val="3344063816"/>
                    </a:ext>
                  </a:extLst>
                </a:gridCol>
                <a:gridCol w="689302">
                  <a:extLst>
                    <a:ext uri="{9D8B030D-6E8A-4147-A177-3AD203B41FA5}">
                      <a16:colId xmlns:a16="http://schemas.microsoft.com/office/drawing/2014/main" val="1840905300"/>
                    </a:ext>
                  </a:extLst>
                </a:gridCol>
                <a:gridCol w="689302">
                  <a:extLst>
                    <a:ext uri="{9D8B030D-6E8A-4147-A177-3AD203B41FA5}">
                      <a16:colId xmlns:a16="http://schemas.microsoft.com/office/drawing/2014/main" val="160856850"/>
                    </a:ext>
                  </a:extLst>
                </a:gridCol>
                <a:gridCol w="689302">
                  <a:extLst>
                    <a:ext uri="{9D8B030D-6E8A-4147-A177-3AD203B41FA5}">
                      <a16:colId xmlns:a16="http://schemas.microsoft.com/office/drawing/2014/main" val="2069449150"/>
                    </a:ext>
                  </a:extLst>
                </a:gridCol>
              </a:tblGrid>
              <a:tr h="0">
                <a:tc>
                  <a:txBody>
                    <a:bodyPr/>
                    <a:lstStyle/>
                    <a:p>
                      <a:pPr marL="0" marR="0">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Acou</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Danc</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Dur</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Ener</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Instr</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Key</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Live</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Loud</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Spch</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Tem</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Mod</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Val</a:t>
                      </a:r>
                      <a:endParaRPr lang="en-US" sz="180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590540087"/>
                  </a:ext>
                </a:extLst>
              </a:tr>
              <a:tr h="0">
                <a:tc>
                  <a:txBody>
                    <a:bodyPr/>
                    <a:lstStyle/>
                    <a:p>
                      <a:pPr marL="0" marR="0">
                        <a:lnSpc>
                          <a:spcPct val="107000"/>
                        </a:lnSpc>
                        <a:spcBef>
                          <a:spcPts val="0"/>
                        </a:spcBef>
                        <a:spcAft>
                          <a:spcPts val="0"/>
                        </a:spcAft>
                      </a:pPr>
                      <a:r>
                        <a:rPr lang="en-US" sz="1800">
                          <a:effectLst/>
                        </a:rPr>
                        <a:t>FA1</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-.846</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0.35</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dirty="0">
                          <a:effectLst/>
                        </a:rPr>
                        <a:t>-.108</a:t>
                      </a:r>
                      <a:endParaRPr lang="en-US" sz="1800" dirty="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0.97</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-.722</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0.25</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0.86</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0.27</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0.38</a:t>
                      </a:r>
                      <a:endParaRPr lang="en-US" sz="180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501848333"/>
                  </a:ext>
                </a:extLst>
              </a:tr>
              <a:tr h="0">
                <a:tc>
                  <a:txBody>
                    <a:bodyPr/>
                    <a:lstStyle/>
                    <a:p>
                      <a:pPr marL="0" marR="0">
                        <a:lnSpc>
                          <a:spcPct val="107000"/>
                        </a:lnSpc>
                        <a:spcBef>
                          <a:spcPts val="0"/>
                        </a:spcBef>
                        <a:spcAft>
                          <a:spcPts val="0"/>
                        </a:spcAft>
                      </a:pPr>
                      <a:r>
                        <a:rPr lang="en-US" sz="1800">
                          <a:effectLst/>
                        </a:rPr>
                        <a:t>FA2</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-.212</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0.54</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-.390</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.23</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-.425</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0.11</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0.10</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0.29</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0.88</a:t>
                      </a:r>
                      <a:endParaRPr lang="en-US" sz="180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3788060824"/>
                  </a:ext>
                </a:extLst>
              </a:tr>
              <a:tr h="0">
                <a:tc>
                  <a:txBody>
                    <a:bodyPr/>
                    <a:lstStyle/>
                    <a:p>
                      <a:pPr marL="0" marR="0">
                        <a:lnSpc>
                          <a:spcPct val="107000"/>
                        </a:lnSpc>
                        <a:spcBef>
                          <a:spcPts val="0"/>
                        </a:spcBef>
                        <a:spcAft>
                          <a:spcPts val="0"/>
                        </a:spcAft>
                      </a:pPr>
                      <a:r>
                        <a:rPr lang="en-US" sz="1800">
                          <a:effectLst/>
                        </a:rPr>
                        <a:t>FA3</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0.3</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-.128</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0.33</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0.33</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-.262</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-.491</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-.194</a:t>
                      </a:r>
                      <a:endParaRPr lang="en-US" sz="180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4037604440"/>
                  </a:ext>
                </a:extLst>
              </a:tr>
              <a:tr h="0">
                <a:tc>
                  <a:txBody>
                    <a:bodyPr/>
                    <a:lstStyle/>
                    <a:p>
                      <a:pPr marL="0" marR="0">
                        <a:lnSpc>
                          <a:spcPct val="107000"/>
                        </a:lnSpc>
                        <a:spcBef>
                          <a:spcPts val="0"/>
                        </a:spcBef>
                        <a:spcAft>
                          <a:spcPts val="0"/>
                        </a:spcAft>
                      </a:pPr>
                      <a:r>
                        <a:rPr lang="en-US" sz="1800">
                          <a:effectLst/>
                        </a:rPr>
                        <a:t>FA4</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0.3</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-.44</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0.28</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0.27</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-.16</a:t>
                      </a:r>
                      <a:endParaRPr lang="en-US" sz="180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2965491402"/>
                  </a:ext>
                </a:extLst>
              </a:tr>
              <a:tr h="0">
                <a:tc>
                  <a:txBody>
                    <a:bodyPr/>
                    <a:lstStyle/>
                    <a:p>
                      <a:pPr marL="0" marR="0">
                        <a:lnSpc>
                          <a:spcPct val="107000"/>
                        </a:lnSpc>
                        <a:spcBef>
                          <a:spcPts val="0"/>
                        </a:spcBef>
                        <a:spcAft>
                          <a:spcPts val="0"/>
                        </a:spcAft>
                      </a:pPr>
                      <a:r>
                        <a:rPr lang="en-US" sz="1800">
                          <a:effectLst/>
                        </a:rPr>
                        <a:t>FA5</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0.47</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-.26</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dirty="0">
                          <a:effectLst/>
                        </a:rPr>
                        <a:t>0.13</a:t>
                      </a:r>
                      <a:endParaRPr lang="en-US" sz="1800" dirty="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0.11</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531024158"/>
                  </a:ext>
                </a:extLst>
              </a:tr>
            </a:tbl>
          </a:graphicData>
        </a:graphic>
      </p:graphicFrame>
    </p:spTree>
    <p:extLst>
      <p:ext uri="{BB962C8B-B14F-4D97-AF65-F5344CB8AC3E}">
        <p14:creationId xmlns:p14="http://schemas.microsoft.com/office/powerpoint/2010/main" val="887020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D1AB8-CE7D-DE02-BA81-BFB8C25005FB}"/>
              </a:ext>
            </a:extLst>
          </p:cNvPr>
          <p:cNvSpPr>
            <a:spLocks noGrp="1"/>
          </p:cNvSpPr>
          <p:nvPr>
            <p:ph type="title"/>
          </p:nvPr>
        </p:nvSpPr>
        <p:spPr/>
        <p:txBody>
          <a:bodyPr/>
          <a:lstStyle/>
          <a:p>
            <a:r>
              <a:rPr lang="en-US" dirty="0"/>
              <a:t>Factor Analysis</a:t>
            </a:r>
          </a:p>
        </p:txBody>
      </p:sp>
      <p:pic>
        <p:nvPicPr>
          <p:cNvPr id="6" name="Picture 5" descr="Chart, scatter chart&#10;&#10;Description automatically generated">
            <a:extLst>
              <a:ext uri="{FF2B5EF4-FFF2-40B4-BE49-F238E27FC236}">
                <a16:creationId xmlns:a16="http://schemas.microsoft.com/office/drawing/2014/main" id="{C9CB32EC-FCAF-2FB7-81D4-EA6451E87C72}"/>
              </a:ext>
            </a:extLst>
          </p:cNvPr>
          <p:cNvPicPr>
            <a:picLocks noChangeAspect="1"/>
          </p:cNvPicPr>
          <p:nvPr/>
        </p:nvPicPr>
        <p:blipFill rotWithShape="1">
          <a:blip r:embed="rId3">
            <a:extLst>
              <a:ext uri="{28A0092B-C50C-407E-A947-70E740481C1C}">
                <a14:useLocalDpi xmlns:a14="http://schemas.microsoft.com/office/drawing/2010/main" val="0"/>
              </a:ext>
            </a:extLst>
          </a:blip>
          <a:srcRect l="22227" t="3580" r="19900" b="1"/>
          <a:stretch/>
        </p:blipFill>
        <p:spPr>
          <a:xfrm>
            <a:off x="6533686" y="1580050"/>
            <a:ext cx="4964806" cy="5029200"/>
          </a:xfrm>
          <a:prstGeom prst="rect">
            <a:avLst/>
          </a:prstGeom>
        </p:spPr>
      </p:pic>
      <p:pic>
        <p:nvPicPr>
          <p:cNvPr id="8" name="Picture 7" descr="Chart, scatter chart&#10;&#10;Description automatically generated">
            <a:extLst>
              <a:ext uri="{FF2B5EF4-FFF2-40B4-BE49-F238E27FC236}">
                <a16:creationId xmlns:a16="http://schemas.microsoft.com/office/drawing/2014/main" id="{634084AF-1AF3-EB18-9578-1BCBFBB44382}"/>
              </a:ext>
            </a:extLst>
          </p:cNvPr>
          <p:cNvPicPr>
            <a:picLocks noChangeAspect="1"/>
          </p:cNvPicPr>
          <p:nvPr/>
        </p:nvPicPr>
        <p:blipFill rotWithShape="1">
          <a:blip r:embed="rId4">
            <a:extLst>
              <a:ext uri="{28A0092B-C50C-407E-A947-70E740481C1C}">
                <a14:useLocalDpi xmlns:a14="http://schemas.microsoft.com/office/drawing/2010/main" val="0"/>
              </a:ext>
            </a:extLst>
          </a:blip>
          <a:srcRect l="20694" t="4321" r="21445"/>
          <a:stretch/>
        </p:blipFill>
        <p:spPr>
          <a:xfrm>
            <a:off x="661560" y="1580050"/>
            <a:ext cx="4996755" cy="5029200"/>
          </a:xfrm>
          <a:prstGeom prst="rect">
            <a:avLst/>
          </a:prstGeom>
        </p:spPr>
      </p:pic>
    </p:spTree>
    <p:extLst>
      <p:ext uri="{BB962C8B-B14F-4D97-AF65-F5344CB8AC3E}">
        <p14:creationId xmlns:p14="http://schemas.microsoft.com/office/powerpoint/2010/main" val="609044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D1AB8-CE7D-DE02-BA81-BFB8C25005FB}"/>
              </a:ext>
            </a:extLst>
          </p:cNvPr>
          <p:cNvSpPr>
            <a:spLocks noGrp="1"/>
          </p:cNvSpPr>
          <p:nvPr>
            <p:ph type="title"/>
          </p:nvPr>
        </p:nvSpPr>
        <p:spPr/>
        <p:txBody>
          <a:bodyPr/>
          <a:lstStyle/>
          <a:p>
            <a:r>
              <a:rPr lang="en-US" dirty="0"/>
              <a:t>Factor Analysis</a:t>
            </a:r>
          </a:p>
        </p:txBody>
      </p:sp>
      <p:pic>
        <p:nvPicPr>
          <p:cNvPr id="4" name="Picture 3" descr="Diagram, schematic&#10;&#10;Description automatically generated">
            <a:extLst>
              <a:ext uri="{FF2B5EF4-FFF2-40B4-BE49-F238E27FC236}">
                <a16:creationId xmlns:a16="http://schemas.microsoft.com/office/drawing/2014/main" id="{700D030A-4CF1-45D6-84BC-74517AA7E74B}"/>
              </a:ext>
            </a:extLst>
          </p:cNvPr>
          <p:cNvPicPr>
            <a:picLocks noChangeAspect="1"/>
          </p:cNvPicPr>
          <p:nvPr/>
        </p:nvPicPr>
        <p:blipFill rotWithShape="1">
          <a:blip r:embed="rId3">
            <a:extLst>
              <a:ext uri="{28A0092B-C50C-407E-A947-70E740481C1C}">
                <a14:useLocalDpi xmlns:a14="http://schemas.microsoft.com/office/drawing/2010/main" val="0"/>
              </a:ext>
            </a:extLst>
          </a:blip>
          <a:srcRect r="41524" b="7614"/>
          <a:stretch/>
        </p:blipFill>
        <p:spPr>
          <a:xfrm>
            <a:off x="557615" y="1580050"/>
            <a:ext cx="5318192" cy="5120640"/>
          </a:xfrm>
          <a:prstGeom prst="rect">
            <a:avLst/>
          </a:prstGeom>
        </p:spPr>
      </p:pic>
      <p:pic>
        <p:nvPicPr>
          <p:cNvPr id="7" name="Picture 6" descr="Diagram&#10;&#10;Description automatically generated">
            <a:extLst>
              <a:ext uri="{FF2B5EF4-FFF2-40B4-BE49-F238E27FC236}">
                <a16:creationId xmlns:a16="http://schemas.microsoft.com/office/drawing/2014/main" id="{AA5DE74F-542F-4F02-D28B-816DAB3AAC4F}"/>
              </a:ext>
            </a:extLst>
          </p:cNvPr>
          <p:cNvPicPr>
            <a:picLocks noChangeAspect="1"/>
          </p:cNvPicPr>
          <p:nvPr/>
        </p:nvPicPr>
        <p:blipFill rotWithShape="1">
          <a:blip r:embed="rId4">
            <a:extLst>
              <a:ext uri="{28A0092B-C50C-407E-A947-70E740481C1C}">
                <a14:useLocalDpi xmlns:a14="http://schemas.microsoft.com/office/drawing/2010/main" val="0"/>
              </a:ext>
            </a:extLst>
          </a:blip>
          <a:srcRect t="-89" r="41179" b="7304"/>
          <a:stretch/>
        </p:blipFill>
        <p:spPr>
          <a:xfrm>
            <a:off x="6316195" y="1580050"/>
            <a:ext cx="5391750" cy="5120640"/>
          </a:xfrm>
          <a:prstGeom prst="rect">
            <a:avLst/>
          </a:prstGeom>
        </p:spPr>
      </p:pic>
    </p:spTree>
    <p:extLst>
      <p:ext uri="{BB962C8B-B14F-4D97-AF65-F5344CB8AC3E}">
        <p14:creationId xmlns:p14="http://schemas.microsoft.com/office/powerpoint/2010/main" val="3007327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D1AB8-CE7D-DE02-BA81-BFB8C25005FB}"/>
              </a:ext>
            </a:extLst>
          </p:cNvPr>
          <p:cNvSpPr>
            <a:spLocks noGrp="1"/>
          </p:cNvSpPr>
          <p:nvPr>
            <p:ph type="title"/>
          </p:nvPr>
        </p:nvSpPr>
        <p:spPr/>
        <p:txBody>
          <a:bodyPr/>
          <a:lstStyle/>
          <a:p>
            <a:r>
              <a:rPr lang="en-US" dirty="0"/>
              <a:t>Factor Analysis</a:t>
            </a:r>
          </a:p>
        </p:txBody>
      </p:sp>
      <p:pic>
        <p:nvPicPr>
          <p:cNvPr id="8" name="Picture 7">
            <a:extLst>
              <a:ext uri="{FF2B5EF4-FFF2-40B4-BE49-F238E27FC236}">
                <a16:creationId xmlns:a16="http://schemas.microsoft.com/office/drawing/2014/main" id="{35D971C9-AA1A-4F57-A691-FDC85E826566}"/>
              </a:ext>
            </a:extLst>
          </p:cNvPr>
          <p:cNvPicPr>
            <a:picLocks noChangeAspect="1"/>
          </p:cNvPicPr>
          <p:nvPr/>
        </p:nvPicPr>
        <p:blipFill>
          <a:blip r:embed="rId3"/>
          <a:stretch>
            <a:fillRect/>
          </a:stretch>
        </p:blipFill>
        <p:spPr>
          <a:xfrm>
            <a:off x="3106192" y="1424954"/>
            <a:ext cx="5979616" cy="5256200"/>
          </a:xfrm>
          <a:prstGeom prst="rect">
            <a:avLst/>
          </a:prstGeom>
        </p:spPr>
      </p:pic>
    </p:spTree>
    <p:extLst>
      <p:ext uri="{BB962C8B-B14F-4D97-AF65-F5344CB8AC3E}">
        <p14:creationId xmlns:p14="http://schemas.microsoft.com/office/powerpoint/2010/main" val="2698137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D1AB8-CE7D-DE02-BA81-BFB8C25005FB}"/>
              </a:ext>
            </a:extLst>
          </p:cNvPr>
          <p:cNvSpPr>
            <a:spLocks noGrp="1"/>
          </p:cNvSpPr>
          <p:nvPr>
            <p:ph type="title"/>
          </p:nvPr>
        </p:nvSpPr>
        <p:spPr/>
        <p:txBody>
          <a:bodyPr/>
          <a:lstStyle/>
          <a:p>
            <a:r>
              <a:rPr lang="en-US" dirty="0"/>
              <a:t>Cluster Analysis</a:t>
            </a:r>
          </a:p>
        </p:txBody>
      </p:sp>
      <p:pic>
        <p:nvPicPr>
          <p:cNvPr id="15" name="Picture 14">
            <a:extLst>
              <a:ext uri="{FF2B5EF4-FFF2-40B4-BE49-F238E27FC236}">
                <a16:creationId xmlns:a16="http://schemas.microsoft.com/office/drawing/2014/main" id="{A2B427F0-0970-0E68-5800-273EFAB0D8C4}"/>
              </a:ext>
            </a:extLst>
          </p:cNvPr>
          <p:cNvPicPr>
            <a:picLocks noChangeAspect="1"/>
          </p:cNvPicPr>
          <p:nvPr/>
        </p:nvPicPr>
        <p:blipFill>
          <a:blip r:embed="rId3"/>
          <a:stretch>
            <a:fillRect/>
          </a:stretch>
        </p:blipFill>
        <p:spPr>
          <a:xfrm>
            <a:off x="1328737" y="1775883"/>
            <a:ext cx="9077325" cy="4152900"/>
          </a:xfrm>
          <a:prstGeom prst="rect">
            <a:avLst/>
          </a:prstGeom>
        </p:spPr>
      </p:pic>
    </p:spTree>
    <p:extLst>
      <p:ext uri="{BB962C8B-B14F-4D97-AF65-F5344CB8AC3E}">
        <p14:creationId xmlns:p14="http://schemas.microsoft.com/office/powerpoint/2010/main" val="3582973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7844E-EFB1-7534-8FB4-71397BBDFC78}"/>
              </a:ext>
            </a:extLst>
          </p:cNvPr>
          <p:cNvSpPr>
            <a:spLocks noGrp="1"/>
          </p:cNvSpPr>
          <p:nvPr>
            <p:ph type="title"/>
          </p:nvPr>
        </p:nvSpPr>
        <p:spPr/>
        <p:txBody>
          <a:bodyPr/>
          <a:lstStyle/>
          <a:p>
            <a:r>
              <a:rPr lang="en-US"/>
              <a:t>Overview</a:t>
            </a:r>
            <a:endParaRPr lang="en-US" dirty="0"/>
          </a:p>
        </p:txBody>
      </p:sp>
      <p:sp>
        <p:nvSpPr>
          <p:cNvPr id="3" name="Content Placeholder 2">
            <a:extLst>
              <a:ext uri="{FF2B5EF4-FFF2-40B4-BE49-F238E27FC236}">
                <a16:creationId xmlns:a16="http://schemas.microsoft.com/office/drawing/2014/main" id="{B53045E5-86F7-7617-0ED5-1B16FF94CA2B}"/>
              </a:ext>
            </a:extLst>
          </p:cNvPr>
          <p:cNvSpPr>
            <a:spLocks noGrp="1"/>
          </p:cNvSpPr>
          <p:nvPr>
            <p:ph idx="1"/>
          </p:nvPr>
        </p:nvSpPr>
        <p:spPr/>
        <p:txBody>
          <a:bodyPr>
            <a:normAutofit/>
          </a:bodyPr>
          <a:lstStyle/>
          <a:p>
            <a:r>
              <a:rPr lang="en-US" sz="2800" dirty="0"/>
              <a:t>Dataset</a:t>
            </a:r>
          </a:p>
          <a:p>
            <a:r>
              <a:rPr lang="en-US" sz="2800" dirty="0"/>
              <a:t>Principal Component Analysis</a:t>
            </a:r>
          </a:p>
          <a:p>
            <a:r>
              <a:rPr lang="en-US" sz="2800" dirty="0"/>
              <a:t>Factor Analysis</a:t>
            </a:r>
          </a:p>
          <a:p>
            <a:r>
              <a:rPr lang="en-US" sz="2800" dirty="0"/>
              <a:t>Cluster Analysis</a:t>
            </a:r>
          </a:p>
          <a:p>
            <a:r>
              <a:rPr lang="en-US" sz="2800" dirty="0"/>
              <a:t>Discriminate Analysis</a:t>
            </a:r>
          </a:p>
          <a:p>
            <a:r>
              <a:rPr lang="en-US" sz="2800" dirty="0"/>
              <a:t>Neural Network</a:t>
            </a:r>
          </a:p>
        </p:txBody>
      </p:sp>
    </p:spTree>
    <p:extLst>
      <p:ext uri="{BB962C8B-B14F-4D97-AF65-F5344CB8AC3E}">
        <p14:creationId xmlns:p14="http://schemas.microsoft.com/office/powerpoint/2010/main" val="2827639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D1AB8-CE7D-DE02-BA81-BFB8C25005FB}"/>
              </a:ext>
            </a:extLst>
          </p:cNvPr>
          <p:cNvSpPr>
            <a:spLocks noGrp="1"/>
          </p:cNvSpPr>
          <p:nvPr>
            <p:ph type="title"/>
          </p:nvPr>
        </p:nvSpPr>
        <p:spPr/>
        <p:txBody>
          <a:bodyPr/>
          <a:lstStyle/>
          <a:p>
            <a:r>
              <a:rPr lang="en-US" dirty="0"/>
              <a:t>Cluster Analysis</a:t>
            </a:r>
          </a:p>
        </p:txBody>
      </p:sp>
      <p:pic>
        <p:nvPicPr>
          <p:cNvPr id="6" name="Picture 5" descr="Diagram, schematic&#10;&#10;Description automatically generated">
            <a:extLst>
              <a:ext uri="{FF2B5EF4-FFF2-40B4-BE49-F238E27FC236}">
                <a16:creationId xmlns:a16="http://schemas.microsoft.com/office/drawing/2014/main" id="{82A68FDE-BC72-DB0E-969B-89E2CE60B0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458" y="2093516"/>
            <a:ext cx="5325218" cy="3667637"/>
          </a:xfrm>
          <a:prstGeom prst="rect">
            <a:avLst/>
          </a:prstGeom>
        </p:spPr>
      </p:pic>
      <p:pic>
        <p:nvPicPr>
          <p:cNvPr id="11" name="Picture 10" descr="Chart, scatter chart&#10;&#10;Description automatically generated">
            <a:extLst>
              <a:ext uri="{FF2B5EF4-FFF2-40B4-BE49-F238E27FC236}">
                <a16:creationId xmlns:a16="http://schemas.microsoft.com/office/drawing/2014/main" id="{B0115E1E-BA97-7B49-6A22-5AD46C6F40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9557" y="1641335"/>
            <a:ext cx="4936274" cy="4572000"/>
          </a:xfrm>
          <a:prstGeom prst="rect">
            <a:avLst/>
          </a:prstGeom>
        </p:spPr>
      </p:pic>
    </p:spTree>
    <p:extLst>
      <p:ext uri="{BB962C8B-B14F-4D97-AF65-F5344CB8AC3E}">
        <p14:creationId xmlns:p14="http://schemas.microsoft.com/office/powerpoint/2010/main" val="1782582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D1AB8-CE7D-DE02-BA81-BFB8C25005FB}"/>
              </a:ext>
            </a:extLst>
          </p:cNvPr>
          <p:cNvSpPr>
            <a:spLocks noGrp="1"/>
          </p:cNvSpPr>
          <p:nvPr>
            <p:ph type="title"/>
          </p:nvPr>
        </p:nvSpPr>
        <p:spPr/>
        <p:txBody>
          <a:bodyPr/>
          <a:lstStyle/>
          <a:p>
            <a:r>
              <a:rPr lang="en-US" dirty="0"/>
              <a:t>Cluster Analysis</a:t>
            </a:r>
          </a:p>
        </p:txBody>
      </p:sp>
      <p:pic>
        <p:nvPicPr>
          <p:cNvPr id="4" name="Picture 3" descr="Diagram, schematic&#10;&#10;Description automatically generated">
            <a:extLst>
              <a:ext uri="{FF2B5EF4-FFF2-40B4-BE49-F238E27FC236}">
                <a16:creationId xmlns:a16="http://schemas.microsoft.com/office/drawing/2014/main" id="{89779B5E-AEC9-0B7D-1727-5F9CB33404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795" y="2032231"/>
            <a:ext cx="5325218" cy="3667637"/>
          </a:xfrm>
          <a:prstGeom prst="rect">
            <a:avLst/>
          </a:prstGeom>
        </p:spPr>
      </p:pic>
      <p:pic>
        <p:nvPicPr>
          <p:cNvPr id="7" name="Picture 6" descr="Chart, scatter chart&#10;&#10;Description automatically generated">
            <a:extLst>
              <a:ext uri="{FF2B5EF4-FFF2-40B4-BE49-F238E27FC236}">
                <a16:creationId xmlns:a16="http://schemas.microsoft.com/office/drawing/2014/main" id="{6D3E5ECA-AEEF-DB68-F769-11B328F1C9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8807" y="1580050"/>
            <a:ext cx="4936273" cy="4572000"/>
          </a:xfrm>
          <a:prstGeom prst="rect">
            <a:avLst/>
          </a:prstGeom>
        </p:spPr>
      </p:pic>
    </p:spTree>
    <p:extLst>
      <p:ext uri="{BB962C8B-B14F-4D97-AF65-F5344CB8AC3E}">
        <p14:creationId xmlns:p14="http://schemas.microsoft.com/office/powerpoint/2010/main" val="4139852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scatter chart&#10;&#10;Description automatically generated">
            <a:extLst>
              <a:ext uri="{FF2B5EF4-FFF2-40B4-BE49-F238E27FC236}">
                <a16:creationId xmlns:a16="http://schemas.microsoft.com/office/drawing/2014/main" id="{AB2A68BB-69AB-493C-496E-EBF532B344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8807" y="1580049"/>
            <a:ext cx="4936273" cy="4572000"/>
          </a:xfrm>
          <a:prstGeom prst="rect">
            <a:avLst/>
          </a:prstGeom>
        </p:spPr>
      </p:pic>
      <p:pic>
        <p:nvPicPr>
          <p:cNvPr id="5" name="Picture 4" descr="Diagram, schematic&#10;&#10;Description automatically generated">
            <a:extLst>
              <a:ext uri="{FF2B5EF4-FFF2-40B4-BE49-F238E27FC236}">
                <a16:creationId xmlns:a16="http://schemas.microsoft.com/office/drawing/2014/main" id="{11E8F865-D24D-8695-152E-1F56C5A6A6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795" y="2032231"/>
            <a:ext cx="5325218" cy="3667637"/>
          </a:xfrm>
          <a:prstGeom prst="rect">
            <a:avLst/>
          </a:prstGeom>
        </p:spPr>
      </p:pic>
      <p:sp>
        <p:nvSpPr>
          <p:cNvPr id="2" name="Title 1">
            <a:extLst>
              <a:ext uri="{FF2B5EF4-FFF2-40B4-BE49-F238E27FC236}">
                <a16:creationId xmlns:a16="http://schemas.microsoft.com/office/drawing/2014/main" id="{747D1AB8-CE7D-DE02-BA81-BFB8C25005FB}"/>
              </a:ext>
            </a:extLst>
          </p:cNvPr>
          <p:cNvSpPr>
            <a:spLocks noGrp="1"/>
          </p:cNvSpPr>
          <p:nvPr>
            <p:ph type="title"/>
          </p:nvPr>
        </p:nvSpPr>
        <p:spPr/>
        <p:txBody>
          <a:bodyPr/>
          <a:lstStyle/>
          <a:p>
            <a:r>
              <a:rPr lang="en-US" dirty="0"/>
              <a:t>Cluster Analysis</a:t>
            </a:r>
          </a:p>
        </p:txBody>
      </p:sp>
    </p:spTree>
    <p:extLst>
      <p:ext uri="{BB962C8B-B14F-4D97-AF65-F5344CB8AC3E}">
        <p14:creationId xmlns:p14="http://schemas.microsoft.com/office/powerpoint/2010/main" val="1053799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scatter chart&#10;&#10;Description automatically generated">
            <a:extLst>
              <a:ext uri="{FF2B5EF4-FFF2-40B4-BE49-F238E27FC236}">
                <a16:creationId xmlns:a16="http://schemas.microsoft.com/office/drawing/2014/main" id="{63C6CA60-7A12-ECDC-1908-857CC598AE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8807" y="1580049"/>
            <a:ext cx="4936273" cy="4572000"/>
          </a:xfrm>
          <a:prstGeom prst="rect">
            <a:avLst/>
          </a:prstGeom>
        </p:spPr>
      </p:pic>
      <p:pic>
        <p:nvPicPr>
          <p:cNvPr id="4" name="Picture 3" descr="Diagram, schematic&#10;&#10;Description automatically generated">
            <a:extLst>
              <a:ext uri="{FF2B5EF4-FFF2-40B4-BE49-F238E27FC236}">
                <a16:creationId xmlns:a16="http://schemas.microsoft.com/office/drawing/2014/main" id="{9473554B-CA4F-5184-9D12-E616090F9A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795" y="2032230"/>
            <a:ext cx="5325218" cy="3667637"/>
          </a:xfrm>
          <a:prstGeom prst="rect">
            <a:avLst/>
          </a:prstGeom>
        </p:spPr>
      </p:pic>
      <p:sp>
        <p:nvSpPr>
          <p:cNvPr id="2" name="Title 1">
            <a:extLst>
              <a:ext uri="{FF2B5EF4-FFF2-40B4-BE49-F238E27FC236}">
                <a16:creationId xmlns:a16="http://schemas.microsoft.com/office/drawing/2014/main" id="{747D1AB8-CE7D-DE02-BA81-BFB8C25005FB}"/>
              </a:ext>
            </a:extLst>
          </p:cNvPr>
          <p:cNvSpPr>
            <a:spLocks noGrp="1"/>
          </p:cNvSpPr>
          <p:nvPr>
            <p:ph type="title"/>
          </p:nvPr>
        </p:nvSpPr>
        <p:spPr/>
        <p:txBody>
          <a:bodyPr/>
          <a:lstStyle/>
          <a:p>
            <a:r>
              <a:rPr lang="en-US" dirty="0"/>
              <a:t>Cluster Analysis</a:t>
            </a:r>
          </a:p>
        </p:txBody>
      </p:sp>
    </p:spTree>
    <p:extLst>
      <p:ext uri="{BB962C8B-B14F-4D97-AF65-F5344CB8AC3E}">
        <p14:creationId xmlns:p14="http://schemas.microsoft.com/office/powerpoint/2010/main" val="2745801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scatter chart&#10;&#10;Description automatically generated">
            <a:extLst>
              <a:ext uri="{FF2B5EF4-FFF2-40B4-BE49-F238E27FC236}">
                <a16:creationId xmlns:a16="http://schemas.microsoft.com/office/drawing/2014/main" id="{DEDA8A93-A65D-F6B2-7BB6-2468A7BC9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4319" y="1580048"/>
            <a:ext cx="4572000" cy="4572000"/>
          </a:xfrm>
          <a:prstGeom prst="rect">
            <a:avLst/>
          </a:prstGeom>
        </p:spPr>
      </p:pic>
      <p:pic>
        <p:nvPicPr>
          <p:cNvPr id="4" name="Picture 3" descr="Diagram, schematic&#10;&#10;Description automatically generated">
            <a:extLst>
              <a:ext uri="{FF2B5EF4-FFF2-40B4-BE49-F238E27FC236}">
                <a16:creationId xmlns:a16="http://schemas.microsoft.com/office/drawing/2014/main" id="{6151243B-CCEB-E10E-C2A7-25757E0B76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795" y="2032230"/>
            <a:ext cx="5325218" cy="3667637"/>
          </a:xfrm>
          <a:prstGeom prst="rect">
            <a:avLst/>
          </a:prstGeom>
        </p:spPr>
      </p:pic>
      <p:sp>
        <p:nvSpPr>
          <p:cNvPr id="2" name="Title 1">
            <a:extLst>
              <a:ext uri="{FF2B5EF4-FFF2-40B4-BE49-F238E27FC236}">
                <a16:creationId xmlns:a16="http://schemas.microsoft.com/office/drawing/2014/main" id="{747D1AB8-CE7D-DE02-BA81-BFB8C25005FB}"/>
              </a:ext>
            </a:extLst>
          </p:cNvPr>
          <p:cNvSpPr>
            <a:spLocks noGrp="1"/>
          </p:cNvSpPr>
          <p:nvPr>
            <p:ph type="title"/>
          </p:nvPr>
        </p:nvSpPr>
        <p:spPr/>
        <p:txBody>
          <a:bodyPr/>
          <a:lstStyle/>
          <a:p>
            <a:r>
              <a:rPr lang="en-US" dirty="0"/>
              <a:t>Cluster Analysis</a:t>
            </a:r>
          </a:p>
        </p:txBody>
      </p:sp>
    </p:spTree>
    <p:extLst>
      <p:ext uri="{BB962C8B-B14F-4D97-AF65-F5344CB8AC3E}">
        <p14:creationId xmlns:p14="http://schemas.microsoft.com/office/powerpoint/2010/main" val="2411251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D1AB8-CE7D-DE02-BA81-BFB8C25005FB}"/>
              </a:ext>
            </a:extLst>
          </p:cNvPr>
          <p:cNvSpPr>
            <a:spLocks noGrp="1"/>
          </p:cNvSpPr>
          <p:nvPr>
            <p:ph type="title"/>
          </p:nvPr>
        </p:nvSpPr>
        <p:spPr/>
        <p:txBody>
          <a:bodyPr/>
          <a:lstStyle/>
          <a:p>
            <a:r>
              <a:rPr lang="en-US" dirty="0"/>
              <a:t>Linear Discriminate Analysis </a:t>
            </a:r>
          </a:p>
        </p:txBody>
      </p:sp>
      <p:graphicFrame>
        <p:nvGraphicFramePr>
          <p:cNvPr id="3" name="Table 2">
            <a:extLst>
              <a:ext uri="{FF2B5EF4-FFF2-40B4-BE49-F238E27FC236}">
                <a16:creationId xmlns:a16="http://schemas.microsoft.com/office/drawing/2014/main" id="{AD91987C-861B-BF42-44F9-C77749F64584}"/>
              </a:ext>
            </a:extLst>
          </p:cNvPr>
          <p:cNvGraphicFramePr>
            <a:graphicFrameLocks noGrp="1"/>
          </p:cNvGraphicFramePr>
          <p:nvPr>
            <p:extLst>
              <p:ext uri="{D42A27DB-BD31-4B8C-83A1-F6EECF244321}">
                <p14:modId xmlns:p14="http://schemas.microsoft.com/office/powerpoint/2010/main" val="1449190383"/>
              </p:ext>
            </p:extLst>
          </p:nvPr>
        </p:nvGraphicFramePr>
        <p:xfrm>
          <a:off x="2881015" y="1879568"/>
          <a:ext cx="6419322" cy="1676530"/>
        </p:xfrm>
        <a:graphic>
          <a:graphicData uri="http://schemas.openxmlformats.org/drawingml/2006/table">
            <a:tbl>
              <a:tblPr firstRow="1" firstCol="1" bandRow="1">
                <a:tableStyleId>{5940675A-B579-460E-94D1-54222C63F5DA}</a:tableStyleId>
              </a:tblPr>
              <a:tblGrid>
                <a:gridCol w="1069658">
                  <a:extLst>
                    <a:ext uri="{9D8B030D-6E8A-4147-A177-3AD203B41FA5}">
                      <a16:colId xmlns:a16="http://schemas.microsoft.com/office/drawing/2014/main" val="464042532"/>
                    </a:ext>
                  </a:extLst>
                </a:gridCol>
                <a:gridCol w="1069658">
                  <a:extLst>
                    <a:ext uri="{9D8B030D-6E8A-4147-A177-3AD203B41FA5}">
                      <a16:colId xmlns:a16="http://schemas.microsoft.com/office/drawing/2014/main" val="3755992490"/>
                    </a:ext>
                  </a:extLst>
                </a:gridCol>
                <a:gridCol w="1069658">
                  <a:extLst>
                    <a:ext uri="{9D8B030D-6E8A-4147-A177-3AD203B41FA5}">
                      <a16:colId xmlns:a16="http://schemas.microsoft.com/office/drawing/2014/main" val="4256215221"/>
                    </a:ext>
                  </a:extLst>
                </a:gridCol>
                <a:gridCol w="1069658">
                  <a:extLst>
                    <a:ext uri="{9D8B030D-6E8A-4147-A177-3AD203B41FA5}">
                      <a16:colId xmlns:a16="http://schemas.microsoft.com/office/drawing/2014/main" val="68783538"/>
                    </a:ext>
                  </a:extLst>
                </a:gridCol>
                <a:gridCol w="1070345">
                  <a:extLst>
                    <a:ext uri="{9D8B030D-6E8A-4147-A177-3AD203B41FA5}">
                      <a16:colId xmlns:a16="http://schemas.microsoft.com/office/drawing/2014/main" val="962859497"/>
                    </a:ext>
                  </a:extLst>
                </a:gridCol>
                <a:gridCol w="1070345">
                  <a:extLst>
                    <a:ext uri="{9D8B030D-6E8A-4147-A177-3AD203B41FA5}">
                      <a16:colId xmlns:a16="http://schemas.microsoft.com/office/drawing/2014/main" val="2876626932"/>
                    </a:ext>
                  </a:extLst>
                </a:gridCol>
              </a:tblGrid>
              <a:tr h="83619">
                <a:tc>
                  <a:txBody>
                    <a:bodyPr/>
                    <a:lstStyle/>
                    <a:p>
                      <a:pPr marL="0" marR="0" algn="just">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endParaRPr>
                    </a:p>
                  </a:txBody>
                  <a:tcPr marL="68580" marR="68580" marT="0" marB="0">
                    <a:solidFill>
                      <a:schemeClr val="bg2">
                        <a:lumMod val="75000"/>
                        <a:lumOff val="25000"/>
                      </a:schemeClr>
                    </a:solidFill>
                  </a:tcPr>
                </a:tc>
                <a:tc>
                  <a:txBody>
                    <a:bodyPr/>
                    <a:lstStyle/>
                    <a:p>
                      <a:pPr marL="0" marR="0" algn="just">
                        <a:lnSpc>
                          <a:spcPct val="107000"/>
                        </a:lnSpc>
                        <a:spcBef>
                          <a:spcPts val="0"/>
                        </a:spcBef>
                        <a:spcAft>
                          <a:spcPts val="0"/>
                        </a:spcAft>
                      </a:pPr>
                      <a:r>
                        <a:rPr lang="en-US" sz="1800">
                          <a:effectLst/>
                        </a:rPr>
                        <a:t>Classical</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800">
                          <a:effectLst/>
                        </a:rPr>
                        <a:t>Country</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800">
                          <a:effectLst/>
                        </a:rPr>
                        <a:t>EDM</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800">
                          <a:effectLst/>
                        </a:rPr>
                        <a:t>Rap</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800">
                          <a:effectLst/>
                        </a:rPr>
                        <a:t>Rock</a:t>
                      </a:r>
                      <a:endParaRPr lang="en-US" sz="18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944950236"/>
                  </a:ext>
                </a:extLst>
              </a:tr>
              <a:tr h="0">
                <a:tc>
                  <a:txBody>
                    <a:bodyPr/>
                    <a:lstStyle/>
                    <a:p>
                      <a:pPr marL="0" marR="0" algn="just">
                        <a:lnSpc>
                          <a:spcPct val="107000"/>
                        </a:lnSpc>
                        <a:spcBef>
                          <a:spcPts val="0"/>
                        </a:spcBef>
                        <a:spcAft>
                          <a:spcPts val="0"/>
                        </a:spcAft>
                      </a:pPr>
                      <a:r>
                        <a:rPr lang="en-US" sz="1800" dirty="0">
                          <a:effectLst/>
                        </a:rPr>
                        <a:t>Classical</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48</a:t>
                      </a:r>
                      <a:endParaRPr lang="en-US" sz="1800" dirty="0">
                        <a:effectLst/>
                        <a:latin typeface="Calibri" panose="020F0502020204030204" pitchFamily="34" charset="0"/>
                        <a:ea typeface="Calibri" panose="020F0502020204030204" pitchFamily="34" charset="0"/>
                      </a:endParaRPr>
                    </a:p>
                  </a:txBody>
                  <a:tcPr marL="68580" marR="68580" marT="0" marB="0">
                    <a:solidFill>
                      <a:schemeClr val="bg2">
                        <a:lumMod val="75000"/>
                        <a:lumOff val="25000"/>
                      </a:schemeClr>
                    </a:solidFill>
                  </a:tcPr>
                </a:tc>
                <a:tc>
                  <a:txBody>
                    <a:bodyPr/>
                    <a:lstStyle/>
                    <a:p>
                      <a:pPr marL="0" marR="0" algn="ctr">
                        <a:lnSpc>
                          <a:spcPct val="107000"/>
                        </a:lnSpc>
                        <a:spcBef>
                          <a:spcPts val="0"/>
                        </a:spcBef>
                        <a:spcAft>
                          <a:spcPts val="0"/>
                        </a:spcAft>
                      </a:pPr>
                      <a:r>
                        <a:rPr lang="en-US" sz="1800" dirty="0">
                          <a:effectLst/>
                        </a:rPr>
                        <a:t>1</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835245386"/>
                  </a:ext>
                </a:extLst>
              </a:tr>
              <a:tr h="0">
                <a:tc>
                  <a:txBody>
                    <a:bodyPr/>
                    <a:lstStyle/>
                    <a:p>
                      <a:pPr marL="0" marR="0" algn="just">
                        <a:lnSpc>
                          <a:spcPct val="107000"/>
                        </a:lnSpc>
                        <a:spcBef>
                          <a:spcPts val="0"/>
                        </a:spcBef>
                        <a:spcAft>
                          <a:spcPts val="0"/>
                        </a:spcAft>
                      </a:pPr>
                      <a:r>
                        <a:rPr lang="en-US" sz="1800">
                          <a:effectLst/>
                        </a:rPr>
                        <a:t>Country</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0</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32</a:t>
                      </a:r>
                      <a:endParaRPr lang="en-US" sz="1800" dirty="0">
                        <a:effectLst/>
                        <a:latin typeface="Calibri" panose="020F0502020204030204" pitchFamily="34" charset="0"/>
                        <a:ea typeface="Calibri" panose="020F0502020204030204" pitchFamily="34" charset="0"/>
                      </a:endParaRPr>
                    </a:p>
                  </a:txBody>
                  <a:tcPr marL="68580" marR="68580" marT="0" marB="0">
                    <a:solidFill>
                      <a:schemeClr val="bg2">
                        <a:lumMod val="75000"/>
                        <a:lumOff val="25000"/>
                      </a:schemeClr>
                    </a:solidFill>
                  </a:tcPr>
                </a:tc>
                <a:tc>
                  <a:txBody>
                    <a:bodyPr/>
                    <a:lstStyle/>
                    <a:p>
                      <a:pPr marL="0" marR="0" algn="ctr">
                        <a:lnSpc>
                          <a:spcPct val="107000"/>
                        </a:lnSpc>
                        <a:spcBef>
                          <a:spcPts val="0"/>
                        </a:spcBef>
                        <a:spcAft>
                          <a:spcPts val="0"/>
                        </a:spcAft>
                      </a:pPr>
                      <a:r>
                        <a:rPr lang="en-US" sz="1800" dirty="0">
                          <a:effectLst/>
                        </a:rPr>
                        <a:t>5</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12</a:t>
                      </a:r>
                      <a:endParaRPr lang="en-US" sz="18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550087803"/>
                  </a:ext>
                </a:extLst>
              </a:tr>
              <a:tr h="0">
                <a:tc>
                  <a:txBody>
                    <a:bodyPr/>
                    <a:lstStyle/>
                    <a:p>
                      <a:pPr marL="0" marR="0" algn="just">
                        <a:lnSpc>
                          <a:spcPct val="107000"/>
                        </a:lnSpc>
                        <a:spcBef>
                          <a:spcPts val="0"/>
                        </a:spcBef>
                        <a:spcAft>
                          <a:spcPts val="0"/>
                        </a:spcAft>
                      </a:pPr>
                      <a:r>
                        <a:rPr lang="en-US" sz="1800">
                          <a:effectLst/>
                        </a:rPr>
                        <a:t>EDM</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2</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31</a:t>
                      </a:r>
                      <a:endParaRPr lang="en-US" sz="1800" dirty="0">
                        <a:effectLst/>
                        <a:latin typeface="Calibri" panose="020F0502020204030204" pitchFamily="34" charset="0"/>
                        <a:ea typeface="Calibri" panose="020F0502020204030204" pitchFamily="34" charset="0"/>
                      </a:endParaRPr>
                    </a:p>
                  </a:txBody>
                  <a:tcPr marL="68580" marR="68580" marT="0" marB="0">
                    <a:solidFill>
                      <a:schemeClr val="bg2">
                        <a:lumMod val="75000"/>
                        <a:lumOff val="25000"/>
                      </a:schemeClr>
                    </a:solidFill>
                  </a:tcPr>
                </a:tc>
                <a:tc>
                  <a:txBody>
                    <a:bodyPr/>
                    <a:lstStyle/>
                    <a:p>
                      <a:pPr marL="0" marR="0" algn="ctr">
                        <a:lnSpc>
                          <a:spcPct val="107000"/>
                        </a:lnSpc>
                        <a:spcBef>
                          <a:spcPts val="0"/>
                        </a:spcBef>
                        <a:spcAft>
                          <a:spcPts val="0"/>
                        </a:spcAft>
                      </a:pPr>
                      <a:r>
                        <a:rPr lang="en-US" sz="1800" dirty="0">
                          <a:effectLst/>
                        </a:rPr>
                        <a:t>9</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7</a:t>
                      </a:r>
                      <a:endParaRPr lang="en-US" sz="18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338020211"/>
                  </a:ext>
                </a:extLst>
              </a:tr>
              <a:tr h="0">
                <a:tc>
                  <a:txBody>
                    <a:bodyPr/>
                    <a:lstStyle/>
                    <a:p>
                      <a:pPr marL="0" marR="0" algn="just">
                        <a:lnSpc>
                          <a:spcPct val="107000"/>
                        </a:lnSpc>
                        <a:spcBef>
                          <a:spcPts val="0"/>
                        </a:spcBef>
                        <a:spcAft>
                          <a:spcPts val="0"/>
                        </a:spcAft>
                      </a:pPr>
                      <a:r>
                        <a:rPr lang="en-US" sz="1800">
                          <a:effectLst/>
                        </a:rPr>
                        <a:t>Rap</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7</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7</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31</a:t>
                      </a:r>
                      <a:endParaRPr lang="en-US" sz="1800" dirty="0">
                        <a:effectLst/>
                        <a:latin typeface="Calibri" panose="020F0502020204030204" pitchFamily="34" charset="0"/>
                        <a:ea typeface="Calibri" panose="020F0502020204030204" pitchFamily="34" charset="0"/>
                      </a:endParaRPr>
                    </a:p>
                  </a:txBody>
                  <a:tcPr marL="68580" marR="68580" marT="0" marB="0">
                    <a:solidFill>
                      <a:schemeClr val="bg2">
                        <a:lumMod val="75000"/>
                        <a:lumOff val="25000"/>
                      </a:schemeClr>
                    </a:solidFill>
                  </a:tcPr>
                </a:tc>
                <a:tc>
                  <a:txBody>
                    <a:bodyPr/>
                    <a:lstStyle/>
                    <a:p>
                      <a:pPr marL="0" marR="0" algn="ctr">
                        <a:lnSpc>
                          <a:spcPct val="107000"/>
                        </a:lnSpc>
                        <a:spcBef>
                          <a:spcPts val="0"/>
                        </a:spcBef>
                        <a:spcAft>
                          <a:spcPts val="0"/>
                        </a:spcAft>
                      </a:pPr>
                      <a:r>
                        <a:rPr lang="en-US" sz="1800" dirty="0">
                          <a:effectLst/>
                        </a:rPr>
                        <a:t>5</a:t>
                      </a:r>
                      <a:endParaRPr lang="en-US" sz="18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05141436"/>
                  </a:ext>
                </a:extLst>
              </a:tr>
              <a:tr h="0">
                <a:tc>
                  <a:txBody>
                    <a:bodyPr/>
                    <a:lstStyle/>
                    <a:p>
                      <a:pPr marL="0" marR="0" algn="just">
                        <a:lnSpc>
                          <a:spcPct val="107000"/>
                        </a:lnSpc>
                        <a:spcBef>
                          <a:spcPts val="0"/>
                        </a:spcBef>
                        <a:spcAft>
                          <a:spcPts val="0"/>
                        </a:spcAft>
                      </a:pPr>
                      <a:r>
                        <a:rPr lang="en-US" sz="1800" dirty="0">
                          <a:effectLst/>
                        </a:rPr>
                        <a:t>Rock</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0</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14</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9</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3</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24</a:t>
                      </a:r>
                      <a:endParaRPr lang="en-US" sz="1800" dirty="0">
                        <a:effectLst/>
                        <a:latin typeface="Calibri" panose="020F0502020204030204" pitchFamily="34" charset="0"/>
                        <a:ea typeface="Calibri" panose="020F0502020204030204" pitchFamily="34" charset="0"/>
                      </a:endParaRPr>
                    </a:p>
                  </a:txBody>
                  <a:tcPr marL="68580" marR="68580" marT="0" marB="0">
                    <a:solidFill>
                      <a:schemeClr val="bg2">
                        <a:lumMod val="75000"/>
                        <a:lumOff val="25000"/>
                      </a:schemeClr>
                    </a:solidFill>
                  </a:tcPr>
                </a:tc>
                <a:extLst>
                  <a:ext uri="{0D108BD9-81ED-4DB2-BD59-A6C34878D82A}">
                    <a16:rowId xmlns:a16="http://schemas.microsoft.com/office/drawing/2014/main" val="1671993725"/>
                  </a:ext>
                </a:extLst>
              </a:tr>
            </a:tbl>
          </a:graphicData>
        </a:graphic>
      </p:graphicFrame>
      <p:graphicFrame>
        <p:nvGraphicFramePr>
          <p:cNvPr id="7" name="Table 6">
            <a:extLst>
              <a:ext uri="{FF2B5EF4-FFF2-40B4-BE49-F238E27FC236}">
                <a16:creationId xmlns:a16="http://schemas.microsoft.com/office/drawing/2014/main" id="{573BA70B-D8B2-A1F4-22E0-2908E8FDF40A}"/>
              </a:ext>
            </a:extLst>
          </p:cNvPr>
          <p:cNvGraphicFramePr>
            <a:graphicFrameLocks noGrp="1"/>
          </p:cNvGraphicFramePr>
          <p:nvPr>
            <p:extLst>
              <p:ext uri="{D42A27DB-BD31-4B8C-83A1-F6EECF244321}">
                <p14:modId xmlns:p14="http://schemas.microsoft.com/office/powerpoint/2010/main" val="35449172"/>
              </p:ext>
            </p:extLst>
          </p:nvPr>
        </p:nvGraphicFramePr>
        <p:xfrm>
          <a:off x="2891657" y="4047017"/>
          <a:ext cx="6408672" cy="1682880"/>
        </p:xfrm>
        <a:graphic>
          <a:graphicData uri="http://schemas.openxmlformats.org/drawingml/2006/table">
            <a:tbl>
              <a:tblPr firstRow="1" firstCol="1" bandRow="1">
                <a:tableStyleId>{5940675A-B579-460E-94D1-54222C63F5DA}</a:tableStyleId>
              </a:tblPr>
              <a:tblGrid>
                <a:gridCol w="1067883">
                  <a:extLst>
                    <a:ext uri="{9D8B030D-6E8A-4147-A177-3AD203B41FA5}">
                      <a16:colId xmlns:a16="http://schemas.microsoft.com/office/drawing/2014/main" val="3355017221"/>
                    </a:ext>
                  </a:extLst>
                </a:gridCol>
                <a:gridCol w="1067883">
                  <a:extLst>
                    <a:ext uri="{9D8B030D-6E8A-4147-A177-3AD203B41FA5}">
                      <a16:colId xmlns:a16="http://schemas.microsoft.com/office/drawing/2014/main" val="3138861698"/>
                    </a:ext>
                  </a:extLst>
                </a:gridCol>
                <a:gridCol w="1067883">
                  <a:extLst>
                    <a:ext uri="{9D8B030D-6E8A-4147-A177-3AD203B41FA5}">
                      <a16:colId xmlns:a16="http://schemas.microsoft.com/office/drawing/2014/main" val="1159946028"/>
                    </a:ext>
                  </a:extLst>
                </a:gridCol>
                <a:gridCol w="1067883">
                  <a:extLst>
                    <a:ext uri="{9D8B030D-6E8A-4147-A177-3AD203B41FA5}">
                      <a16:colId xmlns:a16="http://schemas.microsoft.com/office/drawing/2014/main" val="1693220813"/>
                    </a:ext>
                  </a:extLst>
                </a:gridCol>
                <a:gridCol w="1068570">
                  <a:extLst>
                    <a:ext uri="{9D8B030D-6E8A-4147-A177-3AD203B41FA5}">
                      <a16:colId xmlns:a16="http://schemas.microsoft.com/office/drawing/2014/main" val="3629000590"/>
                    </a:ext>
                  </a:extLst>
                </a:gridCol>
                <a:gridCol w="1068570">
                  <a:extLst>
                    <a:ext uri="{9D8B030D-6E8A-4147-A177-3AD203B41FA5}">
                      <a16:colId xmlns:a16="http://schemas.microsoft.com/office/drawing/2014/main" val="1506505736"/>
                    </a:ext>
                  </a:extLst>
                </a:gridCol>
              </a:tblGrid>
              <a:tr h="83636">
                <a:tc>
                  <a:txBody>
                    <a:bodyPr/>
                    <a:lstStyle/>
                    <a:p>
                      <a:pPr marL="0" marR="0" algn="just">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endParaRPr>
                    </a:p>
                  </a:txBody>
                  <a:tcPr marL="68580" marR="68580" marT="0" marB="0">
                    <a:solidFill>
                      <a:schemeClr val="bg2">
                        <a:lumMod val="75000"/>
                        <a:lumOff val="25000"/>
                      </a:schemeClr>
                    </a:solidFill>
                  </a:tcPr>
                </a:tc>
                <a:tc>
                  <a:txBody>
                    <a:bodyPr/>
                    <a:lstStyle/>
                    <a:p>
                      <a:pPr marL="0" marR="0" algn="just">
                        <a:lnSpc>
                          <a:spcPct val="107000"/>
                        </a:lnSpc>
                        <a:spcBef>
                          <a:spcPts val="0"/>
                        </a:spcBef>
                        <a:spcAft>
                          <a:spcPts val="0"/>
                        </a:spcAft>
                      </a:pPr>
                      <a:r>
                        <a:rPr lang="en-US" sz="1800">
                          <a:effectLst/>
                        </a:rPr>
                        <a:t>Classical</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800">
                          <a:effectLst/>
                        </a:rPr>
                        <a:t>Country</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800">
                          <a:effectLst/>
                        </a:rPr>
                        <a:t>EDM</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800">
                          <a:effectLst/>
                        </a:rPr>
                        <a:t>Rap</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800">
                          <a:effectLst/>
                        </a:rPr>
                        <a:t>Rock</a:t>
                      </a:r>
                      <a:endParaRPr lang="en-US" sz="18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628921790"/>
                  </a:ext>
                </a:extLst>
              </a:tr>
              <a:tr h="0">
                <a:tc>
                  <a:txBody>
                    <a:bodyPr/>
                    <a:lstStyle/>
                    <a:p>
                      <a:pPr marL="0" marR="0" algn="just">
                        <a:lnSpc>
                          <a:spcPct val="107000"/>
                        </a:lnSpc>
                        <a:spcBef>
                          <a:spcPts val="0"/>
                        </a:spcBef>
                        <a:spcAft>
                          <a:spcPts val="0"/>
                        </a:spcAft>
                      </a:pPr>
                      <a:r>
                        <a:rPr lang="en-US" sz="1800">
                          <a:effectLst/>
                        </a:rPr>
                        <a:t>Classical</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96%</a:t>
                      </a:r>
                    </a:p>
                  </a:txBody>
                  <a:tcPr marL="68580" marR="68580" marT="0" marB="0">
                    <a:solidFill>
                      <a:schemeClr val="bg2">
                        <a:lumMod val="75000"/>
                        <a:lumOff val="25000"/>
                      </a:schemeClr>
                    </a:solidFill>
                  </a:tcPr>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2%</a:t>
                      </a: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0%</a:t>
                      </a: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0%</a:t>
                      </a: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2%</a:t>
                      </a:r>
                    </a:p>
                  </a:txBody>
                  <a:tcPr marL="68580" marR="68580" marT="0" marB="0"/>
                </a:tc>
                <a:extLst>
                  <a:ext uri="{0D108BD9-81ED-4DB2-BD59-A6C34878D82A}">
                    <a16:rowId xmlns:a16="http://schemas.microsoft.com/office/drawing/2014/main" val="532799407"/>
                  </a:ext>
                </a:extLst>
              </a:tr>
              <a:tr h="0">
                <a:tc>
                  <a:txBody>
                    <a:bodyPr/>
                    <a:lstStyle/>
                    <a:p>
                      <a:pPr marL="0" marR="0" algn="just">
                        <a:lnSpc>
                          <a:spcPct val="107000"/>
                        </a:lnSpc>
                        <a:spcBef>
                          <a:spcPts val="0"/>
                        </a:spcBef>
                        <a:spcAft>
                          <a:spcPts val="0"/>
                        </a:spcAft>
                      </a:pPr>
                      <a:r>
                        <a:rPr lang="en-US" sz="1800" dirty="0">
                          <a:effectLst/>
                        </a:rPr>
                        <a:t>Country</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0%</a:t>
                      </a: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64%</a:t>
                      </a:r>
                    </a:p>
                  </a:txBody>
                  <a:tcPr marL="68580" marR="68580" marT="0" marB="0">
                    <a:solidFill>
                      <a:schemeClr val="bg2">
                        <a:lumMod val="75000"/>
                        <a:lumOff val="25000"/>
                      </a:schemeClr>
                    </a:solidFill>
                  </a:tcPr>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10%</a:t>
                      </a: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2%</a:t>
                      </a: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24%</a:t>
                      </a:r>
                    </a:p>
                  </a:txBody>
                  <a:tcPr marL="68580" marR="68580" marT="0" marB="0"/>
                </a:tc>
                <a:extLst>
                  <a:ext uri="{0D108BD9-81ED-4DB2-BD59-A6C34878D82A}">
                    <a16:rowId xmlns:a16="http://schemas.microsoft.com/office/drawing/2014/main" val="2086761280"/>
                  </a:ext>
                </a:extLst>
              </a:tr>
              <a:tr h="0">
                <a:tc>
                  <a:txBody>
                    <a:bodyPr/>
                    <a:lstStyle/>
                    <a:p>
                      <a:pPr marL="0" marR="0" algn="just">
                        <a:lnSpc>
                          <a:spcPct val="107000"/>
                        </a:lnSpc>
                        <a:spcBef>
                          <a:spcPts val="0"/>
                        </a:spcBef>
                        <a:spcAft>
                          <a:spcPts val="0"/>
                        </a:spcAft>
                      </a:pPr>
                      <a:r>
                        <a:rPr lang="en-US" sz="1800">
                          <a:effectLst/>
                        </a:rPr>
                        <a:t>EDM</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2%</a:t>
                      </a: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4%</a:t>
                      </a: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62%</a:t>
                      </a:r>
                    </a:p>
                  </a:txBody>
                  <a:tcPr marL="68580" marR="68580" marT="0" marB="0">
                    <a:solidFill>
                      <a:schemeClr val="bg2">
                        <a:lumMod val="75000"/>
                        <a:lumOff val="25000"/>
                      </a:schemeClr>
                    </a:solidFill>
                  </a:tcPr>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18%</a:t>
                      </a: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14%</a:t>
                      </a:r>
                    </a:p>
                  </a:txBody>
                  <a:tcPr marL="68580" marR="68580" marT="0" marB="0"/>
                </a:tc>
                <a:extLst>
                  <a:ext uri="{0D108BD9-81ED-4DB2-BD59-A6C34878D82A}">
                    <a16:rowId xmlns:a16="http://schemas.microsoft.com/office/drawing/2014/main" val="3164793747"/>
                  </a:ext>
                </a:extLst>
              </a:tr>
              <a:tr h="0">
                <a:tc>
                  <a:txBody>
                    <a:bodyPr/>
                    <a:lstStyle/>
                    <a:p>
                      <a:pPr marL="0" marR="0" algn="just">
                        <a:lnSpc>
                          <a:spcPct val="107000"/>
                        </a:lnSpc>
                        <a:spcBef>
                          <a:spcPts val="0"/>
                        </a:spcBef>
                        <a:spcAft>
                          <a:spcPts val="0"/>
                        </a:spcAft>
                      </a:pPr>
                      <a:r>
                        <a:rPr lang="en-US" sz="1800">
                          <a:effectLst/>
                        </a:rPr>
                        <a:t>Rap</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0%</a:t>
                      </a: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14%</a:t>
                      </a: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14%</a:t>
                      </a: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62%</a:t>
                      </a:r>
                    </a:p>
                  </a:txBody>
                  <a:tcPr marL="68580" marR="68580" marT="0" marB="0">
                    <a:solidFill>
                      <a:schemeClr val="bg2">
                        <a:lumMod val="75000"/>
                        <a:lumOff val="25000"/>
                      </a:schemeClr>
                    </a:solidFill>
                  </a:tcPr>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10%</a:t>
                      </a:r>
                    </a:p>
                  </a:txBody>
                  <a:tcPr marL="68580" marR="68580" marT="0" marB="0"/>
                </a:tc>
                <a:extLst>
                  <a:ext uri="{0D108BD9-81ED-4DB2-BD59-A6C34878D82A}">
                    <a16:rowId xmlns:a16="http://schemas.microsoft.com/office/drawing/2014/main" val="3497421078"/>
                  </a:ext>
                </a:extLst>
              </a:tr>
              <a:tr h="0">
                <a:tc>
                  <a:txBody>
                    <a:bodyPr/>
                    <a:lstStyle/>
                    <a:p>
                      <a:pPr marL="0" marR="0" algn="just">
                        <a:lnSpc>
                          <a:spcPct val="107000"/>
                        </a:lnSpc>
                        <a:spcBef>
                          <a:spcPts val="0"/>
                        </a:spcBef>
                        <a:spcAft>
                          <a:spcPts val="0"/>
                        </a:spcAft>
                      </a:pPr>
                      <a:r>
                        <a:rPr lang="en-US" sz="1800">
                          <a:effectLst/>
                        </a:rPr>
                        <a:t>Rock</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0%</a:t>
                      </a: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28%</a:t>
                      </a: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18%</a:t>
                      </a: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6%</a:t>
                      </a: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48%</a:t>
                      </a:r>
                    </a:p>
                  </a:txBody>
                  <a:tcPr marL="68580" marR="68580" marT="0" marB="0">
                    <a:solidFill>
                      <a:schemeClr val="bg2">
                        <a:lumMod val="75000"/>
                        <a:lumOff val="25000"/>
                      </a:schemeClr>
                    </a:solidFill>
                  </a:tcPr>
                </a:tc>
                <a:extLst>
                  <a:ext uri="{0D108BD9-81ED-4DB2-BD59-A6C34878D82A}">
                    <a16:rowId xmlns:a16="http://schemas.microsoft.com/office/drawing/2014/main" val="671576393"/>
                  </a:ext>
                </a:extLst>
              </a:tr>
            </a:tbl>
          </a:graphicData>
        </a:graphic>
      </p:graphicFrame>
      <p:sp>
        <p:nvSpPr>
          <p:cNvPr id="4" name="TextBox 3">
            <a:extLst>
              <a:ext uri="{FF2B5EF4-FFF2-40B4-BE49-F238E27FC236}">
                <a16:creationId xmlns:a16="http://schemas.microsoft.com/office/drawing/2014/main" id="{75A4A9FA-D895-1EF2-1CD2-301073E688F5}"/>
              </a:ext>
            </a:extLst>
          </p:cNvPr>
          <p:cNvSpPr txBox="1"/>
          <p:nvPr/>
        </p:nvSpPr>
        <p:spPr>
          <a:xfrm>
            <a:off x="5020733" y="6017567"/>
            <a:ext cx="2785534" cy="461665"/>
          </a:xfrm>
          <a:prstGeom prst="rect">
            <a:avLst/>
          </a:prstGeom>
          <a:noFill/>
        </p:spPr>
        <p:txBody>
          <a:bodyPr wrap="square" rtlCol="0">
            <a:spAutoFit/>
          </a:bodyPr>
          <a:lstStyle/>
          <a:p>
            <a:r>
              <a:rPr lang="en-US" sz="2400" dirty="0"/>
              <a:t>Overall: 66.4 %</a:t>
            </a:r>
          </a:p>
        </p:txBody>
      </p:sp>
    </p:spTree>
    <p:extLst>
      <p:ext uri="{BB962C8B-B14F-4D97-AF65-F5344CB8AC3E}">
        <p14:creationId xmlns:p14="http://schemas.microsoft.com/office/powerpoint/2010/main" val="1310207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816651E-F53F-2828-AB8B-1517A494A75E}"/>
              </a:ext>
            </a:extLst>
          </p:cNvPr>
          <p:cNvGraphicFramePr>
            <a:graphicFrameLocks noGrp="1"/>
          </p:cNvGraphicFramePr>
          <p:nvPr>
            <p:extLst>
              <p:ext uri="{D42A27DB-BD31-4B8C-83A1-F6EECF244321}">
                <p14:modId xmlns:p14="http://schemas.microsoft.com/office/powerpoint/2010/main" val="4039793928"/>
              </p:ext>
            </p:extLst>
          </p:nvPr>
        </p:nvGraphicFramePr>
        <p:xfrm>
          <a:off x="2891663" y="1879546"/>
          <a:ext cx="6408672" cy="1676530"/>
        </p:xfrm>
        <a:graphic>
          <a:graphicData uri="http://schemas.openxmlformats.org/drawingml/2006/table">
            <a:tbl>
              <a:tblPr firstRow="1" firstCol="1" bandRow="1">
                <a:tableStyleId>{5940675A-B579-460E-94D1-54222C63F5DA}</a:tableStyleId>
              </a:tblPr>
              <a:tblGrid>
                <a:gridCol w="1067883">
                  <a:extLst>
                    <a:ext uri="{9D8B030D-6E8A-4147-A177-3AD203B41FA5}">
                      <a16:colId xmlns:a16="http://schemas.microsoft.com/office/drawing/2014/main" val="3355017221"/>
                    </a:ext>
                  </a:extLst>
                </a:gridCol>
                <a:gridCol w="1067883">
                  <a:extLst>
                    <a:ext uri="{9D8B030D-6E8A-4147-A177-3AD203B41FA5}">
                      <a16:colId xmlns:a16="http://schemas.microsoft.com/office/drawing/2014/main" val="3138861698"/>
                    </a:ext>
                  </a:extLst>
                </a:gridCol>
                <a:gridCol w="1067883">
                  <a:extLst>
                    <a:ext uri="{9D8B030D-6E8A-4147-A177-3AD203B41FA5}">
                      <a16:colId xmlns:a16="http://schemas.microsoft.com/office/drawing/2014/main" val="1159946028"/>
                    </a:ext>
                  </a:extLst>
                </a:gridCol>
                <a:gridCol w="1067883">
                  <a:extLst>
                    <a:ext uri="{9D8B030D-6E8A-4147-A177-3AD203B41FA5}">
                      <a16:colId xmlns:a16="http://schemas.microsoft.com/office/drawing/2014/main" val="1693220813"/>
                    </a:ext>
                  </a:extLst>
                </a:gridCol>
                <a:gridCol w="1068570">
                  <a:extLst>
                    <a:ext uri="{9D8B030D-6E8A-4147-A177-3AD203B41FA5}">
                      <a16:colId xmlns:a16="http://schemas.microsoft.com/office/drawing/2014/main" val="3629000590"/>
                    </a:ext>
                  </a:extLst>
                </a:gridCol>
                <a:gridCol w="1068570">
                  <a:extLst>
                    <a:ext uri="{9D8B030D-6E8A-4147-A177-3AD203B41FA5}">
                      <a16:colId xmlns:a16="http://schemas.microsoft.com/office/drawing/2014/main" val="1506505736"/>
                    </a:ext>
                  </a:extLst>
                </a:gridCol>
              </a:tblGrid>
              <a:tr h="0">
                <a:tc>
                  <a:txBody>
                    <a:bodyPr/>
                    <a:lstStyle/>
                    <a:p>
                      <a:pPr marL="0" marR="0" algn="just">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endParaRPr>
                    </a:p>
                  </a:txBody>
                  <a:tcPr marL="68580" marR="68580" marT="0" marB="0">
                    <a:solidFill>
                      <a:schemeClr val="bg2">
                        <a:lumMod val="75000"/>
                        <a:lumOff val="25000"/>
                      </a:schemeClr>
                    </a:solidFill>
                  </a:tcPr>
                </a:tc>
                <a:tc>
                  <a:txBody>
                    <a:bodyPr/>
                    <a:lstStyle/>
                    <a:p>
                      <a:pPr marL="0" marR="0" algn="just">
                        <a:lnSpc>
                          <a:spcPct val="107000"/>
                        </a:lnSpc>
                        <a:spcBef>
                          <a:spcPts val="0"/>
                        </a:spcBef>
                        <a:spcAft>
                          <a:spcPts val="0"/>
                        </a:spcAft>
                      </a:pPr>
                      <a:r>
                        <a:rPr lang="en-US" sz="1800">
                          <a:effectLst/>
                        </a:rPr>
                        <a:t>Classical</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800">
                          <a:effectLst/>
                        </a:rPr>
                        <a:t>Country</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800">
                          <a:effectLst/>
                        </a:rPr>
                        <a:t>EDM</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800">
                          <a:effectLst/>
                        </a:rPr>
                        <a:t>Rap</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800">
                          <a:effectLst/>
                        </a:rPr>
                        <a:t>Rock</a:t>
                      </a:r>
                      <a:endParaRPr lang="en-US" sz="18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628921790"/>
                  </a:ext>
                </a:extLst>
              </a:tr>
              <a:tr h="0">
                <a:tc>
                  <a:txBody>
                    <a:bodyPr/>
                    <a:lstStyle/>
                    <a:p>
                      <a:pPr marL="0" marR="0" algn="just">
                        <a:lnSpc>
                          <a:spcPct val="107000"/>
                        </a:lnSpc>
                        <a:spcBef>
                          <a:spcPts val="0"/>
                        </a:spcBef>
                        <a:spcAft>
                          <a:spcPts val="0"/>
                        </a:spcAft>
                      </a:pPr>
                      <a:r>
                        <a:rPr lang="en-US" sz="1800">
                          <a:effectLst/>
                        </a:rPr>
                        <a:t>Classical</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48</a:t>
                      </a:r>
                      <a:endParaRPr lang="en-US" sz="1800" dirty="0">
                        <a:effectLst/>
                        <a:latin typeface="Calibri" panose="020F0502020204030204" pitchFamily="34" charset="0"/>
                        <a:ea typeface="Calibri" panose="020F0502020204030204" pitchFamily="34" charset="0"/>
                      </a:endParaRPr>
                    </a:p>
                  </a:txBody>
                  <a:tcPr marL="68580" marR="68580" marT="0" marB="0">
                    <a:solidFill>
                      <a:schemeClr val="bg2">
                        <a:lumMod val="75000"/>
                        <a:lumOff val="25000"/>
                      </a:schemeClr>
                    </a:solidFill>
                  </a:tcPr>
                </a:tc>
                <a:tc>
                  <a:txBody>
                    <a:bodyPr/>
                    <a:lstStyle/>
                    <a:p>
                      <a:pPr marL="0" marR="0" algn="ctr">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532799407"/>
                  </a:ext>
                </a:extLst>
              </a:tr>
              <a:tr h="0">
                <a:tc>
                  <a:txBody>
                    <a:bodyPr/>
                    <a:lstStyle/>
                    <a:p>
                      <a:pPr marL="0" marR="0" algn="just">
                        <a:lnSpc>
                          <a:spcPct val="107000"/>
                        </a:lnSpc>
                        <a:spcBef>
                          <a:spcPts val="0"/>
                        </a:spcBef>
                        <a:spcAft>
                          <a:spcPts val="0"/>
                        </a:spcAft>
                      </a:pPr>
                      <a:r>
                        <a:rPr lang="en-US" sz="1800">
                          <a:effectLst/>
                        </a:rPr>
                        <a:t>Country</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31</a:t>
                      </a:r>
                      <a:endParaRPr lang="en-US" sz="1800" dirty="0">
                        <a:effectLst/>
                        <a:latin typeface="Calibri" panose="020F0502020204030204" pitchFamily="34" charset="0"/>
                        <a:ea typeface="Calibri" panose="020F0502020204030204" pitchFamily="34" charset="0"/>
                      </a:endParaRPr>
                    </a:p>
                  </a:txBody>
                  <a:tcPr marL="68580" marR="68580" marT="0" marB="0">
                    <a:solidFill>
                      <a:schemeClr val="bg2">
                        <a:lumMod val="75000"/>
                        <a:lumOff val="25000"/>
                      </a:schemeClr>
                    </a:solidFill>
                  </a:tcPr>
                </a:tc>
                <a:tc>
                  <a:txBody>
                    <a:bodyPr/>
                    <a:lstStyle/>
                    <a:p>
                      <a:pPr marL="0" marR="0" algn="ctr">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14</a:t>
                      </a:r>
                      <a:endParaRPr lang="en-US" sz="18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086761280"/>
                  </a:ext>
                </a:extLst>
              </a:tr>
              <a:tr h="0">
                <a:tc>
                  <a:txBody>
                    <a:bodyPr/>
                    <a:lstStyle/>
                    <a:p>
                      <a:pPr marL="0" marR="0" algn="just">
                        <a:lnSpc>
                          <a:spcPct val="107000"/>
                        </a:lnSpc>
                        <a:spcBef>
                          <a:spcPts val="0"/>
                        </a:spcBef>
                        <a:spcAft>
                          <a:spcPts val="0"/>
                        </a:spcAft>
                      </a:pPr>
                      <a:r>
                        <a:rPr lang="en-US" sz="1800">
                          <a:effectLst/>
                        </a:rPr>
                        <a:t>EDM</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28</a:t>
                      </a:r>
                      <a:endParaRPr lang="en-US" sz="1800" dirty="0">
                        <a:effectLst/>
                        <a:latin typeface="Calibri" panose="020F0502020204030204" pitchFamily="34" charset="0"/>
                        <a:ea typeface="Calibri" panose="020F0502020204030204" pitchFamily="34" charset="0"/>
                      </a:endParaRPr>
                    </a:p>
                  </a:txBody>
                  <a:tcPr marL="68580" marR="68580" marT="0" marB="0">
                    <a:solidFill>
                      <a:schemeClr val="bg2">
                        <a:lumMod val="75000"/>
                        <a:lumOff val="25000"/>
                      </a:schemeClr>
                    </a:solidFill>
                  </a:tcPr>
                </a:tc>
                <a:tc>
                  <a:txBody>
                    <a:bodyPr/>
                    <a:lstStyle/>
                    <a:p>
                      <a:pPr marL="0" marR="0" algn="ctr">
                        <a:lnSpc>
                          <a:spcPct val="107000"/>
                        </a:lnSpc>
                        <a:spcBef>
                          <a:spcPts val="0"/>
                        </a:spcBef>
                        <a:spcAft>
                          <a:spcPts val="0"/>
                        </a:spcAft>
                      </a:pPr>
                      <a:r>
                        <a:rPr lang="en-US" sz="1800" dirty="0">
                          <a:effectLst/>
                        </a:rPr>
                        <a:t>7</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13</a:t>
                      </a:r>
                      <a:endParaRPr lang="en-US" sz="18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164793747"/>
                  </a:ext>
                </a:extLst>
              </a:tr>
              <a:tr h="0">
                <a:tc>
                  <a:txBody>
                    <a:bodyPr/>
                    <a:lstStyle/>
                    <a:p>
                      <a:pPr marL="0" marR="0" algn="just">
                        <a:lnSpc>
                          <a:spcPct val="107000"/>
                        </a:lnSpc>
                        <a:spcBef>
                          <a:spcPts val="0"/>
                        </a:spcBef>
                        <a:spcAft>
                          <a:spcPts val="0"/>
                        </a:spcAft>
                      </a:pPr>
                      <a:r>
                        <a:rPr lang="en-US" sz="1800">
                          <a:effectLst/>
                        </a:rPr>
                        <a:t>Rap</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0</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7</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29</a:t>
                      </a:r>
                      <a:endParaRPr lang="en-US" sz="1800" dirty="0">
                        <a:effectLst/>
                        <a:latin typeface="Calibri" panose="020F0502020204030204" pitchFamily="34" charset="0"/>
                        <a:ea typeface="Calibri" panose="020F0502020204030204" pitchFamily="34" charset="0"/>
                      </a:endParaRPr>
                    </a:p>
                  </a:txBody>
                  <a:tcPr marL="68580" marR="68580" marT="0" marB="0">
                    <a:solidFill>
                      <a:schemeClr val="bg2">
                        <a:lumMod val="75000"/>
                        <a:lumOff val="25000"/>
                      </a:schemeClr>
                    </a:solidFill>
                  </a:tcPr>
                </a:tc>
                <a:tc>
                  <a:txBody>
                    <a:bodyPr/>
                    <a:lstStyle/>
                    <a:p>
                      <a:pPr marL="0" marR="0" algn="ctr">
                        <a:lnSpc>
                          <a:spcPct val="107000"/>
                        </a:lnSpc>
                        <a:spcBef>
                          <a:spcPts val="0"/>
                        </a:spcBef>
                        <a:spcAft>
                          <a:spcPts val="0"/>
                        </a:spcAft>
                      </a:pPr>
                      <a:r>
                        <a:rPr lang="en-US" sz="1800">
                          <a:effectLst/>
                        </a:rPr>
                        <a:t>11</a:t>
                      </a:r>
                      <a:endParaRPr lang="en-US" sz="18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497421078"/>
                  </a:ext>
                </a:extLst>
              </a:tr>
              <a:tr h="0">
                <a:tc>
                  <a:txBody>
                    <a:bodyPr/>
                    <a:lstStyle/>
                    <a:p>
                      <a:pPr marL="0" marR="0" algn="just">
                        <a:lnSpc>
                          <a:spcPct val="107000"/>
                        </a:lnSpc>
                        <a:spcBef>
                          <a:spcPts val="0"/>
                        </a:spcBef>
                        <a:spcAft>
                          <a:spcPts val="0"/>
                        </a:spcAft>
                      </a:pPr>
                      <a:r>
                        <a:rPr lang="en-US" sz="1800" dirty="0">
                          <a:effectLst/>
                        </a:rPr>
                        <a:t>Rock</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0</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17</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6</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5</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22</a:t>
                      </a:r>
                      <a:endParaRPr lang="en-US" sz="1800" dirty="0">
                        <a:effectLst/>
                        <a:latin typeface="Calibri" panose="020F0502020204030204" pitchFamily="34" charset="0"/>
                        <a:ea typeface="Calibri" panose="020F0502020204030204" pitchFamily="34" charset="0"/>
                      </a:endParaRPr>
                    </a:p>
                  </a:txBody>
                  <a:tcPr marL="68580" marR="68580" marT="0" marB="0">
                    <a:solidFill>
                      <a:schemeClr val="bg2">
                        <a:lumMod val="75000"/>
                        <a:lumOff val="25000"/>
                      </a:schemeClr>
                    </a:solidFill>
                  </a:tcPr>
                </a:tc>
                <a:extLst>
                  <a:ext uri="{0D108BD9-81ED-4DB2-BD59-A6C34878D82A}">
                    <a16:rowId xmlns:a16="http://schemas.microsoft.com/office/drawing/2014/main" val="671576393"/>
                  </a:ext>
                </a:extLst>
              </a:tr>
            </a:tbl>
          </a:graphicData>
        </a:graphic>
      </p:graphicFrame>
      <p:sp>
        <p:nvSpPr>
          <p:cNvPr id="2" name="Title 1">
            <a:extLst>
              <a:ext uri="{FF2B5EF4-FFF2-40B4-BE49-F238E27FC236}">
                <a16:creationId xmlns:a16="http://schemas.microsoft.com/office/drawing/2014/main" id="{747D1AB8-CE7D-DE02-BA81-BFB8C25005FB}"/>
              </a:ext>
            </a:extLst>
          </p:cNvPr>
          <p:cNvSpPr>
            <a:spLocks noGrp="1"/>
          </p:cNvSpPr>
          <p:nvPr>
            <p:ph type="title"/>
          </p:nvPr>
        </p:nvSpPr>
        <p:spPr/>
        <p:txBody>
          <a:bodyPr/>
          <a:lstStyle/>
          <a:p>
            <a:r>
              <a:rPr lang="en-US" dirty="0"/>
              <a:t>Quadratic Discriminate Analysis </a:t>
            </a:r>
          </a:p>
        </p:txBody>
      </p:sp>
      <p:graphicFrame>
        <p:nvGraphicFramePr>
          <p:cNvPr id="7" name="Table 6">
            <a:extLst>
              <a:ext uri="{FF2B5EF4-FFF2-40B4-BE49-F238E27FC236}">
                <a16:creationId xmlns:a16="http://schemas.microsoft.com/office/drawing/2014/main" id="{D18A7934-D222-1608-0CD6-0467733D5FCE}"/>
              </a:ext>
            </a:extLst>
          </p:cNvPr>
          <p:cNvGraphicFramePr>
            <a:graphicFrameLocks noGrp="1"/>
          </p:cNvGraphicFramePr>
          <p:nvPr>
            <p:extLst>
              <p:ext uri="{D42A27DB-BD31-4B8C-83A1-F6EECF244321}">
                <p14:modId xmlns:p14="http://schemas.microsoft.com/office/powerpoint/2010/main" val="2940792607"/>
              </p:ext>
            </p:extLst>
          </p:nvPr>
        </p:nvGraphicFramePr>
        <p:xfrm>
          <a:off x="2891657" y="4047017"/>
          <a:ext cx="6408672" cy="1682880"/>
        </p:xfrm>
        <a:graphic>
          <a:graphicData uri="http://schemas.openxmlformats.org/drawingml/2006/table">
            <a:tbl>
              <a:tblPr firstRow="1" firstCol="1" bandRow="1">
                <a:tableStyleId>{5940675A-B579-460E-94D1-54222C63F5DA}</a:tableStyleId>
              </a:tblPr>
              <a:tblGrid>
                <a:gridCol w="1067883">
                  <a:extLst>
                    <a:ext uri="{9D8B030D-6E8A-4147-A177-3AD203B41FA5}">
                      <a16:colId xmlns:a16="http://schemas.microsoft.com/office/drawing/2014/main" val="3355017221"/>
                    </a:ext>
                  </a:extLst>
                </a:gridCol>
                <a:gridCol w="1067883">
                  <a:extLst>
                    <a:ext uri="{9D8B030D-6E8A-4147-A177-3AD203B41FA5}">
                      <a16:colId xmlns:a16="http://schemas.microsoft.com/office/drawing/2014/main" val="3138861698"/>
                    </a:ext>
                  </a:extLst>
                </a:gridCol>
                <a:gridCol w="1067883">
                  <a:extLst>
                    <a:ext uri="{9D8B030D-6E8A-4147-A177-3AD203B41FA5}">
                      <a16:colId xmlns:a16="http://schemas.microsoft.com/office/drawing/2014/main" val="1159946028"/>
                    </a:ext>
                  </a:extLst>
                </a:gridCol>
                <a:gridCol w="1067883">
                  <a:extLst>
                    <a:ext uri="{9D8B030D-6E8A-4147-A177-3AD203B41FA5}">
                      <a16:colId xmlns:a16="http://schemas.microsoft.com/office/drawing/2014/main" val="1693220813"/>
                    </a:ext>
                  </a:extLst>
                </a:gridCol>
                <a:gridCol w="1068570">
                  <a:extLst>
                    <a:ext uri="{9D8B030D-6E8A-4147-A177-3AD203B41FA5}">
                      <a16:colId xmlns:a16="http://schemas.microsoft.com/office/drawing/2014/main" val="3629000590"/>
                    </a:ext>
                  </a:extLst>
                </a:gridCol>
                <a:gridCol w="1068570">
                  <a:extLst>
                    <a:ext uri="{9D8B030D-6E8A-4147-A177-3AD203B41FA5}">
                      <a16:colId xmlns:a16="http://schemas.microsoft.com/office/drawing/2014/main" val="1506505736"/>
                    </a:ext>
                  </a:extLst>
                </a:gridCol>
              </a:tblGrid>
              <a:tr h="0">
                <a:tc>
                  <a:txBody>
                    <a:bodyPr/>
                    <a:lstStyle/>
                    <a:p>
                      <a:pPr marL="0" marR="0" algn="just">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endParaRPr>
                    </a:p>
                  </a:txBody>
                  <a:tcPr marL="68580" marR="68580" marT="0" marB="0">
                    <a:solidFill>
                      <a:schemeClr val="bg2">
                        <a:lumMod val="75000"/>
                        <a:lumOff val="25000"/>
                      </a:schemeClr>
                    </a:solidFill>
                  </a:tcPr>
                </a:tc>
                <a:tc>
                  <a:txBody>
                    <a:bodyPr/>
                    <a:lstStyle/>
                    <a:p>
                      <a:pPr marL="0" marR="0" algn="just">
                        <a:lnSpc>
                          <a:spcPct val="107000"/>
                        </a:lnSpc>
                        <a:spcBef>
                          <a:spcPts val="0"/>
                        </a:spcBef>
                        <a:spcAft>
                          <a:spcPts val="0"/>
                        </a:spcAft>
                      </a:pPr>
                      <a:r>
                        <a:rPr lang="en-US" sz="1800">
                          <a:effectLst/>
                        </a:rPr>
                        <a:t>Classical</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800">
                          <a:effectLst/>
                        </a:rPr>
                        <a:t>Country</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800">
                          <a:effectLst/>
                        </a:rPr>
                        <a:t>EDM</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800">
                          <a:effectLst/>
                        </a:rPr>
                        <a:t>Rap</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just">
                        <a:lnSpc>
                          <a:spcPct val="107000"/>
                        </a:lnSpc>
                        <a:spcBef>
                          <a:spcPts val="0"/>
                        </a:spcBef>
                        <a:spcAft>
                          <a:spcPts val="0"/>
                        </a:spcAft>
                      </a:pPr>
                      <a:r>
                        <a:rPr lang="en-US" sz="1800">
                          <a:effectLst/>
                        </a:rPr>
                        <a:t>Rock</a:t>
                      </a:r>
                      <a:endParaRPr lang="en-US" sz="18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628921790"/>
                  </a:ext>
                </a:extLst>
              </a:tr>
              <a:tr h="0">
                <a:tc>
                  <a:txBody>
                    <a:bodyPr/>
                    <a:lstStyle/>
                    <a:p>
                      <a:pPr marL="0" marR="0" algn="just">
                        <a:lnSpc>
                          <a:spcPct val="107000"/>
                        </a:lnSpc>
                        <a:spcBef>
                          <a:spcPts val="0"/>
                        </a:spcBef>
                        <a:spcAft>
                          <a:spcPts val="0"/>
                        </a:spcAft>
                      </a:pPr>
                      <a:r>
                        <a:rPr lang="en-US" sz="1800">
                          <a:effectLst/>
                        </a:rPr>
                        <a:t>Classical</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96%</a:t>
                      </a:r>
                    </a:p>
                  </a:txBody>
                  <a:tcPr marL="68580" marR="68580" marT="0" marB="0">
                    <a:solidFill>
                      <a:schemeClr val="bg2">
                        <a:lumMod val="75000"/>
                        <a:lumOff val="25000"/>
                      </a:schemeClr>
                    </a:solidFill>
                  </a:tcPr>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2%</a:t>
                      </a: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0%</a:t>
                      </a: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0%</a:t>
                      </a: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2%</a:t>
                      </a:r>
                    </a:p>
                  </a:txBody>
                  <a:tcPr marL="68580" marR="68580" marT="0" marB="0"/>
                </a:tc>
                <a:extLst>
                  <a:ext uri="{0D108BD9-81ED-4DB2-BD59-A6C34878D82A}">
                    <a16:rowId xmlns:a16="http://schemas.microsoft.com/office/drawing/2014/main" val="532799407"/>
                  </a:ext>
                </a:extLst>
              </a:tr>
              <a:tr h="0">
                <a:tc>
                  <a:txBody>
                    <a:bodyPr/>
                    <a:lstStyle/>
                    <a:p>
                      <a:pPr marL="0" marR="0" algn="just">
                        <a:lnSpc>
                          <a:spcPct val="107000"/>
                        </a:lnSpc>
                        <a:spcBef>
                          <a:spcPts val="0"/>
                        </a:spcBef>
                        <a:spcAft>
                          <a:spcPts val="0"/>
                        </a:spcAft>
                      </a:pPr>
                      <a:r>
                        <a:rPr lang="en-US" sz="1800" dirty="0">
                          <a:effectLst/>
                        </a:rPr>
                        <a:t>Country</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2%</a:t>
                      </a: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62%</a:t>
                      </a:r>
                    </a:p>
                  </a:txBody>
                  <a:tcPr marL="68580" marR="68580" marT="0" marB="0">
                    <a:solidFill>
                      <a:schemeClr val="bg2">
                        <a:lumMod val="75000"/>
                        <a:lumOff val="25000"/>
                      </a:schemeClr>
                    </a:solidFill>
                  </a:tcPr>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2%</a:t>
                      </a: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6%</a:t>
                      </a: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28%</a:t>
                      </a:r>
                    </a:p>
                  </a:txBody>
                  <a:tcPr marL="68580" marR="68580" marT="0" marB="0"/>
                </a:tc>
                <a:extLst>
                  <a:ext uri="{0D108BD9-81ED-4DB2-BD59-A6C34878D82A}">
                    <a16:rowId xmlns:a16="http://schemas.microsoft.com/office/drawing/2014/main" val="2086761280"/>
                  </a:ext>
                </a:extLst>
              </a:tr>
              <a:tr h="0">
                <a:tc>
                  <a:txBody>
                    <a:bodyPr/>
                    <a:lstStyle/>
                    <a:p>
                      <a:pPr marL="0" marR="0" algn="just">
                        <a:lnSpc>
                          <a:spcPct val="107000"/>
                        </a:lnSpc>
                        <a:spcBef>
                          <a:spcPts val="0"/>
                        </a:spcBef>
                        <a:spcAft>
                          <a:spcPts val="0"/>
                        </a:spcAft>
                      </a:pPr>
                      <a:r>
                        <a:rPr lang="en-US" sz="1800">
                          <a:effectLst/>
                        </a:rPr>
                        <a:t>EDM</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2%</a:t>
                      </a: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2%</a:t>
                      </a: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56%</a:t>
                      </a:r>
                    </a:p>
                  </a:txBody>
                  <a:tcPr marL="68580" marR="68580" marT="0" marB="0">
                    <a:solidFill>
                      <a:schemeClr val="bg2">
                        <a:lumMod val="75000"/>
                        <a:lumOff val="25000"/>
                      </a:schemeClr>
                    </a:solidFill>
                  </a:tcPr>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14%</a:t>
                      </a: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26%</a:t>
                      </a:r>
                    </a:p>
                  </a:txBody>
                  <a:tcPr marL="68580" marR="68580" marT="0" marB="0"/>
                </a:tc>
                <a:extLst>
                  <a:ext uri="{0D108BD9-81ED-4DB2-BD59-A6C34878D82A}">
                    <a16:rowId xmlns:a16="http://schemas.microsoft.com/office/drawing/2014/main" val="3164793747"/>
                  </a:ext>
                </a:extLst>
              </a:tr>
              <a:tr h="0">
                <a:tc>
                  <a:txBody>
                    <a:bodyPr/>
                    <a:lstStyle/>
                    <a:p>
                      <a:pPr marL="0" marR="0" algn="just">
                        <a:lnSpc>
                          <a:spcPct val="107000"/>
                        </a:lnSpc>
                        <a:spcBef>
                          <a:spcPts val="0"/>
                        </a:spcBef>
                        <a:spcAft>
                          <a:spcPts val="0"/>
                        </a:spcAft>
                      </a:pPr>
                      <a:r>
                        <a:rPr lang="en-US" sz="1800">
                          <a:effectLst/>
                        </a:rPr>
                        <a:t>Rap</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0%</a:t>
                      </a: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6%</a:t>
                      </a: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14%</a:t>
                      </a: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58%</a:t>
                      </a:r>
                    </a:p>
                  </a:txBody>
                  <a:tcPr marL="68580" marR="68580" marT="0" marB="0">
                    <a:solidFill>
                      <a:schemeClr val="bg2">
                        <a:lumMod val="75000"/>
                        <a:lumOff val="25000"/>
                      </a:schemeClr>
                    </a:solidFill>
                  </a:tcPr>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22%</a:t>
                      </a:r>
                    </a:p>
                  </a:txBody>
                  <a:tcPr marL="68580" marR="68580" marT="0" marB="0"/>
                </a:tc>
                <a:extLst>
                  <a:ext uri="{0D108BD9-81ED-4DB2-BD59-A6C34878D82A}">
                    <a16:rowId xmlns:a16="http://schemas.microsoft.com/office/drawing/2014/main" val="3497421078"/>
                  </a:ext>
                </a:extLst>
              </a:tr>
              <a:tr h="0">
                <a:tc>
                  <a:txBody>
                    <a:bodyPr/>
                    <a:lstStyle/>
                    <a:p>
                      <a:pPr marL="0" marR="0" algn="just">
                        <a:lnSpc>
                          <a:spcPct val="107000"/>
                        </a:lnSpc>
                        <a:spcBef>
                          <a:spcPts val="0"/>
                        </a:spcBef>
                        <a:spcAft>
                          <a:spcPts val="0"/>
                        </a:spcAft>
                      </a:pPr>
                      <a:r>
                        <a:rPr lang="en-US" sz="1800">
                          <a:effectLst/>
                        </a:rPr>
                        <a:t>Rock</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0%</a:t>
                      </a: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34%</a:t>
                      </a: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12%</a:t>
                      </a: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10%</a:t>
                      </a:r>
                    </a:p>
                  </a:txBody>
                  <a:tcPr marL="68580" marR="68580" marT="0" marB="0"/>
                </a:tc>
                <a:tc>
                  <a:txBody>
                    <a:bodyPr/>
                    <a:lstStyle/>
                    <a:p>
                      <a:pPr marL="0" marR="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44%</a:t>
                      </a:r>
                    </a:p>
                  </a:txBody>
                  <a:tcPr marL="68580" marR="68580" marT="0" marB="0">
                    <a:solidFill>
                      <a:schemeClr val="bg2">
                        <a:lumMod val="75000"/>
                        <a:lumOff val="25000"/>
                      </a:schemeClr>
                    </a:solidFill>
                  </a:tcPr>
                </a:tc>
                <a:extLst>
                  <a:ext uri="{0D108BD9-81ED-4DB2-BD59-A6C34878D82A}">
                    <a16:rowId xmlns:a16="http://schemas.microsoft.com/office/drawing/2014/main" val="671576393"/>
                  </a:ext>
                </a:extLst>
              </a:tr>
            </a:tbl>
          </a:graphicData>
        </a:graphic>
      </p:graphicFrame>
      <p:sp>
        <p:nvSpPr>
          <p:cNvPr id="8" name="TextBox 7">
            <a:extLst>
              <a:ext uri="{FF2B5EF4-FFF2-40B4-BE49-F238E27FC236}">
                <a16:creationId xmlns:a16="http://schemas.microsoft.com/office/drawing/2014/main" id="{E44EC964-AD99-7869-8AC3-B3CDFF7F85F7}"/>
              </a:ext>
            </a:extLst>
          </p:cNvPr>
          <p:cNvSpPr txBox="1"/>
          <p:nvPr/>
        </p:nvSpPr>
        <p:spPr>
          <a:xfrm>
            <a:off x="5020733" y="6017567"/>
            <a:ext cx="2785534" cy="461665"/>
          </a:xfrm>
          <a:prstGeom prst="rect">
            <a:avLst/>
          </a:prstGeom>
          <a:noFill/>
        </p:spPr>
        <p:txBody>
          <a:bodyPr wrap="square" rtlCol="0">
            <a:spAutoFit/>
          </a:bodyPr>
          <a:lstStyle/>
          <a:p>
            <a:r>
              <a:rPr lang="en-US" sz="2400" dirty="0"/>
              <a:t>Overall: 63.2 %</a:t>
            </a:r>
          </a:p>
        </p:txBody>
      </p:sp>
    </p:spTree>
    <p:extLst>
      <p:ext uri="{BB962C8B-B14F-4D97-AF65-F5344CB8AC3E}">
        <p14:creationId xmlns:p14="http://schemas.microsoft.com/office/powerpoint/2010/main" val="1299247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D1AB8-CE7D-DE02-BA81-BFB8C25005FB}"/>
              </a:ext>
            </a:extLst>
          </p:cNvPr>
          <p:cNvSpPr>
            <a:spLocks noGrp="1"/>
          </p:cNvSpPr>
          <p:nvPr>
            <p:ph type="title"/>
          </p:nvPr>
        </p:nvSpPr>
        <p:spPr/>
        <p:txBody>
          <a:bodyPr/>
          <a:lstStyle/>
          <a:p>
            <a:r>
              <a:rPr lang="en-US" dirty="0"/>
              <a:t>Neural Network</a:t>
            </a:r>
          </a:p>
        </p:txBody>
      </p:sp>
      <p:pic>
        <p:nvPicPr>
          <p:cNvPr id="8" name="Picture 7">
            <a:extLst>
              <a:ext uri="{FF2B5EF4-FFF2-40B4-BE49-F238E27FC236}">
                <a16:creationId xmlns:a16="http://schemas.microsoft.com/office/drawing/2014/main" id="{8F5FFC36-80F5-BCC7-6296-20F299BE91D8}"/>
              </a:ext>
            </a:extLst>
          </p:cNvPr>
          <p:cNvPicPr>
            <a:picLocks noChangeAspect="1"/>
          </p:cNvPicPr>
          <p:nvPr/>
        </p:nvPicPr>
        <p:blipFill>
          <a:blip r:embed="rId3"/>
          <a:stretch>
            <a:fillRect/>
          </a:stretch>
        </p:blipFill>
        <p:spPr>
          <a:xfrm>
            <a:off x="123946" y="1681650"/>
            <a:ext cx="11933459" cy="3779790"/>
          </a:xfrm>
          <a:prstGeom prst="rect">
            <a:avLst/>
          </a:prstGeom>
          <a:ln>
            <a:solidFill>
              <a:schemeClr val="tx1"/>
            </a:solidFill>
          </a:ln>
        </p:spPr>
      </p:pic>
    </p:spTree>
    <p:extLst>
      <p:ext uri="{BB962C8B-B14F-4D97-AF65-F5344CB8AC3E}">
        <p14:creationId xmlns:p14="http://schemas.microsoft.com/office/powerpoint/2010/main" val="126285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7844E-EFB1-7534-8FB4-71397BBDFC7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53045E5-86F7-7617-0ED5-1B16FF94CA2B}"/>
              </a:ext>
            </a:extLst>
          </p:cNvPr>
          <p:cNvSpPr>
            <a:spLocks noGrp="1"/>
          </p:cNvSpPr>
          <p:nvPr>
            <p:ph idx="1"/>
          </p:nvPr>
        </p:nvSpPr>
        <p:spPr/>
        <p:txBody>
          <a:bodyPr>
            <a:normAutofit/>
          </a:bodyPr>
          <a:lstStyle/>
          <a:p>
            <a:r>
              <a:rPr lang="en-US" sz="2800" dirty="0"/>
              <a:t>Dataset</a:t>
            </a:r>
          </a:p>
          <a:p>
            <a:r>
              <a:rPr lang="en-US" sz="2800" dirty="0"/>
              <a:t>Principal Component Analysis</a:t>
            </a:r>
          </a:p>
          <a:p>
            <a:r>
              <a:rPr lang="en-US" sz="2800" dirty="0"/>
              <a:t>Factor Analysis</a:t>
            </a:r>
          </a:p>
          <a:p>
            <a:r>
              <a:rPr lang="en-US" sz="2800" dirty="0"/>
              <a:t>Cluster Analysis</a:t>
            </a:r>
          </a:p>
          <a:p>
            <a:r>
              <a:rPr lang="en-US" sz="2800" dirty="0"/>
              <a:t>Discriminate Analysis</a:t>
            </a:r>
          </a:p>
          <a:p>
            <a:r>
              <a:rPr lang="en-US" sz="2800" dirty="0"/>
              <a:t>Neural Network</a:t>
            </a:r>
          </a:p>
        </p:txBody>
      </p:sp>
    </p:spTree>
    <p:extLst>
      <p:ext uri="{BB962C8B-B14F-4D97-AF65-F5344CB8AC3E}">
        <p14:creationId xmlns:p14="http://schemas.microsoft.com/office/powerpoint/2010/main" val="1530687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B7C29-914B-F93C-61A1-88C1579B872A}"/>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00A1F1A4-A8EA-D0C0-3373-885FD2F15949}"/>
              </a:ext>
            </a:extLst>
          </p:cNvPr>
          <p:cNvSpPr txBox="1">
            <a:spLocks/>
          </p:cNvSpPr>
          <p:nvPr/>
        </p:nvSpPr>
        <p:spPr>
          <a:xfrm>
            <a:off x="913795" y="1732449"/>
            <a:ext cx="10353762" cy="4058751"/>
          </a:xfrm>
          <a:prstGeom prst="rect">
            <a:avLst/>
          </a:prstGeom>
        </p:spPr>
        <p:txBody>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400" dirty="0"/>
              <a:t>Generated the Dataset using </a:t>
            </a:r>
            <a:r>
              <a:rPr lang="en-US" sz="2400" dirty="0" err="1"/>
              <a:t>Spotipy</a:t>
            </a:r>
            <a:endParaRPr lang="en-US" sz="2400" dirty="0"/>
          </a:p>
          <a:p>
            <a:pPr lvl="1"/>
            <a:r>
              <a:rPr lang="en-US" sz="2000" dirty="0"/>
              <a:t>Spotify API for Python</a:t>
            </a:r>
          </a:p>
          <a:p>
            <a:r>
              <a:rPr lang="en-US" sz="2400" dirty="0"/>
              <a:t>Grabbed 250 songs</a:t>
            </a:r>
          </a:p>
          <a:p>
            <a:pPr lvl="1"/>
            <a:r>
              <a:rPr lang="en-US" sz="2000" dirty="0"/>
              <a:t>Rock</a:t>
            </a:r>
          </a:p>
          <a:p>
            <a:pPr lvl="1"/>
            <a:r>
              <a:rPr lang="en-US" sz="2000" dirty="0"/>
              <a:t>EDM</a:t>
            </a:r>
          </a:p>
          <a:p>
            <a:pPr lvl="1"/>
            <a:r>
              <a:rPr lang="en-US" sz="2000" dirty="0"/>
              <a:t>Country</a:t>
            </a:r>
          </a:p>
          <a:p>
            <a:pPr lvl="1"/>
            <a:r>
              <a:rPr lang="en-US" sz="2000" dirty="0"/>
              <a:t>Rap</a:t>
            </a:r>
          </a:p>
          <a:p>
            <a:pPr lvl="1"/>
            <a:r>
              <a:rPr lang="en-US" sz="2000" dirty="0"/>
              <a:t>Classical</a:t>
            </a:r>
          </a:p>
        </p:txBody>
      </p:sp>
      <p:pic>
        <p:nvPicPr>
          <p:cNvPr id="5" name="Picture 4">
            <a:extLst>
              <a:ext uri="{FF2B5EF4-FFF2-40B4-BE49-F238E27FC236}">
                <a16:creationId xmlns:a16="http://schemas.microsoft.com/office/drawing/2014/main" id="{698A87ED-EFD6-4A8E-DCDA-05BF069CA616}"/>
              </a:ext>
            </a:extLst>
          </p:cNvPr>
          <p:cNvPicPr>
            <a:picLocks noChangeAspect="1"/>
          </p:cNvPicPr>
          <p:nvPr/>
        </p:nvPicPr>
        <p:blipFill>
          <a:blip r:embed="rId3"/>
          <a:stretch>
            <a:fillRect/>
          </a:stretch>
        </p:blipFill>
        <p:spPr>
          <a:xfrm>
            <a:off x="6412409" y="1580050"/>
            <a:ext cx="5431346" cy="4515951"/>
          </a:xfrm>
          <a:prstGeom prst="rect">
            <a:avLst/>
          </a:prstGeom>
          <a:ln>
            <a:solidFill>
              <a:schemeClr val="tx1"/>
            </a:solidFill>
          </a:ln>
        </p:spPr>
      </p:pic>
    </p:spTree>
    <p:extLst>
      <p:ext uri="{BB962C8B-B14F-4D97-AF65-F5344CB8AC3E}">
        <p14:creationId xmlns:p14="http://schemas.microsoft.com/office/powerpoint/2010/main" val="416936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D1AB8-CE7D-DE02-BA81-BFB8C25005FB}"/>
              </a:ext>
            </a:extLst>
          </p:cNvPr>
          <p:cNvSpPr>
            <a:spLocks noGrp="1"/>
          </p:cNvSpPr>
          <p:nvPr>
            <p:ph type="title"/>
          </p:nvPr>
        </p:nvSpPr>
        <p:spPr/>
        <p:txBody>
          <a:bodyPr/>
          <a:lstStyle/>
          <a:p>
            <a:r>
              <a:rPr lang="en-US" dirty="0"/>
              <a:t>Code</a:t>
            </a:r>
          </a:p>
        </p:txBody>
      </p:sp>
      <p:pic>
        <p:nvPicPr>
          <p:cNvPr id="4" name="Picture 3">
            <a:extLst>
              <a:ext uri="{FF2B5EF4-FFF2-40B4-BE49-F238E27FC236}">
                <a16:creationId xmlns:a16="http://schemas.microsoft.com/office/drawing/2014/main" id="{AC36B3F8-6F32-BC98-471D-826203477B0C}"/>
              </a:ext>
            </a:extLst>
          </p:cNvPr>
          <p:cNvPicPr>
            <a:picLocks noChangeAspect="1"/>
          </p:cNvPicPr>
          <p:nvPr/>
        </p:nvPicPr>
        <p:blipFill>
          <a:blip r:embed="rId3"/>
          <a:stretch>
            <a:fillRect/>
          </a:stretch>
        </p:blipFill>
        <p:spPr>
          <a:xfrm>
            <a:off x="404251" y="2892953"/>
            <a:ext cx="11372850" cy="1647825"/>
          </a:xfrm>
          <a:prstGeom prst="rect">
            <a:avLst/>
          </a:prstGeom>
          <a:ln>
            <a:solidFill>
              <a:schemeClr val="tx1"/>
            </a:solidFill>
          </a:ln>
        </p:spPr>
      </p:pic>
    </p:spTree>
    <p:extLst>
      <p:ext uri="{BB962C8B-B14F-4D97-AF65-F5344CB8AC3E}">
        <p14:creationId xmlns:p14="http://schemas.microsoft.com/office/powerpoint/2010/main" val="3221060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D1AB8-CE7D-DE02-BA81-BFB8C25005FB}"/>
              </a:ext>
            </a:extLst>
          </p:cNvPr>
          <p:cNvSpPr>
            <a:spLocks noGrp="1"/>
          </p:cNvSpPr>
          <p:nvPr>
            <p:ph type="title"/>
          </p:nvPr>
        </p:nvSpPr>
        <p:spPr/>
        <p:txBody>
          <a:bodyPr/>
          <a:lstStyle/>
          <a:p>
            <a:r>
              <a:rPr lang="en-US" dirty="0"/>
              <a:t>Code</a:t>
            </a:r>
          </a:p>
        </p:txBody>
      </p:sp>
      <p:pic>
        <p:nvPicPr>
          <p:cNvPr id="5" name="Picture 4">
            <a:extLst>
              <a:ext uri="{FF2B5EF4-FFF2-40B4-BE49-F238E27FC236}">
                <a16:creationId xmlns:a16="http://schemas.microsoft.com/office/drawing/2014/main" id="{40DCFEAC-B695-E2A6-460C-8CE0C6047876}"/>
              </a:ext>
            </a:extLst>
          </p:cNvPr>
          <p:cNvPicPr>
            <a:picLocks noChangeAspect="1"/>
          </p:cNvPicPr>
          <p:nvPr/>
        </p:nvPicPr>
        <p:blipFill>
          <a:blip r:embed="rId3"/>
          <a:stretch>
            <a:fillRect/>
          </a:stretch>
        </p:blipFill>
        <p:spPr>
          <a:xfrm>
            <a:off x="2656913" y="1892301"/>
            <a:ext cx="6867525" cy="3276600"/>
          </a:xfrm>
          <a:prstGeom prst="rect">
            <a:avLst/>
          </a:prstGeom>
          <a:ln>
            <a:solidFill>
              <a:schemeClr val="tx1"/>
            </a:solidFill>
          </a:ln>
        </p:spPr>
      </p:pic>
    </p:spTree>
    <p:extLst>
      <p:ext uri="{BB962C8B-B14F-4D97-AF65-F5344CB8AC3E}">
        <p14:creationId xmlns:p14="http://schemas.microsoft.com/office/powerpoint/2010/main" val="3593614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B025B-44D7-80BF-BAAE-207DF96F9B8B}"/>
              </a:ext>
            </a:extLst>
          </p:cNvPr>
          <p:cNvSpPr>
            <a:spLocks noGrp="1"/>
          </p:cNvSpPr>
          <p:nvPr>
            <p:ph type="title"/>
          </p:nvPr>
        </p:nvSpPr>
        <p:spPr/>
        <p:txBody>
          <a:bodyPr/>
          <a:lstStyle/>
          <a:p>
            <a:r>
              <a:rPr lang="en-US" dirty="0"/>
              <a:t>Final Dataset</a:t>
            </a:r>
          </a:p>
        </p:txBody>
      </p:sp>
      <p:pic>
        <p:nvPicPr>
          <p:cNvPr id="4" name="Picture 3">
            <a:extLst>
              <a:ext uri="{FF2B5EF4-FFF2-40B4-BE49-F238E27FC236}">
                <a16:creationId xmlns:a16="http://schemas.microsoft.com/office/drawing/2014/main" id="{0F1F06FF-56BE-FE74-0454-7B7E77534012}"/>
              </a:ext>
            </a:extLst>
          </p:cNvPr>
          <p:cNvPicPr>
            <a:picLocks noChangeAspect="1"/>
          </p:cNvPicPr>
          <p:nvPr/>
        </p:nvPicPr>
        <p:blipFill>
          <a:blip r:embed="rId3"/>
          <a:stretch>
            <a:fillRect/>
          </a:stretch>
        </p:blipFill>
        <p:spPr>
          <a:xfrm>
            <a:off x="0" y="1769533"/>
            <a:ext cx="12166148" cy="4106592"/>
          </a:xfrm>
          <a:prstGeom prst="rect">
            <a:avLst/>
          </a:prstGeom>
          <a:ln>
            <a:solidFill>
              <a:schemeClr val="tx1"/>
            </a:solidFill>
          </a:ln>
        </p:spPr>
      </p:pic>
    </p:spTree>
    <p:extLst>
      <p:ext uri="{BB962C8B-B14F-4D97-AF65-F5344CB8AC3E}">
        <p14:creationId xmlns:p14="http://schemas.microsoft.com/office/powerpoint/2010/main" val="2862854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7230-00BF-F811-A71A-25CB25DA03D4}"/>
              </a:ext>
            </a:extLst>
          </p:cNvPr>
          <p:cNvSpPr>
            <a:spLocks noGrp="1"/>
          </p:cNvSpPr>
          <p:nvPr>
            <p:ph type="title"/>
          </p:nvPr>
        </p:nvSpPr>
        <p:spPr/>
        <p:txBody>
          <a:bodyPr/>
          <a:lstStyle/>
          <a:p>
            <a:r>
              <a:rPr lang="en-US" dirty="0"/>
              <a:t>Dataset Definitions</a:t>
            </a:r>
          </a:p>
        </p:txBody>
      </p:sp>
      <p:sp>
        <p:nvSpPr>
          <p:cNvPr id="3" name="Content Placeholder 2">
            <a:extLst>
              <a:ext uri="{FF2B5EF4-FFF2-40B4-BE49-F238E27FC236}">
                <a16:creationId xmlns:a16="http://schemas.microsoft.com/office/drawing/2014/main" id="{E40506C4-D994-D62A-80CB-8643BB1C8D44}"/>
              </a:ext>
            </a:extLst>
          </p:cNvPr>
          <p:cNvSpPr txBox="1">
            <a:spLocks/>
          </p:cNvSpPr>
          <p:nvPr/>
        </p:nvSpPr>
        <p:spPr>
          <a:xfrm>
            <a:off x="354995" y="1580050"/>
            <a:ext cx="5876472" cy="4854617"/>
          </a:xfrm>
          <a:prstGeom prst="rect">
            <a:avLst/>
          </a:prstGeom>
        </p:spPr>
        <p:txBody>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12 Columns of data</a:t>
            </a:r>
          </a:p>
          <a:p>
            <a:pPr lvl="1"/>
            <a:r>
              <a:rPr lang="en-US" sz="1600" b="1" dirty="0"/>
              <a:t>Acousticness</a:t>
            </a:r>
            <a:r>
              <a:rPr lang="en-US" sz="1600" dirty="0"/>
              <a:t> – Measures how acoustic a song is from a scale of 0-1.</a:t>
            </a:r>
          </a:p>
          <a:p>
            <a:pPr lvl="1"/>
            <a:r>
              <a:rPr lang="en-US" sz="1600" b="1" dirty="0"/>
              <a:t>Danceability</a:t>
            </a:r>
            <a:r>
              <a:rPr lang="en-US" sz="1600" dirty="0"/>
              <a:t> – Takes tempo, rhythm stability, and beat strength into account to determine how suitable a track is for dancing. The scale is 0-1.</a:t>
            </a:r>
          </a:p>
          <a:p>
            <a:pPr lvl="1"/>
            <a:r>
              <a:rPr lang="en-US" sz="1600" b="1" dirty="0" err="1"/>
              <a:t>Duration_ms</a:t>
            </a:r>
            <a:r>
              <a:rPr lang="en-US" sz="1600" b="1" dirty="0"/>
              <a:t> </a:t>
            </a:r>
            <a:r>
              <a:rPr lang="en-US" sz="1600" dirty="0"/>
              <a:t>– The length of the song in milliseconds.</a:t>
            </a:r>
          </a:p>
          <a:p>
            <a:pPr lvl="1"/>
            <a:r>
              <a:rPr lang="en-US" sz="1600" b="1" dirty="0"/>
              <a:t>Energy</a:t>
            </a:r>
            <a:r>
              <a:rPr lang="en-US" sz="1600" dirty="0"/>
              <a:t> – Songs that are high in energy have a fast tempo, are loud, and have good dynamic range. The scale is 0-1.</a:t>
            </a:r>
          </a:p>
          <a:p>
            <a:pPr lvl="1"/>
            <a:r>
              <a:rPr lang="en-US" sz="1600" b="1" dirty="0" err="1"/>
              <a:t>Instrumentalness</a:t>
            </a:r>
            <a:r>
              <a:rPr lang="en-US" sz="1600" dirty="0"/>
              <a:t> – Predicts if there are no vocals in a song. Scale is 0-1, where values above 0.5 are intended to represent instrumental tracks.</a:t>
            </a:r>
          </a:p>
          <a:p>
            <a:pPr lvl="1"/>
            <a:r>
              <a:rPr lang="en-US" sz="1600" b="1" dirty="0"/>
              <a:t>Key</a:t>
            </a:r>
            <a:r>
              <a:rPr lang="en-US" sz="1600" dirty="0"/>
              <a:t> – The key the track is in, and the scale maps to the pitch being used from -1-11. If no key was detected, -1 was used.</a:t>
            </a:r>
          </a:p>
        </p:txBody>
      </p:sp>
      <p:sp>
        <p:nvSpPr>
          <p:cNvPr id="4" name="Content Placeholder 2">
            <a:extLst>
              <a:ext uri="{FF2B5EF4-FFF2-40B4-BE49-F238E27FC236}">
                <a16:creationId xmlns:a16="http://schemas.microsoft.com/office/drawing/2014/main" id="{BB1A1B8A-8F82-CD4D-DDD8-183A7F013E58}"/>
              </a:ext>
            </a:extLst>
          </p:cNvPr>
          <p:cNvSpPr txBox="1">
            <a:spLocks/>
          </p:cNvSpPr>
          <p:nvPr/>
        </p:nvSpPr>
        <p:spPr>
          <a:xfrm>
            <a:off x="5960533" y="1991698"/>
            <a:ext cx="5876472" cy="4058751"/>
          </a:xfrm>
          <a:prstGeom prst="rect">
            <a:avLst/>
          </a:prstGeom>
        </p:spPr>
        <p:txBody>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lvl="1"/>
            <a:r>
              <a:rPr lang="en-US" sz="1600" b="1" dirty="0"/>
              <a:t>Liveness</a:t>
            </a:r>
            <a:r>
              <a:rPr lang="en-US" sz="1600" dirty="0"/>
              <a:t> – Predicts if the track was played in front of an audience in the recording. Scale is 0-1 where 0.8 describes a high likelihood that there was an audience.</a:t>
            </a:r>
          </a:p>
          <a:p>
            <a:pPr lvl="1"/>
            <a:r>
              <a:rPr lang="en-US" sz="1600" b="1" dirty="0"/>
              <a:t>Loudness</a:t>
            </a:r>
            <a:r>
              <a:rPr lang="en-US" sz="1600" dirty="0"/>
              <a:t> – This is measured in decibels. </a:t>
            </a:r>
          </a:p>
          <a:p>
            <a:pPr lvl="1"/>
            <a:r>
              <a:rPr lang="en-US" sz="1600" b="1" dirty="0"/>
              <a:t>Mode</a:t>
            </a:r>
            <a:r>
              <a:rPr lang="en-US" sz="1600" dirty="0"/>
              <a:t> – Indicates modality of the track, or whether is in major, 1, or minor, 0.</a:t>
            </a:r>
          </a:p>
          <a:p>
            <a:pPr lvl="1"/>
            <a:r>
              <a:rPr lang="en-US" sz="1600" b="1" dirty="0" err="1"/>
              <a:t>Speechiness</a:t>
            </a:r>
            <a:r>
              <a:rPr lang="en-US" sz="1600" dirty="0"/>
              <a:t> – Detects if there are spoken words in a song, where the higher values would be a speech only recording such as a podcast. Most songs with music and speech will fall between 0.3 and 0.6, and songs with no lyrics will fall below 0.3.</a:t>
            </a:r>
          </a:p>
          <a:p>
            <a:pPr lvl="1"/>
            <a:r>
              <a:rPr lang="en-US" sz="1600" b="1" dirty="0"/>
              <a:t>Tempo</a:t>
            </a:r>
            <a:r>
              <a:rPr lang="en-US" sz="1600" dirty="0"/>
              <a:t> – This is an estimate of beats per minute of a song.</a:t>
            </a:r>
          </a:p>
          <a:p>
            <a:pPr lvl="1"/>
            <a:r>
              <a:rPr lang="en-US" sz="1600" b="1" dirty="0"/>
              <a:t>Valence</a:t>
            </a:r>
            <a:r>
              <a:rPr lang="en-US" sz="1600" dirty="0"/>
              <a:t> - Predicts the sentiment of the song.</a:t>
            </a:r>
          </a:p>
        </p:txBody>
      </p:sp>
    </p:spTree>
    <p:extLst>
      <p:ext uri="{BB962C8B-B14F-4D97-AF65-F5344CB8AC3E}">
        <p14:creationId xmlns:p14="http://schemas.microsoft.com/office/powerpoint/2010/main" val="650143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AF7DA-F695-0560-E5D3-4DE3BD018686}"/>
              </a:ext>
            </a:extLst>
          </p:cNvPr>
          <p:cNvSpPr>
            <a:spLocks noGrp="1"/>
          </p:cNvSpPr>
          <p:nvPr>
            <p:ph type="title"/>
          </p:nvPr>
        </p:nvSpPr>
        <p:spPr>
          <a:xfrm>
            <a:off x="919119" y="204465"/>
            <a:ext cx="10353762" cy="970450"/>
          </a:xfrm>
        </p:spPr>
        <p:txBody>
          <a:bodyPr/>
          <a:lstStyle/>
          <a:p>
            <a:r>
              <a:rPr lang="en-US" dirty="0"/>
              <a:t>Dataset Box Plots</a:t>
            </a:r>
          </a:p>
        </p:txBody>
      </p:sp>
      <p:pic>
        <p:nvPicPr>
          <p:cNvPr id="3" name="image6.png">
            <a:extLst>
              <a:ext uri="{FF2B5EF4-FFF2-40B4-BE49-F238E27FC236}">
                <a16:creationId xmlns:a16="http://schemas.microsoft.com/office/drawing/2014/main" id="{1C7313D8-848D-F0FE-3FED-07B5D8508C20}"/>
              </a:ext>
            </a:extLst>
          </p:cNvPr>
          <p:cNvPicPr>
            <a:picLocks noChangeAspect="1"/>
          </p:cNvPicPr>
          <p:nvPr/>
        </p:nvPicPr>
        <p:blipFill>
          <a:blip r:embed="rId3"/>
          <a:srcRect/>
          <a:stretch>
            <a:fillRect/>
          </a:stretch>
        </p:blipFill>
        <p:spPr>
          <a:xfrm>
            <a:off x="6360598" y="1183725"/>
            <a:ext cx="2724044" cy="1600200"/>
          </a:xfrm>
          <a:prstGeom prst="rect">
            <a:avLst/>
          </a:prstGeom>
          <a:ln w="12700">
            <a:solidFill>
              <a:srgbClr val="000000"/>
            </a:solidFill>
            <a:prstDash val="solid"/>
          </a:ln>
        </p:spPr>
      </p:pic>
      <p:pic>
        <p:nvPicPr>
          <p:cNvPr id="4" name="image14.png">
            <a:extLst>
              <a:ext uri="{FF2B5EF4-FFF2-40B4-BE49-F238E27FC236}">
                <a16:creationId xmlns:a16="http://schemas.microsoft.com/office/drawing/2014/main" id="{C7F82B38-B360-2C0D-8477-EA0F1692522C}"/>
              </a:ext>
            </a:extLst>
          </p:cNvPr>
          <p:cNvPicPr>
            <a:picLocks noChangeAspect="1"/>
          </p:cNvPicPr>
          <p:nvPr/>
        </p:nvPicPr>
        <p:blipFill>
          <a:blip r:embed="rId4"/>
          <a:srcRect/>
          <a:stretch>
            <a:fillRect/>
          </a:stretch>
        </p:blipFill>
        <p:spPr>
          <a:xfrm>
            <a:off x="199932" y="1183725"/>
            <a:ext cx="2727748" cy="1600200"/>
          </a:xfrm>
          <a:prstGeom prst="rect">
            <a:avLst/>
          </a:prstGeom>
          <a:ln w="12700">
            <a:solidFill>
              <a:srgbClr val="000000"/>
            </a:solidFill>
            <a:prstDash val="solid"/>
          </a:ln>
        </p:spPr>
      </p:pic>
      <p:pic>
        <p:nvPicPr>
          <p:cNvPr id="5" name="image15.png" descr="Chart, box and whisker chart&#10;&#10;Description automatically generated">
            <a:extLst>
              <a:ext uri="{FF2B5EF4-FFF2-40B4-BE49-F238E27FC236}">
                <a16:creationId xmlns:a16="http://schemas.microsoft.com/office/drawing/2014/main" id="{8922B6B0-0961-1B3D-8EC3-A603BF5E2F41}"/>
              </a:ext>
            </a:extLst>
          </p:cNvPr>
          <p:cNvPicPr>
            <a:picLocks noChangeAspect="1"/>
          </p:cNvPicPr>
          <p:nvPr/>
        </p:nvPicPr>
        <p:blipFill>
          <a:blip r:embed="rId5"/>
          <a:srcRect/>
          <a:stretch>
            <a:fillRect/>
          </a:stretch>
        </p:blipFill>
        <p:spPr>
          <a:xfrm>
            <a:off x="3280265" y="1183725"/>
            <a:ext cx="2727748" cy="1600200"/>
          </a:xfrm>
          <a:prstGeom prst="rect">
            <a:avLst/>
          </a:prstGeom>
          <a:ln w="12700">
            <a:solidFill>
              <a:srgbClr val="000000"/>
            </a:solidFill>
            <a:prstDash val="solid"/>
          </a:ln>
        </p:spPr>
      </p:pic>
      <p:pic>
        <p:nvPicPr>
          <p:cNvPr id="6" name="image2.png">
            <a:extLst>
              <a:ext uri="{FF2B5EF4-FFF2-40B4-BE49-F238E27FC236}">
                <a16:creationId xmlns:a16="http://schemas.microsoft.com/office/drawing/2014/main" id="{AB139DC3-6B2E-A470-DEA3-BFE76968E12A}"/>
              </a:ext>
            </a:extLst>
          </p:cNvPr>
          <p:cNvPicPr>
            <a:picLocks noChangeAspect="1"/>
          </p:cNvPicPr>
          <p:nvPr/>
        </p:nvPicPr>
        <p:blipFill>
          <a:blip r:embed="rId6"/>
          <a:srcRect/>
          <a:stretch>
            <a:fillRect/>
          </a:stretch>
        </p:blipFill>
        <p:spPr>
          <a:xfrm>
            <a:off x="9437227" y="1183725"/>
            <a:ext cx="2557264" cy="1600200"/>
          </a:xfrm>
          <a:prstGeom prst="rect">
            <a:avLst/>
          </a:prstGeom>
          <a:ln w="12700">
            <a:solidFill>
              <a:srgbClr val="000000"/>
            </a:solidFill>
            <a:prstDash val="solid"/>
          </a:ln>
        </p:spPr>
      </p:pic>
      <p:pic>
        <p:nvPicPr>
          <p:cNvPr id="7" name="image11.png">
            <a:extLst>
              <a:ext uri="{FF2B5EF4-FFF2-40B4-BE49-F238E27FC236}">
                <a16:creationId xmlns:a16="http://schemas.microsoft.com/office/drawing/2014/main" id="{22791F18-DF7A-9B08-D0A6-7DAA747582BD}"/>
              </a:ext>
            </a:extLst>
          </p:cNvPr>
          <p:cNvPicPr>
            <a:picLocks noChangeAspect="1"/>
          </p:cNvPicPr>
          <p:nvPr/>
        </p:nvPicPr>
        <p:blipFill>
          <a:blip r:embed="rId7"/>
          <a:srcRect/>
          <a:stretch>
            <a:fillRect/>
          </a:stretch>
        </p:blipFill>
        <p:spPr>
          <a:xfrm>
            <a:off x="199932" y="3134276"/>
            <a:ext cx="2727748" cy="1600200"/>
          </a:xfrm>
          <a:prstGeom prst="rect">
            <a:avLst/>
          </a:prstGeom>
          <a:ln w="12700">
            <a:solidFill>
              <a:srgbClr val="000000"/>
            </a:solidFill>
            <a:prstDash val="solid"/>
          </a:ln>
        </p:spPr>
      </p:pic>
      <p:pic>
        <p:nvPicPr>
          <p:cNvPr id="8" name="image16.png">
            <a:extLst>
              <a:ext uri="{FF2B5EF4-FFF2-40B4-BE49-F238E27FC236}">
                <a16:creationId xmlns:a16="http://schemas.microsoft.com/office/drawing/2014/main" id="{3F8E2443-AB91-8F8E-257F-FF8996329940}"/>
              </a:ext>
            </a:extLst>
          </p:cNvPr>
          <p:cNvPicPr>
            <a:picLocks noChangeAspect="1"/>
          </p:cNvPicPr>
          <p:nvPr/>
        </p:nvPicPr>
        <p:blipFill>
          <a:blip r:embed="rId8"/>
          <a:srcRect/>
          <a:stretch>
            <a:fillRect/>
          </a:stretch>
        </p:blipFill>
        <p:spPr>
          <a:xfrm>
            <a:off x="3280265" y="3134276"/>
            <a:ext cx="2727748" cy="1600200"/>
          </a:xfrm>
          <a:prstGeom prst="rect">
            <a:avLst/>
          </a:prstGeom>
          <a:ln w="12700">
            <a:solidFill>
              <a:srgbClr val="000000"/>
            </a:solidFill>
            <a:prstDash val="solid"/>
          </a:ln>
        </p:spPr>
      </p:pic>
      <p:pic>
        <p:nvPicPr>
          <p:cNvPr id="9" name="image1.png">
            <a:extLst>
              <a:ext uri="{FF2B5EF4-FFF2-40B4-BE49-F238E27FC236}">
                <a16:creationId xmlns:a16="http://schemas.microsoft.com/office/drawing/2014/main" id="{EC7D2C7C-5EA2-39E5-15F8-AD49BF25C717}"/>
              </a:ext>
            </a:extLst>
          </p:cNvPr>
          <p:cNvPicPr>
            <a:picLocks noChangeAspect="1"/>
          </p:cNvPicPr>
          <p:nvPr/>
        </p:nvPicPr>
        <p:blipFill>
          <a:blip r:embed="rId9"/>
          <a:srcRect/>
          <a:stretch>
            <a:fillRect/>
          </a:stretch>
        </p:blipFill>
        <p:spPr>
          <a:xfrm>
            <a:off x="6360598" y="3134276"/>
            <a:ext cx="2727748" cy="1600200"/>
          </a:xfrm>
          <a:prstGeom prst="rect">
            <a:avLst/>
          </a:prstGeom>
          <a:ln w="12700">
            <a:solidFill>
              <a:srgbClr val="000000"/>
            </a:solidFill>
            <a:prstDash val="solid"/>
          </a:ln>
        </p:spPr>
      </p:pic>
      <p:pic>
        <p:nvPicPr>
          <p:cNvPr id="10" name="image8.png">
            <a:extLst>
              <a:ext uri="{FF2B5EF4-FFF2-40B4-BE49-F238E27FC236}">
                <a16:creationId xmlns:a16="http://schemas.microsoft.com/office/drawing/2014/main" id="{12CD9BDC-43CF-233A-7D6A-B034AEEF5225}"/>
              </a:ext>
            </a:extLst>
          </p:cNvPr>
          <p:cNvPicPr>
            <a:picLocks noChangeAspect="1"/>
          </p:cNvPicPr>
          <p:nvPr/>
        </p:nvPicPr>
        <p:blipFill>
          <a:blip r:embed="rId10"/>
          <a:srcRect/>
          <a:stretch>
            <a:fillRect/>
          </a:stretch>
        </p:blipFill>
        <p:spPr>
          <a:xfrm>
            <a:off x="9279643" y="3134276"/>
            <a:ext cx="2727748" cy="1600200"/>
          </a:xfrm>
          <a:prstGeom prst="rect">
            <a:avLst/>
          </a:prstGeom>
          <a:ln w="12700">
            <a:solidFill>
              <a:srgbClr val="000000"/>
            </a:solidFill>
            <a:prstDash val="solid"/>
          </a:ln>
        </p:spPr>
      </p:pic>
      <p:pic>
        <p:nvPicPr>
          <p:cNvPr id="11" name="image4.png">
            <a:extLst>
              <a:ext uri="{FF2B5EF4-FFF2-40B4-BE49-F238E27FC236}">
                <a16:creationId xmlns:a16="http://schemas.microsoft.com/office/drawing/2014/main" id="{748607CD-5722-ACB2-E1A7-F94C60B96665}"/>
              </a:ext>
            </a:extLst>
          </p:cNvPr>
          <p:cNvPicPr>
            <a:picLocks noChangeAspect="1"/>
          </p:cNvPicPr>
          <p:nvPr/>
        </p:nvPicPr>
        <p:blipFill>
          <a:blip r:embed="rId11"/>
          <a:srcRect/>
          <a:stretch>
            <a:fillRect/>
          </a:stretch>
        </p:blipFill>
        <p:spPr>
          <a:xfrm>
            <a:off x="1606165" y="5024124"/>
            <a:ext cx="2727748" cy="1600200"/>
          </a:xfrm>
          <a:prstGeom prst="rect">
            <a:avLst/>
          </a:prstGeom>
          <a:ln w="12700">
            <a:solidFill>
              <a:srgbClr val="000000"/>
            </a:solidFill>
            <a:prstDash val="solid"/>
          </a:ln>
        </p:spPr>
      </p:pic>
      <p:pic>
        <p:nvPicPr>
          <p:cNvPr id="12" name="image9.png">
            <a:extLst>
              <a:ext uri="{FF2B5EF4-FFF2-40B4-BE49-F238E27FC236}">
                <a16:creationId xmlns:a16="http://schemas.microsoft.com/office/drawing/2014/main" id="{EA31B4D6-1F39-C05A-FF82-3B607EBDE652}"/>
              </a:ext>
            </a:extLst>
          </p:cNvPr>
          <p:cNvPicPr>
            <a:picLocks noChangeAspect="1"/>
          </p:cNvPicPr>
          <p:nvPr/>
        </p:nvPicPr>
        <p:blipFill>
          <a:blip r:embed="rId12"/>
          <a:srcRect/>
          <a:stretch>
            <a:fillRect/>
          </a:stretch>
        </p:blipFill>
        <p:spPr>
          <a:xfrm>
            <a:off x="4726462" y="5033012"/>
            <a:ext cx="2727748" cy="1600200"/>
          </a:xfrm>
          <a:prstGeom prst="rect">
            <a:avLst/>
          </a:prstGeom>
          <a:ln w="12700">
            <a:solidFill>
              <a:srgbClr val="000000"/>
            </a:solidFill>
            <a:prstDash val="solid"/>
          </a:ln>
        </p:spPr>
      </p:pic>
      <p:pic>
        <p:nvPicPr>
          <p:cNvPr id="13" name="image5.png">
            <a:extLst>
              <a:ext uri="{FF2B5EF4-FFF2-40B4-BE49-F238E27FC236}">
                <a16:creationId xmlns:a16="http://schemas.microsoft.com/office/drawing/2014/main" id="{0AE93853-C699-3F6C-31E5-5A2B5108F495}"/>
              </a:ext>
            </a:extLst>
          </p:cNvPr>
          <p:cNvPicPr>
            <a:picLocks noChangeAspect="1"/>
          </p:cNvPicPr>
          <p:nvPr/>
        </p:nvPicPr>
        <p:blipFill>
          <a:blip r:embed="rId13"/>
          <a:srcRect/>
          <a:stretch>
            <a:fillRect/>
          </a:stretch>
        </p:blipFill>
        <p:spPr>
          <a:xfrm>
            <a:off x="7722620" y="5033012"/>
            <a:ext cx="2727748" cy="1600200"/>
          </a:xfrm>
          <a:prstGeom prst="rect">
            <a:avLst/>
          </a:prstGeom>
          <a:ln w="12700">
            <a:solidFill>
              <a:srgbClr val="000000"/>
            </a:solidFill>
            <a:prstDash val="solid"/>
          </a:ln>
        </p:spPr>
      </p:pic>
    </p:spTree>
    <p:extLst>
      <p:ext uri="{BB962C8B-B14F-4D97-AF65-F5344CB8AC3E}">
        <p14:creationId xmlns:p14="http://schemas.microsoft.com/office/powerpoint/2010/main" val="928961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D1AB8-CE7D-DE02-BA81-BFB8C25005FB}"/>
              </a:ext>
            </a:extLst>
          </p:cNvPr>
          <p:cNvSpPr>
            <a:spLocks noGrp="1"/>
          </p:cNvSpPr>
          <p:nvPr>
            <p:ph type="title"/>
          </p:nvPr>
        </p:nvSpPr>
        <p:spPr/>
        <p:txBody>
          <a:bodyPr/>
          <a:lstStyle/>
          <a:p>
            <a:r>
              <a:rPr lang="en-US" dirty="0"/>
              <a:t>Dataset Correlation Plot</a:t>
            </a:r>
          </a:p>
        </p:txBody>
      </p:sp>
      <p:pic>
        <p:nvPicPr>
          <p:cNvPr id="10" name="Picture 9" descr="Chart, scatter chart, bubble chart&#10;&#10;Description automatically generated">
            <a:extLst>
              <a:ext uri="{FF2B5EF4-FFF2-40B4-BE49-F238E27FC236}">
                <a16:creationId xmlns:a16="http://schemas.microsoft.com/office/drawing/2014/main" id="{2E05AA02-96BA-5736-8EBF-BC257114E310}"/>
              </a:ext>
            </a:extLst>
          </p:cNvPr>
          <p:cNvPicPr>
            <a:picLocks noChangeAspect="1"/>
          </p:cNvPicPr>
          <p:nvPr/>
        </p:nvPicPr>
        <p:blipFill rotWithShape="1">
          <a:blip r:embed="rId3">
            <a:extLst>
              <a:ext uri="{28A0092B-C50C-407E-A947-70E740481C1C}">
                <a14:useLocalDpi xmlns:a14="http://schemas.microsoft.com/office/drawing/2010/main" val="0"/>
              </a:ext>
            </a:extLst>
          </a:blip>
          <a:srcRect l="18519" t="9602" r="10595"/>
          <a:stretch/>
        </p:blipFill>
        <p:spPr>
          <a:xfrm>
            <a:off x="3412067" y="1396999"/>
            <a:ext cx="5604934" cy="5304776"/>
          </a:xfrm>
          <a:prstGeom prst="rect">
            <a:avLst/>
          </a:prstGeom>
        </p:spPr>
      </p:pic>
    </p:spTree>
    <p:extLst>
      <p:ext uri="{BB962C8B-B14F-4D97-AF65-F5344CB8AC3E}">
        <p14:creationId xmlns:p14="http://schemas.microsoft.com/office/powerpoint/2010/main" val="6439774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125</TotalTime>
  <Words>2190</Words>
  <Application>Microsoft Office PowerPoint</Application>
  <PresentationFormat>Widescreen</PresentationFormat>
  <Paragraphs>448</Paragraphs>
  <Slides>28</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Calibri</vt:lpstr>
      <vt:lpstr>Calisto MT</vt:lpstr>
      <vt:lpstr>Wingdings 2</vt:lpstr>
      <vt:lpstr>Slate</vt:lpstr>
      <vt:lpstr>Analysis Of Spotify Audio Features For Classification of Song Genre</vt:lpstr>
      <vt:lpstr>Overview</vt:lpstr>
      <vt:lpstr>Dataset</vt:lpstr>
      <vt:lpstr>Code</vt:lpstr>
      <vt:lpstr>Code</vt:lpstr>
      <vt:lpstr>Final Dataset</vt:lpstr>
      <vt:lpstr>Dataset Definitions</vt:lpstr>
      <vt:lpstr>Dataset Box Plots</vt:lpstr>
      <vt:lpstr>Dataset Correlation Plot</vt:lpstr>
      <vt:lpstr>Dataset Chord Plot</vt:lpstr>
      <vt:lpstr>Principal Component Analysis</vt:lpstr>
      <vt:lpstr>Principal Component Analysis</vt:lpstr>
      <vt:lpstr>Principal Component Analysis</vt:lpstr>
      <vt:lpstr>Principal Component Analysis</vt:lpstr>
      <vt:lpstr>Factor Analysis</vt:lpstr>
      <vt:lpstr>Factor Analysis</vt:lpstr>
      <vt:lpstr>Factor Analysis</vt:lpstr>
      <vt:lpstr>Factor Analysis</vt:lpstr>
      <vt:lpstr>Cluster Analysis</vt:lpstr>
      <vt:lpstr>Cluster Analysis</vt:lpstr>
      <vt:lpstr>Cluster Analysis</vt:lpstr>
      <vt:lpstr>Cluster Analysis</vt:lpstr>
      <vt:lpstr>Cluster Analysis</vt:lpstr>
      <vt:lpstr>Cluster Analysis</vt:lpstr>
      <vt:lpstr>Linear Discriminate Analysis </vt:lpstr>
      <vt:lpstr>Quadratic Discriminate Analysis </vt:lpstr>
      <vt:lpstr>Neural Network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Franco, Philip Cosimo</dc:creator>
  <cp:lastModifiedBy>Franco, Philip Cosimo</cp:lastModifiedBy>
  <cp:revision>257</cp:revision>
  <dcterms:created xsi:type="dcterms:W3CDTF">2022-07-05T01:39:10Z</dcterms:created>
  <dcterms:modified xsi:type="dcterms:W3CDTF">2022-07-05T03:44:36Z</dcterms:modified>
</cp:coreProperties>
</file>