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313" r:id="rId4"/>
    <p:sldId id="310" r:id="rId5"/>
    <p:sldId id="311" r:id="rId6"/>
    <p:sldId id="312" r:id="rId7"/>
    <p:sldId id="303" r:id="rId8"/>
    <p:sldId id="268" r:id="rId9"/>
    <p:sldId id="281" r:id="rId10"/>
    <p:sldId id="269" r:id="rId11"/>
    <p:sldId id="409" r:id="rId12"/>
    <p:sldId id="270" r:id="rId13"/>
    <p:sldId id="271" r:id="rId14"/>
    <p:sldId id="315" r:id="rId15"/>
    <p:sldId id="411" r:id="rId16"/>
    <p:sldId id="332" r:id="rId17"/>
    <p:sldId id="384" r:id="rId18"/>
    <p:sldId id="385" r:id="rId19"/>
    <p:sldId id="386" r:id="rId20"/>
    <p:sldId id="387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1" r:id="rId33"/>
    <p:sldId id="333" r:id="rId34"/>
    <p:sldId id="334" r:id="rId35"/>
    <p:sldId id="335" r:id="rId36"/>
    <p:sldId id="337" r:id="rId37"/>
    <p:sldId id="410" r:id="rId38"/>
    <p:sldId id="351" r:id="rId39"/>
    <p:sldId id="34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>
      <p:cViewPr varScale="1">
        <p:scale>
          <a:sx n="115" d="100"/>
          <a:sy n="115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FE5D3-8835-4FD2-8CAD-EB0DBD7F8D6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563DBA4-4BC7-431F-9762-F95A65E60993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结项检查（</a:t>
          </a:r>
          <a:r>
            <a:rPr lang="en-US" altLang="zh-CN" b="1" dirty="0" smtClean="0">
              <a:solidFill>
                <a:srgbClr val="FF0000"/>
              </a:solidFill>
            </a:rPr>
            <a:t>2016.11</a:t>
          </a:r>
          <a:r>
            <a:rPr lang="zh-CN" altLang="en-US" b="1" dirty="0" smtClean="0">
              <a:solidFill>
                <a:srgbClr val="FF0000"/>
              </a:solidFill>
            </a:rPr>
            <a:t>）</a:t>
          </a:r>
          <a:endParaRPr lang="zh-CN" altLang="en-US" b="1" dirty="0">
            <a:solidFill>
              <a:srgbClr val="FF0000"/>
            </a:solidFill>
          </a:endParaRPr>
        </a:p>
      </dgm:t>
    </dgm:pt>
    <dgm:pt modelId="{4AC2AFF3-F7FA-427C-B422-9D6CB8F2E54B}" type="parTrans" cxnId="{11ED03FD-E383-4034-96A3-AE8103A17125}">
      <dgm:prSet/>
      <dgm:spPr/>
      <dgm:t>
        <a:bodyPr/>
        <a:lstStyle/>
        <a:p>
          <a:endParaRPr lang="zh-CN" altLang="en-US"/>
        </a:p>
      </dgm:t>
    </dgm:pt>
    <dgm:pt modelId="{C21ADF01-992F-4A1B-AD7E-DA31E03495EB}" type="sibTrans" cxnId="{11ED03FD-E383-4034-96A3-AE8103A17125}">
      <dgm:prSet/>
      <dgm:spPr/>
      <dgm:t>
        <a:bodyPr/>
        <a:lstStyle/>
        <a:p>
          <a:endParaRPr lang="zh-CN" altLang="en-US"/>
        </a:p>
      </dgm:t>
    </dgm:pt>
    <dgm:pt modelId="{1AED4A3A-A1AD-401D-89E5-B1301744AA07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</a:rPr>
            <a:t>签订合同（</a:t>
          </a:r>
          <a:r>
            <a:rPr lang="en-US" altLang="zh-CN" sz="2800" b="1" dirty="0" smtClean="0">
              <a:solidFill>
                <a:srgbClr val="FF0000"/>
              </a:solidFill>
            </a:rPr>
            <a:t>2015.12</a:t>
          </a:r>
          <a:r>
            <a:rPr lang="zh-CN" altLang="en-US" sz="2800" b="1" dirty="0" smtClean="0">
              <a:solidFill>
                <a:srgbClr val="FF0000"/>
              </a:solidFill>
            </a:rPr>
            <a:t>）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671BAFD2-D9D8-4D11-B83C-51CE81BD02B8}" type="sibTrans" cxnId="{2B973ED4-4F1A-45FE-A948-FC9E8AE9F54D}">
      <dgm:prSet/>
      <dgm:spPr/>
      <dgm:t>
        <a:bodyPr/>
        <a:lstStyle/>
        <a:p>
          <a:endParaRPr lang="zh-CN" altLang="en-US"/>
        </a:p>
      </dgm:t>
    </dgm:pt>
    <dgm:pt modelId="{B2F3F391-E854-453C-BBEC-BD01FF7F20D1}" type="parTrans" cxnId="{2B973ED4-4F1A-45FE-A948-FC9E8AE9F54D}">
      <dgm:prSet/>
      <dgm:spPr/>
      <dgm:t>
        <a:bodyPr/>
        <a:lstStyle/>
        <a:p>
          <a:endParaRPr lang="zh-CN" altLang="en-US"/>
        </a:p>
      </dgm:t>
    </dgm:pt>
    <dgm:pt modelId="{85BDF14C-3C7F-402F-AEF8-2EDA3815948F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</a:rPr>
            <a:t>学期检查（</a:t>
          </a:r>
          <a:r>
            <a:rPr lang="en-US" altLang="zh-CN" sz="2800" b="1" dirty="0" smtClean="0">
              <a:solidFill>
                <a:srgbClr val="FF0000"/>
              </a:solidFill>
            </a:rPr>
            <a:t>2016.4</a:t>
          </a:r>
          <a:r>
            <a:rPr lang="zh-CN" altLang="en-US" sz="2800" b="1" dirty="0" smtClean="0">
              <a:solidFill>
                <a:srgbClr val="FF0000"/>
              </a:solidFill>
            </a:rPr>
            <a:t>）</a:t>
          </a:r>
        </a:p>
      </dgm:t>
    </dgm:pt>
    <dgm:pt modelId="{31D3CE91-C533-494B-B2F4-DC814B65C54F}" type="parTrans" cxnId="{B49A6F12-4ABE-4912-B04A-3095FCAF778D}">
      <dgm:prSet/>
      <dgm:spPr/>
      <dgm:t>
        <a:bodyPr/>
        <a:lstStyle/>
        <a:p>
          <a:endParaRPr lang="zh-CN" altLang="en-US"/>
        </a:p>
      </dgm:t>
    </dgm:pt>
    <dgm:pt modelId="{EB699502-BC63-4480-B8DD-33CDC48DBFA5}" type="sibTrans" cxnId="{B49A6F12-4ABE-4912-B04A-3095FCAF778D}">
      <dgm:prSet/>
      <dgm:spPr/>
      <dgm:t>
        <a:bodyPr/>
        <a:lstStyle/>
        <a:p>
          <a:endParaRPr lang="zh-CN" altLang="en-US"/>
        </a:p>
      </dgm:t>
    </dgm:pt>
    <dgm:pt modelId="{1DC6CBE3-BB83-4852-BE45-CEB879EEE9DB}" type="pres">
      <dgm:prSet presAssocID="{123FE5D3-8835-4FD2-8CAD-EB0DBD7F8D69}" presName="arrowDiagram" presStyleCnt="0">
        <dgm:presLayoutVars>
          <dgm:chMax val="5"/>
          <dgm:dir/>
          <dgm:resizeHandles val="exact"/>
        </dgm:presLayoutVars>
      </dgm:prSet>
      <dgm:spPr/>
    </dgm:pt>
    <dgm:pt modelId="{AE36A1C5-0A86-4012-A7D6-13427AD9F4A1}" type="pres">
      <dgm:prSet presAssocID="{123FE5D3-8835-4FD2-8CAD-EB0DBD7F8D69}" presName="arrow" presStyleLbl="bgShp" presStyleIdx="0" presStyleCnt="1"/>
      <dgm:spPr/>
    </dgm:pt>
    <dgm:pt modelId="{E1AAE7F1-9013-4686-805C-C69B6ABE077A}" type="pres">
      <dgm:prSet presAssocID="{123FE5D3-8835-4FD2-8CAD-EB0DBD7F8D69}" presName="arrowDiagram3" presStyleCnt="0"/>
      <dgm:spPr/>
    </dgm:pt>
    <dgm:pt modelId="{1404C5C4-77DC-459D-9A83-F8C1D2BB9AB1}" type="pres">
      <dgm:prSet presAssocID="{1AED4A3A-A1AD-401D-89E5-B1301744AA07}" presName="bullet3a" presStyleLbl="node1" presStyleIdx="0" presStyleCnt="3"/>
      <dgm:spPr/>
    </dgm:pt>
    <dgm:pt modelId="{3C3E878E-4C21-40AC-AAA4-664B3E4AE4C3}" type="pres">
      <dgm:prSet presAssocID="{1AED4A3A-A1AD-401D-89E5-B1301744AA0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FE666D-6942-4A37-B404-A0EA823BF00E}" type="pres">
      <dgm:prSet presAssocID="{85BDF14C-3C7F-402F-AEF8-2EDA3815948F}" presName="bullet3b" presStyleLbl="node1" presStyleIdx="1" presStyleCnt="3"/>
      <dgm:spPr/>
    </dgm:pt>
    <dgm:pt modelId="{0A6F581E-A31E-430B-B810-0CCDE9FB1728}" type="pres">
      <dgm:prSet presAssocID="{85BDF14C-3C7F-402F-AEF8-2EDA3815948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FDABD-20F0-4458-946C-779C7E75E562}" type="pres">
      <dgm:prSet presAssocID="{E563DBA4-4BC7-431F-9762-F95A65E60993}" presName="bullet3c" presStyleLbl="node1" presStyleIdx="2" presStyleCnt="3"/>
      <dgm:spPr/>
    </dgm:pt>
    <dgm:pt modelId="{78CC56E2-AC12-4A2A-9B58-6AD83AB0AB5F}" type="pres">
      <dgm:prSet presAssocID="{E563DBA4-4BC7-431F-9762-F95A65E6099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9CF23F-8F73-40CA-AB8B-CB977E6C3B9D}" type="presOf" srcId="{E563DBA4-4BC7-431F-9762-F95A65E60993}" destId="{78CC56E2-AC12-4A2A-9B58-6AD83AB0AB5F}" srcOrd="0" destOrd="0" presId="urn:microsoft.com/office/officeart/2005/8/layout/arrow2"/>
    <dgm:cxn modelId="{F7D77BA6-9FFB-492E-BE06-2B63610AFD49}" type="presOf" srcId="{1AED4A3A-A1AD-401D-89E5-B1301744AA07}" destId="{3C3E878E-4C21-40AC-AAA4-664B3E4AE4C3}" srcOrd="0" destOrd="0" presId="urn:microsoft.com/office/officeart/2005/8/layout/arrow2"/>
    <dgm:cxn modelId="{11ED03FD-E383-4034-96A3-AE8103A17125}" srcId="{123FE5D3-8835-4FD2-8CAD-EB0DBD7F8D69}" destId="{E563DBA4-4BC7-431F-9762-F95A65E60993}" srcOrd="2" destOrd="0" parTransId="{4AC2AFF3-F7FA-427C-B422-9D6CB8F2E54B}" sibTransId="{C21ADF01-992F-4A1B-AD7E-DA31E03495EB}"/>
    <dgm:cxn modelId="{B49A6F12-4ABE-4912-B04A-3095FCAF778D}" srcId="{123FE5D3-8835-4FD2-8CAD-EB0DBD7F8D69}" destId="{85BDF14C-3C7F-402F-AEF8-2EDA3815948F}" srcOrd="1" destOrd="0" parTransId="{31D3CE91-C533-494B-B2F4-DC814B65C54F}" sibTransId="{EB699502-BC63-4480-B8DD-33CDC48DBFA5}"/>
    <dgm:cxn modelId="{2B973ED4-4F1A-45FE-A948-FC9E8AE9F54D}" srcId="{123FE5D3-8835-4FD2-8CAD-EB0DBD7F8D69}" destId="{1AED4A3A-A1AD-401D-89E5-B1301744AA07}" srcOrd="0" destOrd="0" parTransId="{B2F3F391-E854-453C-BBEC-BD01FF7F20D1}" sibTransId="{671BAFD2-D9D8-4D11-B83C-51CE81BD02B8}"/>
    <dgm:cxn modelId="{CCE0F5C9-1058-48F7-A470-B9B5CA3D1E0D}" type="presOf" srcId="{123FE5D3-8835-4FD2-8CAD-EB0DBD7F8D69}" destId="{1DC6CBE3-BB83-4852-BE45-CEB879EEE9DB}" srcOrd="0" destOrd="0" presId="urn:microsoft.com/office/officeart/2005/8/layout/arrow2"/>
    <dgm:cxn modelId="{22028C82-0869-4B6E-B9D7-946F8CE855A0}" type="presOf" srcId="{85BDF14C-3C7F-402F-AEF8-2EDA3815948F}" destId="{0A6F581E-A31E-430B-B810-0CCDE9FB1728}" srcOrd="0" destOrd="0" presId="urn:microsoft.com/office/officeart/2005/8/layout/arrow2"/>
    <dgm:cxn modelId="{199139FA-AAF6-43E1-8EDA-5FC7ED92AF11}" type="presParOf" srcId="{1DC6CBE3-BB83-4852-BE45-CEB879EEE9DB}" destId="{AE36A1C5-0A86-4012-A7D6-13427AD9F4A1}" srcOrd="0" destOrd="0" presId="urn:microsoft.com/office/officeart/2005/8/layout/arrow2"/>
    <dgm:cxn modelId="{317DD82D-4A17-41A7-9608-D4A7558A3408}" type="presParOf" srcId="{1DC6CBE3-BB83-4852-BE45-CEB879EEE9DB}" destId="{E1AAE7F1-9013-4686-805C-C69B6ABE077A}" srcOrd="1" destOrd="0" presId="urn:microsoft.com/office/officeart/2005/8/layout/arrow2"/>
    <dgm:cxn modelId="{B2C407F0-2503-46A2-A82F-7A193A250C5D}" type="presParOf" srcId="{E1AAE7F1-9013-4686-805C-C69B6ABE077A}" destId="{1404C5C4-77DC-459D-9A83-F8C1D2BB9AB1}" srcOrd="0" destOrd="0" presId="urn:microsoft.com/office/officeart/2005/8/layout/arrow2"/>
    <dgm:cxn modelId="{96AD042C-7700-434E-A0FC-247588575E0E}" type="presParOf" srcId="{E1AAE7F1-9013-4686-805C-C69B6ABE077A}" destId="{3C3E878E-4C21-40AC-AAA4-664B3E4AE4C3}" srcOrd="1" destOrd="0" presId="urn:microsoft.com/office/officeart/2005/8/layout/arrow2"/>
    <dgm:cxn modelId="{F4FF1723-974A-4CF1-AA45-A5B029497DA8}" type="presParOf" srcId="{E1AAE7F1-9013-4686-805C-C69B6ABE077A}" destId="{75FE666D-6942-4A37-B404-A0EA823BF00E}" srcOrd="2" destOrd="0" presId="urn:microsoft.com/office/officeart/2005/8/layout/arrow2"/>
    <dgm:cxn modelId="{7A3FE459-A46E-4A35-9AD2-885A79CD27BD}" type="presParOf" srcId="{E1AAE7F1-9013-4686-805C-C69B6ABE077A}" destId="{0A6F581E-A31E-430B-B810-0CCDE9FB1728}" srcOrd="3" destOrd="0" presId="urn:microsoft.com/office/officeart/2005/8/layout/arrow2"/>
    <dgm:cxn modelId="{B6D401A9-3DE0-4E6B-9861-DC15041220F9}" type="presParOf" srcId="{E1AAE7F1-9013-4686-805C-C69B6ABE077A}" destId="{A07FDABD-20F0-4458-946C-779C7E75E562}" srcOrd="4" destOrd="0" presId="urn:microsoft.com/office/officeart/2005/8/layout/arrow2"/>
    <dgm:cxn modelId="{3EB64D9B-91DA-46B0-A3AD-0BD83F84D247}" type="presParOf" srcId="{E1AAE7F1-9013-4686-805C-C69B6ABE077A}" destId="{78CC56E2-AC12-4A2A-9B58-6AD83AB0AB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6A1C5-0A86-4012-A7D6-13427AD9F4A1}">
      <dsp:nvSpPr>
        <dsp:cNvPr id="0" name=""/>
        <dsp:cNvSpPr/>
      </dsp:nvSpPr>
      <dsp:spPr>
        <a:xfrm>
          <a:off x="114299" y="0"/>
          <a:ext cx="8001000" cy="5000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4C5C4-77DC-459D-9A83-F8C1D2BB9AB1}">
      <dsp:nvSpPr>
        <dsp:cNvPr id="0" name=""/>
        <dsp:cNvSpPr/>
      </dsp:nvSpPr>
      <dsp:spPr>
        <a:xfrm>
          <a:off x="1130427" y="3451431"/>
          <a:ext cx="208026" cy="208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E878E-4C21-40AC-AAA4-664B3E4AE4C3}">
      <dsp:nvSpPr>
        <dsp:cNvPr id="0" name=""/>
        <dsp:cNvSpPr/>
      </dsp:nvSpPr>
      <dsp:spPr>
        <a:xfrm>
          <a:off x="1234440" y="3555444"/>
          <a:ext cx="1864233" cy="144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29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</a:rPr>
            <a:t>签订合同（</a:t>
          </a:r>
          <a:r>
            <a:rPr lang="en-US" altLang="zh-CN" sz="2800" b="1" kern="1200" dirty="0" smtClean="0">
              <a:solidFill>
                <a:srgbClr val="FF0000"/>
              </a:solidFill>
            </a:rPr>
            <a:t>2015.12</a:t>
          </a:r>
          <a:r>
            <a:rPr lang="zh-CN" altLang="en-US" sz="2800" b="1" kern="1200" dirty="0" smtClean="0">
              <a:solidFill>
                <a:srgbClr val="FF0000"/>
              </a:solidFill>
            </a:rPr>
            <a:t>）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1234440" y="3555444"/>
        <a:ext cx="1864233" cy="1445180"/>
      </dsp:txXfrm>
    </dsp:sp>
    <dsp:sp modelId="{75FE666D-6942-4A37-B404-A0EA823BF00E}">
      <dsp:nvSpPr>
        <dsp:cNvPr id="0" name=""/>
        <dsp:cNvSpPr/>
      </dsp:nvSpPr>
      <dsp:spPr>
        <a:xfrm>
          <a:off x="2966656" y="2092261"/>
          <a:ext cx="376047" cy="376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F581E-A31E-430B-B810-0CCDE9FB1728}">
      <dsp:nvSpPr>
        <dsp:cNvPr id="0" name=""/>
        <dsp:cNvSpPr/>
      </dsp:nvSpPr>
      <dsp:spPr>
        <a:xfrm>
          <a:off x="3154680" y="2280284"/>
          <a:ext cx="1920240" cy="2720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26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</a:rPr>
            <a:t>学期检查（</a:t>
          </a:r>
          <a:r>
            <a:rPr lang="en-US" altLang="zh-CN" sz="2800" b="1" kern="1200" dirty="0" smtClean="0">
              <a:solidFill>
                <a:srgbClr val="FF0000"/>
              </a:solidFill>
            </a:rPr>
            <a:t>2016.4</a:t>
          </a:r>
          <a:r>
            <a:rPr lang="zh-CN" altLang="en-US" sz="2800" b="1" kern="1200" dirty="0" smtClean="0">
              <a:solidFill>
                <a:srgbClr val="FF0000"/>
              </a:solidFill>
            </a:rPr>
            <a:t>）</a:t>
          </a:r>
        </a:p>
      </dsp:txBody>
      <dsp:txXfrm>
        <a:off x="3154680" y="2280284"/>
        <a:ext cx="1920240" cy="2720340"/>
      </dsp:txXfrm>
    </dsp:sp>
    <dsp:sp modelId="{A07FDABD-20F0-4458-946C-779C7E75E562}">
      <dsp:nvSpPr>
        <dsp:cNvPr id="0" name=""/>
        <dsp:cNvSpPr/>
      </dsp:nvSpPr>
      <dsp:spPr>
        <a:xfrm>
          <a:off x="5174932" y="1265158"/>
          <a:ext cx="520065" cy="520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C56E2-AC12-4A2A-9B58-6AD83AB0AB5F}">
      <dsp:nvSpPr>
        <dsp:cNvPr id="0" name=""/>
        <dsp:cNvSpPr/>
      </dsp:nvSpPr>
      <dsp:spPr>
        <a:xfrm>
          <a:off x="5434965" y="1525190"/>
          <a:ext cx="1920240" cy="347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572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rgbClr val="FF0000"/>
              </a:solidFill>
            </a:rPr>
            <a:t>结项检查（</a:t>
          </a:r>
          <a:r>
            <a:rPr lang="en-US" altLang="zh-CN" sz="3000" b="1" kern="1200" dirty="0" smtClean="0">
              <a:solidFill>
                <a:srgbClr val="FF0000"/>
              </a:solidFill>
            </a:rPr>
            <a:t>2016.11</a:t>
          </a:r>
          <a:r>
            <a:rPr lang="zh-CN" altLang="en-US" sz="3000" b="1" kern="1200" dirty="0" smtClean="0">
              <a:solidFill>
                <a:srgbClr val="FF0000"/>
              </a:solidFill>
            </a:rPr>
            <a:t>）</a:t>
          </a:r>
          <a:endParaRPr lang="zh-CN" altLang="en-US" sz="3000" b="1" kern="1200" dirty="0">
            <a:solidFill>
              <a:srgbClr val="FF0000"/>
            </a:solidFill>
          </a:endParaRPr>
        </a:p>
      </dsp:txBody>
      <dsp:txXfrm>
        <a:off x="5434965" y="1525190"/>
        <a:ext cx="1920240" cy="347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64D4-35C4-4BE7-97DD-CD661C0F81C1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CDCE6-442F-43AA-B951-834CC335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1857364"/>
            <a:ext cx="8358246" cy="1470025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002060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104299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b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9160EE-4545-4F65-B508-4378DD99B550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DB8E8E-8263-4105-BFC8-2C3984CA0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437B9AD-286D-4290-9725-DE9F0D4CC683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65158F-2A02-4FB2-8E3F-A14932F72F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71414"/>
            <a:ext cx="7715304" cy="65516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00660"/>
          </a:xfrm>
        </p:spPr>
        <p:txBody>
          <a:bodyPr/>
          <a:lstStyle>
            <a:lvl1pPr marL="444500" indent="-444500">
              <a:buSzPct val="75000"/>
              <a:buFontTx/>
              <a:buBlip>
                <a:blip r:embed="rId2"/>
              </a:buBlip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buSzPct val="50000"/>
              <a:buFont typeface="Wingdings" pitchFamily="2" charset="2"/>
              <a:buChar char="l"/>
              <a:defRPr b="0"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9EE9020-1FB9-4E45-A69D-E3C71CF2B6F0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CB6070-EB46-4C3E-8BEB-C1081FAC5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D20998-4D10-410C-A41B-42A8F0CCEC92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FCC8B2-302B-4185-A753-2E8233F1A8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1DFB08-9D60-46B5-B7F6-C91ACA4B096A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F38C5D2-1AA7-4D7F-8596-0DD3162BB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6B5C376-FCED-4503-A93F-6FF79F51BBA6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5C85034-EF63-44DB-AC67-86422F429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8FEC8D-AAE1-4FE2-A55F-CB6AEF2D5DC1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C072E4-40B7-4D94-AB89-D28726F70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24B2EB-B781-47F2-A849-2357D2C2A807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4247F6-DEDF-4DB9-9335-4E8AADF53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D9B471D-672A-42FC-AC6A-DDDC4C1253E4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EC478-D736-42D4-AAE0-7E54D8A1C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EFEEA9-04C7-4AD2-94E4-0F886CBDF7D4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4529447-FCEB-465D-B8A6-DA875079C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500188" y="65088"/>
            <a:ext cx="764381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8625" y="107156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l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itp.sjtu.edu.cn/innov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dcw.sjtu.edu.cn/WFManager/login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wc.sjtu.edu.cn/web/sjtu/198001.htm" TargetMode="External"/><Relationship Id="rId2" Type="http://schemas.openxmlformats.org/officeDocument/2006/relationships/hyperlink" Target="http://itp.jwc.sjtu.edu.cn/innovatio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hqgong@sjtu.edu.cn" TargetMode="External"/><Relationship Id="rId2" Type="http://schemas.openxmlformats.org/officeDocument/2006/relationships/hyperlink" Target="mailto:zhaofeng210@sjt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dream2013@sina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hysun@sjtu.edu.cn" TargetMode="External"/><Relationship Id="rId2" Type="http://schemas.openxmlformats.org/officeDocument/2006/relationships/hyperlink" Target="mailto:zhld02@163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qzyao@sjt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214312" y="1857375"/>
            <a:ext cx="8929687" cy="19288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第十</a:t>
            </a:r>
            <a:r>
              <a:rPr lang="zh-CN" altLang="en-US" sz="4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期“上海交通大学创新实践计划”</a:t>
            </a:r>
            <a:r>
              <a:rPr lang="en-US" altLang="zh-CN" sz="4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4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项目负责人会议</a:t>
            </a: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1357313" y="4500563"/>
            <a:ext cx="6400800" cy="104298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2015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年</a:t>
            </a:r>
            <a:r>
              <a:rPr lang="en-US" altLang="zh-CN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12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月</a:t>
            </a:r>
            <a:r>
              <a:rPr lang="en-US" altLang="zh-CN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17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项目管理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071538" y="642918"/>
            <a:ext cx="7286625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三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  <a:hlinkClick r:id="rId2"/>
              </a:rPr>
              <a:t>项目变更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项目内容及其参与学生不得随意变更。如确需变更，需提交变更申请报告（一式三份），经指导教师和所在院（系）工作组负责人签署意见后，报学校领导组批准，并在工程训练中心备案。只有无在研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IPP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的成员在学期检查前允许添加。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注：项目变更包括指导教师变更，项目负责人变更，项目成员变更等。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PRP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IPP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退出记录成员将不允许参与后续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IPP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PRP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项目。</a:t>
            </a: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00108"/>
            <a:ext cx="8496944" cy="500066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教务处分配人数未报满，需要增补组员的项目，请在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日前完成项目变更表的填报工作，并交到工程训练中心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增加项目成员超出分配人数的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，需要在项目申请表中说明原因。</a:t>
            </a: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2224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项目管理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214438" y="1000125"/>
            <a:ext cx="7750175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四、项目延期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项目延期须在合同规定的截止日前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个月向教务处提出书面延期申请报告（一式三份）， 详细阐明延期的缘由，经指导教师同意、院（系）工作组批准后报领导组审核、工程训练中心备案。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注：所有项目必须在项目负责人毕业之前结题。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项目管理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860425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五、项目中止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lvl="1" eaLnBrk="1" hangingPunct="1">
              <a:lnSpc>
                <a:spcPct val="150000"/>
              </a:lnSpc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对执行不力的项目，领导组可视情况中止该项目；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因故主动要求中止的项目，需提交项目中止申请报告（一式三份）， 详细阐明中止的缘由，经指导教师和院（系）工作组签署意见后报学校领导组审核、教务处备案。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PRP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IPP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退出记录成员将不允许参与后续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IPP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PRP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项目。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项目管理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1331913" y="1628775"/>
            <a:ext cx="69850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、凡不递交项目延期或中止申请材料，且不参加项目结题验收答辩的项目，项目成绩按“不通过”计，参与学生成绩一律记为“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”，且该成绩记入个人成绩大表。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1357313" y="3500438"/>
            <a:ext cx="698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、未办理任何请假手续缺席答辩者，学生成绩记为“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”，且该成绩记入个人成绩大表。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1357313" y="5072063"/>
            <a:ext cx="698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、未按规定时间提交材料者，调整项目组所有成员责任度部分的成绩直至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，且该成绩记入个人成绩大表。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六、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管理职能分工</a:t>
            </a:r>
            <a:endParaRPr lang="en-US" altLang="zh-CN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第十二期大创管理模式改革，由院系主导项目的管理工作。</a:t>
            </a: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院系负责部分：项目过程管理、中期、结项、经费报销。各项工作由院系大创工作组完成。</a:t>
            </a: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学校管理部分：系统管理、质量监控。</a:t>
            </a: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19448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r>
              <a:rPr lang="en-US" altLang="zh-CN" dirty="0" smtClean="0"/>
              <a:t>IPP12</a:t>
            </a:r>
            <a:r>
              <a:rPr lang="zh-CN" altLang="en-US" dirty="0" smtClean="0"/>
              <a:t>历程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29151"/>
              </p:ext>
            </p:extLst>
          </p:nvPr>
        </p:nvGraphicFramePr>
        <p:xfrm>
          <a:off x="457200" y="1000125"/>
          <a:ext cx="8229600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0006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一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、经费使用范围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办公费、印刷费、邮电费、交通费、差旅费、会议费、培训费、维修费、专用材料费、试验测试费、图书资料费、版面费、专利费等。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发票抬头：上海交通大学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餐饮费、电话费不能报销；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不能购买仪器设备及其附件（导师配套、企业资助的除外）；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不能发放人员劳务费；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市内交通费请先购交通卡，凭充值发票报销（有比例限制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-5%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4550" lvl="2" indent="-444500" eaLnBrk="1" hangingPunct="1"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尽量先使用自己的经费。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0006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二、经费预算及审批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签订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上海交通大学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ITP/IAP/IPP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项目合同书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，做好经费预算；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lnSpc>
                <a:spcPct val="150000"/>
              </a:lnSpc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学校对经费预算进行审核。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en-US" altLang="zh-CN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0006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三、经费支出流程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立项人根据院系具体要求，填写相关报销单据。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指导老师审核签字。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通过财务平台打印报销单，向所在院（系）申请报销，由院（系）创新计划工作组组长审核签字。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持正规发票附报销单据送财务处不等候报销窗口。</a:t>
            </a: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项目管理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214438" y="1000125"/>
            <a:ext cx="3573462" cy="32924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一、项目实施原则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兴趣驱动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自主实验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重在过程</a:t>
            </a: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76825" y="3213100"/>
            <a:ext cx="3024188" cy="277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学校管理：</a:t>
            </a:r>
            <a:endParaRPr lang="en-US" altLang="zh-CN" sz="32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楷体_GB2312"/>
              </a:rPr>
              <a:t>宽进严出</a:t>
            </a:r>
            <a:endParaRPr lang="en-US" altLang="zh-CN" sz="2800" b="1" dirty="0">
              <a:solidFill>
                <a:srgbClr val="C00000"/>
              </a:solidFill>
              <a:ea typeface="楷体_GB231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楷体_GB2312"/>
              </a:rPr>
              <a:t>动态管理</a:t>
            </a:r>
            <a:endParaRPr lang="en-US" altLang="zh-CN" sz="2800" b="1" dirty="0">
              <a:solidFill>
                <a:srgbClr val="C00000"/>
              </a:solidFill>
              <a:ea typeface="楷体_GB231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楷体_GB2312"/>
              </a:rPr>
              <a:t>末尾淘汰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四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网上预约报销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登录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网上预约报销系统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，用户名及密码为学号；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根据实际报销情况填写相关信息；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完毕后提交并打印“预约报销确认单”；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持“预约报销确认单”及正规发票找院（系）创新项目工作组负责人签字并盖章，及相关单据；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将“预约报销确认单”及正规发票、相关单据单交给财务处；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财务处报销完毕后将通知领取现金或将现金打入中国银行卡内。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8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357438"/>
            <a:ext cx="5357813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00063" y="1071563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登陆预约报销系统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lvl="1" eaLnBrk="1" hangingPunct="1">
              <a:buSzPct val="80000"/>
              <a:buFont typeface="Wingdings" pitchFamily="2" charset="2"/>
              <a:buChar char="Ø"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http://www.jdcw.sjtu.edu.cn/WFManager/login.jsp</a:t>
            </a:r>
          </a:p>
          <a:p>
            <a:pPr eaLnBrk="1" hangingPunct="1">
              <a:buFontTx/>
              <a:buNone/>
              <a:defRPr/>
            </a:pPr>
            <a:endParaRPr lang="en-US" altLang="zh-CN" sz="28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75" y="3071813"/>
            <a:ext cx="1571625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143000"/>
            <a:ext cx="7294562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4714875" y="1214438"/>
            <a:ext cx="785813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14438"/>
            <a:ext cx="785018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785813" y="1857375"/>
            <a:ext cx="928687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14438"/>
            <a:ext cx="79771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714375" y="1928813"/>
            <a:ext cx="1143000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8915" name="Picture 2" descr="C:\Users\sjtu\Desktop\e924e257483f5be1d783ffd9782199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85875"/>
            <a:ext cx="8047037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14375" y="1928813"/>
            <a:ext cx="7786688" cy="1643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14438"/>
            <a:ext cx="7743825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785813" y="5643563"/>
            <a:ext cx="928687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28688"/>
            <a:ext cx="68802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1214438" y="6000750"/>
            <a:ext cx="71437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143000"/>
            <a:ext cx="766762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7000875" y="1857375"/>
            <a:ext cx="1143000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9125" y="1928813"/>
            <a:ext cx="8572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43000"/>
            <a:ext cx="7986712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7858125" y="3643313"/>
            <a:ext cx="57150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r>
              <a:rPr lang="zh-CN" altLang="en-US" smtClean="0"/>
              <a:t>指导思想</a:t>
            </a:r>
          </a:p>
        </p:txBody>
      </p:sp>
      <p:grpSp>
        <p:nvGrpSpPr>
          <p:cNvPr id="49155" name="组合 15"/>
          <p:cNvGrpSpPr>
            <a:grpSpLocks/>
          </p:cNvGrpSpPr>
          <p:nvPr/>
        </p:nvGrpSpPr>
        <p:grpSpPr bwMode="auto">
          <a:xfrm>
            <a:off x="687388" y="1050925"/>
            <a:ext cx="7669212" cy="5364163"/>
            <a:chOff x="737394" y="746919"/>
            <a:chExt cx="7669213" cy="5364163"/>
          </a:xfrm>
        </p:grpSpPr>
        <p:pic>
          <p:nvPicPr>
            <p:cNvPr id="49156" name="图示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8257" y="1337469"/>
              <a:ext cx="6107112" cy="407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57" name="TextBox 11"/>
            <p:cNvSpPr txBox="1">
              <a:spLocks noChangeArrowheads="1"/>
            </p:cNvSpPr>
            <p:nvPr/>
          </p:nvSpPr>
          <p:spPr bwMode="auto">
            <a:xfrm>
              <a:off x="3885407" y="2143919"/>
              <a:ext cx="949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能力建设</a:t>
              </a:r>
            </a:p>
          </p:txBody>
        </p:sp>
        <p:sp>
          <p:nvSpPr>
            <p:cNvPr id="49158" name="TextBox 12"/>
            <p:cNvSpPr txBox="1">
              <a:spLocks noChangeArrowheads="1"/>
            </p:cNvSpPr>
            <p:nvPr/>
          </p:nvSpPr>
          <p:spPr bwMode="auto">
            <a:xfrm>
              <a:off x="3053557" y="3723482"/>
              <a:ext cx="949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知识探究</a:t>
              </a:r>
            </a:p>
          </p:txBody>
        </p:sp>
        <p:sp>
          <p:nvSpPr>
            <p:cNvPr id="49159" name="TextBox 13"/>
            <p:cNvSpPr txBox="1">
              <a:spLocks noChangeArrowheads="1"/>
            </p:cNvSpPr>
            <p:nvPr/>
          </p:nvSpPr>
          <p:spPr bwMode="auto">
            <a:xfrm>
              <a:off x="4358482" y="3804444"/>
              <a:ext cx="15335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人格</a:t>
              </a:r>
              <a:endParaRPr lang="en-US" sz="2600" b="1">
                <a:solidFill>
                  <a:srgbClr val="133984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zh-CN" altLang="en-US" sz="26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养成</a:t>
              </a:r>
            </a:p>
          </p:txBody>
        </p:sp>
        <p:sp>
          <p:nvSpPr>
            <p:cNvPr id="49160" name="矩形 7"/>
            <p:cNvSpPr>
              <a:spLocks noChangeArrowheads="1"/>
            </p:cNvSpPr>
            <p:nvPr/>
          </p:nvSpPr>
          <p:spPr bwMode="auto">
            <a:xfrm>
              <a:off x="3432969" y="3115469"/>
              <a:ext cx="171767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rgbClr val="A50021"/>
                  </a:solidFill>
                  <a:latin typeface="黑体" pitchFamily="49" charset="-122"/>
                  <a:ea typeface="黑体" pitchFamily="49" charset="-122"/>
                </a:rPr>
                <a:t>以学生为中心</a:t>
              </a:r>
              <a:endParaRPr 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1" name="矩形 8"/>
            <p:cNvSpPr>
              <a:spLocks noChangeArrowheads="1"/>
            </p:cNvSpPr>
            <p:nvPr/>
          </p:nvSpPr>
          <p:spPr bwMode="auto">
            <a:xfrm>
              <a:off x="737394" y="746919"/>
              <a:ext cx="7339013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279400" algn="ctr" eaLnBrk="0" hangingPunct="0">
                <a:tabLst>
                  <a:tab pos="457200" algn="l"/>
                </a:tabLst>
              </a:pPr>
              <a:r>
                <a:rPr lang="zh-CN" altLang="en-US" sz="2500" b="1">
                  <a:solidFill>
                    <a:srgbClr val="A50021"/>
                  </a:solidFill>
                  <a:latin typeface="黑体" pitchFamily="49" charset="-122"/>
                  <a:ea typeface="黑体" pitchFamily="49" charset="-122"/>
                </a:rPr>
                <a:t>以“三位一体”的人才培养目标为导向</a:t>
              </a:r>
            </a:p>
          </p:txBody>
        </p:sp>
        <p:sp>
          <p:nvSpPr>
            <p:cNvPr id="49162" name="TextBox 7"/>
            <p:cNvSpPr txBox="1">
              <a:spLocks noChangeArrowheads="1"/>
            </p:cNvSpPr>
            <p:nvPr/>
          </p:nvSpPr>
          <p:spPr bwMode="auto">
            <a:xfrm>
              <a:off x="738982" y="5409407"/>
              <a:ext cx="7667625" cy="7016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传承优秀教学传统</a:t>
              </a:r>
              <a:endParaRPr lang="en-US" sz="2000" b="1">
                <a:solidFill>
                  <a:srgbClr val="133984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zh-CN" altLang="en-US" sz="2000" b="1">
                  <a:solidFill>
                    <a:srgbClr val="A50021"/>
                  </a:solidFill>
                  <a:latin typeface="黑体" pitchFamily="49" charset="-122"/>
                  <a:ea typeface="黑体" pitchFamily="49" charset="-122"/>
                </a:rPr>
                <a:t>“起点高、基础厚、要求严、重实践、求创新”</a:t>
              </a:r>
            </a:p>
          </p:txBody>
        </p:sp>
        <p:sp>
          <p:nvSpPr>
            <p:cNvPr id="49163" name="矩形 10"/>
            <p:cNvSpPr>
              <a:spLocks noChangeArrowheads="1"/>
            </p:cNvSpPr>
            <p:nvPr/>
          </p:nvSpPr>
          <p:spPr bwMode="auto">
            <a:xfrm>
              <a:off x="5717382" y="1494632"/>
              <a:ext cx="2286000" cy="1498600"/>
            </a:xfrm>
            <a:prstGeom prst="rect">
              <a:avLst/>
            </a:prstGeom>
            <a:noFill/>
            <a:ln w="34925">
              <a:solidFill>
                <a:srgbClr val="FFC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教学与科研结合</a:t>
              </a:r>
              <a:endParaRPr lang="en-US" altLang="zh-CN" sz="2000" b="1">
                <a:solidFill>
                  <a:srgbClr val="133984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科学与人文结合</a:t>
              </a:r>
              <a:endParaRPr lang="en-US" altLang="zh-CN" sz="2000" b="1">
                <a:solidFill>
                  <a:srgbClr val="133984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课内与课外结合</a:t>
              </a:r>
              <a:endParaRPr lang="en-US" sz="2000" b="1">
                <a:solidFill>
                  <a:srgbClr val="133984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4" name="TextBox 15"/>
            <p:cNvSpPr txBox="1">
              <a:spLocks noChangeArrowheads="1"/>
            </p:cNvSpPr>
            <p:nvPr/>
          </p:nvSpPr>
          <p:spPr bwMode="auto">
            <a:xfrm>
              <a:off x="738982" y="3258344"/>
              <a:ext cx="549275" cy="2143125"/>
            </a:xfrm>
            <a:prstGeom prst="rect">
              <a:avLst/>
            </a:prstGeom>
            <a:solidFill>
              <a:srgbClr val="EBD3D3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通识教育</a:t>
              </a:r>
            </a:p>
          </p:txBody>
        </p:sp>
        <p:sp>
          <p:nvSpPr>
            <p:cNvPr id="49165" name="TextBox 16"/>
            <p:cNvSpPr txBox="1">
              <a:spLocks noChangeArrowheads="1"/>
            </p:cNvSpPr>
            <p:nvPr/>
          </p:nvSpPr>
          <p:spPr bwMode="auto">
            <a:xfrm>
              <a:off x="1596232" y="3258344"/>
              <a:ext cx="549275" cy="2143125"/>
            </a:xfrm>
            <a:prstGeom prst="rect">
              <a:avLst/>
            </a:prstGeom>
            <a:solidFill>
              <a:srgbClr val="EBD3D3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实践教育</a:t>
              </a:r>
            </a:p>
          </p:txBody>
        </p:sp>
        <p:sp>
          <p:nvSpPr>
            <p:cNvPr id="49166" name="TextBox 17"/>
            <p:cNvSpPr txBox="1">
              <a:spLocks noChangeArrowheads="1"/>
            </p:cNvSpPr>
            <p:nvPr/>
          </p:nvSpPr>
          <p:spPr bwMode="auto">
            <a:xfrm>
              <a:off x="7058819" y="3258344"/>
              <a:ext cx="549275" cy="2143125"/>
            </a:xfrm>
            <a:prstGeom prst="rect">
              <a:avLst/>
            </a:prstGeom>
            <a:solidFill>
              <a:srgbClr val="EBD3D3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配套改革</a:t>
              </a:r>
            </a:p>
          </p:txBody>
        </p:sp>
        <p:sp>
          <p:nvSpPr>
            <p:cNvPr id="49167" name="TextBox 18"/>
            <p:cNvSpPr txBox="1">
              <a:spLocks noChangeArrowheads="1"/>
            </p:cNvSpPr>
            <p:nvPr/>
          </p:nvSpPr>
          <p:spPr bwMode="auto">
            <a:xfrm>
              <a:off x="7844632" y="3258344"/>
              <a:ext cx="549275" cy="2143125"/>
            </a:xfrm>
            <a:prstGeom prst="rect">
              <a:avLst/>
            </a:prstGeom>
            <a:solidFill>
              <a:srgbClr val="EBD3D3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133984"/>
                  </a:solidFill>
                  <a:latin typeface="黑体" pitchFamily="49" charset="-122"/>
                  <a:ea typeface="黑体" pitchFamily="49" charset="-122"/>
                </a:rPr>
                <a:t>个性发展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44035" name="Picture 3" descr="C:\Users\sjtu\Desktop\804b0347c8eab8d0489d6d84fbbaf23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71563"/>
            <a:ext cx="728662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214813" y="2143125"/>
            <a:ext cx="785812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625" y="1000125"/>
            <a:ext cx="6064250" cy="6130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院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系审核签字盖章</a:t>
            </a:r>
            <a:endParaRPr lang="en-US" altLang="zh-CN" sz="32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交院（系）大学生创新工作组签字盖章</a:t>
            </a: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交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财务处预约报销大厅</a:t>
            </a:r>
            <a:endParaRPr lang="en-US" altLang="zh-CN" sz="32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附好正规发票</a:t>
            </a: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SzPct val="75000"/>
              <a:defRPr/>
            </a:pPr>
            <a:endParaRPr lang="en-US" altLang="zh-CN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经费管理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472488" cy="50006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五、经费使用监督检查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项目学期检查时须提交已使用经费清单；</a:t>
            </a: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项目验收时须提交经费使用明细清单。</a:t>
            </a: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注：存在下列行为之一的，不得通过财务验收：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编报虚假预算，套取资金。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截留、挤占、挪用项目经费。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提供虚假财务会计资料。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未按规定执行和调整预算。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其他违反国家财经纪律的行为。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1" indent="-444500" eaLnBrk="1" hangingPunct="1">
              <a:buSzPct val="75000"/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r>
              <a:rPr lang="zh-CN" altLang="en-US" smtClean="0"/>
              <a:t>其他问题的说明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442393"/>
            <a:ext cx="7416824" cy="51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980728"/>
            <a:ext cx="18870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、关注网站</a:t>
            </a:r>
            <a:endParaRPr lang="zh-CN" altLang="en-US" sz="2400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645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7225" y="1000125"/>
            <a:ext cx="7829550" cy="500062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000625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、材料递交问题</a:t>
            </a: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需及时递交网上、纸质材料，否则影响成绩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defRPr/>
            </a:pP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、成员加入问题</a:t>
            </a: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buFontTx/>
              <a:buNone/>
              <a:defRPr/>
            </a:pPr>
            <a:r>
              <a:rPr lang="en-US" altLang="zh-CN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学期检查之后不允许任何形式的成员加入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defRPr/>
            </a:pP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、学期检查、结项检查答辩问题</a:t>
            </a: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项目成员务必全部到场参加答辩，请假缺席者将不能获得创新项目学分和成绩（游学除外）；无故缺席者成绩以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buFontTx/>
              <a:buNone/>
              <a:defRPr/>
            </a:pP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8229600" cy="500062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关注网站：</a:t>
            </a:r>
            <a:endParaRPr lang="en-US" altLang="zh-CN" sz="2800" b="1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上海交通大学大学生创新实践网：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http://itp.jwc.sjtu.edu.cn/innovation/</a:t>
            </a:r>
            <a:endParaRPr lang="en-US" altLang="zh-CN" sz="2400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上海交通大学教务处主页：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3"/>
              </a:rPr>
              <a:t>http://www.jwc.sjtu.edu.cn/web/sjtu/198001.htm</a:t>
            </a:r>
            <a:endParaRPr lang="en-US" altLang="zh-CN" sz="2400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r>
              <a:rPr lang="zh-CN" altLang="en-US" sz="2800" smtClean="0"/>
              <a:t>各院系工作组秘书名单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45776"/>
              </p:ext>
            </p:extLst>
          </p:nvPr>
        </p:nvGraphicFramePr>
        <p:xfrm>
          <a:off x="1000125" y="965200"/>
          <a:ext cx="7092958" cy="4782180"/>
        </p:xfrm>
        <a:graphic>
          <a:graphicData uri="http://schemas.openxmlformats.org/drawingml/2006/table">
            <a:tbl>
              <a:tblPr/>
              <a:tblGrid>
                <a:gridCol w="20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工作组秘书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邮箱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联系方式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船舶海洋与建筑工程学院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陈帅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nosunny01@163.com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34206693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机械与动力工程学院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唐嘉钰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jiayujamie@163.com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电子信息与电气工程学院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徐凌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xuling@sjtu.edu.cn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材料科学与工程学院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杨文红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yangwenhong@sjtu.edu.cn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数学系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王晓敏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xmwang@sjtu.edu.cn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物理系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赵锋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  <a:hlinkClick r:id="rId2"/>
                        </a:rPr>
                        <a:t>zhaofeng210@sjtu.edu.cn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54745648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生命科学技术学院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谭晶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tanjing@sjtu.edu.cn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34204770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生物医学工程学院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龚海庆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  <a:hlinkClick r:id="rId3"/>
                        </a:rPr>
                        <a:t>hqgong@sjtu.edu.cn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人文学院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徐真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xuzhen985211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34205651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化学化工学院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赵红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hongzhao@sjtu.edu.cn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54745426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安泰经济与管理学院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辛玉芳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  <a:hlinkClick r:id="rId4"/>
                        </a:rPr>
                        <a:t>todream2013@sina.com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52301388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0688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62135"/>
              </p:ext>
            </p:extLst>
          </p:nvPr>
        </p:nvGraphicFramePr>
        <p:xfrm>
          <a:off x="987425" y="1071563"/>
          <a:ext cx="7386607" cy="4627944"/>
        </p:xfrm>
        <a:graphic>
          <a:graphicData uri="http://schemas.openxmlformats.org/drawingml/2006/table">
            <a:tbl>
              <a:tblPr/>
              <a:tblGrid>
                <a:gridCol w="213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8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工作组秘书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邮箱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联系方式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国际与公共事务学院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郝彬卉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binhuihao@sjtu.edu.cn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外国语学院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张利东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  <a:hlinkClick r:id="rId2"/>
                        </a:rPr>
                        <a:t>zhld02@163.com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农业与生物学院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庄天明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ztming@sjtu.edu.cn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34206369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环境学院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邓雯予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dengwenyu@sjtu.edu.cn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药学院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孙海英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  <a:hlinkClick r:id="rId3"/>
                        </a:rPr>
                        <a:t>hysun@sjtu.edu.cn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34207048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法学院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张晓梅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xiaomei@sjtu.edu.cn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34204955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媒体与设计学院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袁珂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yuanke@sjtu.edu.cn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34204265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致远学院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罗勤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qluo_zy@sjtu.edu.cn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57745845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1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密西根学院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张元元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zhangyuanyuan@sjtu.edu.cn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34206765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9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航空航天学院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杨波怡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华文中宋"/>
                        </a:rPr>
                        <a:t>yangboyi@sjtu.edu.cn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华文中宋"/>
                        </a:rPr>
                        <a:t>34204349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3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巴黎高科学院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贾琳琳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华文中宋"/>
                        </a:rPr>
                        <a:t>jialinlin@sjtu.edu.cn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华文中宋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59" name="矩形 3"/>
          <p:cNvSpPr>
            <a:spLocks noChangeArrowheads="1"/>
          </p:cNvSpPr>
          <p:nvPr/>
        </p:nvSpPr>
        <p:spPr bwMode="auto">
          <a:xfrm>
            <a:off x="1428750" y="1428750"/>
            <a:ext cx="683712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学校联系老师：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姚青洲 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64908057 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qzyao@sjtu.edu.cn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工程训练中心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楼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104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工作日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8:00-16:30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9144000" cy="6889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33984"/>
                </a:solidFill>
                <a:latin typeface="+mj-ea"/>
                <a:ea typeface="+mj-ea"/>
              </a:rPr>
              <a:t>对知识探究的作用</a:t>
            </a:r>
          </a:p>
        </p:txBody>
      </p:sp>
      <p:sp>
        <p:nvSpPr>
          <p:cNvPr id="7" name="AutoShape 106"/>
          <p:cNvSpPr>
            <a:spLocks noChangeArrowheads="1"/>
          </p:cNvSpPr>
          <p:nvPr/>
        </p:nvSpPr>
        <p:spPr bwMode="gray">
          <a:xfrm>
            <a:off x="969963" y="1916113"/>
            <a:ext cx="1990725" cy="3303587"/>
          </a:xfrm>
          <a:prstGeom prst="bevel">
            <a:avLst>
              <a:gd name="adj" fmla="val 2551"/>
            </a:avLst>
          </a:prstGeom>
          <a:gradFill rotWithShape="1">
            <a:gsLst>
              <a:gs pos="0">
                <a:srgbClr val="20A0BA"/>
              </a:gs>
              <a:gs pos="100000">
                <a:srgbClr val="9DD5E1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8" name="AutoShape 107"/>
          <p:cNvSpPr>
            <a:spLocks noChangeArrowheads="1"/>
          </p:cNvSpPr>
          <p:nvPr/>
        </p:nvSpPr>
        <p:spPr bwMode="gray">
          <a:xfrm>
            <a:off x="1138238" y="1636713"/>
            <a:ext cx="1636712" cy="506412"/>
          </a:xfrm>
          <a:prstGeom prst="roundRect">
            <a:avLst>
              <a:gd name="adj" fmla="val 3197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1071563" y="1643063"/>
            <a:ext cx="1979612" cy="554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黑体" pitchFamily="2" charset="-122"/>
              </a:rPr>
              <a:t>知识的深度  </a:t>
            </a:r>
            <a:endParaRPr lang="en-US" altLang="zh-CN" sz="2000" dirty="0">
              <a:solidFill>
                <a:srgbClr val="FF0000"/>
              </a:solidFill>
              <a:latin typeface="+mn-ea"/>
              <a:ea typeface="黑体" pitchFamily="2" charset="-122"/>
            </a:endParaRPr>
          </a:p>
        </p:txBody>
      </p:sp>
      <p:sp>
        <p:nvSpPr>
          <p:cNvPr id="10" name="AutoShape 109"/>
          <p:cNvSpPr>
            <a:spLocks noChangeArrowheads="1"/>
          </p:cNvSpPr>
          <p:nvPr/>
        </p:nvSpPr>
        <p:spPr bwMode="gray">
          <a:xfrm>
            <a:off x="3590925" y="1916113"/>
            <a:ext cx="1990725" cy="3303587"/>
          </a:xfrm>
          <a:prstGeom prst="bevel">
            <a:avLst>
              <a:gd name="adj" fmla="val 3032"/>
            </a:avLst>
          </a:prstGeom>
          <a:gradFill rotWithShape="1">
            <a:gsLst>
              <a:gs pos="0">
                <a:srgbClr val="DFC75F"/>
              </a:gs>
              <a:gs pos="100000">
                <a:srgbClr val="F1E6B9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1" name="AutoShape 110"/>
          <p:cNvSpPr>
            <a:spLocks noChangeArrowheads="1"/>
          </p:cNvSpPr>
          <p:nvPr/>
        </p:nvSpPr>
        <p:spPr bwMode="gray">
          <a:xfrm>
            <a:off x="3757613" y="1636713"/>
            <a:ext cx="1638300" cy="506412"/>
          </a:xfrm>
          <a:prstGeom prst="roundRect">
            <a:avLst>
              <a:gd name="adj" fmla="val 3605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2" name="Rectangle 111"/>
          <p:cNvSpPr>
            <a:spLocks noChangeArrowheads="1"/>
          </p:cNvSpPr>
          <p:nvPr/>
        </p:nvSpPr>
        <p:spPr bwMode="gray">
          <a:xfrm>
            <a:off x="3714750" y="1643063"/>
            <a:ext cx="1979613" cy="48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黑体" pitchFamily="2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黑体" pitchFamily="2" charset="-122"/>
              </a:rPr>
              <a:t>知识的广度  </a:t>
            </a:r>
            <a:endParaRPr lang="en-US" altLang="zh-CN" sz="2000" dirty="0">
              <a:solidFill>
                <a:srgbClr val="FF0000"/>
              </a:solidFill>
              <a:latin typeface="+mn-ea"/>
              <a:ea typeface="黑体" pitchFamily="2" charset="-122"/>
            </a:endParaRPr>
          </a:p>
        </p:txBody>
      </p:sp>
      <p:sp>
        <p:nvSpPr>
          <p:cNvPr id="13" name="AutoShape 112"/>
          <p:cNvSpPr>
            <a:spLocks noChangeArrowheads="1"/>
          </p:cNvSpPr>
          <p:nvPr/>
        </p:nvSpPr>
        <p:spPr bwMode="gray">
          <a:xfrm>
            <a:off x="6211888" y="1916113"/>
            <a:ext cx="1990725" cy="3303587"/>
          </a:xfrm>
          <a:prstGeom prst="bevel">
            <a:avLst>
              <a:gd name="adj" fmla="val 3588"/>
            </a:avLst>
          </a:prstGeom>
          <a:gradFill rotWithShape="1">
            <a:gsLst>
              <a:gs pos="0">
                <a:srgbClr val="A0D35D"/>
              </a:gs>
              <a:gs pos="100000">
                <a:srgbClr val="D5ECB8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4" name="AutoShape 113"/>
          <p:cNvSpPr>
            <a:spLocks noChangeArrowheads="1"/>
          </p:cNvSpPr>
          <p:nvPr/>
        </p:nvSpPr>
        <p:spPr bwMode="gray">
          <a:xfrm>
            <a:off x="6380163" y="1636713"/>
            <a:ext cx="1636712" cy="506412"/>
          </a:xfrm>
          <a:prstGeom prst="roundRect">
            <a:avLst>
              <a:gd name="adj" fmla="val 3605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Rectangle 114"/>
          <p:cNvSpPr>
            <a:spLocks noChangeArrowheads="1"/>
          </p:cNvSpPr>
          <p:nvPr/>
        </p:nvSpPr>
        <p:spPr bwMode="gray">
          <a:xfrm>
            <a:off x="6429375" y="1714500"/>
            <a:ext cx="14763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黑体" pitchFamily="2" charset="-122"/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黑体" pitchFamily="2" charset="-122"/>
              </a:rPr>
              <a:t>研究方法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Rectangle 115"/>
          <p:cNvSpPr>
            <a:spLocks noChangeArrowheads="1"/>
          </p:cNvSpPr>
          <p:nvPr/>
        </p:nvSpPr>
        <p:spPr bwMode="black">
          <a:xfrm>
            <a:off x="928688" y="1857375"/>
            <a:ext cx="1939925" cy="3324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defRPr/>
            </a:pPr>
            <a:endParaRPr lang="en-US" altLang="zh-CN" sz="1400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7030A0"/>
                </a:solidFill>
                <a:ea typeface="黑体" pitchFamily="2" charset="-122"/>
              </a:rPr>
              <a:t>    学生在分析、解决问题时，必须对相关知识进行深入的理解，达到可以创新型应用的程度，则其对知识的理解程度大大加深了，其效果非课堂讲授所能比拟。</a:t>
            </a:r>
            <a:endParaRPr lang="en-US" altLang="zh-CN" sz="14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grpSp>
        <p:nvGrpSpPr>
          <p:cNvPr id="50189" name="Group 116"/>
          <p:cNvGrpSpPr>
            <a:grpSpLocks/>
          </p:cNvGrpSpPr>
          <p:nvPr/>
        </p:nvGrpSpPr>
        <p:grpSpPr bwMode="auto">
          <a:xfrm rot="-5400000">
            <a:off x="7105651" y="4324350"/>
            <a:ext cx="849312" cy="915987"/>
            <a:chOff x="173" y="1670"/>
            <a:chExt cx="676" cy="727"/>
          </a:xfrm>
        </p:grpSpPr>
        <p:sp>
          <p:nvSpPr>
            <p:cNvPr id="18" name="Oval 117"/>
            <p:cNvSpPr>
              <a:spLocks noChangeArrowheads="1"/>
            </p:cNvSpPr>
            <p:nvPr/>
          </p:nvSpPr>
          <p:spPr bwMode="gray">
            <a:xfrm>
              <a:off x="424" y="1670"/>
              <a:ext cx="110" cy="105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Oval 118"/>
            <p:cNvSpPr>
              <a:spLocks noChangeArrowheads="1"/>
            </p:cNvSpPr>
            <p:nvPr/>
          </p:nvSpPr>
          <p:spPr bwMode="gray">
            <a:xfrm>
              <a:off x="272" y="1959"/>
              <a:ext cx="158" cy="150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Oval 119"/>
            <p:cNvSpPr>
              <a:spLocks noChangeArrowheads="1"/>
            </p:cNvSpPr>
            <p:nvPr/>
          </p:nvSpPr>
          <p:spPr bwMode="gray">
            <a:xfrm>
              <a:off x="555" y="1845"/>
              <a:ext cx="120" cy="111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Oval 120"/>
            <p:cNvSpPr>
              <a:spLocks noChangeArrowheads="1"/>
            </p:cNvSpPr>
            <p:nvPr/>
          </p:nvSpPr>
          <p:spPr bwMode="gray">
            <a:xfrm>
              <a:off x="322" y="2319"/>
              <a:ext cx="82" cy="78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Line 121"/>
            <p:cNvSpPr>
              <a:spLocks noChangeShapeType="1"/>
            </p:cNvSpPr>
            <p:nvPr/>
          </p:nvSpPr>
          <p:spPr bwMode="gray">
            <a:xfrm>
              <a:off x="309" y="2106"/>
              <a:ext cx="0" cy="215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Line 122"/>
            <p:cNvSpPr>
              <a:spLocks noChangeShapeType="1"/>
            </p:cNvSpPr>
            <p:nvPr/>
          </p:nvSpPr>
          <p:spPr bwMode="gray">
            <a:xfrm flipV="1">
              <a:off x="409" y="1926"/>
              <a:ext cx="173" cy="52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Line 123"/>
            <p:cNvSpPr>
              <a:spLocks noChangeShapeType="1"/>
            </p:cNvSpPr>
            <p:nvPr/>
          </p:nvSpPr>
          <p:spPr bwMode="gray">
            <a:xfrm flipH="1" flipV="1">
              <a:off x="520" y="1757"/>
              <a:ext cx="67" cy="93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Oval 124"/>
            <p:cNvSpPr>
              <a:spLocks noChangeArrowheads="1"/>
            </p:cNvSpPr>
            <p:nvPr/>
          </p:nvSpPr>
          <p:spPr bwMode="gray">
            <a:xfrm>
              <a:off x="767" y="1770"/>
              <a:ext cx="82" cy="77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Oval 125"/>
            <p:cNvSpPr>
              <a:spLocks noChangeArrowheads="1"/>
            </p:cNvSpPr>
            <p:nvPr/>
          </p:nvSpPr>
          <p:spPr bwMode="gray">
            <a:xfrm>
              <a:off x="651" y="2069"/>
              <a:ext cx="95" cy="88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Line 126"/>
            <p:cNvSpPr>
              <a:spLocks noChangeShapeType="1"/>
            </p:cNvSpPr>
            <p:nvPr/>
          </p:nvSpPr>
          <p:spPr bwMode="gray">
            <a:xfrm>
              <a:off x="652" y="1955"/>
              <a:ext cx="29" cy="135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Line 127"/>
            <p:cNvSpPr>
              <a:spLocks noChangeShapeType="1"/>
            </p:cNvSpPr>
            <p:nvPr/>
          </p:nvSpPr>
          <p:spPr bwMode="gray">
            <a:xfrm flipV="1">
              <a:off x="687" y="1804"/>
              <a:ext cx="87" cy="77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Oval 128"/>
            <p:cNvSpPr>
              <a:spLocks noChangeArrowheads="1"/>
            </p:cNvSpPr>
            <p:nvPr/>
          </p:nvSpPr>
          <p:spPr bwMode="gray">
            <a:xfrm>
              <a:off x="173" y="1839"/>
              <a:ext cx="82" cy="78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Line 129"/>
            <p:cNvSpPr>
              <a:spLocks noChangeShapeType="1"/>
            </p:cNvSpPr>
            <p:nvPr/>
          </p:nvSpPr>
          <p:spPr bwMode="gray">
            <a:xfrm>
              <a:off x="221" y="1908"/>
              <a:ext cx="69" cy="69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Line 130"/>
            <p:cNvSpPr>
              <a:spLocks noChangeShapeType="1"/>
            </p:cNvSpPr>
            <p:nvPr/>
          </p:nvSpPr>
          <p:spPr bwMode="gray">
            <a:xfrm flipH="1">
              <a:off x="505" y="2132"/>
              <a:ext cx="129" cy="34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Oval 131"/>
            <p:cNvSpPr>
              <a:spLocks noChangeArrowheads="1"/>
            </p:cNvSpPr>
            <p:nvPr/>
          </p:nvSpPr>
          <p:spPr bwMode="gray">
            <a:xfrm>
              <a:off x="493" y="2135"/>
              <a:ext cx="82" cy="78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Line 132"/>
            <p:cNvSpPr>
              <a:spLocks noChangeShapeType="1"/>
            </p:cNvSpPr>
            <p:nvPr/>
          </p:nvSpPr>
          <p:spPr bwMode="gray">
            <a:xfrm>
              <a:off x="726" y="2148"/>
              <a:ext cx="29" cy="34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Oval 133"/>
            <p:cNvSpPr>
              <a:spLocks noChangeArrowheads="1"/>
            </p:cNvSpPr>
            <p:nvPr/>
          </p:nvSpPr>
          <p:spPr bwMode="gray">
            <a:xfrm>
              <a:off x="740" y="2190"/>
              <a:ext cx="82" cy="78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round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Rectangle 134"/>
          <p:cNvSpPr>
            <a:spLocks noChangeArrowheads="1"/>
          </p:cNvSpPr>
          <p:nvPr/>
        </p:nvSpPr>
        <p:spPr bwMode="black">
          <a:xfrm>
            <a:off x="3429000" y="2214563"/>
            <a:ext cx="1936750" cy="267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7030A0"/>
                </a:solidFill>
                <a:ea typeface="黑体" pitchFamily="2" charset="-122"/>
              </a:rPr>
              <a:t>     很多问题或课题，都不能仅仅依靠一个学科的知识来解决，这需要学生去学习与项目相关的跨学科知识，并能加以运用，从而拓展了学生的知识面。</a:t>
            </a:r>
            <a:endParaRPr lang="en-US" altLang="zh-CN" sz="14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36" name="Rectangle 135"/>
          <p:cNvSpPr>
            <a:spLocks noChangeArrowheads="1"/>
          </p:cNvSpPr>
          <p:nvPr/>
        </p:nvSpPr>
        <p:spPr bwMode="auto">
          <a:xfrm>
            <a:off x="6072188" y="2214563"/>
            <a:ext cx="2084387" cy="2354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7030A0"/>
                </a:solidFill>
                <a:ea typeface="黑体" pitchFamily="2" charset="-122"/>
              </a:rPr>
              <a:t>       研究科学问题，必然有其方法和路径，学生通过研究掌握这些具有迁移价值的研究方法，对其今后的创新能力的培养大有益处。</a:t>
            </a:r>
            <a:endParaRPr lang="en-US" altLang="zh-CN" sz="14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reeform 3"/>
          <p:cNvSpPr>
            <a:spLocks/>
          </p:cNvSpPr>
          <p:nvPr/>
        </p:nvSpPr>
        <p:spPr bwMode="auto">
          <a:xfrm>
            <a:off x="3181350" y="1500188"/>
            <a:ext cx="1920875" cy="1189037"/>
          </a:xfrm>
          <a:custGeom>
            <a:avLst/>
            <a:gdLst>
              <a:gd name="T0" fmla="*/ 0 w 1311"/>
              <a:gd name="T1" fmla="*/ 0 h 756"/>
              <a:gd name="T2" fmla="*/ 2147483647 w 1311"/>
              <a:gd name="T3" fmla="*/ 2147483647 h 756"/>
              <a:gd name="T4" fmla="*/ 2147483647 w 1311"/>
              <a:gd name="T5" fmla="*/ 2147483647 h 756"/>
              <a:gd name="T6" fmla="*/ 0 60000 65536"/>
              <a:gd name="T7" fmla="*/ 0 60000 65536"/>
              <a:gd name="T8" fmla="*/ 0 60000 65536"/>
              <a:gd name="T9" fmla="*/ 0 w 1311"/>
              <a:gd name="T10" fmla="*/ 0 h 756"/>
              <a:gd name="T11" fmla="*/ 1311 w 1311"/>
              <a:gd name="T12" fmla="*/ 756 h 7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1" h="756">
                <a:moveTo>
                  <a:pt x="0" y="0"/>
                </a:moveTo>
                <a:lnTo>
                  <a:pt x="600" y="756"/>
                </a:lnTo>
                <a:lnTo>
                  <a:pt x="1311" y="756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3" name="Freeform 4"/>
          <p:cNvSpPr>
            <a:spLocks/>
          </p:cNvSpPr>
          <p:nvPr/>
        </p:nvSpPr>
        <p:spPr bwMode="auto">
          <a:xfrm rot="10800000">
            <a:off x="4048125" y="4387850"/>
            <a:ext cx="1922463" cy="1189038"/>
          </a:xfrm>
          <a:custGeom>
            <a:avLst/>
            <a:gdLst>
              <a:gd name="T0" fmla="*/ 0 w 1311"/>
              <a:gd name="T1" fmla="*/ 0 h 756"/>
              <a:gd name="T2" fmla="*/ 2147483647 w 1311"/>
              <a:gd name="T3" fmla="*/ 2147483647 h 756"/>
              <a:gd name="T4" fmla="*/ 2147483647 w 1311"/>
              <a:gd name="T5" fmla="*/ 2147483647 h 756"/>
              <a:gd name="T6" fmla="*/ 0 60000 65536"/>
              <a:gd name="T7" fmla="*/ 0 60000 65536"/>
              <a:gd name="T8" fmla="*/ 0 60000 65536"/>
              <a:gd name="T9" fmla="*/ 0 w 1311"/>
              <a:gd name="T10" fmla="*/ 0 h 756"/>
              <a:gd name="T11" fmla="*/ 1311 w 1311"/>
              <a:gd name="T12" fmla="*/ 756 h 7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1" h="756">
                <a:moveTo>
                  <a:pt x="0" y="0"/>
                </a:moveTo>
                <a:lnTo>
                  <a:pt x="600" y="756"/>
                </a:lnTo>
                <a:lnTo>
                  <a:pt x="1311" y="756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4" name="Freeform 5"/>
          <p:cNvSpPr>
            <a:spLocks/>
          </p:cNvSpPr>
          <p:nvPr/>
        </p:nvSpPr>
        <p:spPr bwMode="auto">
          <a:xfrm>
            <a:off x="1652588" y="2779713"/>
            <a:ext cx="2268537" cy="717550"/>
          </a:xfrm>
          <a:custGeom>
            <a:avLst/>
            <a:gdLst>
              <a:gd name="T0" fmla="*/ 0 w 1548"/>
              <a:gd name="T1" fmla="*/ 2147483647 h 452"/>
              <a:gd name="T2" fmla="*/ 2147483647 w 1548"/>
              <a:gd name="T3" fmla="*/ 2147483647 h 452"/>
              <a:gd name="T4" fmla="*/ 2147483647 w 1548"/>
              <a:gd name="T5" fmla="*/ 0 h 452"/>
              <a:gd name="T6" fmla="*/ 0 60000 65536"/>
              <a:gd name="T7" fmla="*/ 0 60000 65536"/>
              <a:gd name="T8" fmla="*/ 0 60000 65536"/>
              <a:gd name="T9" fmla="*/ 0 w 1548"/>
              <a:gd name="T10" fmla="*/ 0 h 452"/>
              <a:gd name="T11" fmla="*/ 1548 w 1548"/>
              <a:gd name="T12" fmla="*/ 452 h 4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8" h="452">
                <a:moveTo>
                  <a:pt x="0" y="452"/>
                </a:moveTo>
                <a:lnTo>
                  <a:pt x="1222" y="452"/>
                </a:lnTo>
                <a:lnTo>
                  <a:pt x="1548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5" name="Freeform 6"/>
          <p:cNvSpPr>
            <a:spLocks/>
          </p:cNvSpPr>
          <p:nvPr/>
        </p:nvSpPr>
        <p:spPr bwMode="auto">
          <a:xfrm rot="10800000">
            <a:off x="5210175" y="3635375"/>
            <a:ext cx="2268538" cy="717550"/>
          </a:xfrm>
          <a:custGeom>
            <a:avLst/>
            <a:gdLst>
              <a:gd name="T0" fmla="*/ 0 w 1548"/>
              <a:gd name="T1" fmla="*/ 2147483647 h 452"/>
              <a:gd name="T2" fmla="*/ 2147483647 w 1548"/>
              <a:gd name="T3" fmla="*/ 2147483647 h 452"/>
              <a:gd name="T4" fmla="*/ 2147483647 w 1548"/>
              <a:gd name="T5" fmla="*/ 0 h 452"/>
              <a:gd name="T6" fmla="*/ 0 60000 65536"/>
              <a:gd name="T7" fmla="*/ 0 60000 65536"/>
              <a:gd name="T8" fmla="*/ 0 60000 65536"/>
              <a:gd name="T9" fmla="*/ 0 w 1548"/>
              <a:gd name="T10" fmla="*/ 0 h 452"/>
              <a:gd name="T11" fmla="*/ 1548 w 1548"/>
              <a:gd name="T12" fmla="*/ 452 h 4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8" h="452">
                <a:moveTo>
                  <a:pt x="0" y="452"/>
                </a:moveTo>
                <a:lnTo>
                  <a:pt x="1222" y="452"/>
                </a:lnTo>
                <a:lnTo>
                  <a:pt x="1548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6" name="Freeform 7"/>
          <p:cNvSpPr>
            <a:spLocks/>
          </p:cNvSpPr>
          <p:nvPr/>
        </p:nvSpPr>
        <p:spPr bwMode="auto">
          <a:xfrm>
            <a:off x="5208588" y="1511300"/>
            <a:ext cx="900112" cy="1941513"/>
          </a:xfrm>
          <a:custGeom>
            <a:avLst/>
            <a:gdLst>
              <a:gd name="T0" fmla="*/ 2147483647 w 615"/>
              <a:gd name="T1" fmla="*/ 0 h 1223"/>
              <a:gd name="T2" fmla="*/ 0 w 615"/>
              <a:gd name="T3" fmla="*/ 2147483647 h 1223"/>
              <a:gd name="T4" fmla="*/ 2147483647 w 615"/>
              <a:gd name="T5" fmla="*/ 2147483647 h 1223"/>
              <a:gd name="T6" fmla="*/ 0 60000 65536"/>
              <a:gd name="T7" fmla="*/ 0 60000 65536"/>
              <a:gd name="T8" fmla="*/ 0 60000 65536"/>
              <a:gd name="T9" fmla="*/ 0 w 615"/>
              <a:gd name="T10" fmla="*/ 0 h 1223"/>
              <a:gd name="T11" fmla="*/ 615 w 615"/>
              <a:gd name="T12" fmla="*/ 1223 h 1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5" h="1223">
                <a:moveTo>
                  <a:pt x="615" y="0"/>
                </a:moveTo>
                <a:lnTo>
                  <a:pt x="0" y="763"/>
                </a:lnTo>
                <a:lnTo>
                  <a:pt x="326" y="1223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7" name="Freeform 8"/>
          <p:cNvSpPr>
            <a:spLocks/>
          </p:cNvSpPr>
          <p:nvPr/>
        </p:nvSpPr>
        <p:spPr bwMode="auto">
          <a:xfrm rot="10800000">
            <a:off x="3028950" y="3622675"/>
            <a:ext cx="901700" cy="1941513"/>
          </a:xfrm>
          <a:custGeom>
            <a:avLst/>
            <a:gdLst>
              <a:gd name="T0" fmla="*/ 2147483647 w 615"/>
              <a:gd name="T1" fmla="*/ 0 h 1223"/>
              <a:gd name="T2" fmla="*/ 0 w 615"/>
              <a:gd name="T3" fmla="*/ 2147483647 h 1223"/>
              <a:gd name="T4" fmla="*/ 2147483647 w 615"/>
              <a:gd name="T5" fmla="*/ 2147483647 h 1223"/>
              <a:gd name="T6" fmla="*/ 0 60000 65536"/>
              <a:gd name="T7" fmla="*/ 0 60000 65536"/>
              <a:gd name="T8" fmla="*/ 0 60000 65536"/>
              <a:gd name="T9" fmla="*/ 0 w 615"/>
              <a:gd name="T10" fmla="*/ 0 h 1223"/>
              <a:gd name="T11" fmla="*/ 615 w 615"/>
              <a:gd name="T12" fmla="*/ 1223 h 1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5" h="1223">
                <a:moveTo>
                  <a:pt x="615" y="0"/>
                </a:moveTo>
                <a:lnTo>
                  <a:pt x="0" y="763"/>
                </a:lnTo>
                <a:lnTo>
                  <a:pt x="326" y="1223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1208" name="矩形 10"/>
          <p:cNvSpPr>
            <a:spLocks noChangeArrowheads="1"/>
          </p:cNvSpPr>
          <p:nvPr/>
        </p:nvSpPr>
        <p:spPr bwMode="auto">
          <a:xfrm>
            <a:off x="3851275" y="3213100"/>
            <a:ext cx="1592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</a:rPr>
              <a:t>能力建设  </a:t>
            </a: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1714500" y="2000250"/>
            <a:ext cx="186055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黑体" pitchFamily="2" charset="-122"/>
              </a:rPr>
              <a:t>语言文字和口头表达能力</a:t>
            </a:r>
            <a:endParaRPr lang="en-US" altLang="zh-CN" sz="1600" b="1" dirty="0">
              <a:solidFill>
                <a:srgbClr val="FF0000"/>
              </a:solidFill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提交报告和论文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口头答辩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交流环节</a:t>
            </a: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3725863" y="1373188"/>
            <a:ext cx="2214562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黑体" pitchFamily="2" charset="-122"/>
              </a:rPr>
              <a:t>与人合作共事能力</a:t>
            </a:r>
            <a:endParaRPr lang="en-US" altLang="zh-CN" sz="1600" b="1" dirty="0">
              <a:solidFill>
                <a:srgbClr val="FF0000"/>
              </a:solidFill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与团队成员分工协作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与导师沟通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与他人进行协调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5715000" y="2286000"/>
            <a:ext cx="186055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发现问题的能力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自主选题、自拟研究方向、自己寻找感兴趣的课题</a:t>
            </a:r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786438" y="3857625"/>
            <a:ext cx="1860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分析和解决问题的能力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自主设计实验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自主完成实验</a:t>
            </a: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3714750" y="4643438"/>
            <a:ext cx="186055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组织管理能力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自主管理实验，包括经费管理、实验安排、相关活动协调等</a:t>
            </a: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1714500" y="3786188"/>
            <a:ext cx="18605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知识整合运用能力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能够掌握的专业知识加以整合运用，来分析、解决项目中存在的问题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89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33984"/>
                </a:solidFill>
                <a:latin typeface="+mj-ea"/>
                <a:ea typeface="+mj-ea"/>
              </a:rPr>
              <a:t>对能力建设的作用</a:t>
            </a:r>
            <a:endParaRPr lang="en-US" altLang="zh-CN" sz="2800" dirty="0" smtClean="0">
              <a:solidFill>
                <a:srgbClr val="13398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2892425" y="2563813"/>
            <a:ext cx="250825" cy="271462"/>
          </a:xfrm>
          <a:prstGeom prst="rect">
            <a:avLst/>
          </a:prstGeom>
          <a:solidFill>
            <a:schemeClr val="hlink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zh-CN" altLang="en-US" sz="1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857750" y="2357438"/>
            <a:ext cx="250825" cy="271462"/>
          </a:xfrm>
          <a:prstGeom prst="rect">
            <a:avLst/>
          </a:prstGeom>
          <a:solidFill>
            <a:schemeClr val="hlink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zh-CN" altLang="en-US" sz="1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151438" y="4154488"/>
            <a:ext cx="249237" cy="271462"/>
          </a:xfrm>
          <a:prstGeom prst="rect">
            <a:avLst/>
          </a:prstGeom>
          <a:solidFill>
            <a:schemeClr val="hlink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zh-CN" altLang="en-US" sz="1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3271838" y="4611688"/>
            <a:ext cx="250825" cy="271462"/>
          </a:xfrm>
          <a:prstGeom prst="rect">
            <a:avLst/>
          </a:prstGeom>
          <a:solidFill>
            <a:schemeClr val="hlink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zh-CN" altLang="en-US" sz="1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57500" y="1289050"/>
            <a:ext cx="1285875" cy="877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FF0000"/>
                </a:solidFill>
              </a:rPr>
              <a:t>责任感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与立项人订立项目合同，明确学生的具体责任。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231" name="Rectangle 11"/>
          <p:cNvSpPr>
            <a:spLocks noChangeArrowheads="1"/>
          </p:cNvSpPr>
          <p:nvPr/>
        </p:nvSpPr>
        <p:spPr bwMode="auto">
          <a:xfrm rot="9198256">
            <a:off x="3424238" y="2817813"/>
            <a:ext cx="1470025" cy="159702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b="1"/>
          </a:p>
        </p:txBody>
      </p:sp>
      <p:sp>
        <p:nvSpPr>
          <p:cNvPr id="52232" name="Freeform 13"/>
          <p:cNvSpPr>
            <a:spLocks/>
          </p:cNvSpPr>
          <p:nvPr/>
        </p:nvSpPr>
        <p:spPr bwMode="auto">
          <a:xfrm rot="-7001744">
            <a:off x="1627187" y="3562351"/>
            <a:ext cx="1819275" cy="1841500"/>
          </a:xfrm>
          <a:custGeom>
            <a:avLst/>
            <a:gdLst>
              <a:gd name="T0" fmla="*/ 0 w 820"/>
              <a:gd name="T1" fmla="*/ 0 h 819"/>
              <a:gd name="T2" fmla="*/ 0 w 820"/>
              <a:gd name="T3" fmla="*/ 2147483647 h 819"/>
              <a:gd name="T4" fmla="*/ 2147483647 w 820"/>
              <a:gd name="T5" fmla="*/ 2147483647 h 819"/>
              <a:gd name="T6" fmla="*/ 0 60000 65536"/>
              <a:gd name="T7" fmla="*/ 0 60000 65536"/>
              <a:gd name="T8" fmla="*/ 0 60000 65536"/>
              <a:gd name="T9" fmla="*/ 0 w 820"/>
              <a:gd name="T10" fmla="*/ 0 h 819"/>
              <a:gd name="T11" fmla="*/ 820 w 820"/>
              <a:gd name="T12" fmla="*/ 819 h 8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0" h="819">
                <a:moveTo>
                  <a:pt x="0" y="0"/>
                </a:moveTo>
                <a:lnTo>
                  <a:pt x="0" y="819"/>
                </a:lnTo>
                <a:lnTo>
                  <a:pt x="820" y="819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2233" name="Freeform 14"/>
          <p:cNvSpPr>
            <a:spLocks/>
          </p:cNvSpPr>
          <p:nvPr/>
        </p:nvSpPr>
        <p:spPr bwMode="auto">
          <a:xfrm rot="3798256" flipH="1">
            <a:off x="2239169" y="1148556"/>
            <a:ext cx="1997075" cy="1662113"/>
          </a:xfrm>
          <a:custGeom>
            <a:avLst/>
            <a:gdLst>
              <a:gd name="T0" fmla="*/ 0 w 820"/>
              <a:gd name="T1" fmla="*/ 0 h 819"/>
              <a:gd name="T2" fmla="*/ 0 w 820"/>
              <a:gd name="T3" fmla="*/ 2147483647 h 819"/>
              <a:gd name="T4" fmla="*/ 2147483647 w 820"/>
              <a:gd name="T5" fmla="*/ 2147483647 h 819"/>
              <a:gd name="T6" fmla="*/ 0 60000 65536"/>
              <a:gd name="T7" fmla="*/ 0 60000 65536"/>
              <a:gd name="T8" fmla="*/ 0 60000 65536"/>
              <a:gd name="T9" fmla="*/ 0 w 820"/>
              <a:gd name="T10" fmla="*/ 0 h 819"/>
              <a:gd name="T11" fmla="*/ 820 w 820"/>
              <a:gd name="T12" fmla="*/ 819 h 8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0" h="819">
                <a:moveTo>
                  <a:pt x="0" y="0"/>
                </a:moveTo>
                <a:lnTo>
                  <a:pt x="0" y="819"/>
                </a:lnTo>
                <a:lnTo>
                  <a:pt x="820" y="819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2234" name="Freeform 15"/>
          <p:cNvSpPr>
            <a:spLocks/>
          </p:cNvSpPr>
          <p:nvPr/>
        </p:nvSpPr>
        <p:spPr bwMode="auto">
          <a:xfrm rot="-7001744" flipH="1" flipV="1">
            <a:off x="4823619" y="1875631"/>
            <a:ext cx="1812925" cy="1839913"/>
          </a:xfrm>
          <a:custGeom>
            <a:avLst/>
            <a:gdLst>
              <a:gd name="T0" fmla="*/ 0 w 820"/>
              <a:gd name="T1" fmla="*/ 0 h 819"/>
              <a:gd name="T2" fmla="*/ 0 w 820"/>
              <a:gd name="T3" fmla="*/ 2147483647 h 819"/>
              <a:gd name="T4" fmla="*/ 2147483647 w 820"/>
              <a:gd name="T5" fmla="*/ 2147483647 h 819"/>
              <a:gd name="T6" fmla="*/ 0 60000 65536"/>
              <a:gd name="T7" fmla="*/ 0 60000 65536"/>
              <a:gd name="T8" fmla="*/ 0 60000 65536"/>
              <a:gd name="T9" fmla="*/ 0 w 820"/>
              <a:gd name="T10" fmla="*/ 0 h 819"/>
              <a:gd name="T11" fmla="*/ 820 w 820"/>
              <a:gd name="T12" fmla="*/ 819 h 8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0" h="819">
                <a:moveTo>
                  <a:pt x="0" y="0"/>
                </a:moveTo>
                <a:lnTo>
                  <a:pt x="0" y="819"/>
                </a:lnTo>
                <a:lnTo>
                  <a:pt x="820" y="819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2235" name="Text Box 16"/>
          <p:cNvSpPr txBox="1">
            <a:spLocks noChangeArrowheads="1"/>
          </p:cNvSpPr>
          <p:nvPr/>
        </p:nvSpPr>
        <p:spPr bwMode="auto">
          <a:xfrm>
            <a:off x="3851275" y="3213100"/>
            <a:ext cx="701675" cy="7381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人格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养成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72125" y="2360613"/>
            <a:ext cx="2143125" cy="1308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FF0000"/>
                </a:solidFill>
              </a:rPr>
              <a:t>创新精神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鼓励学生对任何未知的问题、未知的领域有勇于尝试的勇气，鼓励学生善于发现并提出问题，进而分析问题、解决问题。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29063" y="4789488"/>
            <a:ext cx="1928812" cy="10937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FF0000"/>
                </a:solidFill>
              </a:rPr>
              <a:t>不畏挫折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面对实施过程中的失败，需要学生不断修正实验方案，不断尝试，重新实验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57313" y="3432175"/>
            <a:ext cx="1643062" cy="1108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刻苦务实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实验实施过程是一个复杂、艰苦的过程，需要学生脚踏实地，不断的努力。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6500813" cy="6889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33984"/>
                </a:solidFill>
                <a:latin typeface="+mj-ea"/>
                <a:ea typeface="+mj-ea"/>
              </a:rPr>
              <a:t>对人格养成的作用</a:t>
            </a:r>
            <a:endParaRPr lang="en-US" altLang="zh-CN" sz="2800" dirty="0" smtClean="0">
              <a:solidFill>
                <a:srgbClr val="133984"/>
              </a:solidFill>
              <a:latin typeface="+mj-ea"/>
              <a:ea typeface="+mj-ea"/>
            </a:endParaRPr>
          </a:p>
        </p:txBody>
      </p:sp>
      <p:sp>
        <p:nvSpPr>
          <p:cNvPr id="52240" name="Freeform 12"/>
          <p:cNvSpPr>
            <a:spLocks/>
          </p:cNvSpPr>
          <p:nvPr/>
        </p:nvSpPr>
        <p:spPr bwMode="auto">
          <a:xfrm rot="9198256">
            <a:off x="4206875" y="4252913"/>
            <a:ext cx="1676400" cy="1993900"/>
          </a:xfrm>
          <a:custGeom>
            <a:avLst/>
            <a:gdLst>
              <a:gd name="T0" fmla="*/ 0 w 820"/>
              <a:gd name="T1" fmla="*/ 0 h 819"/>
              <a:gd name="T2" fmla="*/ 0 w 820"/>
              <a:gd name="T3" fmla="*/ 2147483647 h 819"/>
              <a:gd name="T4" fmla="*/ 2147483647 w 820"/>
              <a:gd name="T5" fmla="*/ 2147483647 h 819"/>
              <a:gd name="T6" fmla="*/ 0 60000 65536"/>
              <a:gd name="T7" fmla="*/ 0 60000 65536"/>
              <a:gd name="T8" fmla="*/ 0 60000 65536"/>
              <a:gd name="T9" fmla="*/ 0 w 820"/>
              <a:gd name="T10" fmla="*/ 0 h 819"/>
              <a:gd name="T11" fmla="*/ 820 w 820"/>
              <a:gd name="T12" fmla="*/ 819 h 8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0" h="819">
                <a:moveTo>
                  <a:pt x="0" y="0"/>
                </a:moveTo>
                <a:lnTo>
                  <a:pt x="0" y="819"/>
                </a:lnTo>
                <a:lnTo>
                  <a:pt x="820" y="819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0006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二、项目立项及升级</a:t>
            </a:r>
            <a:endParaRPr lang="en-US" altLang="zh-CN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校级大学生创新实践计划项目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立项</a:t>
            </a:r>
            <a:r>
              <a:rPr lang="zh-CN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申报每学期受理一次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（宽进严出）；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“国家大学生创新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创业</a:t>
            </a:r>
            <a:r>
              <a:rPr lang="zh-CN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计划”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创新训练项目</a:t>
            </a:r>
            <a:r>
              <a:rPr lang="zh-CN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和“上海大学生创新活动计划”项目每年立项一次，均从当年立项且在研的校级大学生创新实践计划项目中择优选拔。</a:t>
            </a:r>
          </a:p>
          <a:p>
            <a:pPr>
              <a:buFontTx/>
              <a:buNone/>
              <a:defRPr/>
            </a:pPr>
            <a:endParaRPr lang="zh-CN" altLang="en-US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3251" name="标题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715250" cy="655637"/>
          </a:xfrm>
        </p:spPr>
        <p:txBody>
          <a:bodyPr/>
          <a:lstStyle/>
          <a:p>
            <a:pPr eaLnBrk="1" hangingPunct="1"/>
            <a:r>
              <a:rPr lang="zh-CN" altLang="en-US" smtClean="0"/>
              <a:t>项目管理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43213" y="0"/>
            <a:ext cx="448151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学期检查答辩</a:t>
            </a:r>
            <a:endParaRPr lang="zh-CN" altLang="en-US" dirty="0"/>
          </a:p>
        </p:txBody>
      </p:sp>
      <p:grpSp>
        <p:nvGrpSpPr>
          <p:cNvPr id="55299" name="组合 6"/>
          <p:cNvGrpSpPr>
            <a:grpSpLocks/>
          </p:cNvGrpSpPr>
          <p:nvPr/>
        </p:nvGrpSpPr>
        <p:grpSpPr bwMode="auto">
          <a:xfrm>
            <a:off x="1116013" y="1125538"/>
            <a:ext cx="6851650" cy="4754562"/>
            <a:chOff x="1116013" y="1125538"/>
            <a:chExt cx="6851650" cy="4754562"/>
          </a:xfrm>
        </p:grpSpPr>
        <p:pic>
          <p:nvPicPr>
            <p:cNvPr id="55300" name="图片 9" descr="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00563" y="3573463"/>
              <a:ext cx="3455987" cy="2306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1" name="图片 10" descr="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6013" y="3573463"/>
              <a:ext cx="3024187" cy="226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2" name="图片 11" descr="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00563" y="1125538"/>
              <a:ext cx="3467100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3" name="图片 13" descr="4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87450" y="1196975"/>
              <a:ext cx="2952750" cy="221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59113" y="0"/>
            <a:ext cx="448151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rPr>
              <a:t>结题验收答辩</a:t>
            </a:r>
            <a:endParaRPr lang="zh-CN" altLang="en-US" dirty="0"/>
          </a:p>
        </p:txBody>
      </p:sp>
      <p:pic>
        <p:nvPicPr>
          <p:cNvPr id="56323" name="图片 9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908050"/>
            <a:ext cx="38893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图片 10" descr="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3789363"/>
            <a:ext cx="4052887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图片 12" descr="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908050"/>
            <a:ext cx="385127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图片 13" descr="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3789363"/>
            <a:ext cx="38163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1729</Words>
  <Application>Microsoft Office PowerPoint</Application>
  <PresentationFormat>全屏显示(4:3)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华文行楷</vt:lpstr>
      <vt:lpstr>华文新魏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第十二期“上海交通大学创新实践计划” 项目负责人会议</vt:lpstr>
      <vt:lpstr>项目管理</vt:lpstr>
      <vt:lpstr>指导思想</vt:lpstr>
      <vt:lpstr>对知识探究的作用</vt:lpstr>
      <vt:lpstr>对能力建设的作用</vt:lpstr>
      <vt:lpstr>对人格养成的作用</vt:lpstr>
      <vt:lpstr>项目管理</vt:lpstr>
      <vt:lpstr>PowerPoint 演示文稿</vt:lpstr>
      <vt:lpstr>PowerPoint 演示文稿</vt:lpstr>
      <vt:lpstr>项目管理</vt:lpstr>
      <vt:lpstr>项目管理</vt:lpstr>
      <vt:lpstr>项目管理</vt:lpstr>
      <vt:lpstr>项目管理</vt:lpstr>
      <vt:lpstr>项目管理</vt:lpstr>
      <vt:lpstr>项目管理</vt:lpstr>
      <vt:lpstr>IPP12历程</vt:lpstr>
      <vt:lpstr>经费管理</vt:lpstr>
      <vt:lpstr>经费管理</vt:lpstr>
      <vt:lpstr>经费管理</vt:lpstr>
      <vt:lpstr>经费管理</vt:lpstr>
      <vt:lpstr>经费管理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经费管理</vt:lpstr>
      <vt:lpstr>其他问题的说明</vt:lpstr>
      <vt:lpstr>PowerPoint 演示文稿</vt:lpstr>
      <vt:lpstr>PowerPoint 演示文稿</vt:lpstr>
      <vt:lpstr>PowerPoint 演示文稿</vt:lpstr>
      <vt:lpstr>各院系工作组秘书名单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PRESEDENT OFFICE</dc:creator>
  <cp:lastModifiedBy>qz yao</cp:lastModifiedBy>
  <cp:revision>280</cp:revision>
  <dcterms:created xsi:type="dcterms:W3CDTF">2008-07-14T06:01:27Z</dcterms:created>
  <dcterms:modified xsi:type="dcterms:W3CDTF">2015-12-17T02:36:31Z</dcterms:modified>
</cp:coreProperties>
</file>