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338" r:id="rId2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15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5504-985B-435F-AFCB-0C46950B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DD513-814A-4734-97A1-72E14D3EA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FF77-4C2F-4604-8B54-41D1F3D4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0B67-9B69-40A8-B56E-7CD3F810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300C-309C-4237-A079-B8F06D8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5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31B8-376F-42E3-9C61-BA31B455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1A80C-72B6-4E11-9248-313A77DA7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DBB0-42BB-4774-9E58-439B4ACA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95E8-B7A4-4677-A15D-0226CB44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BE1D-AB64-4AF3-9FE7-DFD7397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1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8F6B9-A8A4-4D4B-9597-4BBBDA064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EDF9A-1D5E-4AC5-9C2E-F4B70D8A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73A1-7316-4A7D-8B9F-BCC00C2C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68B0-0896-44A0-AECE-B33FE28C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7519-27B7-419D-8142-7D330D7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E914-B95A-4678-BC30-4FEB74E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E4B4-D643-426C-9D69-08B47158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DD8C-1908-433D-8EC2-93E5970B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F336-8633-4F42-82F1-694B2FB9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B785-796F-46E7-BA9F-98935454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0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1A08-A869-4A1B-A44F-CDBED764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AB32B-7088-49AA-B42D-291D8DFA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6FA-FE35-4628-8007-D0119B8F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E2D5-C473-49A4-9FDE-34CEB18B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4EB1-8632-47AC-8CB4-9B56D90B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8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0CBB-80ED-4A1C-819F-1C60C763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2EE5-3DBD-4752-B144-2A4B71774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E83DB-E8CA-4A3E-8441-7662D2FF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8B909-4030-4BBD-8E07-5273EE00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244F6-3F81-40B0-BA1B-43C523FF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E2B8-1A4C-4FF1-837C-4B7C49ED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AE7A-E651-413C-9153-991F50BC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9A53-24B2-475B-BEB0-1BB72DB4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51730-DE9C-4EB4-BD66-D430859E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4EDA4-6691-4AF8-A0E3-6F53A5C31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F6AD-ED9A-4018-9456-2BABB5F1B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35B50-84C0-4F32-9D4F-F9CB0736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0C258-6F11-49C2-92F6-530F9131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7D05-C70C-43E1-86F9-9C2BCC7C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4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F6C4-1F34-41DE-BBFD-6D76CC77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FA95F-EA93-4BB6-8DA8-96BE28A4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EE0A5-4010-4166-9AE6-5682B14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29400-2023-40B7-9D59-8987C47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0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1A347-A2A7-412D-BD75-AE73075A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7884-ADC8-414E-8D9A-849B632C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60BB-9119-4A39-9B08-1B594464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29A-3022-4F03-8046-DFBFB019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9417-9752-4FA6-80AF-A4DEB5133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E2F87-AFBB-43BC-A6F5-77269934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1C56-3595-410F-ACE9-8A0B4508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9F7C-89BF-47F4-8889-1984605F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78D35-9ABE-4052-9AEE-2D95C0ED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D893-8C50-4C0A-AC95-13A1A891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74A9E-AFF5-48B8-974C-738CA4635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F59DA-4740-4B76-8ECA-DE21F10B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5CAF-0E35-4E6E-BA81-BF31EDAB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A6CF-7312-4908-94D7-C54B7F05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D419-6510-40EB-87B1-0E3CC60D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7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3DCDD-6A28-4DFE-93A9-8F0CBD2B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A209B-DF2B-444C-9709-B6B8448A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0C55-C945-4B0C-B28C-AF037271D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0CEF-199E-4433-A177-A2CEAA24AC38}" type="datetimeFigureOut">
              <a:rPr lang="en-GB" smtClean="0"/>
              <a:t>2024-02-15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362D-F38E-4992-8FCB-5729DBAC3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6815-EF36-472F-8332-9D6EE6E4E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3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atent space">
            <a:extLst>
              <a:ext uri="{FF2B5EF4-FFF2-40B4-BE49-F238E27FC236}">
                <a16:creationId xmlns:a16="http://schemas.microsoft.com/office/drawing/2014/main" id="{3ADD7290-C6D8-49EE-B9C0-ECFF37D0F7E3}"/>
              </a:ext>
            </a:extLst>
          </p:cNvPr>
          <p:cNvSpPr txBox="1"/>
          <p:nvPr/>
        </p:nvSpPr>
        <p:spPr>
          <a:xfrm>
            <a:off x="465575" y="5265622"/>
            <a:ext cx="8901648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GB" sz="4800" dirty="0"/>
              <a:t>Learn Encoder and Generator</a:t>
            </a:r>
          </a:p>
          <a:p>
            <a:pPr algn="l"/>
            <a:r>
              <a:rPr lang="en-GB" sz="4800" dirty="0"/>
              <a:t>That make the two fields the same:</a:t>
            </a:r>
          </a:p>
          <a:p>
            <a:pPr algn="l"/>
            <a:r>
              <a:rPr lang="en-GB" sz="4800" dirty="0"/>
              <a:t>G(R(E(field))) </a:t>
            </a:r>
            <a:r>
              <a:rPr lang="en-GB" sz="4800" dirty="0">
                <a:cs typeface="Times New Roman" panose="02020603050405020304" pitchFamily="18" charset="0"/>
              </a:rPr>
              <a:t>≈ field</a:t>
            </a:r>
          </a:p>
          <a:p>
            <a:pPr algn="l"/>
            <a:r>
              <a:rPr lang="en-GB" sz="4800" dirty="0">
                <a:cs typeface="Times New Roman" panose="02020603050405020304" pitchFamily="18" charset="0"/>
              </a:rPr>
              <a:t>Make distribution of x</a:t>
            </a:r>
            <a:r>
              <a:rPr lang="en-GB" sz="4800" baseline="-25000" dirty="0">
                <a:cs typeface="Times New Roman" panose="02020603050405020304" pitchFamily="18" charset="0"/>
              </a:rPr>
              <a:t>i</a:t>
            </a:r>
            <a:r>
              <a:rPr lang="en-GB" sz="4800" dirty="0">
                <a:cs typeface="Times New Roman" panose="02020603050405020304" pitchFamily="18" charset="0"/>
              </a:rPr>
              <a:t> ≈ N(0,1)</a:t>
            </a:r>
            <a:endParaRPr lang="en-GB" sz="48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4ECF268-B023-4DE5-9C60-990B06311D2E}"/>
              </a:ext>
            </a:extLst>
          </p:cNvPr>
          <p:cNvSpPr/>
          <p:nvPr/>
        </p:nvSpPr>
        <p:spPr>
          <a:xfrm>
            <a:off x="338011" y="5345653"/>
            <a:ext cx="9029211" cy="3032227"/>
          </a:xfrm>
          <a:prstGeom prst="rect">
            <a:avLst/>
          </a:prstGeom>
          <a:solidFill>
            <a:srgbClr val="797979">
              <a:alpha val="4051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11349645" y="9780709"/>
            <a:ext cx="12896538" cy="3649541"/>
          </a:xfrm>
          <a:prstGeom prst="rect">
            <a:avLst/>
          </a:prstGeom>
          <a:solidFill>
            <a:srgbClr val="0433FF">
              <a:alpha val="4051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lang="en-GB"/>
          </a:p>
        </p:txBody>
      </p:sp>
      <p:sp>
        <p:nvSpPr>
          <p:cNvPr id="316" name="Rectangle"/>
          <p:cNvSpPr/>
          <p:nvPr/>
        </p:nvSpPr>
        <p:spPr>
          <a:xfrm>
            <a:off x="11349646" y="5392327"/>
            <a:ext cx="12915460" cy="2931346"/>
          </a:xfrm>
          <a:prstGeom prst="rect">
            <a:avLst/>
          </a:prstGeom>
          <a:solidFill>
            <a:srgbClr val="797979">
              <a:alpha val="4051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Rectangle"/>
          <p:cNvSpPr/>
          <p:nvPr/>
        </p:nvSpPr>
        <p:spPr>
          <a:xfrm>
            <a:off x="11349646" y="840450"/>
            <a:ext cx="12896537" cy="3094841"/>
          </a:xfrm>
          <a:prstGeom prst="rect">
            <a:avLst/>
          </a:prstGeom>
          <a:solidFill>
            <a:srgbClr val="FF2600">
              <a:alpha val="4051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Fully connected"/>
          <p:cNvSpPr txBox="1"/>
          <p:nvPr/>
        </p:nvSpPr>
        <p:spPr>
          <a:xfrm>
            <a:off x="12147440" y="2928815"/>
            <a:ext cx="10584757" cy="841256"/>
          </a:xfrm>
          <a:prstGeom prst="rect">
            <a:avLst/>
          </a:prstGeom>
          <a:solidFill>
            <a:srgbClr val="FFFFFF"/>
          </a:solidFill>
          <a:ln w="635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sz="4800" dirty="0">
                <a:latin typeface="+mn-lt"/>
              </a:rPr>
              <a:t> E(weather field) = (m</a:t>
            </a:r>
            <a:r>
              <a:rPr lang="en-GB" sz="4800" baseline="-25000" dirty="0">
                <a:latin typeface="+mn-lt"/>
              </a:rPr>
              <a:t>1</a:t>
            </a:r>
            <a:r>
              <a:rPr lang="en-GB" sz="4800" dirty="0">
                <a:latin typeface="+mn-lt"/>
              </a:rPr>
              <a:t>,m</a:t>
            </a:r>
            <a:r>
              <a:rPr lang="en-GB" sz="4800" baseline="-25000" dirty="0">
                <a:latin typeface="+mn-lt"/>
              </a:rPr>
              <a:t>2</a:t>
            </a:r>
            <a:r>
              <a:rPr lang="en-GB" sz="4800" dirty="0">
                <a:latin typeface="+mn-lt"/>
              </a:rPr>
              <a:t>,…,m</a:t>
            </a:r>
            <a:r>
              <a:rPr lang="en-GB" sz="4800" baseline="-25000" dirty="0">
                <a:latin typeface="+mn-lt"/>
              </a:rPr>
              <a:t>n</a:t>
            </a:r>
            <a:r>
              <a:rPr lang="en-GB" sz="4800" dirty="0">
                <a:latin typeface="+mn-lt"/>
              </a:rPr>
              <a:t>,s</a:t>
            </a:r>
            <a:r>
              <a:rPr lang="en-GB" sz="4800" baseline="-25000" dirty="0">
                <a:latin typeface="+mn-lt"/>
              </a:rPr>
              <a:t>1</a:t>
            </a:r>
            <a:r>
              <a:rPr lang="en-GB" sz="4800" dirty="0">
                <a:latin typeface="+mn-lt"/>
              </a:rPr>
              <a:t>,s</a:t>
            </a:r>
            <a:r>
              <a:rPr lang="en-GB" sz="4800" baseline="-25000" dirty="0">
                <a:latin typeface="+mn-lt"/>
              </a:rPr>
              <a:t>2</a:t>
            </a:r>
            <a:r>
              <a:rPr lang="en-GB" sz="4800" dirty="0">
                <a:latin typeface="+mn-lt"/>
              </a:rPr>
              <a:t>,…,</a:t>
            </a:r>
            <a:r>
              <a:rPr lang="en-GB" sz="4800" dirty="0" err="1">
                <a:latin typeface="+mn-lt"/>
              </a:rPr>
              <a:t>s</a:t>
            </a:r>
            <a:r>
              <a:rPr lang="en-GB" sz="4800" baseline="-25000" dirty="0" err="1">
                <a:latin typeface="+mn-lt"/>
              </a:rPr>
              <a:t>n</a:t>
            </a:r>
            <a:r>
              <a:rPr lang="en-GB" sz="4800" dirty="0">
                <a:latin typeface="+mn-lt"/>
              </a:rPr>
              <a:t>)</a:t>
            </a:r>
            <a:endParaRPr sz="4800" dirty="0">
              <a:latin typeface="+mn-lt"/>
            </a:endParaRPr>
          </a:p>
        </p:txBody>
      </p:sp>
      <p:sp>
        <p:nvSpPr>
          <p:cNvPr id="324" name="Line"/>
          <p:cNvSpPr/>
          <p:nvPr/>
        </p:nvSpPr>
        <p:spPr>
          <a:xfrm>
            <a:off x="7435264" y="2515410"/>
            <a:ext cx="3416574" cy="0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 flipH="1">
            <a:off x="7453745" y="11768216"/>
            <a:ext cx="3416575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17216135" y="4163119"/>
            <a:ext cx="18920" cy="118607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  <a:endParaRPr/>
          </a:p>
        </p:txBody>
      </p:sp>
      <p:sp>
        <p:nvSpPr>
          <p:cNvPr id="339" name="Encoder"/>
          <p:cNvSpPr txBox="1"/>
          <p:nvPr/>
        </p:nvSpPr>
        <p:spPr>
          <a:xfrm>
            <a:off x="11575803" y="1027824"/>
            <a:ext cx="767287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800" dirty="0"/>
              <a:t>Encoder</a:t>
            </a:r>
            <a:r>
              <a:rPr lang="en-GB" sz="4800" dirty="0"/>
              <a:t>:</a:t>
            </a:r>
          </a:p>
          <a:p>
            <a:pPr algn="l"/>
            <a:r>
              <a:rPr lang="en-GB" sz="4800" dirty="0"/>
              <a:t>Convolutional Neural Network</a:t>
            </a:r>
            <a:endParaRPr sz="4800" dirty="0"/>
          </a:p>
        </p:txBody>
      </p:sp>
      <p:sp>
        <p:nvSpPr>
          <p:cNvPr id="340" name="Generator"/>
          <p:cNvSpPr txBox="1"/>
          <p:nvPr/>
        </p:nvSpPr>
        <p:spPr>
          <a:xfrm>
            <a:off x="11747834" y="10068630"/>
            <a:ext cx="767287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800" dirty="0"/>
              <a:t>Generator</a:t>
            </a:r>
            <a:r>
              <a:rPr lang="en-GB" sz="4800" dirty="0"/>
              <a:t>:</a:t>
            </a:r>
          </a:p>
          <a:p>
            <a:pPr algn="l"/>
            <a:r>
              <a:rPr lang="en-GB" sz="4800" dirty="0"/>
              <a:t>Convolutional Neural Network</a:t>
            </a:r>
            <a:endParaRPr sz="4800" dirty="0"/>
          </a:p>
        </p:txBody>
      </p:sp>
      <p:sp>
        <p:nvSpPr>
          <p:cNvPr id="341" name="Latent space"/>
          <p:cNvSpPr txBox="1"/>
          <p:nvPr/>
        </p:nvSpPr>
        <p:spPr>
          <a:xfrm>
            <a:off x="11575803" y="5357955"/>
            <a:ext cx="1270822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GB" sz="4800" dirty="0"/>
              <a:t>Reparameterization:</a:t>
            </a:r>
          </a:p>
          <a:p>
            <a:pPr algn="l"/>
            <a:r>
              <a:rPr lang="en-GB" sz="4800" dirty="0"/>
              <a:t>Make sample from means and standard deviations</a:t>
            </a:r>
            <a:endParaRPr sz="4800" dirty="0"/>
          </a:p>
        </p:txBody>
      </p:sp>
      <p:sp>
        <p:nvSpPr>
          <p:cNvPr id="35" name="Fully connected">
            <a:extLst>
              <a:ext uri="{FF2B5EF4-FFF2-40B4-BE49-F238E27FC236}">
                <a16:creationId xmlns:a16="http://schemas.microsoft.com/office/drawing/2014/main" id="{DB706FEF-AFF2-4CB2-B37C-C4C2CE652EA1}"/>
              </a:ext>
            </a:extLst>
          </p:cNvPr>
          <p:cNvSpPr txBox="1"/>
          <p:nvPr/>
        </p:nvSpPr>
        <p:spPr>
          <a:xfrm>
            <a:off x="12147440" y="7027204"/>
            <a:ext cx="9669314" cy="841256"/>
          </a:xfrm>
          <a:prstGeom prst="rect">
            <a:avLst/>
          </a:prstGeom>
          <a:solidFill>
            <a:srgbClr val="FFFFFF"/>
          </a:solidFill>
          <a:ln w="635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sz="4800" dirty="0">
                <a:latin typeface="+mn-lt"/>
              </a:rPr>
              <a:t> (x</a:t>
            </a:r>
            <a:r>
              <a:rPr lang="en-GB" sz="4800" baseline="-25000" dirty="0">
                <a:latin typeface="+mn-lt"/>
              </a:rPr>
              <a:t>1</a:t>
            </a:r>
            <a:r>
              <a:rPr lang="en-GB" sz="4800" dirty="0">
                <a:latin typeface="+mn-lt"/>
              </a:rPr>
              <a:t>,x</a:t>
            </a:r>
            <a:r>
              <a:rPr lang="en-GB" sz="4800" baseline="-25000" dirty="0">
                <a:latin typeface="+mn-lt"/>
              </a:rPr>
              <a:t>2</a:t>
            </a:r>
            <a:r>
              <a:rPr lang="en-GB" sz="4800" dirty="0">
                <a:latin typeface="+mn-lt"/>
              </a:rPr>
              <a:t>,…,</a:t>
            </a:r>
            <a:r>
              <a:rPr lang="en-GB" sz="4800" dirty="0" err="1">
                <a:latin typeface="+mn-lt"/>
              </a:rPr>
              <a:t>x</a:t>
            </a:r>
            <a:r>
              <a:rPr lang="en-GB" sz="4800" baseline="-25000" dirty="0" err="1">
                <a:latin typeface="+mn-lt"/>
              </a:rPr>
              <a:t>n</a:t>
            </a:r>
            <a:r>
              <a:rPr lang="en-GB" sz="4800" dirty="0">
                <a:latin typeface="+mn-lt"/>
              </a:rPr>
              <a:t>) = N(m</a:t>
            </a:r>
            <a:r>
              <a:rPr lang="en-GB" sz="4800" baseline="-25000" dirty="0">
                <a:latin typeface="+mn-lt"/>
              </a:rPr>
              <a:t>1</a:t>
            </a:r>
            <a:r>
              <a:rPr lang="en-GB" sz="4800" dirty="0">
                <a:latin typeface="+mn-lt"/>
              </a:rPr>
              <a:t>,m</a:t>
            </a:r>
            <a:r>
              <a:rPr lang="en-GB" sz="4800" baseline="-25000" dirty="0">
                <a:latin typeface="+mn-lt"/>
              </a:rPr>
              <a:t>2</a:t>
            </a:r>
            <a:r>
              <a:rPr lang="en-GB" sz="4800" dirty="0">
                <a:latin typeface="+mn-lt"/>
              </a:rPr>
              <a:t>,…,m</a:t>
            </a:r>
            <a:r>
              <a:rPr lang="en-GB" sz="4800" baseline="-25000" dirty="0">
                <a:latin typeface="+mn-lt"/>
              </a:rPr>
              <a:t>n</a:t>
            </a:r>
            <a:r>
              <a:rPr lang="en-GB" sz="4800" dirty="0">
                <a:latin typeface="+mn-lt"/>
              </a:rPr>
              <a:t>,s</a:t>
            </a:r>
            <a:r>
              <a:rPr lang="en-GB" sz="4800" baseline="-25000" dirty="0">
                <a:latin typeface="+mn-lt"/>
              </a:rPr>
              <a:t>1</a:t>
            </a:r>
            <a:r>
              <a:rPr lang="en-GB" sz="4800" dirty="0">
                <a:latin typeface="+mn-lt"/>
              </a:rPr>
              <a:t>,s</a:t>
            </a:r>
            <a:r>
              <a:rPr lang="en-GB" sz="4800" baseline="-25000" dirty="0">
                <a:latin typeface="+mn-lt"/>
              </a:rPr>
              <a:t>2</a:t>
            </a:r>
            <a:r>
              <a:rPr lang="en-GB" sz="4800" dirty="0">
                <a:latin typeface="+mn-lt"/>
              </a:rPr>
              <a:t>,…,</a:t>
            </a:r>
            <a:r>
              <a:rPr lang="en-GB" sz="4800" dirty="0" err="1">
                <a:latin typeface="+mn-lt"/>
              </a:rPr>
              <a:t>s</a:t>
            </a:r>
            <a:r>
              <a:rPr lang="en-GB" sz="4800" baseline="-25000" dirty="0" err="1">
                <a:latin typeface="+mn-lt"/>
              </a:rPr>
              <a:t>n</a:t>
            </a:r>
            <a:r>
              <a:rPr lang="en-GB" sz="4800" dirty="0">
                <a:latin typeface="+mn-lt"/>
              </a:rPr>
              <a:t>)</a:t>
            </a:r>
            <a:endParaRPr sz="4800" dirty="0">
              <a:latin typeface="+mn-lt"/>
            </a:endParaRPr>
          </a:p>
        </p:txBody>
      </p:sp>
      <p:sp>
        <p:nvSpPr>
          <p:cNvPr id="36" name="Fully connected">
            <a:extLst>
              <a:ext uri="{FF2B5EF4-FFF2-40B4-BE49-F238E27FC236}">
                <a16:creationId xmlns:a16="http://schemas.microsoft.com/office/drawing/2014/main" id="{6B00BEC7-B7EA-46F0-9F96-16B7035108EC}"/>
              </a:ext>
            </a:extLst>
          </p:cNvPr>
          <p:cNvSpPr txBox="1"/>
          <p:nvPr/>
        </p:nvSpPr>
        <p:spPr>
          <a:xfrm>
            <a:off x="12135354" y="12072606"/>
            <a:ext cx="7218451" cy="841256"/>
          </a:xfrm>
          <a:prstGeom prst="rect">
            <a:avLst/>
          </a:prstGeom>
          <a:solidFill>
            <a:srgbClr val="FFFFFF"/>
          </a:solidFill>
          <a:ln w="635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sz="4800" dirty="0">
                <a:latin typeface="+mn-lt"/>
              </a:rPr>
              <a:t> weather field = G(x</a:t>
            </a:r>
            <a:r>
              <a:rPr lang="en-GB" sz="4800" baseline="-25000" dirty="0">
                <a:latin typeface="+mn-lt"/>
              </a:rPr>
              <a:t>1</a:t>
            </a:r>
            <a:r>
              <a:rPr lang="en-GB" sz="4800" dirty="0">
                <a:latin typeface="+mn-lt"/>
              </a:rPr>
              <a:t>,x</a:t>
            </a:r>
            <a:r>
              <a:rPr lang="en-GB" sz="4800" baseline="-25000" dirty="0">
                <a:latin typeface="+mn-lt"/>
              </a:rPr>
              <a:t>2</a:t>
            </a:r>
            <a:r>
              <a:rPr lang="en-GB" sz="4800" dirty="0">
                <a:latin typeface="+mn-lt"/>
              </a:rPr>
              <a:t>,…,</a:t>
            </a:r>
            <a:r>
              <a:rPr lang="en-GB" sz="4800" dirty="0" err="1">
                <a:latin typeface="+mn-lt"/>
              </a:rPr>
              <a:t>x</a:t>
            </a:r>
            <a:r>
              <a:rPr lang="en-GB" sz="4800" baseline="-25000" dirty="0" err="1">
                <a:latin typeface="+mn-lt"/>
              </a:rPr>
              <a:t>n</a:t>
            </a:r>
            <a:r>
              <a:rPr lang="en-GB" sz="4800" dirty="0">
                <a:latin typeface="+mn-lt"/>
              </a:rPr>
              <a:t>)</a:t>
            </a:r>
            <a:endParaRPr sz="4800" dirty="0">
              <a:latin typeface="+mn-lt"/>
            </a:endParaRP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E861EFD4-305C-42E0-A2A7-14C91DC32431}"/>
              </a:ext>
            </a:extLst>
          </p:cNvPr>
          <p:cNvSpPr/>
          <p:nvPr/>
        </p:nvSpPr>
        <p:spPr>
          <a:xfrm>
            <a:off x="17235055" y="8449282"/>
            <a:ext cx="18920" cy="118607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C6809409-4AF1-4D37-912B-3A19BE6E2E37}"/>
              </a:ext>
            </a:extLst>
          </p:cNvPr>
          <p:cNvSpPr/>
          <p:nvPr/>
        </p:nvSpPr>
        <p:spPr>
          <a:xfrm flipH="1">
            <a:off x="3999875" y="4163119"/>
            <a:ext cx="18918" cy="1043739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CFE9E4DE-38DC-4D46-9DCA-3A541B6BF2FC}"/>
              </a:ext>
            </a:extLst>
          </p:cNvPr>
          <p:cNvSpPr/>
          <p:nvPr/>
        </p:nvSpPr>
        <p:spPr>
          <a:xfrm flipV="1">
            <a:off x="4200092" y="8449281"/>
            <a:ext cx="0" cy="118607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33576B10-37A5-4B82-96AB-40CE544AEC2A}"/>
              </a:ext>
            </a:extLst>
          </p:cNvPr>
          <p:cNvSpPr/>
          <p:nvPr/>
        </p:nvSpPr>
        <p:spPr>
          <a:xfrm flipH="1">
            <a:off x="9601199" y="7066396"/>
            <a:ext cx="1514475" cy="2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  <a:endParaRPr/>
          </a:p>
        </p:txBody>
      </p:sp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:a16="http://schemas.microsoft.com/office/drawing/2014/main" id="{36286729-5DDE-4AED-B260-8F3454A088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5" y="625549"/>
            <a:ext cx="6619483" cy="3309742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3BED23C3-C210-4C21-9A08-8A6764E27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5" y="9993679"/>
            <a:ext cx="6619483" cy="33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89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13745</TotalTime>
  <Words>105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without the difficult bits</dc:title>
  <dc:creator>Brohan, Philip</dc:creator>
  <cp:lastModifiedBy>Philip Brohan</cp:lastModifiedBy>
  <cp:revision>112</cp:revision>
  <dcterms:modified xsi:type="dcterms:W3CDTF">2024-02-15T12:00:45Z</dcterms:modified>
</cp:coreProperties>
</file>