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97" d="100"/>
          <a:sy n="97" d="100"/>
        </p:scale>
        <p:origin x="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A0CD7-8FCB-4A2D-A611-DEF9841CF377}" type="datetimeFigureOut">
              <a:rPr lang="en-US" smtClean="0"/>
              <a:t>1/24/21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6A71AA7-39BD-46AA-B7FC-B02C768430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319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A0CD7-8FCB-4A2D-A611-DEF9841CF377}" type="datetimeFigureOut">
              <a:rPr lang="en-US" smtClean="0"/>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71AA7-39BD-46AA-B7FC-B02C768430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87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A0CD7-8FCB-4A2D-A611-DEF9841CF377}" type="datetimeFigureOut">
              <a:rPr lang="en-US" smtClean="0"/>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71AA7-39BD-46AA-B7FC-B02C768430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35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A0CD7-8FCB-4A2D-A611-DEF9841CF377}" type="datetimeFigureOut">
              <a:rPr lang="en-US" smtClean="0"/>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71AA7-39BD-46AA-B7FC-B02C768430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6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A0CD7-8FCB-4A2D-A611-DEF9841CF377}" type="datetimeFigureOut">
              <a:rPr lang="en-US" smtClean="0"/>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71AA7-39BD-46AA-B7FC-B02C768430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44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A0CD7-8FCB-4A2D-A611-DEF9841CF377}" type="datetimeFigureOut">
              <a:rPr lang="en-US" smtClean="0"/>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71AA7-39BD-46AA-B7FC-B02C768430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16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A0CD7-8FCB-4A2D-A611-DEF9841CF377}" type="datetimeFigureOut">
              <a:rPr lang="en-US" smtClean="0"/>
              <a:t>1/24/21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71AA7-39BD-46AA-B7FC-B02C768430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58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A0CD7-8FCB-4A2D-A611-DEF9841CF377}" type="datetimeFigureOut">
              <a:rPr lang="en-US" smtClean="0"/>
              <a:t>1/24/21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71AA7-39BD-46AA-B7FC-B02C768430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53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A0CD7-8FCB-4A2D-A611-DEF9841CF377}" type="datetimeFigureOut">
              <a:rPr lang="en-US" smtClean="0"/>
              <a:t>1/24/21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71AA7-39BD-46AA-B7FC-B02C76843075}" type="slidenum">
              <a:rPr lang="en-US" smtClean="0"/>
              <a:t>‹#›</a:t>
            </a:fld>
            <a:endParaRPr lang="en-US"/>
          </a:p>
        </p:txBody>
      </p:sp>
    </p:spTree>
    <p:extLst>
      <p:ext uri="{BB962C8B-B14F-4D97-AF65-F5344CB8AC3E}">
        <p14:creationId xmlns:p14="http://schemas.microsoft.com/office/powerpoint/2010/main" val="10566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A0CD7-8FCB-4A2D-A611-DEF9841CF377}" type="datetimeFigureOut">
              <a:rPr lang="en-US" smtClean="0"/>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71AA7-39BD-46AA-B7FC-B02C768430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24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CA0CD7-8FCB-4A2D-A611-DEF9841CF377}" type="datetimeFigureOut">
              <a:rPr lang="en-US" smtClean="0"/>
              <a:t>1/24/21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6A71AA7-39BD-46AA-B7FC-B02C768430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334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CA0CD7-8FCB-4A2D-A611-DEF9841CF377}" type="datetimeFigureOut">
              <a:rPr lang="en-US" smtClean="0"/>
              <a:t>1/24/21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A71AA7-39BD-46AA-B7FC-B02C768430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0456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B17B-3888-4EC2-8C70-B52133866F02}"/>
              </a:ext>
            </a:extLst>
          </p:cNvPr>
          <p:cNvSpPr>
            <a:spLocks noGrp="1"/>
          </p:cNvSpPr>
          <p:nvPr>
            <p:ph type="ctrTitle"/>
          </p:nvPr>
        </p:nvSpPr>
        <p:spPr>
          <a:xfrm>
            <a:off x="2591068" y="959575"/>
            <a:ext cx="5525305" cy="2367221"/>
          </a:xfrm>
        </p:spPr>
        <p:txBody>
          <a:bodyPr>
            <a:normAutofit fontScale="90000"/>
          </a:bodyPr>
          <a:lstStyle/>
          <a:p>
            <a:pPr algn="ctr"/>
            <a:r>
              <a:rPr lang="en-US" sz="3800" dirty="0"/>
              <a:t>IE 7374 Project</a:t>
            </a:r>
            <a:br>
              <a:rPr lang="en-US" sz="3800" dirty="0"/>
            </a:br>
            <a:r>
              <a:rPr lang="en-US" sz="3800" dirty="0"/>
              <a:t>Creation of Centralized Tourist-Hotel Database FOR INDIA </a:t>
            </a:r>
          </a:p>
        </p:txBody>
      </p:sp>
      <p:sp>
        <p:nvSpPr>
          <p:cNvPr id="3" name="Subtitle 2">
            <a:extLst>
              <a:ext uri="{FF2B5EF4-FFF2-40B4-BE49-F238E27FC236}">
                <a16:creationId xmlns:a16="http://schemas.microsoft.com/office/drawing/2014/main" id="{134727BF-2D48-4BD6-8478-C8678AA7EC67}"/>
              </a:ext>
            </a:extLst>
          </p:cNvPr>
          <p:cNvSpPr>
            <a:spLocks noGrp="1"/>
          </p:cNvSpPr>
          <p:nvPr>
            <p:ph type="subTitle" idx="1"/>
          </p:nvPr>
        </p:nvSpPr>
        <p:spPr>
          <a:xfrm>
            <a:off x="2585454" y="3536866"/>
            <a:ext cx="5530919" cy="1606576"/>
          </a:xfrm>
        </p:spPr>
        <p:txBody>
          <a:bodyPr>
            <a:normAutofit/>
          </a:bodyPr>
          <a:lstStyle/>
          <a:p>
            <a:endParaRPr lang="en-US" dirty="0"/>
          </a:p>
          <a:p>
            <a:pPr algn="ctr"/>
            <a:r>
              <a:rPr lang="en-US" dirty="0"/>
              <a:t>Prepared by: PHILIP MATHEW</a:t>
            </a:r>
          </a:p>
        </p:txBody>
      </p:sp>
      <p:pic>
        <p:nvPicPr>
          <p:cNvPr id="13" name="Graphic 6" descr="Building">
            <a:extLst>
              <a:ext uri="{FF2B5EF4-FFF2-40B4-BE49-F238E27FC236}">
                <a16:creationId xmlns:a16="http://schemas.microsoft.com/office/drawing/2014/main" id="{8B1F43EA-3D94-49E8-BD5E-0C24CB91C9D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16373" y="1649879"/>
            <a:ext cx="2799103" cy="2799103"/>
          </a:xfrm>
          <a:prstGeom prst="rect">
            <a:avLst/>
          </a:prstGeom>
        </p:spPr>
      </p:pic>
    </p:spTree>
    <p:extLst>
      <p:ext uri="{BB962C8B-B14F-4D97-AF65-F5344CB8AC3E}">
        <p14:creationId xmlns:p14="http://schemas.microsoft.com/office/powerpoint/2010/main" val="261801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8AA52-61D4-47E9-A6D7-6CE7B7E11710}"/>
              </a:ext>
            </a:extLst>
          </p:cNvPr>
          <p:cNvSpPr>
            <a:spLocks noGrp="1"/>
          </p:cNvSpPr>
          <p:nvPr>
            <p:ph idx="1"/>
          </p:nvPr>
        </p:nvSpPr>
        <p:spPr>
          <a:xfrm>
            <a:off x="1451581" y="2015734"/>
            <a:ext cx="4169336" cy="3450613"/>
          </a:xfrm>
        </p:spPr>
        <p:txBody>
          <a:bodyPr>
            <a:normAutofit fontScale="92500" lnSpcReduction="10000"/>
          </a:bodyPr>
          <a:lstStyle/>
          <a:p>
            <a:pPr marL="0" indent="0">
              <a:lnSpc>
                <a:spcPct val="110000"/>
              </a:lnSpc>
              <a:buNone/>
            </a:pPr>
            <a:r>
              <a:rPr lang="en-US" sz="1700" dirty="0"/>
              <a:t>Query3: Find Property Name, No. of rooms, star category of properties with highest 3 no. of rooms</a:t>
            </a:r>
          </a:p>
          <a:p>
            <a:pPr marL="0" indent="0">
              <a:lnSpc>
                <a:spcPct val="110000"/>
              </a:lnSpc>
              <a:buNone/>
            </a:pPr>
            <a:r>
              <a:rPr lang="en-US" sz="1700" dirty="0"/>
              <a:t>select </a:t>
            </a:r>
            <a:r>
              <a:rPr lang="en-US" sz="1700" dirty="0" err="1"/>
              <a:t>a.propertyname</a:t>
            </a:r>
            <a:r>
              <a:rPr lang="en-US" sz="1700" dirty="0"/>
              <a:t>, </a:t>
            </a:r>
          </a:p>
          <a:p>
            <a:pPr marL="0" indent="0">
              <a:lnSpc>
                <a:spcPct val="110000"/>
              </a:lnSpc>
              <a:buNone/>
            </a:pPr>
            <a:r>
              <a:rPr lang="en-US" sz="1700" dirty="0" err="1"/>
              <a:t>a.propertyno_of_rooms</a:t>
            </a:r>
            <a:r>
              <a:rPr lang="en-US" sz="1700" dirty="0"/>
              <a:t>, </a:t>
            </a:r>
            <a:r>
              <a:rPr lang="en-US" sz="1700" dirty="0" err="1"/>
              <a:t>b.star_category</a:t>
            </a:r>
            <a:endParaRPr lang="en-US" sz="1700" dirty="0"/>
          </a:p>
          <a:p>
            <a:pPr marL="0" indent="0">
              <a:lnSpc>
                <a:spcPct val="110000"/>
              </a:lnSpc>
              <a:buNone/>
            </a:pPr>
            <a:r>
              <a:rPr lang="en-US" sz="1700" dirty="0"/>
              <a:t>from property as a, hotel as b</a:t>
            </a:r>
          </a:p>
          <a:p>
            <a:pPr marL="0" indent="0">
              <a:lnSpc>
                <a:spcPct val="110000"/>
              </a:lnSpc>
              <a:buNone/>
            </a:pPr>
            <a:r>
              <a:rPr lang="en-US" sz="1700" dirty="0"/>
              <a:t>where </a:t>
            </a:r>
            <a:r>
              <a:rPr lang="en-US" sz="1700" dirty="0" err="1"/>
              <a:t>a.propertyID</a:t>
            </a:r>
            <a:r>
              <a:rPr lang="en-US" sz="1700" dirty="0"/>
              <a:t> = </a:t>
            </a:r>
            <a:r>
              <a:rPr lang="en-US" sz="1700" dirty="0" err="1"/>
              <a:t>b.HTPropertyID</a:t>
            </a:r>
            <a:endParaRPr lang="en-US" sz="1700" dirty="0"/>
          </a:p>
          <a:p>
            <a:pPr marL="0" indent="0">
              <a:lnSpc>
                <a:spcPct val="110000"/>
              </a:lnSpc>
              <a:buNone/>
            </a:pPr>
            <a:r>
              <a:rPr lang="en-US" sz="1700" dirty="0"/>
              <a:t>order by </a:t>
            </a:r>
            <a:r>
              <a:rPr lang="en-US" sz="1700" dirty="0" err="1"/>
              <a:t>a.propertyno_of_rooms</a:t>
            </a:r>
            <a:r>
              <a:rPr lang="en-US" sz="1700" dirty="0"/>
              <a:t> desc</a:t>
            </a:r>
          </a:p>
          <a:p>
            <a:pPr marL="0" indent="0">
              <a:lnSpc>
                <a:spcPct val="110000"/>
              </a:lnSpc>
              <a:buNone/>
            </a:pPr>
            <a:r>
              <a:rPr lang="en-US" sz="1700" dirty="0"/>
              <a:t>limit 3</a:t>
            </a:r>
          </a:p>
          <a:p>
            <a:pPr marL="0" indent="0">
              <a:lnSpc>
                <a:spcPct val="110000"/>
              </a:lnSpc>
              <a:buNone/>
            </a:pPr>
            <a:r>
              <a:rPr lang="en-US" sz="1700" dirty="0"/>
              <a:t>                                                     </a:t>
            </a:r>
          </a:p>
        </p:txBody>
      </p:sp>
      <p:grpSp>
        <p:nvGrpSpPr>
          <p:cNvPr id="71" name="Group 70">
            <a:extLst>
              <a:ext uri="{FF2B5EF4-FFF2-40B4-BE49-F238E27FC236}">
                <a16:creationId xmlns:a16="http://schemas.microsoft.com/office/drawing/2014/main" id="{1AC5E365-88BF-414F-BCAA-44E1BE4AC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4411" y="2012810"/>
            <a:ext cx="4964072" cy="3459865"/>
            <a:chOff x="6094411" y="2012810"/>
            <a:chExt cx="4964072" cy="3459865"/>
          </a:xfrm>
        </p:grpSpPr>
        <p:sp>
          <p:nvSpPr>
            <p:cNvPr id="72" name="Rectangle 71">
              <a:extLst>
                <a:ext uri="{FF2B5EF4-FFF2-40B4-BE49-F238E27FC236}">
                  <a16:creationId xmlns:a16="http://schemas.microsoft.com/office/drawing/2014/main" id="{85C39A7A-76D9-48CC-8686-30B2A070B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4411" y="2012810"/>
              <a:ext cx="4964072"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1C69C7-755B-4C1D-874A-17E9D20D3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3318" y="2182137"/>
              <a:ext cx="463143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id="{84E2BAA0-0780-4EAF-A0FF-5E327B4E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7044" y="2345863"/>
            <a:ext cx="4291426"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17E08D8A-B64A-42FC-B65C-B2964F60A367}"/>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6579869" y="3298523"/>
            <a:ext cx="3993156" cy="88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44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5" name="Rectangle 7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A00FFF6-8874-45E0-A6F2-EC721BE9C59E}"/>
              </a:ext>
            </a:extLst>
          </p:cNvPr>
          <p:cNvSpPr>
            <a:spLocks noGrp="1"/>
          </p:cNvSpPr>
          <p:nvPr>
            <p:ph idx="1"/>
          </p:nvPr>
        </p:nvSpPr>
        <p:spPr>
          <a:xfrm>
            <a:off x="1451581" y="2015732"/>
            <a:ext cx="4172212" cy="3450613"/>
          </a:xfrm>
        </p:spPr>
        <p:txBody>
          <a:bodyPr>
            <a:normAutofit fontScale="77500" lnSpcReduction="20000"/>
          </a:bodyPr>
          <a:lstStyle/>
          <a:p>
            <a:pPr marL="0" indent="0">
              <a:buNone/>
            </a:pPr>
            <a:r>
              <a:rPr lang="en-US" dirty="0"/>
              <a:t>Query4:  Find property name and total number of employees working in the respective property that are present in the database                            </a:t>
            </a:r>
          </a:p>
          <a:p>
            <a:pPr marL="0" indent="0">
              <a:buNone/>
            </a:pPr>
            <a:r>
              <a:rPr lang="en-US" dirty="0"/>
              <a:t>select </a:t>
            </a:r>
            <a:r>
              <a:rPr lang="en-US" dirty="0" err="1"/>
              <a:t>a.propertyname</a:t>
            </a:r>
            <a:r>
              <a:rPr lang="en-US" dirty="0"/>
              <a:t>, count(</a:t>
            </a:r>
            <a:r>
              <a:rPr lang="en-US" dirty="0" err="1"/>
              <a:t>b.employeeID</a:t>
            </a:r>
            <a:r>
              <a:rPr lang="en-US" dirty="0"/>
              <a:t>) as </a:t>
            </a:r>
            <a:r>
              <a:rPr lang="en-US" dirty="0" err="1"/>
              <a:t>totalemployees</a:t>
            </a:r>
            <a:r>
              <a:rPr lang="en-US" dirty="0"/>
              <a:t> from property as a, employee as b</a:t>
            </a:r>
          </a:p>
          <a:p>
            <a:pPr marL="0" indent="0">
              <a:buNone/>
            </a:pPr>
            <a:r>
              <a:rPr lang="en-US" dirty="0"/>
              <a:t>where </a:t>
            </a:r>
            <a:r>
              <a:rPr lang="en-US" dirty="0" err="1"/>
              <a:t>a.PropertyID</a:t>
            </a:r>
            <a:r>
              <a:rPr lang="en-US" dirty="0"/>
              <a:t> = </a:t>
            </a:r>
            <a:r>
              <a:rPr lang="en-US" dirty="0" err="1"/>
              <a:t>b.Employeework_hotelid</a:t>
            </a:r>
            <a:endParaRPr lang="en-US" dirty="0"/>
          </a:p>
          <a:p>
            <a:pPr marL="0" indent="0">
              <a:buNone/>
            </a:pPr>
            <a:r>
              <a:rPr lang="en-US" dirty="0"/>
              <a:t>group by </a:t>
            </a:r>
            <a:r>
              <a:rPr lang="en-US" dirty="0" err="1"/>
              <a:t>a.PropertyID</a:t>
            </a:r>
            <a:endParaRPr lang="en-US" dirty="0"/>
          </a:p>
          <a:p>
            <a:pPr marL="0" indent="0">
              <a:buNone/>
            </a:pPr>
            <a:r>
              <a:rPr lang="en-US" dirty="0"/>
              <a:t>order by </a:t>
            </a:r>
            <a:r>
              <a:rPr lang="en-US" dirty="0" err="1"/>
              <a:t>totalemployees</a:t>
            </a:r>
            <a:r>
              <a:rPr lang="en-US" dirty="0"/>
              <a:t> desc</a:t>
            </a:r>
          </a:p>
          <a:p>
            <a:pPr marL="0" indent="0">
              <a:buNone/>
            </a:pPr>
            <a:r>
              <a:rPr lang="en-US" dirty="0"/>
              <a:t>                                                           </a:t>
            </a:r>
          </a:p>
        </p:txBody>
      </p:sp>
      <p:pic>
        <p:nvPicPr>
          <p:cNvPr id="6146" name="Picture 2">
            <a:extLst>
              <a:ext uri="{FF2B5EF4-FFF2-40B4-BE49-F238E27FC236}">
                <a16:creationId xmlns:a16="http://schemas.microsoft.com/office/drawing/2014/main" id="{EC704BA0-CC82-4DC9-A256-89597BDC725F}"/>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6731305" y="805583"/>
            <a:ext cx="3686654" cy="466076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29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8581F-CD93-451B-A15B-08A367467510}"/>
              </a:ext>
            </a:extLst>
          </p:cNvPr>
          <p:cNvSpPr>
            <a:spLocks noGrp="1"/>
          </p:cNvSpPr>
          <p:nvPr>
            <p:ph sz="half" idx="1"/>
          </p:nvPr>
        </p:nvSpPr>
        <p:spPr/>
        <p:txBody>
          <a:bodyPr>
            <a:normAutofit fontScale="70000" lnSpcReduction="20000"/>
          </a:bodyPr>
          <a:lstStyle/>
          <a:p>
            <a:pPr marL="0" indent="0">
              <a:buNone/>
            </a:pPr>
            <a:r>
              <a:rPr lang="en-US" dirty="0"/>
              <a:t>Query5: Find tourist names, duration of stay and property names of the top 3 longest stay duration of tourists in the properties  </a:t>
            </a:r>
          </a:p>
          <a:p>
            <a:pPr marL="0" indent="0">
              <a:buNone/>
            </a:pPr>
            <a:r>
              <a:rPr lang="en-US" dirty="0"/>
              <a:t>select </a:t>
            </a:r>
            <a:r>
              <a:rPr lang="en-US" dirty="0" err="1"/>
              <a:t>a.touristFirst_Name</a:t>
            </a:r>
            <a:r>
              <a:rPr lang="en-US" dirty="0"/>
              <a:t>, </a:t>
            </a:r>
            <a:r>
              <a:rPr lang="en-US" dirty="0" err="1"/>
              <a:t>a.touristLast_name</a:t>
            </a:r>
            <a:r>
              <a:rPr lang="en-US" dirty="0"/>
              <a:t>, </a:t>
            </a:r>
            <a:r>
              <a:rPr lang="en-US" dirty="0" err="1"/>
              <a:t>datediff</a:t>
            </a:r>
            <a:r>
              <a:rPr lang="en-US" dirty="0"/>
              <a:t>(</a:t>
            </a:r>
            <a:r>
              <a:rPr lang="en-US" dirty="0" err="1"/>
              <a:t>b.stayingto,b.stayingfrom</a:t>
            </a:r>
            <a:r>
              <a:rPr lang="en-US" dirty="0"/>
              <a:t>) as </a:t>
            </a:r>
            <a:r>
              <a:rPr lang="en-US" dirty="0" err="1"/>
              <a:t>duration_days</a:t>
            </a:r>
            <a:r>
              <a:rPr lang="en-US" dirty="0"/>
              <a:t>, </a:t>
            </a:r>
            <a:r>
              <a:rPr lang="en-US" dirty="0" err="1"/>
              <a:t>c.propertyname</a:t>
            </a:r>
            <a:r>
              <a:rPr lang="en-US" dirty="0"/>
              <a:t> from </a:t>
            </a:r>
            <a:r>
              <a:rPr lang="en-US" dirty="0" err="1"/>
              <a:t>international_tourists</a:t>
            </a:r>
            <a:r>
              <a:rPr lang="en-US" dirty="0"/>
              <a:t> as a, stay as b, property as c</a:t>
            </a:r>
          </a:p>
          <a:p>
            <a:pPr marL="0" indent="0">
              <a:buNone/>
            </a:pPr>
            <a:r>
              <a:rPr lang="en-US" dirty="0"/>
              <a:t>where </a:t>
            </a:r>
            <a:r>
              <a:rPr lang="en-US" dirty="0" err="1"/>
              <a:t>a.passportno</a:t>
            </a:r>
            <a:r>
              <a:rPr lang="en-US" dirty="0"/>
              <a:t> = </a:t>
            </a:r>
            <a:r>
              <a:rPr lang="en-US" dirty="0" err="1"/>
              <a:t>b.staypassportno</a:t>
            </a:r>
            <a:r>
              <a:rPr lang="en-US" dirty="0"/>
              <a:t> and </a:t>
            </a:r>
            <a:r>
              <a:rPr lang="en-US" dirty="0" err="1"/>
              <a:t>b.StayPropertyID</a:t>
            </a:r>
            <a:r>
              <a:rPr lang="en-US" dirty="0"/>
              <a:t> = </a:t>
            </a:r>
            <a:r>
              <a:rPr lang="en-US" dirty="0" err="1"/>
              <a:t>c.propertyID</a:t>
            </a:r>
            <a:endParaRPr lang="en-US" dirty="0"/>
          </a:p>
          <a:p>
            <a:pPr marL="0" indent="0">
              <a:buNone/>
            </a:pPr>
            <a:r>
              <a:rPr lang="en-US" dirty="0"/>
              <a:t>order by </a:t>
            </a:r>
            <a:r>
              <a:rPr lang="en-US" dirty="0" err="1"/>
              <a:t>duration_days</a:t>
            </a:r>
            <a:r>
              <a:rPr lang="en-US" dirty="0"/>
              <a:t> desc</a:t>
            </a:r>
          </a:p>
          <a:p>
            <a:pPr marL="0" indent="0">
              <a:buNone/>
            </a:pPr>
            <a:r>
              <a:rPr lang="en-US" dirty="0"/>
              <a:t>limit 3</a:t>
            </a:r>
          </a:p>
          <a:p>
            <a:pPr marL="0" indent="0">
              <a:buNone/>
            </a:pPr>
            <a:r>
              <a:rPr lang="en-US" dirty="0"/>
              <a:t>                                    </a:t>
            </a:r>
          </a:p>
          <a:p>
            <a:endParaRPr lang="en-US" dirty="0"/>
          </a:p>
        </p:txBody>
      </p:sp>
      <p:sp>
        <p:nvSpPr>
          <p:cNvPr id="4" name="Content Placeholder 3">
            <a:extLst>
              <a:ext uri="{FF2B5EF4-FFF2-40B4-BE49-F238E27FC236}">
                <a16:creationId xmlns:a16="http://schemas.microsoft.com/office/drawing/2014/main" id="{279FCEF3-5712-4F68-B031-C54C67A26573}"/>
              </a:ext>
            </a:extLst>
          </p:cNvPr>
          <p:cNvSpPr>
            <a:spLocks noGrp="1"/>
          </p:cNvSpPr>
          <p:nvPr>
            <p:ph sz="half" idx="2"/>
          </p:nvPr>
        </p:nvSpPr>
        <p:spPr>
          <a:xfrm>
            <a:off x="6412183" y="2239284"/>
            <a:ext cx="4517204" cy="3441520"/>
          </a:xfrm>
        </p:spPr>
        <p:txBody>
          <a:bodyPr>
            <a:normAutofit fontScale="70000" lnSpcReduction="20000"/>
          </a:bodyPr>
          <a:lstStyle/>
          <a:p>
            <a:endParaRPr lang="en-US" dirty="0"/>
          </a:p>
        </p:txBody>
      </p:sp>
      <p:pic>
        <p:nvPicPr>
          <p:cNvPr id="8194" name="Picture 18">
            <a:extLst>
              <a:ext uri="{FF2B5EF4-FFF2-40B4-BE49-F238E27FC236}">
                <a16:creationId xmlns:a16="http://schemas.microsoft.com/office/drawing/2014/main" id="{E55AAAD4-86E5-44BD-AF1A-CD034084C49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89577" y="2304079"/>
            <a:ext cx="4517204" cy="170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7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08289-EFCD-41DA-B503-90DBDCECB43D}"/>
              </a:ext>
            </a:extLst>
          </p:cNvPr>
          <p:cNvSpPr>
            <a:spLocks noGrp="1"/>
          </p:cNvSpPr>
          <p:nvPr>
            <p:ph sz="half" idx="1"/>
          </p:nvPr>
        </p:nvSpPr>
        <p:spPr/>
        <p:txBody>
          <a:bodyPr>
            <a:normAutofit fontScale="55000" lnSpcReduction="20000"/>
          </a:bodyPr>
          <a:lstStyle/>
          <a:p>
            <a:pPr marL="0" indent="0">
              <a:buNone/>
            </a:pPr>
            <a:r>
              <a:rPr lang="en-US" dirty="0"/>
              <a:t>Query6: Find property name and total revenue the properties receive as income in dollars (assuming $150 per day for a tourist to stay in a property)</a:t>
            </a:r>
          </a:p>
          <a:p>
            <a:pPr marL="0" indent="0">
              <a:buNone/>
            </a:pPr>
            <a:r>
              <a:rPr lang="en-US" dirty="0"/>
              <a:t>With </a:t>
            </a:r>
            <a:r>
              <a:rPr lang="en-US" dirty="0" err="1"/>
              <a:t>staydetails</a:t>
            </a:r>
            <a:r>
              <a:rPr lang="en-US" dirty="0"/>
              <a:t> as (select </a:t>
            </a:r>
            <a:r>
              <a:rPr lang="en-US" dirty="0" err="1"/>
              <a:t>Datediff</a:t>
            </a:r>
            <a:r>
              <a:rPr lang="en-US" dirty="0"/>
              <a:t>(</a:t>
            </a:r>
            <a:r>
              <a:rPr lang="en-US" dirty="0" err="1"/>
              <a:t>b.stayingto</a:t>
            </a:r>
            <a:r>
              <a:rPr lang="en-US" dirty="0"/>
              <a:t>, </a:t>
            </a:r>
            <a:r>
              <a:rPr lang="en-US" dirty="0" err="1"/>
              <a:t>b.stayingfrom</a:t>
            </a:r>
            <a:r>
              <a:rPr lang="en-US" dirty="0"/>
              <a:t>) as duration, </a:t>
            </a:r>
            <a:r>
              <a:rPr lang="en-US" dirty="0" err="1"/>
              <a:t>b.staypropertyID</a:t>
            </a:r>
            <a:r>
              <a:rPr lang="en-US" dirty="0"/>
              <a:t> as </a:t>
            </a:r>
            <a:r>
              <a:rPr lang="en-US" dirty="0" err="1"/>
              <a:t>stay_prop</a:t>
            </a:r>
            <a:r>
              <a:rPr lang="en-US" dirty="0"/>
              <a:t>, </a:t>
            </a:r>
            <a:r>
              <a:rPr lang="en-US" dirty="0" err="1"/>
              <a:t>c.propertyname</a:t>
            </a:r>
            <a:r>
              <a:rPr lang="en-US" dirty="0"/>
              <a:t> as </a:t>
            </a:r>
            <a:r>
              <a:rPr lang="en-US" dirty="0" err="1"/>
              <a:t>property_name</a:t>
            </a:r>
            <a:endParaRPr lang="en-US" dirty="0"/>
          </a:p>
          <a:p>
            <a:pPr marL="0" indent="0">
              <a:buNone/>
            </a:pPr>
            <a:r>
              <a:rPr lang="en-US" dirty="0"/>
              <a:t>from </a:t>
            </a:r>
            <a:r>
              <a:rPr lang="en-US" dirty="0" err="1"/>
              <a:t>international_tourists</a:t>
            </a:r>
            <a:r>
              <a:rPr lang="en-US" dirty="0"/>
              <a:t> as a, stay as b, property as c</a:t>
            </a:r>
          </a:p>
          <a:p>
            <a:pPr marL="0" indent="0">
              <a:buNone/>
            </a:pPr>
            <a:r>
              <a:rPr lang="en-US" dirty="0"/>
              <a:t>where </a:t>
            </a:r>
            <a:r>
              <a:rPr lang="en-US" dirty="0" err="1"/>
              <a:t>a.passportno</a:t>
            </a:r>
            <a:r>
              <a:rPr lang="en-US" dirty="0"/>
              <a:t> = </a:t>
            </a:r>
            <a:r>
              <a:rPr lang="en-US" dirty="0" err="1"/>
              <a:t>b.staypassportNo</a:t>
            </a:r>
            <a:r>
              <a:rPr lang="en-US" dirty="0"/>
              <a:t> and </a:t>
            </a:r>
            <a:r>
              <a:rPr lang="en-US" dirty="0" err="1"/>
              <a:t>b.StayPropertyID</a:t>
            </a:r>
            <a:r>
              <a:rPr lang="en-US" dirty="0"/>
              <a:t> = </a:t>
            </a:r>
            <a:r>
              <a:rPr lang="en-US" dirty="0" err="1"/>
              <a:t>c.propertyID</a:t>
            </a:r>
            <a:r>
              <a:rPr lang="en-US" dirty="0"/>
              <a:t>)</a:t>
            </a:r>
          </a:p>
          <a:p>
            <a:pPr marL="0" indent="0">
              <a:buNone/>
            </a:pPr>
            <a:r>
              <a:rPr lang="en-US" dirty="0"/>
              <a:t>select </a:t>
            </a:r>
            <a:r>
              <a:rPr lang="en-US" dirty="0" err="1"/>
              <a:t>property_name</a:t>
            </a:r>
            <a:r>
              <a:rPr lang="en-US" dirty="0"/>
              <a:t>, sum(duration)*150 as </a:t>
            </a:r>
            <a:r>
              <a:rPr lang="en-US" dirty="0" err="1"/>
              <a:t>totalrevenue_dollars</a:t>
            </a:r>
            <a:endParaRPr lang="en-US" dirty="0"/>
          </a:p>
          <a:p>
            <a:pPr marL="0" indent="0">
              <a:buNone/>
            </a:pPr>
            <a:r>
              <a:rPr lang="en-US" dirty="0"/>
              <a:t>from </a:t>
            </a:r>
            <a:r>
              <a:rPr lang="en-US" dirty="0" err="1"/>
              <a:t>staydetails</a:t>
            </a:r>
            <a:endParaRPr lang="en-US" dirty="0"/>
          </a:p>
          <a:p>
            <a:pPr marL="0" indent="0">
              <a:buNone/>
            </a:pPr>
            <a:r>
              <a:rPr lang="en-US" dirty="0"/>
              <a:t>group by </a:t>
            </a:r>
            <a:r>
              <a:rPr lang="en-US" dirty="0" err="1"/>
              <a:t>stay_prop</a:t>
            </a:r>
            <a:endParaRPr lang="en-US" dirty="0"/>
          </a:p>
          <a:p>
            <a:pPr marL="0" indent="0">
              <a:buNone/>
            </a:pPr>
            <a:r>
              <a:rPr lang="en-US" dirty="0"/>
              <a:t>order by </a:t>
            </a:r>
            <a:r>
              <a:rPr lang="en-US" dirty="0" err="1"/>
              <a:t>totalrevenue_dollars</a:t>
            </a:r>
            <a:r>
              <a:rPr lang="en-US" dirty="0"/>
              <a:t> desc</a:t>
            </a:r>
          </a:p>
          <a:p>
            <a:pPr marL="0" indent="0">
              <a:buNone/>
            </a:pPr>
            <a:endParaRPr lang="en-US" dirty="0"/>
          </a:p>
        </p:txBody>
      </p:sp>
      <p:sp>
        <p:nvSpPr>
          <p:cNvPr id="4" name="Content Placeholder 3">
            <a:extLst>
              <a:ext uri="{FF2B5EF4-FFF2-40B4-BE49-F238E27FC236}">
                <a16:creationId xmlns:a16="http://schemas.microsoft.com/office/drawing/2014/main" id="{5978DF10-A66A-4EFD-9B5B-796A36A750E3}"/>
              </a:ext>
            </a:extLst>
          </p:cNvPr>
          <p:cNvSpPr>
            <a:spLocks noGrp="1"/>
          </p:cNvSpPr>
          <p:nvPr>
            <p:ph sz="half" idx="2"/>
          </p:nvPr>
        </p:nvSpPr>
        <p:spPr>
          <a:xfrm>
            <a:off x="6409700" y="1862871"/>
            <a:ext cx="4645152" cy="3441520"/>
          </a:xfrm>
        </p:spPr>
        <p:txBody>
          <a:bodyPr>
            <a:normAutofit fontScale="55000" lnSpcReduction="20000"/>
          </a:bodyPr>
          <a:lstStyle/>
          <a:p>
            <a:pPr marL="0" indent="0">
              <a:buNone/>
            </a:pPr>
            <a:endParaRPr lang="en-US" dirty="0"/>
          </a:p>
        </p:txBody>
      </p:sp>
      <p:pic>
        <p:nvPicPr>
          <p:cNvPr id="9218" name="Picture 2">
            <a:extLst>
              <a:ext uri="{FF2B5EF4-FFF2-40B4-BE49-F238E27FC236}">
                <a16:creationId xmlns:a16="http://schemas.microsoft.com/office/drawing/2014/main" id="{B2575442-5B83-4727-AF53-BC63C8FCF4B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09700" y="1862871"/>
            <a:ext cx="2886139" cy="305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54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D7E95-C4FA-495F-9FC7-F6091F45DB6D}"/>
              </a:ext>
            </a:extLst>
          </p:cNvPr>
          <p:cNvSpPr>
            <a:spLocks noGrp="1"/>
          </p:cNvSpPr>
          <p:nvPr>
            <p:ph sz="half" idx="1"/>
          </p:nvPr>
        </p:nvSpPr>
        <p:spPr/>
        <p:txBody>
          <a:bodyPr>
            <a:normAutofit lnSpcReduction="10000"/>
          </a:bodyPr>
          <a:lstStyle/>
          <a:p>
            <a:pPr marL="0" indent="0">
              <a:buNone/>
            </a:pPr>
            <a:r>
              <a:rPr lang="en-US" dirty="0"/>
              <a:t>Query7:  Find property name, license expiry date whose license is expiring in the next 1 year </a:t>
            </a:r>
          </a:p>
          <a:p>
            <a:pPr marL="0" indent="0">
              <a:buNone/>
            </a:pPr>
            <a:r>
              <a:rPr lang="en-US" dirty="0"/>
              <a:t>select </a:t>
            </a:r>
            <a:r>
              <a:rPr lang="en-US" dirty="0" err="1"/>
              <a:t>propertyname</a:t>
            </a:r>
            <a:r>
              <a:rPr lang="en-US" dirty="0"/>
              <a:t>, </a:t>
            </a:r>
            <a:r>
              <a:rPr lang="en-US" dirty="0" err="1"/>
              <a:t>propertylicenseexpdt</a:t>
            </a:r>
            <a:endParaRPr lang="en-US" dirty="0"/>
          </a:p>
          <a:p>
            <a:pPr marL="0" indent="0">
              <a:buNone/>
            </a:pPr>
            <a:r>
              <a:rPr lang="en-US" dirty="0"/>
              <a:t>from property</a:t>
            </a:r>
          </a:p>
          <a:p>
            <a:pPr marL="0" indent="0">
              <a:buNone/>
            </a:pPr>
            <a:r>
              <a:rPr lang="en-US" dirty="0"/>
              <a:t>where </a:t>
            </a:r>
            <a:r>
              <a:rPr lang="en-US" dirty="0" err="1"/>
              <a:t>propertylicenseexpdt</a:t>
            </a:r>
            <a:r>
              <a:rPr lang="en-US" dirty="0"/>
              <a:t> &lt;= </a:t>
            </a:r>
            <a:r>
              <a:rPr lang="en-US" dirty="0" err="1"/>
              <a:t>date_add</a:t>
            </a:r>
            <a:r>
              <a:rPr lang="en-US" dirty="0"/>
              <a:t>(</a:t>
            </a:r>
            <a:r>
              <a:rPr lang="en-US" dirty="0" err="1"/>
              <a:t>curdate</a:t>
            </a:r>
            <a:r>
              <a:rPr lang="en-US" dirty="0"/>
              <a:t>(), interval 1 year) </a:t>
            </a:r>
          </a:p>
          <a:p>
            <a:pPr marL="0" indent="0">
              <a:buNone/>
            </a:pPr>
            <a:r>
              <a:rPr lang="en-US" dirty="0"/>
              <a:t>                                       </a:t>
            </a:r>
          </a:p>
        </p:txBody>
      </p:sp>
      <p:sp>
        <p:nvSpPr>
          <p:cNvPr id="4" name="Content Placeholder 3">
            <a:extLst>
              <a:ext uri="{FF2B5EF4-FFF2-40B4-BE49-F238E27FC236}">
                <a16:creationId xmlns:a16="http://schemas.microsoft.com/office/drawing/2014/main" id="{00E33EB9-545C-458F-A5E2-0203115494DF}"/>
              </a:ext>
            </a:extLst>
          </p:cNvPr>
          <p:cNvSpPr>
            <a:spLocks noGrp="1"/>
          </p:cNvSpPr>
          <p:nvPr>
            <p:ph sz="half" idx="2"/>
          </p:nvPr>
        </p:nvSpPr>
        <p:spPr/>
        <p:txBody>
          <a:bodyPr>
            <a:normAutofit lnSpcReduction="10000"/>
          </a:bodyPr>
          <a:lstStyle/>
          <a:p>
            <a:endParaRPr lang="en-US" dirty="0"/>
          </a:p>
        </p:txBody>
      </p:sp>
      <p:pic>
        <p:nvPicPr>
          <p:cNvPr id="10242" name="Picture 19">
            <a:extLst>
              <a:ext uri="{FF2B5EF4-FFF2-40B4-BE49-F238E27FC236}">
                <a16:creationId xmlns:a16="http://schemas.microsoft.com/office/drawing/2014/main" id="{4EDE0647-2E45-4FCB-9AEF-189AAF7DAD8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50347" y="2017343"/>
            <a:ext cx="3146414" cy="160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41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EFF5AC3-02CA-4D92-8426-273720DAABBE}"/>
              </a:ext>
            </a:extLst>
          </p:cNvPr>
          <p:cNvSpPr>
            <a:spLocks noGrp="1"/>
          </p:cNvSpPr>
          <p:nvPr>
            <p:ph type="title"/>
          </p:nvPr>
        </p:nvSpPr>
        <p:spPr>
          <a:xfrm>
            <a:off x="1451580" y="804520"/>
            <a:ext cx="4176511" cy="1049235"/>
          </a:xfrm>
        </p:spPr>
        <p:txBody>
          <a:bodyPr>
            <a:normAutofit/>
          </a:bodyPr>
          <a:lstStyle/>
          <a:p>
            <a:r>
              <a:rPr lang="en-US" dirty="0"/>
              <a:t>NOSQL Implementation</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EFAF1B0-9E6C-4835-AB74-EAF899565034}"/>
              </a:ext>
            </a:extLst>
          </p:cNvPr>
          <p:cNvSpPr>
            <a:spLocks noGrp="1"/>
          </p:cNvSpPr>
          <p:nvPr>
            <p:ph idx="1"/>
          </p:nvPr>
        </p:nvSpPr>
        <p:spPr>
          <a:xfrm>
            <a:off x="1451581" y="2015732"/>
            <a:ext cx="4172212" cy="3450613"/>
          </a:xfrm>
        </p:spPr>
        <p:txBody>
          <a:bodyPr>
            <a:normAutofit/>
          </a:bodyPr>
          <a:lstStyle/>
          <a:p>
            <a:r>
              <a:rPr lang="en-US" dirty="0"/>
              <a:t>We have created 2 tables and 2 relations on Cypher NEO4J system on PDMB playground.  The graphical database is shown </a:t>
            </a:r>
          </a:p>
          <a:p>
            <a:pPr marL="0" indent="0">
              <a:buNone/>
            </a:pPr>
            <a:endParaRPr lang="en-US" dirty="0"/>
          </a:p>
        </p:txBody>
      </p:sp>
      <p:pic>
        <p:nvPicPr>
          <p:cNvPr id="4" name="Picture 3">
            <a:extLst>
              <a:ext uri="{FF2B5EF4-FFF2-40B4-BE49-F238E27FC236}">
                <a16:creationId xmlns:a16="http://schemas.microsoft.com/office/drawing/2014/main" id="{ECFB0C3B-B807-4B1B-8077-2CD95BAB41C8}"/>
              </a:ext>
            </a:extLst>
          </p:cNvPr>
          <p:cNvPicPr>
            <a:picLocks noChangeAspect="1"/>
          </p:cNvPicPr>
          <p:nvPr/>
        </p:nvPicPr>
        <p:blipFill>
          <a:blip r:embed="rId2"/>
          <a:stretch>
            <a:fillRect/>
          </a:stretch>
        </p:blipFill>
        <p:spPr>
          <a:xfrm>
            <a:off x="6094411" y="965771"/>
            <a:ext cx="4960442" cy="4340386"/>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3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0321-C3FD-4B16-A80C-81E52FB676A9}"/>
              </a:ext>
            </a:extLst>
          </p:cNvPr>
          <p:cNvSpPr>
            <a:spLocks noGrp="1"/>
          </p:cNvSpPr>
          <p:nvPr>
            <p:ph type="title"/>
          </p:nvPr>
        </p:nvSpPr>
        <p:spPr/>
        <p:txBody>
          <a:bodyPr/>
          <a:lstStyle/>
          <a:p>
            <a:pPr algn="ctr"/>
            <a:r>
              <a:rPr lang="en-US" dirty="0"/>
              <a:t>NOSQL Queries</a:t>
            </a:r>
          </a:p>
        </p:txBody>
      </p:sp>
      <p:sp>
        <p:nvSpPr>
          <p:cNvPr id="3" name="Content Placeholder 2">
            <a:extLst>
              <a:ext uri="{FF2B5EF4-FFF2-40B4-BE49-F238E27FC236}">
                <a16:creationId xmlns:a16="http://schemas.microsoft.com/office/drawing/2014/main" id="{097DD39D-30B5-46F2-BE92-2EC996F8AC7B}"/>
              </a:ext>
            </a:extLst>
          </p:cNvPr>
          <p:cNvSpPr>
            <a:spLocks noGrp="1"/>
          </p:cNvSpPr>
          <p:nvPr>
            <p:ph sz="half" idx="1"/>
          </p:nvPr>
        </p:nvSpPr>
        <p:spPr/>
        <p:txBody>
          <a:bodyPr/>
          <a:lstStyle/>
          <a:p>
            <a:pPr marL="0" indent="0">
              <a:buNone/>
            </a:pPr>
            <a:r>
              <a:rPr lang="en-US" dirty="0"/>
              <a:t>Query1: Find tourists’ name who have stayed at hotel Taj Mahal</a:t>
            </a:r>
          </a:p>
          <a:p>
            <a:pPr marL="0" indent="0">
              <a:buNone/>
            </a:pPr>
            <a:r>
              <a:rPr lang="en-US" dirty="0"/>
              <a:t>MATCH(</a:t>
            </a:r>
            <a:r>
              <a:rPr lang="en-US" dirty="0" err="1"/>
              <a:t>t:International_Tourists</a:t>
            </a:r>
            <a:r>
              <a:rPr lang="en-US" dirty="0"/>
              <a:t>)-[e]-(</a:t>
            </a:r>
            <a:r>
              <a:rPr lang="en-US" dirty="0" err="1"/>
              <a:t>p:Property</a:t>
            </a:r>
            <a:r>
              <a:rPr lang="en-US" dirty="0"/>
              <a:t>)</a:t>
            </a:r>
          </a:p>
          <a:p>
            <a:pPr marL="0" indent="0">
              <a:buNone/>
            </a:pPr>
            <a:r>
              <a:rPr lang="en-US" dirty="0"/>
              <a:t>WHERE </a:t>
            </a:r>
            <a:r>
              <a:rPr lang="en-US" dirty="0" err="1"/>
              <a:t>p.propname</a:t>
            </a:r>
            <a:r>
              <a:rPr lang="en-US" dirty="0"/>
              <a:t>='Taj Mahal'</a:t>
            </a:r>
          </a:p>
          <a:p>
            <a:pPr marL="0" indent="0">
              <a:buNone/>
            </a:pPr>
            <a:r>
              <a:rPr lang="en-US" dirty="0"/>
              <a:t>RETURN t.name;</a:t>
            </a:r>
          </a:p>
          <a:p>
            <a:pPr marL="0" indent="0">
              <a:buNone/>
            </a:pPr>
            <a:endParaRPr lang="en-US" dirty="0"/>
          </a:p>
        </p:txBody>
      </p:sp>
      <p:sp>
        <p:nvSpPr>
          <p:cNvPr id="4" name="Content Placeholder 3">
            <a:extLst>
              <a:ext uri="{FF2B5EF4-FFF2-40B4-BE49-F238E27FC236}">
                <a16:creationId xmlns:a16="http://schemas.microsoft.com/office/drawing/2014/main" id="{5CBEFBBF-6163-46CE-8EA0-B425ECCD91AB}"/>
              </a:ext>
            </a:extLst>
          </p:cNvPr>
          <p:cNvSpPr>
            <a:spLocks noGrp="1"/>
          </p:cNvSpPr>
          <p:nvPr>
            <p:ph sz="half" idx="2"/>
          </p:nvPr>
        </p:nvSpPr>
        <p:spPr/>
        <p:txBody>
          <a:bodyPr/>
          <a:lstStyle/>
          <a:p>
            <a:endParaRPr lang="en-US" dirty="0"/>
          </a:p>
        </p:txBody>
      </p:sp>
      <p:pic>
        <p:nvPicPr>
          <p:cNvPr id="11266" name="Picture 2">
            <a:extLst>
              <a:ext uri="{FF2B5EF4-FFF2-40B4-BE49-F238E27FC236}">
                <a16:creationId xmlns:a16="http://schemas.microsoft.com/office/drawing/2014/main" id="{D15AAC84-BE60-4BFE-BE66-2246B1E9BC0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770" y="2017343"/>
            <a:ext cx="2304101" cy="242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69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95D06-37F9-4A61-95F2-F48096CF8D3F}"/>
              </a:ext>
            </a:extLst>
          </p:cNvPr>
          <p:cNvSpPr>
            <a:spLocks noGrp="1"/>
          </p:cNvSpPr>
          <p:nvPr>
            <p:ph sz="half" idx="1"/>
          </p:nvPr>
        </p:nvSpPr>
        <p:spPr/>
        <p:txBody>
          <a:bodyPr>
            <a:normAutofit fontScale="92500" lnSpcReduction="10000"/>
          </a:bodyPr>
          <a:lstStyle/>
          <a:p>
            <a:r>
              <a:rPr lang="en-US" dirty="0"/>
              <a:t>Query2:  Find property name and type where an international tourist travelled along with a friend.</a:t>
            </a:r>
          </a:p>
          <a:p>
            <a:pPr marL="0" indent="0">
              <a:buNone/>
            </a:pPr>
            <a:r>
              <a:rPr lang="en-US" dirty="0"/>
              <a:t>MATCH (n1:Property)-[e1]-(</a:t>
            </a:r>
            <a:r>
              <a:rPr lang="en-US" dirty="0" err="1"/>
              <a:t>b:International_Tourists</a:t>
            </a:r>
            <a:r>
              <a:rPr lang="en-US" dirty="0"/>
              <a:t>),(n2:International_Tourists)</a:t>
            </a:r>
          </a:p>
          <a:p>
            <a:pPr marL="0" indent="0">
              <a:buNone/>
            </a:pPr>
            <a:r>
              <a:rPr lang="en-US" dirty="0"/>
              <a:t>Where (b)-[:</a:t>
            </a:r>
            <a:r>
              <a:rPr lang="en-US" dirty="0" err="1"/>
              <a:t>Travels_with</a:t>
            </a:r>
            <a:r>
              <a:rPr lang="en-US" dirty="0"/>
              <a:t>]-(n2)</a:t>
            </a:r>
          </a:p>
          <a:p>
            <a:pPr marL="0" indent="0">
              <a:buNone/>
            </a:pPr>
            <a:r>
              <a:rPr lang="en-US" dirty="0"/>
              <a:t>RETURN DISTINCT n1.propname, n1.property_type;</a:t>
            </a:r>
          </a:p>
        </p:txBody>
      </p:sp>
      <p:sp>
        <p:nvSpPr>
          <p:cNvPr id="4" name="Content Placeholder 3">
            <a:extLst>
              <a:ext uri="{FF2B5EF4-FFF2-40B4-BE49-F238E27FC236}">
                <a16:creationId xmlns:a16="http://schemas.microsoft.com/office/drawing/2014/main" id="{EEE83847-F215-4CD4-801B-9A29BD3BF4E8}"/>
              </a:ext>
            </a:extLst>
          </p:cNvPr>
          <p:cNvSpPr>
            <a:spLocks noGrp="1"/>
          </p:cNvSpPr>
          <p:nvPr>
            <p:ph sz="half" idx="2"/>
          </p:nvPr>
        </p:nvSpPr>
        <p:spPr/>
        <p:txBody>
          <a:bodyPr>
            <a:normAutofit fontScale="92500" lnSpcReduction="10000"/>
          </a:bodyPr>
          <a:lstStyle/>
          <a:p>
            <a:endParaRPr lang="en-US" dirty="0"/>
          </a:p>
        </p:txBody>
      </p:sp>
      <p:pic>
        <p:nvPicPr>
          <p:cNvPr id="12295" name="Picture 7">
            <a:extLst>
              <a:ext uri="{FF2B5EF4-FFF2-40B4-BE49-F238E27FC236}">
                <a16:creationId xmlns:a16="http://schemas.microsoft.com/office/drawing/2014/main" id="{9A301927-9F5B-4B7D-A1D7-DAD77A4F25F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87050" y="2017344"/>
            <a:ext cx="3677882" cy="1720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74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3B3C0-3B8B-4FCA-AA9E-9EA716094882}"/>
              </a:ext>
            </a:extLst>
          </p:cNvPr>
          <p:cNvSpPr>
            <a:spLocks noGrp="1"/>
          </p:cNvSpPr>
          <p:nvPr>
            <p:ph sz="half" idx="1"/>
          </p:nvPr>
        </p:nvSpPr>
        <p:spPr/>
        <p:txBody>
          <a:bodyPr>
            <a:normAutofit fontScale="92500" lnSpcReduction="20000"/>
          </a:bodyPr>
          <a:lstStyle/>
          <a:p>
            <a:pPr marL="0" indent="0">
              <a:buNone/>
            </a:pPr>
            <a:r>
              <a:rPr lang="en-US" dirty="0"/>
              <a:t>Query3: Find international tourist names and property name where tourists stayed in property with greater than 40 rooms.</a:t>
            </a:r>
          </a:p>
          <a:p>
            <a:pPr marL="0" indent="0">
              <a:buNone/>
            </a:pPr>
            <a:endParaRPr lang="en-US" dirty="0"/>
          </a:p>
          <a:p>
            <a:pPr marL="0" indent="0">
              <a:buNone/>
            </a:pPr>
            <a:r>
              <a:rPr lang="en-US" dirty="0"/>
              <a:t>MATCH(</a:t>
            </a:r>
            <a:r>
              <a:rPr lang="en-US" dirty="0" err="1"/>
              <a:t>t:International_Tourists</a:t>
            </a:r>
            <a:r>
              <a:rPr lang="en-US" dirty="0"/>
              <a:t>)-[e]-(</a:t>
            </a:r>
            <a:r>
              <a:rPr lang="en-US" dirty="0" err="1"/>
              <a:t>p:Property</a:t>
            </a:r>
            <a:r>
              <a:rPr lang="en-US" dirty="0"/>
              <a:t>)</a:t>
            </a:r>
          </a:p>
          <a:p>
            <a:pPr marL="0" indent="0">
              <a:buNone/>
            </a:pPr>
            <a:r>
              <a:rPr lang="en-US" dirty="0"/>
              <a:t>WHERE </a:t>
            </a:r>
            <a:r>
              <a:rPr lang="en-US" dirty="0" err="1"/>
              <a:t>p.no_of_rooms</a:t>
            </a:r>
            <a:r>
              <a:rPr lang="en-US" dirty="0"/>
              <a:t>&gt;40 and </a:t>
            </a:r>
            <a:r>
              <a:rPr lang="en-US" dirty="0" err="1"/>
              <a:t>t.touristcountry</a:t>
            </a:r>
            <a:r>
              <a:rPr lang="en-US" dirty="0"/>
              <a:t>='USA'</a:t>
            </a:r>
          </a:p>
          <a:p>
            <a:pPr marL="0" indent="0">
              <a:buNone/>
            </a:pPr>
            <a:r>
              <a:rPr lang="en-US" dirty="0"/>
              <a:t>RETURN </a:t>
            </a:r>
            <a:r>
              <a:rPr lang="en-US" dirty="0" err="1"/>
              <a:t>t.name,p.propname</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69564E16-05A3-4169-A480-3C372342C53E}"/>
              </a:ext>
            </a:extLst>
          </p:cNvPr>
          <p:cNvSpPr>
            <a:spLocks noGrp="1"/>
          </p:cNvSpPr>
          <p:nvPr>
            <p:ph sz="half" idx="2"/>
          </p:nvPr>
        </p:nvSpPr>
        <p:spPr/>
        <p:txBody>
          <a:bodyPr>
            <a:normAutofit fontScale="92500" lnSpcReduction="20000"/>
          </a:bodyPr>
          <a:lstStyle/>
          <a:p>
            <a:endParaRPr lang="en-US"/>
          </a:p>
        </p:txBody>
      </p:sp>
      <p:pic>
        <p:nvPicPr>
          <p:cNvPr id="13314" name="Picture 20">
            <a:extLst>
              <a:ext uri="{FF2B5EF4-FFF2-40B4-BE49-F238E27FC236}">
                <a16:creationId xmlns:a16="http://schemas.microsoft.com/office/drawing/2014/main" id="{D8CF8821-3846-4887-8287-8B14C61C10F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771" y="1864194"/>
            <a:ext cx="5486400" cy="142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58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D092-3907-4D11-98A7-060385242675}"/>
              </a:ext>
            </a:extLst>
          </p:cNvPr>
          <p:cNvSpPr>
            <a:spLocks noGrp="1"/>
          </p:cNvSpPr>
          <p:nvPr>
            <p:ph type="title"/>
          </p:nvPr>
        </p:nvSpPr>
        <p:spPr/>
        <p:txBody>
          <a:bodyPr/>
          <a:lstStyle/>
          <a:p>
            <a:r>
              <a:rPr lang="en-US" dirty="0"/>
              <a:t>Data Retrieval using python</a:t>
            </a:r>
          </a:p>
        </p:txBody>
      </p:sp>
      <p:sp>
        <p:nvSpPr>
          <p:cNvPr id="3" name="Content Placeholder 2">
            <a:extLst>
              <a:ext uri="{FF2B5EF4-FFF2-40B4-BE49-F238E27FC236}">
                <a16:creationId xmlns:a16="http://schemas.microsoft.com/office/drawing/2014/main" id="{8567302B-14BB-4CC3-8616-1F94C0ED4E34}"/>
              </a:ext>
            </a:extLst>
          </p:cNvPr>
          <p:cNvSpPr>
            <a:spLocks noGrp="1"/>
          </p:cNvSpPr>
          <p:nvPr>
            <p:ph idx="1"/>
          </p:nvPr>
        </p:nvSpPr>
        <p:spPr/>
        <p:txBody>
          <a:bodyPr/>
          <a:lstStyle/>
          <a:p>
            <a:pPr marL="0" indent="0">
              <a:buNone/>
            </a:pPr>
            <a:r>
              <a:rPr lang="en-US" dirty="0"/>
              <a:t>The database is accessed using Python and visualization of analyzed data is shown below. The connection of MySQL to Python is done using </a:t>
            </a:r>
            <a:r>
              <a:rPr lang="en-US" dirty="0" err="1"/>
              <a:t>mysql.connector</a:t>
            </a:r>
            <a:r>
              <a:rPr lang="en-US" dirty="0"/>
              <a:t>, followed by </a:t>
            </a:r>
            <a:r>
              <a:rPr lang="en-US" dirty="0" err="1"/>
              <a:t>cursor.excecute</a:t>
            </a:r>
            <a:r>
              <a:rPr lang="en-US" dirty="0"/>
              <a:t> to run and </a:t>
            </a:r>
            <a:r>
              <a:rPr lang="en-US" dirty="0" err="1"/>
              <a:t>fetchall</a:t>
            </a:r>
            <a:r>
              <a:rPr lang="en-US" dirty="0"/>
              <a:t> from query, followed by converting the list into a </a:t>
            </a:r>
            <a:r>
              <a:rPr lang="en-US" dirty="0" err="1"/>
              <a:t>dataframe</a:t>
            </a:r>
            <a:r>
              <a:rPr lang="en-US" dirty="0"/>
              <a:t> using pandas library and using matplotlib to plot the graphs for the analytics. </a:t>
            </a:r>
          </a:p>
        </p:txBody>
      </p:sp>
    </p:spTree>
    <p:extLst>
      <p:ext uri="{BB962C8B-B14F-4D97-AF65-F5344CB8AC3E}">
        <p14:creationId xmlns:p14="http://schemas.microsoft.com/office/powerpoint/2010/main" val="189778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05F3-CA16-4D44-936F-901A3993BCF4}"/>
              </a:ext>
            </a:extLst>
          </p:cNvPr>
          <p:cNvSpPr>
            <a:spLocks noGrp="1"/>
          </p:cNvSpPr>
          <p:nvPr>
            <p:ph type="title"/>
          </p:nvPr>
        </p:nvSpPr>
        <p:spPr/>
        <p:txBody>
          <a:bodyPr/>
          <a:lstStyle/>
          <a:p>
            <a:pPr algn="ctr"/>
            <a:r>
              <a:rPr lang="en-US" dirty="0">
                <a:solidFill>
                  <a:schemeClr val="tx1"/>
                </a:solidFill>
              </a:rPr>
              <a:t>Problem Definition</a:t>
            </a:r>
          </a:p>
        </p:txBody>
      </p:sp>
      <p:sp>
        <p:nvSpPr>
          <p:cNvPr id="3" name="Content Placeholder 2">
            <a:extLst>
              <a:ext uri="{FF2B5EF4-FFF2-40B4-BE49-F238E27FC236}">
                <a16:creationId xmlns:a16="http://schemas.microsoft.com/office/drawing/2014/main" id="{D857D57C-8309-4B9F-ADF3-74CB647C96CA}"/>
              </a:ext>
            </a:extLst>
          </p:cNvPr>
          <p:cNvSpPr>
            <a:spLocks noGrp="1"/>
          </p:cNvSpPr>
          <p:nvPr>
            <p:ph idx="1"/>
          </p:nvPr>
        </p:nvSpPr>
        <p:spPr/>
        <p:txBody>
          <a:bodyPr>
            <a:normAutofit/>
          </a:bodyPr>
          <a:lstStyle/>
          <a:p>
            <a:r>
              <a:rPr lang="en-US" dirty="0"/>
              <a:t>Approximately 10 million tourists visit India every year and check into various hotels.</a:t>
            </a:r>
          </a:p>
          <a:p>
            <a:r>
              <a:rPr lang="en-US" dirty="0"/>
              <a:t>As per Govt. regulations all the hotels have to fill a C-form which contains tourists details and then it is sent to immigration authorities and the local police. Each hotel has to do the same process when that tourist visit their hotel.</a:t>
            </a:r>
          </a:p>
          <a:p>
            <a:r>
              <a:rPr lang="en-US" dirty="0"/>
              <a:t>This results in data duplication and loss of important man hours of the hotel</a:t>
            </a:r>
          </a:p>
        </p:txBody>
      </p:sp>
    </p:spTree>
    <p:extLst>
      <p:ext uri="{BB962C8B-B14F-4D97-AF65-F5344CB8AC3E}">
        <p14:creationId xmlns:p14="http://schemas.microsoft.com/office/powerpoint/2010/main" val="298561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641FA-4FE0-421F-84A8-B0869E5EB197}"/>
              </a:ext>
            </a:extLst>
          </p:cNvPr>
          <p:cNvSpPr>
            <a:spLocks noGrp="1"/>
          </p:cNvSpPr>
          <p:nvPr>
            <p:ph sz="half" idx="1"/>
          </p:nvPr>
        </p:nvSpPr>
        <p:spPr/>
        <p:txBody>
          <a:bodyPr>
            <a:normAutofit fontScale="55000" lnSpcReduction="20000"/>
          </a:bodyPr>
          <a:lstStyle/>
          <a:p>
            <a:pPr marL="0" indent="0">
              <a:buNone/>
            </a:pPr>
            <a:r>
              <a:rPr lang="en-US" b="1" dirty="0"/>
              <a:t>Graph1: Duration of Tourists’ Stay </a:t>
            </a:r>
          </a:p>
          <a:p>
            <a:pPr marL="0" indent="0">
              <a:buNone/>
            </a:pPr>
            <a:r>
              <a:rPr lang="en-US" dirty="0" err="1"/>
              <a:t>sql_Query</a:t>
            </a:r>
            <a:r>
              <a:rPr lang="en-US" dirty="0"/>
              <a:t> = "select </a:t>
            </a:r>
            <a:r>
              <a:rPr lang="en-US" dirty="0" err="1"/>
              <a:t>a.touristLast_name</a:t>
            </a:r>
            <a:r>
              <a:rPr lang="en-US" dirty="0"/>
              <a:t>, </a:t>
            </a:r>
            <a:r>
              <a:rPr lang="en-US" dirty="0" err="1"/>
              <a:t>datediff</a:t>
            </a:r>
            <a:r>
              <a:rPr lang="en-US" dirty="0"/>
              <a:t>(</a:t>
            </a:r>
            <a:r>
              <a:rPr lang="en-US" dirty="0" err="1"/>
              <a:t>b.stayingto,b.stayingfr</a:t>
            </a:r>
            <a:endParaRPr lang="en-US" dirty="0"/>
          </a:p>
          <a:p>
            <a:pPr marL="0" indent="0">
              <a:buNone/>
            </a:pPr>
            <a:r>
              <a:rPr lang="en-US" dirty="0"/>
              <a:t>om) as </a:t>
            </a:r>
            <a:r>
              <a:rPr lang="en-US" dirty="0" err="1"/>
              <a:t>duration_days</a:t>
            </a:r>
            <a:r>
              <a:rPr lang="en-US" dirty="0"/>
              <a:t> from </a:t>
            </a:r>
            <a:r>
              <a:rPr lang="en-US" dirty="0" err="1"/>
              <a:t>international_tourists</a:t>
            </a:r>
            <a:r>
              <a:rPr lang="en-US" dirty="0"/>
              <a:t> as a, stay as b, proper</a:t>
            </a:r>
          </a:p>
          <a:p>
            <a:pPr marL="0" indent="0">
              <a:buNone/>
            </a:pPr>
            <a:r>
              <a:rPr lang="en-US" dirty="0"/>
              <a:t>ty as c WHERE </a:t>
            </a:r>
            <a:r>
              <a:rPr lang="en-US" dirty="0" err="1"/>
              <a:t>a.passportno</a:t>
            </a:r>
            <a:r>
              <a:rPr lang="en-US" dirty="0"/>
              <a:t> = </a:t>
            </a:r>
            <a:r>
              <a:rPr lang="en-US" dirty="0" err="1"/>
              <a:t>b.staypassportno</a:t>
            </a:r>
            <a:r>
              <a:rPr lang="en-US" dirty="0"/>
              <a:t> AND </a:t>
            </a:r>
            <a:r>
              <a:rPr lang="en-US" dirty="0" err="1"/>
              <a:t>b.StayPropertyID</a:t>
            </a:r>
            <a:r>
              <a:rPr lang="en-US" dirty="0"/>
              <a:t> = </a:t>
            </a:r>
            <a:r>
              <a:rPr lang="en-US" dirty="0" err="1"/>
              <a:t>c.p</a:t>
            </a:r>
            <a:endParaRPr lang="en-US" dirty="0"/>
          </a:p>
          <a:p>
            <a:pPr marL="0" indent="0">
              <a:buNone/>
            </a:pPr>
            <a:r>
              <a:rPr lang="en-US" dirty="0" err="1"/>
              <a:t>ropertyID</a:t>
            </a:r>
            <a:r>
              <a:rPr lang="en-US" dirty="0"/>
              <a:t>"</a:t>
            </a:r>
          </a:p>
          <a:p>
            <a:pPr marL="0" indent="0">
              <a:buNone/>
            </a:pPr>
            <a:r>
              <a:rPr lang="en-US" dirty="0"/>
              <a:t>cursor = </a:t>
            </a:r>
            <a:r>
              <a:rPr lang="en-US" dirty="0" err="1"/>
              <a:t>project.cursor</a:t>
            </a:r>
            <a:r>
              <a:rPr lang="en-US" dirty="0"/>
              <a:t>()</a:t>
            </a:r>
          </a:p>
          <a:p>
            <a:pPr marL="0" indent="0">
              <a:buNone/>
            </a:pPr>
            <a:r>
              <a:rPr lang="en-US" dirty="0" err="1"/>
              <a:t>cursor.execute</a:t>
            </a:r>
            <a:r>
              <a:rPr lang="en-US" dirty="0"/>
              <a:t>(</a:t>
            </a:r>
            <a:r>
              <a:rPr lang="en-US" dirty="0" err="1"/>
              <a:t>sql_Query</a:t>
            </a:r>
            <a:r>
              <a:rPr lang="en-US" dirty="0"/>
              <a:t>)</a:t>
            </a:r>
          </a:p>
          <a:p>
            <a:pPr marL="0" indent="0">
              <a:buNone/>
            </a:pPr>
            <a:r>
              <a:rPr lang="en-US" dirty="0"/>
              <a:t>records = </a:t>
            </a:r>
            <a:r>
              <a:rPr lang="en-US" dirty="0" err="1"/>
              <a:t>cursor.fetchall</a:t>
            </a:r>
            <a:r>
              <a:rPr lang="en-US" dirty="0"/>
              <a:t>()</a:t>
            </a:r>
          </a:p>
          <a:p>
            <a:pPr marL="0" indent="0">
              <a:buNone/>
            </a:pPr>
            <a:r>
              <a:rPr lang="en-US" dirty="0"/>
              <a:t>print(records)</a:t>
            </a:r>
          </a:p>
          <a:p>
            <a:pPr marL="0" indent="0">
              <a:buNone/>
            </a:pPr>
            <a:r>
              <a:rPr lang="en-US" dirty="0" err="1"/>
              <a:t>dataplot.plot</a:t>
            </a:r>
            <a:r>
              <a:rPr lang="en-US" dirty="0"/>
              <a:t>(kind='</a:t>
            </a:r>
            <a:r>
              <a:rPr lang="en-US" dirty="0" err="1"/>
              <a:t>bar',x</a:t>
            </a:r>
            <a:r>
              <a:rPr lang="en-US" dirty="0"/>
              <a:t>='</a:t>
            </a:r>
            <a:r>
              <a:rPr lang="en-US" dirty="0" err="1"/>
              <a:t>Name',y</a:t>
            </a:r>
            <a:r>
              <a:rPr lang="en-US" dirty="0"/>
              <a:t>='</a:t>
            </a:r>
            <a:r>
              <a:rPr lang="en-US" dirty="0" err="1"/>
              <a:t>Stay_Duration',color</a:t>
            </a:r>
            <a:r>
              <a:rPr lang="en-US" dirty="0"/>
              <a:t>='red')</a:t>
            </a:r>
          </a:p>
          <a:p>
            <a:pPr marL="0" indent="0">
              <a:buNone/>
            </a:pPr>
            <a:r>
              <a:rPr lang="en-US" dirty="0" err="1"/>
              <a:t>plt.show</a:t>
            </a:r>
            <a:r>
              <a:rPr lang="en-US" dirty="0"/>
              <a:t>()</a:t>
            </a:r>
          </a:p>
        </p:txBody>
      </p:sp>
      <p:sp>
        <p:nvSpPr>
          <p:cNvPr id="4" name="Content Placeholder 3">
            <a:extLst>
              <a:ext uri="{FF2B5EF4-FFF2-40B4-BE49-F238E27FC236}">
                <a16:creationId xmlns:a16="http://schemas.microsoft.com/office/drawing/2014/main" id="{CAA0D5D1-2DDD-4C79-8FF1-9C079DBA2738}"/>
              </a:ext>
            </a:extLst>
          </p:cNvPr>
          <p:cNvSpPr>
            <a:spLocks noGrp="1"/>
          </p:cNvSpPr>
          <p:nvPr>
            <p:ph sz="half" idx="2"/>
          </p:nvPr>
        </p:nvSpPr>
        <p:spPr/>
        <p:txBody>
          <a:bodyPr>
            <a:normAutofit fontScale="55000" lnSpcReduction="20000"/>
          </a:bodyPr>
          <a:lstStyle/>
          <a:p>
            <a:endParaRPr lang="en-US"/>
          </a:p>
        </p:txBody>
      </p:sp>
      <p:pic>
        <p:nvPicPr>
          <p:cNvPr id="14338" name="Picture 2">
            <a:extLst>
              <a:ext uri="{FF2B5EF4-FFF2-40B4-BE49-F238E27FC236}">
                <a16:creationId xmlns:a16="http://schemas.microsoft.com/office/drawing/2014/main" id="{61371D86-5E5B-44B9-9A69-8A7549263AC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51720" y="1876204"/>
            <a:ext cx="4503132" cy="34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92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2718D-2E95-420A-9E18-A89F3F40A392}"/>
              </a:ext>
            </a:extLst>
          </p:cNvPr>
          <p:cNvSpPr>
            <a:spLocks noGrp="1"/>
          </p:cNvSpPr>
          <p:nvPr>
            <p:ph sz="half" idx="1"/>
          </p:nvPr>
        </p:nvSpPr>
        <p:spPr/>
        <p:txBody>
          <a:bodyPr>
            <a:normAutofit fontScale="55000" lnSpcReduction="20000"/>
          </a:bodyPr>
          <a:lstStyle/>
          <a:p>
            <a:pPr marL="0" indent="0">
              <a:buNone/>
            </a:pPr>
            <a:r>
              <a:rPr lang="en-US" b="1" dirty="0"/>
              <a:t>Graph2: No. of Hotels in Each Star Category</a:t>
            </a:r>
          </a:p>
          <a:p>
            <a:pPr marL="0" indent="0">
              <a:buNone/>
            </a:pPr>
            <a:r>
              <a:rPr lang="en-US" dirty="0"/>
              <a:t>sql_Query2 = "select </a:t>
            </a:r>
            <a:r>
              <a:rPr lang="en-US" dirty="0" err="1"/>
              <a:t>a.propertyname</a:t>
            </a:r>
            <a:r>
              <a:rPr lang="en-US" dirty="0"/>
              <a:t>, </a:t>
            </a:r>
            <a:r>
              <a:rPr lang="en-US" dirty="0" err="1"/>
              <a:t>b.star_category</a:t>
            </a:r>
            <a:r>
              <a:rPr lang="en-US" dirty="0"/>
              <a:t> from property as a,</a:t>
            </a:r>
          </a:p>
          <a:p>
            <a:pPr marL="0" indent="0">
              <a:buNone/>
            </a:pPr>
            <a:r>
              <a:rPr lang="en-US" dirty="0"/>
              <a:t>hotel as b where </a:t>
            </a:r>
            <a:r>
              <a:rPr lang="en-US" dirty="0" err="1"/>
              <a:t>a.PropertyID</a:t>
            </a:r>
            <a:r>
              <a:rPr lang="en-US" dirty="0"/>
              <a:t> = </a:t>
            </a:r>
            <a:r>
              <a:rPr lang="en-US" dirty="0" err="1"/>
              <a:t>b.HTPropertyID</a:t>
            </a:r>
            <a:r>
              <a:rPr lang="en-US" dirty="0"/>
              <a:t> "cursor = </a:t>
            </a:r>
            <a:r>
              <a:rPr lang="en-US" dirty="0" err="1"/>
              <a:t>project.cursor</a:t>
            </a:r>
            <a:r>
              <a:rPr lang="en-US" dirty="0"/>
              <a:t>()</a:t>
            </a:r>
          </a:p>
          <a:p>
            <a:pPr marL="0" indent="0">
              <a:buNone/>
            </a:pPr>
            <a:r>
              <a:rPr lang="en-US" dirty="0" err="1"/>
              <a:t>cursor.execute</a:t>
            </a:r>
            <a:r>
              <a:rPr lang="en-US" dirty="0"/>
              <a:t>(sql_Query2)</a:t>
            </a:r>
          </a:p>
          <a:p>
            <a:pPr marL="0" indent="0">
              <a:buNone/>
            </a:pPr>
            <a:r>
              <a:rPr lang="en-US" dirty="0" err="1"/>
              <a:t>hotel_star</a:t>
            </a:r>
            <a:r>
              <a:rPr lang="en-US" dirty="0"/>
              <a:t> = </a:t>
            </a:r>
            <a:r>
              <a:rPr lang="en-US" dirty="0" err="1"/>
              <a:t>cursor.fetchall</a:t>
            </a:r>
            <a:r>
              <a:rPr lang="en-US" dirty="0"/>
              <a:t>()</a:t>
            </a:r>
          </a:p>
          <a:p>
            <a:pPr marL="0" indent="0">
              <a:buNone/>
            </a:pPr>
            <a:r>
              <a:rPr lang="en-US" dirty="0"/>
              <a:t>print(</a:t>
            </a:r>
            <a:r>
              <a:rPr lang="en-US" dirty="0" err="1"/>
              <a:t>hotel_star</a:t>
            </a:r>
            <a:r>
              <a:rPr lang="en-US" dirty="0"/>
              <a:t>)</a:t>
            </a:r>
          </a:p>
          <a:p>
            <a:pPr marL="0" indent="0">
              <a:buNone/>
            </a:pPr>
            <a:r>
              <a:rPr lang="en-US" dirty="0"/>
              <a:t>dataplot1.groupby('</a:t>
            </a:r>
            <a:r>
              <a:rPr lang="en-US" dirty="0" err="1"/>
              <a:t>Star_Category</a:t>
            </a:r>
            <a:r>
              <a:rPr lang="en-US" dirty="0"/>
              <a:t>')['</a:t>
            </a:r>
            <a:r>
              <a:rPr lang="en-US" dirty="0" err="1"/>
              <a:t>Hotel_Name</a:t>
            </a:r>
            <a:r>
              <a:rPr lang="en-US" dirty="0"/>
              <a:t>'].</a:t>
            </a:r>
            <a:r>
              <a:rPr lang="en-US" dirty="0" err="1"/>
              <a:t>nunique</a:t>
            </a:r>
            <a:r>
              <a:rPr lang="en-US" dirty="0"/>
              <a:t>().plot(kind='</a:t>
            </a:r>
            <a:r>
              <a:rPr lang="en-US" dirty="0" err="1"/>
              <a:t>ba</a:t>
            </a:r>
            <a:endParaRPr lang="en-US" dirty="0"/>
          </a:p>
          <a:p>
            <a:pPr marL="0" indent="0">
              <a:buNone/>
            </a:pPr>
            <a:r>
              <a:rPr lang="en-US" dirty="0"/>
              <a:t>r')</a:t>
            </a:r>
          </a:p>
          <a:p>
            <a:pPr marL="0" indent="0">
              <a:buNone/>
            </a:pPr>
            <a:r>
              <a:rPr lang="en-US" dirty="0" err="1"/>
              <a:t>plt.title</a:t>
            </a:r>
            <a:r>
              <a:rPr lang="en-US" dirty="0"/>
              <a:t>('Number of Hotels in each Star Category')</a:t>
            </a:r>
          </a:p>
          <a:p>
            <a:pPr marL="0" indent="0">
              <a:buNone/>
            </a:pPr>
            <a:r>
              <a:rPr lang="en-US" dirty="0" err="1"/>
              <a:t>plt.show</a:t>
            </a:r>
            <a:r>
              <a:rPr lang="en-US" dirty="0"/>
              <a:t>()</a:t>
            </a:r>
          </a:p>
        </p:txBody>
      </p:sp>
      <p:sp>
        <p:nvSpPr>
          <p:cNvPr id="4" name="Content Placeholder 3">
            <a:extLst>
              <a:ext uri="{FF2B5EF4-FFF2-40B4-BE49-F238E27FC236}">
                <a16:creationId xmlns:a16="http://schemas.microsoft.com/office/drawing/2014/main" id="{FB97DD07-AF89-4F75-B01D-11102BC81003}"/>
              </a:ext>
            </a:extLst>
          </p:cNvPr>
          <p:cNvSpPr>
            <a:spLocks noGrp="1"/>
          </p:cNvSpPr>
          <p:nvPr>
            <p:ph sz="half" idx="2"/>
          </p:nvPr>
        </p:nvSpPr>
        <p:spPr/>
        <p:txBody>
          <a:bodyPr>
            <a:normAutofit fontScale="55000" lnSpcReduction="20000"/>
          </a:bodyPr>
          <a:lstStyle/>
          <a:p>
            <a:endParaRPr lang="en-US" dirty="0"/>
          </a:p>
        </p:txBody>
      </p:sp>
      <p:pic>
        <p:nvPicPr>
          <p:cNvPr id="15362" name="Picture 2">
            <a:extLst>
              <a:ext uri="{FF2B5EF4-FFF2-40B4-BE49-F238E27FC236}">
                <a16:creationId xmlns:a16="http://schemas.microsoft.com/office/drawing/2014/main" id="{E442B52C-7160-4103-864D-A4B03E988E8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13770" y="2017343"/>
            <a:ext cx="4070757" cy="253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88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5041B-8C3F-44C4-89F0-BDF2D32F061C}"/>
              </a:ext>
            </a:extLst>
          </p:cNvPr>
          <p:cNvSpPr>
            <a:spLocks noGrp="1"/>
          </p:cNvSpPr>
          <p:nvPr>
            <p:ph sz="half" idx="1"/>
          </p:nvPr>
        </p:nvSpPr>
        <p:spPr/>
        <p:txBody>
          <a:bodyPr>
            <a:normAutofit fontScale="55000" lnSpcReduction="20000"/>
          </a:bodyPr>
          <a:lstStyle/>
          <a:p>
            <a:pPr marL="0" indent="0">
              <a:buNone/>
            </a:pPr>
            <a:r>
              <a:rPr lang="en-US" b="1" dirty="0"/>
              <a:t>Graph3: Number of Homestays in Each Classification</a:t>
            </a:r>
          </a:p>
          <a:p>
            <a:pPr marL="0" indent="0">
              <a:buNone/>
            </a:pPr>
            <a:r>
              <a:rPr lang="en-US" dirty="0"/>
              <a:t>sql_Query3 = "select </a:t>
            </a:r>
            <a:r>
              <a:rPr lang="en-US" dirty="0" err="1"/>
              <a:t>a.propertyname</a:t>
            </a:r>
            <a:r>
              <a:rPr lang="en-US" dirty="0"/>
              <a:t>, </a:t>
            </a:r>
            <a:r>
              <a:rPr lang="en-US" dirty="0" err="1"/>
              <a:t>b.classification</a:t>
            </a:r>
            <a:r>
              <a:rPr lang="en-US" dirty="0"/>
              <a:t> from property as</a:t>
            </a:r>
          </a:p>
          <a:p>
            <a:pPr marL="0" indent="0">
              <a:buNone/>
            </a:pPr>
            <a:r>
              <a:rPr lang="en-US" dirty="0"/>
              <a:t>a, homestay as b where </a:t>
            </a:r>
            <a:r>
              <a:rPr lang="en-US" dirty="0" err="1"/>
              <a:t>a.PropertyID</a:t>
            </a:r>
            <a:r>
              <a:rPr lang="en-US" dirty="0"/>
              <a:t> = </a:t>
            </a:r>
            <a:r>
              <a:rPr lang="en-US" dirty="0" err="1"/>
              <a:t>b.HSPropertyID</a:t>
            </a:r>
            <a:r>
              <a:rPr lang="en-US" dirty="0"/>
              <a:t> "</a:t>
            </a:r>
          </a:p>
          <a:p>
            <a:pPr marL="0" indent="0">
              <a:buNone/>
            </a:pPr>
            <a:r>
              <a:rPr lang="en-US" dirty="0"/>
              <a:t>cursor = </a:t>
            </a:r>
            <a:r>
              <a:rPr lang="en-US" dirty="0" err="1"/>
              <a:t>project.cursor</a:t>
            </a:r>
            <a:r>
              <a:rPr lang="en-US" dirty="0"/>
              <a:t>()</a:t>
            </a:r>
          </a:p>
          <a:p>
            <a:pPr marL="0" indent="0">
              <a:buNone/>
            </a:pPr>
            <a:r>
              <a:rPr lang="en-US" dirty="0" err="1"/>
              <a:t>cursor.execute</a:t>
            </a:r>
            <a:r>
              <a:rPr lang="en-US" dirty="0"/>
              <a:t>(sql_Query3)</a:t>
            </a:r>
          </a:p>
          <a:p>
            <a:pPr marL="0" indent="0">
              <a:buNone/>
            </a:pPr>
            <a:r>
              <a:rPr lang="en-US" dirty="0" err="1"/>
              <a:t>HS_Class</a:t>
            </a:r>
            <a:r>
              <a:rPr lang="en-US" dirty="0"/>
              <a:t> = </a:t>
            </a:r>
            <a:r>
              <a:rPr lang="en-US" dirty="0" err="1"/>
              <a:t>cursor.fetchall</a:t>
            </a:r>
            <a:r>
              <a:rPr lang="en-US" dirty="0"/>
              <a:t>()</a:t>
            </a:r>
          </a:p>
          <a:p>
            <a:pPr marL="0" indent="0">
              <a:buNone/>
            </a:pPr>
            <a:r>
              <a:rPr lang="en-US" dirty="0"/>
              <a:t>print(</a:t>
            </a:r>
            <a:r>
              <a:rPr lang="en-US" dirty="0" err="1"/>
              <a:t>HS_Class</a:t>
            </a:r>
            <a:r>
              <a:rPr lang="en-US" dirty="0"/>
              <a:t>)</a:t>
            </a:r>
          </a:p>
          <a:p>
            <a:pPr marL="0" indent="0">
              <a:buNone/>
            </a:pPr>
            <a:r>
              <a:rPr lang="en-US" dirty="0"/>
              <a:t>dataplot2 = </a:t>
            </a:r>
            <a:r>
              <a:rPr lang="en-US" dirty="0" err="1"/>
              <a:t>pd.DataFrame</a:t>
            </a:r>
            <a:r>
              <a:rPr lang="en-US" dirty="0"/>
              <a:t>(</a:t>
            </a:r>
            <a:r>
              <a:rPr lang="en-US" dirty="0" err="1"/>
              <a:t>HS_Class</a:t>
            </a:r>
            <a:r>
              <a:rPr lang="en-US" dirty="0"/>
              <a:t>, columns = ['</a:t>
            </a:r>
            <a:r>
              <a:rPr lang="en-US" dirty="0" err="1"/>
              <a:t>Homestay_Name</a:t>
            </a:r>
            <a:r>
              <a:rPr lang="en-US" dirty="0"/>
              <a:t>' , '</a:t>
            </a:r>
            <a:r>
              <a:rPr lang="en-US" dirty="0" err="1"/>
              <a:t>Classif</a:t>
            </a:r>
            <a:endParaRPr lang="en-US" dirty="0"/>
          </a:p>
          <a:p>
            <a:pPr marL="0" indent="0">
              <a:buNone/>
            </a:pPr>
            <a:r>
              <a:rPr lang="en-US" dirty="0" err="1"/>
              <a:t>ication</a:t>
            </a:r>
            <a:r>
              <a:rPr lang="en-US" dirty="0"/>
              <a:t>'])</a:t>
            </a:r>
          </a:p>
          <a:p>
            <a:pPr marL="0" indent="0">
              <a:buNone/>
            </a:pPr>
            <a:r>
              <a:rPr lang="en-US" dirty="0"/>
              <a:t>print (dataplot2)</a:t>
            </a:r>
          </a:p>
        </p:txBody>
      </p:sp>
      <p:sp>
        <p:nvSpPr>
          <p:cNvPr id="4" name="Content Placeholder 3">
            <a:extLst>
              <a:ext uri="{FF2B5EF4-FFF2-40B4-BE49-F238E27FC236}">
                <a16:creationId xmlns:a16="http://schemas.microsoft.com/office/drawing/2014/main" id="{6C139A1C-E3C8-4360-8A2B-711202B21C8D}"/>
              </a:ext>
            </a:extLst>
          </p:cNvPr>
          <p:cNvSpPr>
            <a:spLocks noGrp="1"/>
          </p:cNvSpPr>
          <p:nvPr>
            <p:ph sz="half" idx="2"/>
          </p:nvPr>
        </p:nvSpPr>
        <p:spPr/>
        <p:txBody>
          <a:bodyPr>
            <a:normAutofit fontScale="55000" lnSpcReduction="20000"/>
          </a:bodyPr>
          <a:lstStyle/>
          <a:p>
            <a:endParaRPr lang="en-US" dirty="0"/>
          </a:p>
        </p:txBody>
      </p:sp>
      <p:pic>
        <p:nvPicPr>
          <p:cNvPr id="16386" name="Picture 2" descr="/var/folders/6k/ltmpb1rn7_l81m4l1v4db4yr0000gn/T/com.microsoft.Word/Content.MSO/C219004F.tmp">
            <a:extLst>
              <a:ext uri="{FF2B5EF4-FFF2-40B4-BE49-F238E27FC236}">
                <a16:creationId xmlns:a16="http://schemas.microsoft.com/office/drawing/2014/main" id="{D90273E2-4FAF-4FEC-BC43-D5254555659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771" y="1864194"/>
            <a:ext cx="4030462" cy="333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4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20D6-6540-47D6-A321-F82875A45DF5}"/>
              </a:ext>
            </a:extLst>
          </p:cNvPr>
          <p:cNvSpPr>
            <a:spLocks noGrp="1"/>
          </p:cNvSpPr>
          <p:nvPr>
            <p:ph type="title"/>
          </p:nvPr>
        </p:nvSpPr>
        <p:spPr/>
        <p:txBody>
          <a:bodyPr/>
          <a:lstStyle/>
          <a:p>
            <a:pPr algn="ctr"/>
            <a:r>
              <a:rPr lang="en-US" dirty="0"/>
              <a:t>Interface with </a:t>
            </a:r>
            <a:r>
              <a:rPr lang="en-US" dirty="0" err="1"/>
              <a:t>TableaU</a:t>
            </a:r>
            <a:endParaRPr lang="en-US" dirty="0"/>
          </a:p>
        </p:txBody>
      </p:sp>
      <p:sp>
        <p:nvSpPr>
          <p:cNvPr id="3" name="Content Placeholder 2">
            <a:extLst>
              <a:ext uri="{FF2B5EF4-FFF2-40B4-BE49-F238E27FC236}">
                <a16:creationId xmlns:a16="http://schemas.microsoft.com/office/drawing/2014/main" id="{4B2A0BA8-E642-4995-BC05-09B53E5495DC}"/>
              </a:ext>
            </a:extLst>
          </p:cNvPr>
          <p:cNvSpPr>
            <a:spLocks noGrp="1"/>
          </p:cNvSpPr>
          <p:nvPr>
            <p:ph idx="1"/>
          </p:nvPr>
        </p:nvSpPr>
        <p:spPr/>
        <p:txBody>
          <a:bodyPr/>
          <a:lstStyle/>
          <a:p>
            <a:r>
              <a:rPr lang="en-US" dirty="0"/>
              <a:t>The database was also linked to Tableau for geo-mapping of international tourists by running custom SQL Query on Database via Tableau</a:t>
            </a:r>
          </a:p>
        </p:txBody>
      </p:sp>
      <p:pic>
        <p:nvPicPr>
          <p:cNvPr id="17411" name="Picture 16">
            <a:extLst>
              <a:ext uri="{FF2B5EF4-FFF2-40B4-BE49-F238E27FC236}">
                <a16:creationId xmlns:a16="http://schemas.microsoft.com/office/drawing/2014/main" id="{52D4D97A-C899-489B-9FF7-81666776A0B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47787" y="2980369"/>
            <a:ext cx="4995862" cy="229235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15">
            <a:extLst>
              <a:ext uri="{FF2B5EF4-FFF2-40B4-BE49-F238E27FC236}">
                <a16:creationId xmlns:a16="http://schemas.microsoft.com/office/drawing/2014/main" id="{FE2484B0-358E-40D6-BE08-7F4A999A082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51579" y="2967669"/>
            <a:ext cx="4196208"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8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C03F-2E2A-4BD8-B35F-01D813408845}"/>
              </a:ext>
            </a:extLst>
          </p:cNvPr>
          <p:cNvSpPr>
            <a:spLocks noGrp="1"/>
          </p:cNvSpPr>
          <p:nvPr>
            <p:ph type="title"/>
          </p:nvPr>
        </p:nvSpPr>
        <p:spPr/>
        <p:txBody>
          <a:bodyPr/>
          <a:lstStyle/>
          <a:p>
            <a:pPr algn="ctr"/>
            <a:r>
              <a:rPr lang="en-US" dirty="0"/>
              <a:t>Graphical User Interface</a:t>
            </a:r>
          </a:p>
        </p:txBody>
      </p:sp>
      <p:sp>
        <p:nvSpPr>
          <p:cNvPr id="3" name="Content Placeholder 2">
            <a:extLst>
              <a:ext uri="{FF2B5EF4-FFF2-40B4-BE49-F238E27FC236}">
                <a16:creationId xmlns:a16="http://schemas.microsoft.com/office/drawing/2014/main" id="{5F028F9D-266F-4117-BCEA-BB6B84288F0C}"/>
              </a:ext>
            </a:extLst>
          </p:cNvPr>
          <p:cNvSpPr>
            <a:spLocks noGrp="1"/>
          </p:cNvSpPr>
          <p:nvPr>
            <p:ph idx="1"/>
          </p:nvPr>
        </p:nvSpPr>
        <p:spPr/>
        <p:txBody>
          <a:bodyPr/>
          <a:lstStyle/>
          <a:p>
            <a:r>
              <a:rPr lang="en-US" dirty="0"/>
              <a:t>A Graphical User (UX) Interface for the front-end of the database was created using Balsamiq Wireframes</a:t>
            </a:r>
          </a:p>
        </p:txBody>
      </p:sp>
      <p:pic>
        <p:nvPicPr>
          <p:cNvPr id="18434" name="Picture 21">
            <a:extLst>
              <a:ext uri="{FF2B5EF4-FFF2-40B4-BE49-F238E27FC236}">
                <a16:creationId xmlns:a16="http://schemas.microsoft.com/office/drawing/2014/main" id="{E4502B72-1B13-4B9C-9B08-C3C746C452E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9096" y="2900039"/>
            <a:ext cx="2308194" cy="168199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07CEDD52-C9D7-4BE7-AD88-CEF44563BF0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18225" y="2788275"/>
            <a:ext cx="2213067" cy="1905525"/>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23">
            <a:extLst>
              <a:ext uri="{FF2B5EF4-FFF2-40B4-BE49-F238E27FC236}">
                <a16:creationId xmlns:a16="http://schemas.microsoft.com/office/drawing/2014/main" id="{26116B70-CF31-4C25-96FC-DD3A541F3D57}"/>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43239" y="2661136"/>
            <a:ext cx="2515340" cy="2159802"/>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27">
            <a:extLst>
              <a:ext uri="{FF2B5EF4-FFF2-40B4-BE49-F238E27FC236}">
                <a16:creationId xmlns:a16="http://schemas.microsoft.com/office/drawing/2014/main" id="{D8E96DE1-C4EB-4D0E-89C2-153C0202B18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539514" y="2554470"/>
            <a:ext cx="2515340" cy="291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20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0B9B-5E26-420C-AE93-27C375D17912}"/>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90D24C9C-572D-4AD8-8B12-213B14EF7AD0}"/>
              </a:ext>
            </a:extLst>
          </p:cNvPr>
          <p:cNvSpPr>
            <a:spLocks noGrp="1"/>
          </p:cNvSpPr>
          <p:nvPr>
            <p:ph idx="1"/>
          </p:nvPr>
        </p:nvSpPr>
        <p:spPr/>
        <p:txBody>
          <a:bodyPr/>
          <a:lstStyle/>
          <a:p>
            <a:r>
              <a:rPr lang="en-US" dirty="0"/>
              <a:t>The International Tourist database designed on MySQL is an industry ready relational database that can be implemented in the Indian tourism industry after adding Data Governance. </a:t>
            </a:r>
          </a:p>
          <a:p>
            <a:r>
              <a:rPr lang="en-US" dirty="0"/>
              <a:t>It will result in annual cost savings of $4.5M and improve the tourist data input process time by 50% and provides great analytics capabilities, a small part of which is shown in this report utilizing Python and Tableau. </a:t>
            </a:r>
          </a:p>
        </p:txBody>
      </p:sp>
    </p:spTree>
    <p:extLst>
      <p:ext uri="{BB962C8B-B14F-4D97-AF65-F5344CB8AC3E}">
        <p14:creationId xmlns:p14="http://schemas.microsoft.com/office/powerpoint/2010/main" val="190917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3D6D-0B2B-4FEC-9F79-E00224004936}"/>
              </a:ext>
            </a:extLst>
          </p:cNvPr>
          <p:cNvSpPr>
            <a:spLocks noGrp="1"/>
          </p:cNvSpPr>
          <p:nvPr>
            <p:ph type="title"/>
          </p:nvPr>
        </p:nvSpPr>
        <p:spPr/>
        <p:txBody>
          <a:bodyPr/>
          <a:lstStyle/>
          <a:p>
            <a:pPr algn="ctr"/>
            <a:r>
              <a:rPr lang="en-US" dirty="0"/>
              <a:t>Our Solution</a:t>
            </a:r>
          </a:p>
        </p:txBody>
      </p:sp>
      <p:sp>
        <p:nvSpPr>
          <p:cNvPr id="3" name="Content Placeholder 2">
            <a:extLst>
              <a:ext uri="{FF2B5EF4-FFF2-40B4-BE49-F238E27FC236}">
                <a16:creationId xmlns:a16="http://schemas.microsoft.com/office/drawing/2014/main" id="{E636A05B-8162-4443-A8DC-1B846F2062F8}"/>
              </a:ext>
            </a:extLst>
          </p:cNvPr>
          <p:cNvSpPr>
            <a:spLocks noGrp="1"/>
          </p:cNvSpPr>
          <p:nvPr>
            <p:ph idx="1"/>
          </p:nvPr>
        </p:nvSpPr>
        <p:spPr/>
        <p:txBody>
          <a:bodyPr/>
          <a:lstStyle/>
          <a:p>
            <a:r>
              <a:rPr lang="en-US" dirty="0"/>
              <a:t>We have created a relational database model. </a:t>
            </a:r>
          </a:p>
          <a:p>
            <a:r>
              <a:rPr lang="en-US" dirty="0"/>
              <a:t>It will eliminate data duplication and will save approx. 50% valuable man hour of the hotel staff. </a:t>
            </a:r>
          </a:p>
          <a:p>
            <a:r>
              <a:rPr lang="en-US" dirty="0"/>
              <a:t>The C-form will be filled only once at the first hotel where the tourist check-ins and it will be subsequently updated by the tourist’s primary key which is the passport number in the database.</a:t>
            </a:r>
          </a:p>
          <a:p>
            <a:r>
              <a:rPr lang="en-US" dirty="0"/>
              <a:t>Also this database will be shared with the local database, so they can monitor if there is any untoward situation.   </a:t>
            </a:r>
          </a:p>
        </p:txBody>
      </p:sp>
    </p:spTree>
    <p:extLst>
      <p:ext uri="{BB962C8B-B14F-4D97-AF65-F5344CB8AC3E}">
        <p14:creationId xmlns:p14="http://schemas.microsoft.com/office/powerpoint/2010/main" val="161587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9F62B5-1C41-4B05-AAA9-1E18A50EF003}"/>
              </a:ext>
            </a:extLst>
          </p:cNvPr>
          <p:cNvSpPr>
            <a:spLocks noGrp="1"/>
          </p:cNvSpPr>
          <p:nvPr>
            <p:ph type="title"/>
          </p:nvPr>
        </p:nvSpPr>
        <p:spPr>
          <a:xfrm>
            <a:off x="1452616" y="962902"/>
            <a:ext cx="2790910" cy="1682641"/>
          </a:xfrm>
        </p:spPr>
        <p:txBody>
          <a:bodyPr vert="horz" lIns="91440" tIns="45720" rIns="91440" bIns="0" rtlCol="0" anchor="b">
            <a:normAutofit fontScale="90000"/>
          </a:bodyPr>
          <a:lstStyle/>
          <a:p>
            <a:r>
              <a:rPr lang="en-US" sz="4800" dirty="0"/>
              <a:t>EER Diagram</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close up of a map&#10;&#10;Description automatically generated">
            <a:extLst>
              <a:ext uri="{FF2B5EF4-FFF2-40B4-BE49-F238E27FC236}">
                <a16:creationId xmlns:a16="http://schemas.microsoft.com/office/drawing/2014/main" id="{83DA8189-74A4-44D3-BD7D-DADE232C4963}"/>
              </a:ext>
            </a:extLst>
          </p:cNvPr>
          <p:cNvPicPr>
            <a:picLocks noGrp="1"/>
          </p:cNvPicPr>
          <p:nvPr>
            <p:ph idx="1"/>
          </p:nvPr>
        </p:nvPicPr>
        <p:blipFill>
          <a:blip r:embed="rId3" cstate="screen">
            <a:extLst>
              <a:ext uri="{28A0092B-C50C-407E-A947-70E740481C1C}">
                <a14:useLocalDpi xmlns:a14="http://schemas.microsoft.com/office/drawing/2010/main"/>
              </a:ext>
            </a:extLst>
          </a:blip>
          <a:stretch>
            <a:fillRect/>
          </a:stretch>
        </p:blipFill>
        <p:spPr>
          <a:xfrm>
            <a:off x="4128117" y="168676"/>
            <a:ext cx="7137646" cy="5433127"/>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62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5"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C251F01-77C4-4015-99ED-A61247A17F9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UML Diagram</a:t>
            </a:r>
          </a:p>
        </p:txBody>
      </p:sp>
      <p:cxnSp>
        <p:nvCxnSpPr>
          <p:cNvPr id="39"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close up of a map&#10;&#10;Description automatically generated">
            <a:extLst>
              <a:ext uri="{FF2B5EF4-FFF2-40B4-BE49-F238E27FC236}">
                <a16:creationId xmlns:a16="http://schemas.microsoft.com/office/drawing/2014/main" id="{0C8B752D-AD70-4FE2-B1CD-C8D2A047A8C3}"/>
              </a:ext>
            </a:extLst>
          </p:cNvPr>
          <p:cNvPicPr>
            <a:picLocks noGrp="1"/>
          </p:cNvPicPr>
          <p:nvPr>
            <p:ph idx="1"/>
          </p:nvPr>
        </p:nvPicPr>
        <p:blipFill>
          <a:blip r:embed="rId3" cstate="screen">
            <a:extLst>
              <a:ext uri="{28A0092B-C50C-407E-A947-70E740481C1C}">
                <a14:useLocalDpi xmlns:a14="http://schemas.microsoft.com/office/drawing/2010/main"/>
              </a:ext>
            </a:extLst>
          </a:blip>
          <a:stretch>
            <a:fillRect/>
          </a:stretch>
        </p:blipFill>
        <p:spPr>
          <a:xfrm>
            <a:off x="4341181" y="133164"/>
            <a:ext cx="6853561" cy="5575167"/>
          </a:xfrm>
          <a:prstGeom prst="rect">
            <a:avLst/>
          </a:prstGeom>
        </p:spPr>
      </p:pic>
      <p:pic>
        <p:nvPicPr>
          <p:cNvPr id="40"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8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5BEE-D758-4AA1-8F72-87BDE9388E8F}"/>
              </a:ext>
            </a:extLst>
          </p:cNvPr>
          <p:cNvSpPr>
            <a:spLocks noGrp="1"/>
          </p:cNvSpPr>
          <p:nvPr>
            <p:ph type="title"/>
          </p:nvPr>
        </p:nvSpPr>
        <p:spPr/>
        <p:txBody>
          <a:bodyPr/>
          <a:lstStyle/>
          <a:p>
            <a:pPr algn="ctr"/>
            <a:r>
              <a:rPr lang="en-US" dirty="0"/>
              <a:t>Relational Model</a:t>
            </a:r>
          </a:p>
        </p:txBody>
      </p:sp>
      <p:pic>
        <p:nvPicPr>
          <p:cNvPr id="4" name="Content Placeholder 3">
            <a:extLst>
              <a:ext uri="{FF2B5EF4-FFF2-40B4-BE49-F238E27FC236}">
                <a16:creationId xmlns:a16="http://schemas.microsoft.com/office/drawing/2014/main" id="{6A015890-B386-4747-946A-4F73124B6476}"/>
              </a:ext>
            </a:extLst>
          </p:cNvPr>
          <p:cNvPicPr>
            <a:picLocks noGrp="1" noChangeAspect="1"/>
          </p:cNvPicPr>
          <p:nvPr>
            <p:ph idx="1"/>
          </p:nvPr>
        </p:nvPicPr>
        <p:blipFill>
          <a:blip r:embed="rId2"/>
          <a:stretch>
            <a:fillRect/>
          </a:stretch>
        </p:blipFill>
        <p:spPr>
          <a:xfrm>
            <a:off x="3280748" y="2193254"/>
            <a:ext cx="5944829" cy="3095379"/>
          </a:xfrm>
          <a:prstGeom prst="rect">
            <a:avLst/>
          </a:prstGeom>
        </p:spPr>
      </p:pic>
    </p:spTree>
    <p:extLst>
      <p:ext uri="{BB962C8B-B14F-4D97-AF65-F5344CB8AC3E}">
        <p14:creationId xmlns:p14="http://schemas.microsoft.com/office/powerpoint/2010/main" val="331204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C17D-9BAA-42E1-A3DA-0EE9444E9CDE}"/>
              </a:ext>
            </a:extLst>
          </p:cNvPr>
          <p:cNvSpPr>
            <a:spLocks noGrp="1"/>
          </p:cNvSpPr>
          <p:nvPr>
            <p:ph type="title"/>
          </p:nvPr>
        </p:nvSpPr>
        <p:spPr/>
        <p:txBody>
          <a:bodyPr/>
          <a:lstStyle/>
          <a:p>
            <a:pPr algn="ctr"/>
            <a:r>
              <a:rPr lang="en-US" dirty="0"/>
              <a:t>Implementation on MySQL</a:t>
            </a:r>
          </a:p>
        </p:txBody>
      </p:sp>
      <p:sp>
        <p:nvSpPr>
          <p:cNvPr id="3" name="Content Placeholder 2">
            <a:extLst>
              <a:ext uri="{FF2B5EF4-FFF2-40B4-BE49-F238E27FC236}">
                <a16:creationId xmlns:a16="http://schemas.microsoft.com/office/drawing/2014/main" id="{86241254-22CC-49A0-B208-08795DC4DB22}"/>
              </a:ext>
            </a:extLst>
          </p:cNvPr>
          <p:cNvSpPr>
            <a:spLocks noGrp="1"/>
          </p:cNvSpPr>
          <p:nvPr>
            <p:ph idx="1"/>
          </p:nvPr>
        </p:nvSpPr>
        <p:spPr/>
        <p:txBody>
          <a:bodyPr/>
          <a:lstStyle/>
          <a:p>
            <a:r>
              <a:rPr lang="en-US" dirty="0"/>
              <a:t>We have created a new schema which on MYSQL. </a:t>
            </a:r>
          </a:p>
          <a:p>
            <a:r>
              <a:rPr lang="en-US" dirty="0"/>
              <a:t>The tables are: International Tourists, Property, Employees, Hotel, Homestay</a:t>
            </a:r>
          </a:p>
          <a:p>
            <a:r>
              <a:rPr lang="en-US" dirty="0"/>
              <a:t>The table International Tourists is shown below as a sample:</a:t>
            </a:r>
          </a:p>
          <a:p>
            <a:pPr marL="0" indent="0">
              <a:buNone/>
            </a:pPr>
            <a:endParaRPr lang="en-US" dirty="0"/>
          </a:p>
          <a:p>
            <a:endParaRPr lang="en-US" dirty="0"/>
          </a:p>
        </p:txBody>
      </p:sp>
      <p:pic>
        <p:nvPicPr>
          <p:cNvPr id="4" name="Picture 3">
            <a:extLst>
              <a:ext uri="{FF2B5EF4-FFF2-40B4-BE49-F238E27FC236}">
                <a16:creationId xmlns:a16="http://schemas.microsoft.com/office/drawing/2014/main" id="{A6CE1375-E173-4C57-9713-7928FD4E6C38}"/>
              </a:ext>
            </a:extLst>
          </p:cNvPr>
          <p:cNvPicPr>
            <a:picLocks noChangeAspect="1"/>
          </p:cNvPicPr>
          <p:nvPr/>
        </p:nvPicPr>
        <p:blipFill>
          <a:blip r:embed="rId2"/>
          <a:stretch>
            <a:fillRect/>
          </a:stretch>
        </p:blipFill>
        <p:spPr>
          <a:xfrm>
            <a:off x="2001314" y="3533313"/>
            <a:ext cx="7764124" cy="2201662"/>
          </a:xfrm>
          <a:prstGeom prst="rect">
            <a:avLst/>
          </a:prstGeom>
        </p:spPr>
      </p:pic>
    </p:spTree>
    <p:extLst>
      <p:ext uri="{BB962C8B-B14F-4D97-AF65-F5344CB8AC3E}">
        <p14:creationId xmlns:p14="http://schemas.microsoft.com/office/powerpoint/2010/main" val="39334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7F77-B96E-475E-BFCC-1A057827B590}"/>
              </a:ext>
            </a:extLst>
          </p:cNvPr>
          <p:cNvSpPr>
            <a:spLocks noGrp="1"/>
          </p:cNvSpPr>
          <p:nvPr>
            <p:ph type="title"/>
          </p:nvPr>
        </p:nvSpPr>
        <p:spPr>
          <a:xfrm>
            <a:off x="1451579" y="804519"/>
            <a:ext cx="9603275" cy="1049235"/>
          </a:xfrm>
        </p:spPr>
        <p:txBody>
          <a:bodyPr>
            <a:normAutofit/>
          </a:bodyPr>
          <a:lstStyle/>
          <a:p>
            <a:r>
              <a:rPr lang="en-US" dirty="0"/>
              <a:t>MYSQL Queries</a:t>
            </a:r>
          </a:p>
        </p:txBody>
      </p:sp>
      <p:sp>
        <p:nvSpPr>
          <p:cNvPr id="3" name="Content Placeholder 2">
            <a:extLst>
              <a:ext uri="{FF2B5EF4-FFF2-40B4-BE49-F238E27FC236}">
                <a16:creationId xmlns:a16="http://schemas.microsoft.com/office/drawing/2014/main" id="{FE23EC20-4523-4052-8548-A7796E8C52D9}"/>
              </a:ext>
            </a:extLst>
          </p:cNvPr>
          <p:cNvSpPr>
            <a:spLocks noGrp="1"/>
          </p:cNvSpPr>
          <p:nvPr>
            <p:ph idx="1"/>
          </p:nvPr>
        </p:nvSpPr>
        <p:spPr>
          <a:xfrm>
            <a:off x="1451579" y="2015734"/>
            <a:ext cx="4162555" cy="3450613"/>
          </a:xfrm>
        </p:spPr>
        <p:txBody>
          <a:bodyPr>
            <a:normAutofit fontScale="70000" lnSpcReduction="20000"/>
          </a:bodyPr>
          <a:lstStyle/>
          <a:p>
            <a:pPr marL="0" indent="0">
              <a:buNone/>
            </a:pPr>
            <a:r>
              <a:rPr lang="en-US" dirty="0"/>
              <a:t>Query1:  Find the name and countries of tourists who have stayed at ‘Taj Mahal’</a:t>
            </a:r>
          </a:p>
          <a:p>
            <a:pPr marL="0" indent="0">
              <a:buNone/>
            </a:pPr>
            <a:r>
              <a:rPr lang="en-US" dirty="0"/>
              <a:t>select </a:t>
            </a:r>
            <a:r>
              <a:rPr lang="en-US" dirty="0" err="1"/>
              <a:t>a.TouristFirst_Name</a:t>
            </a:r>
            <a:r>
              <a:rPr lang="en-US" dirty="0"/>
              <a:t>, </a:t>
            </a:r>
            <a:r>
              <a:rPr lang="en-US" dirty="0" err="1"/>
              <a:t>a.touristlast_name</a:t>
            </a:r>
            <a:r>
              <a:rPr lang="en-US" dirty="0"/>
              <a:t>, </a:t>
            </a:r>
            <a:r>
              <a:rPr lang="en-US" dirty="0" err="1"/>
              <a:t>a.touristcountry</a:t>
            </a:r>
            <a:endParaRPr lang="en-US" dirty="0"/>
          </a:p>
          <a:p>
            <a:pPr marL="0" indent="0">
              <a:buNone/>
            </a:pPr>
            <a:r>
              <a:rPr lang="en-US" dirty="0"/>
              <a:t>from </a:t>
            </a:r>
            <a:r>
              <a:rPr lang="en-US" dirty="0" err="1"/>
              <a:t>international_tourists</a:t>
            </a:r>
            <a:r>
              <a:rPr lang="en-US" dirty="0"/>
              <a:t> as a, stay as b, property as c</a:t>
            </a:r>
          </a:p>
          <a:p>
            <a:pPr marL="0" indent="0">
              <a:buNone/>
            </a:pPr>
            <a:r>
              <a:rPr lang="en-US" dirty="0"/>
              <a:t>where </a:t>
            </a:r>
            <a:r>
              <a:rPr lang="en-US" dirty="0" err="1"/>
              <a:t>b.staypassportNo</a:t>
            </a:r>
            <a:r>
              <a:rPr lang="en-US" dirty="0"/>
              <a:t> = </a:t>
            </a:r>
            <a:r>
              <a:rPr lang="en-US" dirty="0" err="1"/>
              <a:t>a.PassportNo</a:t>
            </a:r>
            <a:r>
              <a:rPr lang="en-US" dirty="0"/>
              <a:t> and </a:t>
            </a:r>
            <a:r>
              <a:rPr lang="en-US" dirty="0" err="1"/>
              <a:t>b.staypropertyid</a:t>
            </a:r>
            <a:r>
              <a:rPr lang="en-US" dirty="0"/>
              <a:t> = </a:t>
            </a:r>
            <a:r>
              <a:rPr lang="en-US" dirty="0" err="1"/>
              <a:t>c.propertyid</a:t>
            </a:r>
            <a:endParaRPr lang="en-US" dirty="0"/>
          </a:p>
          <a:p>
            <a:pPr marL="0" indent="0">
              <a:buNone/>
            </a:pPr>
            <a:r>
              <a:rPr lang="en-US" dirty="0"/>
              <a:t>and </a:t>
            </a:r>
            <a:r>
              <a:rPr lang="en-US" dirty="0" err="1"/>
              <a:t>c.propertyname</a:t>
            </a:r>
            <a:r>
              <a:rPr lang="en-US" dirty="0"/>
              <a:t> = 'Taj Mahal'</a:t>
            </a:r>
          </a:p>
          <a:p>
            <a:pPr marL="0" indent="0">
              <a:buNone/>
            </a:pPr>
            <a:endParaRPr lang="en-US" dirty="0"/>
          </a:p>
          <a:p>
            <a:pPr marL="0" indent="0">
              <a:buNone/>
            </a:pPr>
            <a:r>
              <a:rPr lang="en-US" dirty="0"/>
              <a:t>                                                                                                     </a:t>
            </a:r>
          </a:p>
        </p:txBody>
      </p:sp>
      <p:pic>
        <p:nvPicPr>
          <p:cNvPr id="2058" name="Picture 10">
            <a:extLst>
              <a:ext uri="{FF2B5EF4-FFF2-40B4-BE49-F238E27FC236}">
                <a16:creationId xmlns:a16="http://schemas.microsoft.com/office/drawing/2014/main" id="{C2997101-6522-4BE7-9054-2EDE7C588491}"/>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6094411" y="2897692"/>
            <a:ext cx="4960443" cy="168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5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3BA-4A2B-4C01-8A1D-FC98CAB47802}"/>
              </a:ext>
            </a:extLst>
          </p:cNvPr>
          <p:cNvSpPr>
            <a:spLocks noGrp="1"/>
          </p:cNvSpPr>
          <p:nvPr>
            <p:ph type="title"/>
          </p:nvPr>
        </p:nvSpPr>
        <p:spPr>
          <a:xfrm>
            <a:off x="1451579" y="804519"/>
            <a:ext cx="9603275" cy="1049235"/>
          </a:xfrm>
        </p:spPr>
        <p:txBody>
          <a:bodyPr>
            <a:normAutofit/>
          </a:bodyPr>
          <a:lstStyle/>
          <a:p>
            <a:endParaRPr lang="en-US"/>
          </a:p>
        </p:txBody>
      </p:sp>
      <p:sp>
        <p:nvSpPr>
          <p:cNvPr id="3" name="Content Placeholder 2">
            <a:extLst>
              <a:ext uri="{FF2B5EF4-FFF2-40B4-BE49-F238E27FC236}">
                <a16:creationId xmlns:a16="http://schemas.microsoft.com/office/drawing/2014/main" id="{C568AA52-61D4-47E9-A6D7-6CE7B7E11710}"/>
              </a:ext>
            </a:extLst>
          </p:cNvPr>
          <p:cNvSpPr>
            <a:spLocks noGrp="1"/>
          </p:cNvSpPr>
          <p:nvPr>
            <p:ph idx="1"/>
          </p:nvPr>
        </p:nvSpPr>
        <p:spPr>
          <a:xfrm>
            <a:off x="1451579" y="2015734"/>
            <a:ext cx="4162555" cy="3450613"/>
          </a:xfrm>
        </p:spPr>
        <p:txBody>
          <a:bodyPr>
            <a:normAutofit/>
          </a:bodyPr>
          <a:lstStyle/>
          <a:p>
            <a:pPr marL="0" indent="0">
              <a:lnSpc>
                <a:spcPct val="110000"/>
              </a:lnSpc>
              <a:buNone/>
            </a:pPr>
            <a:r>
              <a:rPr lang="en-US" sz="1700" dirty="0"/>
              <a:t>Query2: Find Property Name, No. of rooms, property address and property type whose property location is near a lake</a:t>
            </a:r>
          </a:p>
          <a:p>
            <a:pPr marL="0" indent="0">
              <a:lnSpc>
                <a:spcPct val="110000"/>
              </a:lnSpc>
              <a:buNone/>
            </a:pPr>
            <a:r>
              <a:rPr lang="en-US" sz="1700" dirty="0"/>
              <a:t>select </a:t>
            </a:r>
            <a:r>
              <a:rPr lang="en-US" sz="1700" dirty="0" err="1"/>
              <a:t>propertyname</a:t>
            </a:r>
            <a:r>
              <a:rPr lang="en-US" sz="1700" dirty="0"/>
              <a:t>, </a:t>
            </a:r>
          </a:p>
          <a:p>
            <a:pPr marL="0" indent="0">
              <a:lnSpc>
                <a:spcPct val="110000"/>
              </a:lnSpc>
              <a:buNone/>
            </a:pPr>
            <a:r>
              <a:rPr lang="en-US" sz="1700" dirty="0" err="1"/>
              <a:t>propertyno_of_rooms,PropertyAddress</a:t>
            </a:r>
            <a:endParaRPr lang="en-US" sz="1700" dirty="0"/>
          </a:p>
          <a:p>
            <a:pPr marL="0" indent="0">
              <a:lnSpc>
                <a:spcPct val="110000"/>
              </a:lnSpc>
              <a:buNone/>
            </a:pPr>
            <a:r>
              <a:rPr lang="en-US" sz="1700" dirty="0"/>
              <a:t>from property where </a:t>
            </a:r>
            <a:r>
              <a:rPr lang="en-US" sz="1700" dirty="0" err="1"/>
              <a:t>PropertyAddress</a:t>
            </a:r>
            <a:r>
              <a:rPr lang="en-US" sz="1700" dirty="0"/>
              <a:t> like '%Lake%'</a:t>
            </a:r>
          </a:p>
          <a:p>
            <a:pPr marL="0" indent="0">
              <a:lnSpc>
                <a:spcPct val="110000"/>
              </a:lnSpc>
              <a:buNone/>
            </a:pPr>
            <a:r>
              <a:rPr lang="en-US" sz="1700" dirty="0"/>
              <a:t>order by </a:t>
            </a:r>
            <a:r>
              <a:rPr lang="en-US" sz="1700" dirty="0" err="1"/>
              <a:t>propertyno_of_rooms</a:t>
            </a:r>
            <a:r>
              <a:rPr lang="en-US" sz="1700" dirty="0"/>
              <a:t> desc</a:t>
            </a:r>
          </a:p>
          <a:p>
            <a:pPr marL="0" indent="0">
              <a:lnSpc>
                <a:spcPct val="110000"/>
              </a:lnSpc>
              <a:buNone/>
            </a:pPr>
            <a:r>
              <a:rPr lang="en-US" sz="1700" dirty="0"/>
              <a:t>                                                     </a:t>
            </a:r>
          </a:p>
        </p:txBody>
      </p:sp>
      <p:pic>
        <p:nvPicPr>
          <p:cNvPr id="3074" name="Picture 2" descr="A screenshot of a cell phone&#10;&#10;Description automatically generated">
            <a:extLst>
              <a:ext uri="{FF2B5EF4-FFF2-40B4-BE49-F238E27FC236}">
                <a16:creationId xmlns:a16="http://schemas.microsoft.com/office/drawing/2014/main" id="{E602A18A-884A-4278-919A-6B2ACFD8982B}"/>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6094411" y="3088623"/>
            <a:ext cx="4960443" cy="130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1609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24579</TotalTime>
  <Words>1402</Words>
  <Application>Microsoft Macintosh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IE 7374 Project Creation of Centralized Tourist-Hotel Database FOR INDIA </vt:lpstr>
      <vt:lpstr>Problem Definition</vt:lpstr>
      <vt:lpstr>Our Solution</vt:lpstr>
      <vt:lpstr>EER Diagram</vt:lpstr>
      <vt:lpstr>UML Diagram</vt:lpstr>
      <vt:lpstr>Relational Model</vt:lpstr>
      <vt:lpstr>Implementation on MySQL</vt:lpstr>
      <vt:lpstr>MYSQL Queries</vt:lpstr>
      <vt:lpstr>PowerPoint Presentation</vt:lpstr>
      <vt:lpstr>PowerPoint Presentation</vt:lpstr>
      <vt:lpstr>PowerPoint Presentation</vt:lpstr>
      <vt:lpstr>PowerPoint Presentation</vt:lpstr>
      <vt:lpstr>PowerPoint Presentation</vt:lpstr>
      <vt:lpstr>PowerPoint Presentation</vt:lpstr>
      <vt:lpstr>NOSQL Implementation</vt:lpstr>
      <vt:lpstr>NOSQL Queries</vt:lpstr>
      <vt:lpstr>PowerPoint Presentation</vt:lpstr>
      <vt:lpstr>PowerPoint Presentation</vt:lpstr>
      <vt:lpstr>Data Retrieval using python</vt:lpstr>
      <vt:lpstr>PowerPoint Presentation</vt:lpstr>
      <vt:lpstr>PowerPoint Presentation</vt:lpstr>
      <vt:lpstr>PowerPoint Presentation</vt:lpstr>
      <vt:lpstr>Interface with TableaU</vt:lpstr>
      <vt:lpstr>Graphical User Interface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7374 Project Creation of Centralized Tourist-Hotel Database</dc:title>
  <dc:creator>mrugendra manerikar</dc:creator>
  <cp:lastModifiedBy>Microsoft Office User</cp:lastModifiedBy>
  <cp:revision>19</cp:revision>
  <cp:lastPrinted>2021-01-24T22:48:56Z</cp:lastPrinted>
  <dcterms:created xsi:type="dcterms:W3CDTF">2020-04-22T21:04:20Z</dcterms:created>
  <dcterms:modified xsi:type="dcterms:W3CDTF">2021-01-24T22:51:57Z</dcterms:modified>
</cp:coreProperties>
</file>