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5" autoAdjust="0"/>
    <p:restoredTop sz="93333" autoAdjust="0"/>
  </p:normalViewPr>
  <p:slideViewPr>
    <p:cSldViewPr snapToGrid="0">
      <p:cViewPr varScale="1">
        <p:scale>
          <a:sx n="60" d="100"/>
          <a:sy n="60" d="100"/>
        </p:scale>
        <p:origin x="10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ED860-8A78-4CA8-853B-2E87BA2450E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29A45-A1CE-4505-90D7-CAF440E4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B78E-904C-4F7B-8C7B-404A189B5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7664" y="986400"/>
            <a:ext cx="6500037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CE827-2709-475C-8CFF-AF8F57CA1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7663" y="3644568"/>
            <a:ext cx="650003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Google Shape;16;p21">
            <a:extLst>
              <a:ext uri="{FF2B5EF4-FFF2-40B4-BE49-F238E27FC236}">
                <a16:creationId xmlns:a16="http://schemas.microsoft.com/office/drawing/2014/main" id="{E7550E7A-5ED0-44F4-9019-22FFC90387F9}"/>
              </a:ext>
            </a:extLst>
          </p:cNvPr>
          <p:cNvSpPr/>
          <p:nvPr userDrawn="1"/>
        </p:nvSpPr>
        <p:spPr>
          <a:xfrm>
            <a:off x="1" y="0"/>
            <a:ext cx="5355771" cy="6858000"/>
          </a:xfrm>
          <a:custGeom>
            <a:avLst/>
            <a:gdLst/>
            <a:ahLst/>
            <a:cxnLst/>
            <a:rect l="l" t="t" r="r" b="b"/>
            <a:pathLst>
              <a:path w="5355771" h="6858000" extrusionOk="0">
                <a:moveTo>
                  <a:pt x="0" y="0"/>
                </a:moveTo>
                <a:lnTo>
                  <a:pt x="5354120" y="0"/>
                </a:lnTo>
                <a:lnTo>
                  <a:pt x="5355771" y="65310"/>
                </a:lnTo>
                <a:cubicBezTo>
                  <a:pt x="5355771" y="2785371"/>
                  <a:pt x="4046526" y="5199641"/>
                  <a:pt x="2023836" y="6712320"/>
                </a:cubicBezTo>
                <a:lnTo>
                  <a:pt x="18189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;p21">
            <a:extLst>
              <a:ext uri="{FF2B5EF4-FFF2-40B4-BE49-F238E27FC236}">
                <a16:creationId xmlns:a16="http://schemas.microsoft.com/office/drawing/2014/main" id="{0CDEEFC1-AFDA-4B2F-AB02-E3B8FCD702E8}"/>
              </a:ext>
            </a:extLst>
          </p:cNvPr>
          <p:cNvSpPr/>
          <p:nvPr userDrawn="1"/>
        </p:nvSpPr>
        <p:spPr>
          <a:xfrm>
            <a:off x="1" y="0"/>
            <a:ext cx="5223492" cy="6858000"/>
          </a:xfrm>
          <a:custGeom>
            <a:avLst/>
            <a:gdLst/>
            <a:ahLst/>
            <a:cxnLst/>
            <a:rect l="l" t="t" r="r" b="b"/>
            <a:pathLst>
              <a:path w="5223492" h="6858000" extrusionOk="0">
                <a:moveTo>
                  <a:pt x="0" y="0"/>
                </a:moveTo>
                <a:lnTo>
                  <a:pt x="5223492" y="0"/>
                </a:lnTo>
                <a:lnTo>
                  <a:pt x="5214350" y="361537"/>
                </a:lnTo>
                <a:cubicBezTo>
                  <a:pt x="5078185" y="3047759"/>
                  <a:pt x="3664132" y="5396833"/>
                  <a:pt x="1567994" y="6812956"/>
                </a:cubicBezTo>
                <a:lnTo>
                  <a:pt x="14977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0;p21">
            <a:extLst>
              <a:ext uri="{FF2B5EF4-FFF2-40B4-BE49-F238E27FC236}">
                <a16:creationId xmlns:a16="http://schemas.microsoft.com/office/drawing/2014/main" id="{1A9DCB8B-DCE3-49E5-B757-40E2EC91D19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600" y="986400"/>
            <a:ext cx="3255467" cy="31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1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7" descr="一張含有 牆 的圖片&#10;&#10;&#10;&#10;自動產生的描述">
            <a:extLst>
              <a:ext uri="{FF2B5EF4-FFF2-40B4-BE49-F238E27FC236}">
                <a16:creationId xmlns:a16="http://schemas.microsoft.com/office/drawing/2014/main" id="{AD7323E7-5B44-4C5F-B16B-47BDCA1D4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1"/>
            <a:ext cx="1218953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79D8-7CC5-4043-8BF6-47E57C38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600" y="6492874"/>
            <a:ext cx="604520" cy="3651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- </a:t>
            </a:r>
            <a:fld id="{69361E9F-95F9-4C20-8943-92358D7DFF5C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BC2A5B9E-1AE9-4FFD-A96E-4F08E29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 anchor="b"/>
          <a:lstStyle/>
          <a:p>
            <a:r>
              <a:rPr kumimoji="1"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kumimoji="1" lang="en-US" altLang="zh-TW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 Inc. Confidential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19A0967-0068-3A11-235F-AC28B1A743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753" y="427710"/>
            <a:ext cx="670560" cy="5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0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;p24">
            <a:extLst>
              <a:ext uri="{FF2B5EF4-FFF2-40B4-BE49-F238E27FC236}">
                <a16:creationId xmlns:a16="http://schemas.microsoft.com/office/drawing/2014/main" id="{B81924A4-15C1-4B7E-93D8-623A5B223EA1}"/>
              </a:ext>
            </a:extLst>
          </p:cNvPr>
          <p:cNvSpPr/>
          <p:nvPr userDrawn="1"/>
        </p:nvSpPr>
        <p:spPr>
          <a:xfrm>
            <a:off x="1" y="0"/>
            <a:ext cx="5355771" cy="6858000"/>
          </a:xfrm>
          <a:custGeom>
            <a:avLst/>
            <a:gdLst/>
            <a:ahLst/>
            <a:cxnLst/>
            <a:rect l="l" t="t" r="r" b="b"/>
            <a:pathLst>
              <a:path w="5355771" h="6858000" extrusionOk="0">
                <a:moveTo>
                  <a:pt x="0" y="0"/>
                </a:moveTo>
                <a:lnTo>
                  <a:pt x="5354120" y="0"/>
                </a:lnTo>
                <a:lnTo>
                  <a:pt x="5355771" y="65310"/>
                </a:lnTo>
                <a:cubicBezTo>
                  <a:pt x="5355771" y="2785371"/>
                  <a:pt x="4046526" y="5199641"/>
                  <a:pt x="2023836" y="6712320"/>
                </a:cubicBezTo>
                <a:lnTo>
                  <a:pt x="18189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3;p24">
            <a:extLst>
              <a:ext uri="{FF2B5EF4-FFF2-40B4-BE49-F238E27FC236}">
                <a16:creationId xmlns:a16="http://schemas.microsoft.com/office/drawing/2014/main" id="{7C76C0F2-FB27-4991-8827-CDC09A2D1FC3}"/>
              </a:ext>
            </a:extLst>
          </p:cNvPr>
          <p:cNvSpPr/>
          <p:nvPr userDrawn="1"/>
        </p:nvSpPr>
        <p:spPr>
          <a:xfrm>
            <a:off x="1" y="0"/>
            <a:ext cx="5223492" cy="6858000"/>
          </a:xfrm>
          <a:custGeom>
            <a:avLst/>
            <a:gdLst/>
            <a:ahLst/>
            <a:cxnLst/>
            <a:rect l="l" t="t" r="r" b="b"/>
            <a:pathLst>
              <a:path w="5223492" h="6858000" extrusionOk="0">
                <a:moveTo>
                  <a:pt x="0" y="0"/>
                </a:moveTo>
                <a:lnTo>
                  <a:pt x="5223492" y="0"/>
                </a:lnTo>
                <a:lnTo>
                  <a:pt x="5214350" y="361537"/>
                </a:lnTo>
                <a:cubicBezTo>
                  <a:pt x="5078185" y="3047759"/>
                  <a:pt x="3664132" y="5396833"/>
                  <a:pt x="1567994" y="6812956"/>
                </a:cubicBezTo>
                <a:lnTo>
                  <a:pt x="14977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36;p24">
            <a:extLst>
              <a:ext uri="{FF2B5EF4-FFF2-40B4-BE49-F238E27FC236}">
                <a16:creationId xmlns:a16="http://schemas.microsoft.com/office/drawing/2014/main" id="{E552E8A2-91F2-40C7-BE23-B9B7BF52EFF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8464" y="986324"/>
            <a:ext cx="3256117" cy="31398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29467F-5D65-47EB-B272-531A8FE5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7664" y="986400"/>
            <a:ext cx="6500037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99086B-10AF-473C-BFE7-919A040FC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7663" y="3644568"/>
            <a:ext cx="650003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;p25">
            <a:extLst>
              <a:ext uri="{FF2B5EF4-FFF2-40B4-BE49-F238E27FC236}">
                <a16:creationId xmlns:a16="http://schemas.microsoft.com/office/drawing/2014/main" id="{9C1F2710-3DFB-4154-9FC0-98B05C4145DE}"/>
              </a:ext>
            </a:extLst>
          </p:cNvPr>
          <p:cNvSpPr/>
          <p:nvPr userDrawn="1"/>
        </p:nvSpPr>
        <p:spPr>
          <a:xfrm>
            <a:off x="0" y="0"/>
            <a:ext cx="3320143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956D11F-5003-402D-9FB1-0DE712E30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28" y="112105"/>
            <a:ext cx="840476" cy="728572"/>
          </a:xfrm>
          <a:prstGeom prst="rect">
            <a:avLst/>
          </a:prstGeom>
        </p:spPr>
      </p:pic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51F176B6-427E-4CCD-898F-58B66648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5" y="6477000"/>
            <a:ext cx="3311288" cy="366395"/>
          </a:xfrm>
        </p:spPr>
        <p:txBody>
          <a:bodyPr anchor="b"/>
          <a:lstStyle/>
          <a:p>
            <a:r>
              <a:rPr kumimoji="1" lang="en-US" altLang="zh-TW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kumimoji="1" lang="en-US" altLang="zh-TW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solidFill>
                  <a:schemeClr val="bg1">
                    <a:lumMod val="95000"/>
                  </a:schemeClr>
                </a:solidFill>
              </a:rPr>
              <a:t>Med Inc. Confidential</a:t>
            </a:r>
            <a:endParaRPr kumimoji="1"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;p25">
            <a:extLst>
              <a:ext uri="{FF2B5EF4-FFF2-40B4-BE49-F238E27FC236}">
                <a16:creationId xmlns:a16="http://schemas.microsoft.com/office/drawing/2014/main" id="{9C1F2710-3DFB-4154-9FC0-98B05C4145DE}"/>
              </a:ext>
            </a:extLst>
          </p:cNvPr>
          <p:cNvSpPr/>
          <p:nvPr userDrawn="1"/>
        </p:nvSpPr>
        <p:spPr>
          <a:xfrm>
            <a:off x="0" y="0"/>
            <a:ext cx="1932039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6071AE-9EA3-4F0D-89DE-6802B0B2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5523" y="6488430"/>
            <a:ext cx="1244600" cy="369570"/>
          </a:xfrm>
        </p:spPr>
        <p:txBody>
          <a:bodyPr anchor="b"/>
          <a:lstStyle>
            <a:lvl1pPr>
              <a:defRPr>
                <a:solidFill>
                  <a:schemeClr val="tx1">
                    <a:tint val="75000"/>
                    <a:alpha val="96000"/>
                  </a:schemeClr>
                </a:solidFill>
              </a:defRPr>
            </a:lvl1pPr>
          </a:lstStyle>
          <a:p>
            <a:pPr algn="r"/>
            <a:fld id="{58DFB0E6-A912-485B-8333-5FD2C62603DF}" type="datetime1">
              <a:rPr lang="en-US" smtClean="0"/>
              <a:pPr algn="r"/>
              <a:t>7/4/2022</a:t>
            </a:fld>
            <a:r>
              <a:rPr lang="en-US" altLang="zh-TW" dirty="0"/>
              <a:t>,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666F-A186-4F7A-B341-7658FC0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765" y="6492874"/>
            <a:ext cx="604520" cy="3651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- </a:t>
            </a:r>
            <a:fld id="{69361E9F-95F9-4C20-8943-92358D7DFF5C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頁尾版面配置區 2">
            <a:extLst>
              <a:ext uri="{FF2B5EF4-FFF2-40B4-BE49-F238E27FC236}">
                <a16:creationId xmlns:a16="http://schemas.microsoft.com/office/drawing/2014/main" id="{D00BDEE2-3AD3-439F-93C9-00F20D65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5" y="6488430"/>
            <a:ext cx="1920240" cy="354965"/>
          </a:xfrm>
        </p:spPr>
        <p:txBody>
          <a:bodyPr anchor="b"/>
          <a:lstStyle/>
          <a:p>
            <a:r>
              <a:rPr kumimoji="1" lang="en-US" altLang="zh-TW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kumimoji="1" lang="en-US" altLang="zh-TW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solidFill>
                  <a:schemeClr val="bg1">
                    <a:lumMod val="95000"/>
                  </a:schemeClr>
                </a:solidFill>
              </a:rPr>
              <a:t>Med Inc. Confidential</a:t>
            </a:r>
            <a:endParaRPr kumimoji="1"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956D11F-5003-402D-9FB1-0DE712E30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28" y="112105"/>
            <a:ext cx="840476" cy="728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B65CF9-E6E2-4E37-91E6-7A23CBF80671}"/>
              </a:ext>
            </a:extLst>
          </p:cNvPr>
          <p:cNvCxnSpPr>
            <a:cxnSpLocks/>
          </p:cNvCxnSpPr>
          <p:nvPr userDrawn="1"/>
        </p:nvCxnSpPr>
        <p:spPr>
          <a:xfrm>
            <a:off x="2074531" y="818707"/>
            <a:ext cx="893016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EF773-329E-4376-9AA3-44A60E1D99ED}"/>
              </a:ext>
            </a:extLst>
          </p:cNvPr>
          <p:cNvCxnSpPr>
            <a:cxnSpLocks/>
          </p:cNvCxnSpPr>
          <p:nvPr userDrawn="1"/>
        </p:nvCxnSpPr>
        <p:spPr>
          <a:xfrm>
            <a:off x="2078070" y="758455"/>
            <a:ext cx="8930167" cy="0"/>
          </a:xfrm>
          <a:prstGeom prst="line">
            <a:avLst/>
          </a:prstGeom>
          <a:ln w="508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;p25">
            <a:extLst>
              <a:ext uri="{FF2B5EF4-FFF2-40B4-BE49-F238E27FC236}">
                <a16:creationId xmlns:a16="http://schemas.microsoft.com/office/drawing/2014/main" id="{9C1F2710-3DFB-4154-9FC0-98B05C4145DE}"/>
              </a:ext>
            </a:extLst>
          </p:cNvPr>
          <p:cNvSpPr/>
          <p:nvPr userDrawn="1"/>
        </p:nvSpPr>
        <p:spPr>
          <a:xfrm>
            <a:off x="10260453" y="0"/>
            <a:ext cx="1932039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頁尾版面配置區 2">
            <a:extLst>
              <a:ext uri="{FF2B5EF4-FFF2-40B4-BE49-F238E27FC236}">
                <a16:creationId xmlns:a16="http://schemas.microsoft.com/office/drawing/2014/main" id="{D00BDEE2-3AD3-439F-93C9-00F20D65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9308" y="6488430"/>
            <a:ext cx="1920240" cy="354965"/>
          </a:xfrm>
        </p:spPr>
        <p:txBody>
          <a:bodyPr anchor="b"/>
          <a:lstStyle/>
          <a:p>
            <a:r>
              <a:rPr kumimoji="1" lang="en-US" altLang="zh-TW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kumimoji="1" lang="en-US" altLang="zh-TW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solidFill>
                  <a:schemeClr val="bg1">
                    <a:lumMod val="95000"/>
                  </a:schemeClr>
                </a:solidFill>
              </a:rPr>
              <a:t>Med Inc. Confidential</a:t>
            </a:r>
            <a:endParaRPr kumimoji="1"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956D11F-5003-402D-9FB1-0DE712E30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" y="112105"/>
            <a:ext cx="840476" cy="728572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07813BA-B0D6-49F6-BABE-1A9E1A9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11" y="6488430"/>
            <a:ext cx="914400" cy="369570"/>
          </a:xfrm>
        </p:spPr>
        <p:txBody>
          <a:bodyPr anchor="b"/>
          <a:lstStyle>
            <a:lvl1pPr>
              <a:defRPr>
                <a:solidFill>
                  <a:schemeClr val="tx1">
                    <a:tint val="75000"/>
                    <a:alpha val="96000"/>
                  </a:schemeClr>
                </a:solidFill>
              </a:defRPr>
            </a:lvl1pPr>
          </a:lstStyle>
          <a:p>
            <a:pPr algn="r"/>
            <a:fld id="{58DFB0E6-A912-485B-8333-5FD2C62603DF}" type="datetime1">
              <a:rPr lang="en-US" smtClean="0"/>
              <a:pPr algn="r"/>
              <a:t>7/4/2022</a:t>
            </a:fld>
            <a:r>
              <a:rPr lang="en-US" altLang="zh-TW" dirty="0"/>
              <a:t>,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BCD614-38F6-45BA-A290-AF036D73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526" y="6492874"/>
            <a:ext cx="604520" cy="3651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- </a:t>
            </a:r>
            <a:fld id="{69361E9F-95F9-4C20-8943-92358D7DFF5C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369EB7-35E4-4149-AF71-F8A45D61BEF6}"/>
              </a:ext>
            </a:extLst>
          </p:cNvPr>
          <p:cNvCxnSpPr>
            <a:cxnSpLocks/>
          </p:cNvCxnSpPr>
          <p:nvPr userDrawn="1"/>
        </p:nvCxnSpPr>
        <p:spPr>
          <a:xfrm>
            <a:off x="1138867" y="818707"/>
            <a:ext cx="893016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539E30-508C-4A47-9ECC-604CEBD18396}"/>
              </a:ext>
            </a:extLst>
          </p:cNvPr>
          <p:cNvCxnSpPr>
            <a:cxnSpLocks/>
          </p:cNvCxnSpPr>
          <p:nvPr userDrawn="1"/>
        </p:nvCxnSpPr>
        <p:spPr>
          <a:xfrm>
            <a:off x="1142406" y="758455"/>
            <a:ext cx="8930167" cy="0"/>
          </a:xfrm>
          <a:prstGeom prst="line">
            <a:avLst/>
          </a:prstGeom>
          <a:ln w="508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2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6071AE-9EA3-4F0D-89DE-6802B0B2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840" y="6488430"/>
            <a:ext cx="1244600" cy="369570"/>
          </a:xfrm>
        </p:spPr>
        <p:txBody>
          <a:bodyPr anchor="b"/>
          <a:lstStyle>
            <a:lvl1pPr>
              <a:defRPr>
                <a:solidFill>
                  <a:schemeClr val="tx1">
                    <a:tint val="75000"/>
                    <a:alpha val="96000"/>
                  </a:schemeClr>
                </a:solidFill>
              </a:defRPr>
            </a:lvl1pPr>
          </a:lstStyle>
          <a:p>
            <a:fld id="{58DFB0E6-A912-485B-8333-5FD2C62603DF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666F-A186-4F7A-B341-7658FC0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600" y="6492874"/>
            <a:ext cx="604520" cy="3651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- </a:t>
            </a:r>
            <a:fld id="{69361E9F-95F9-4C20-8943-92358D7DFF5C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FC340-8BB8-49EA-805B-D98FE9F1EB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1401" y="6409208"/>
            <a:ext cx="1854295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6071AE-9EA3-4F0D-89DE-6802B0B2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840" y="6488430"/>
            <a:ext cx="1244600" cy="369570"/>
          </a:xfrm>
        </p:spPr>
        <p:txBody>
          <a:bodyPr anchor="b"/>
          <a:lstStyle>
            <a:lvl1pPr>
              <a:defRPr>
                <a:solidFill>
                  <a:schemeClr val="tx1">
                    <a:tint val="75000"/>
                    <a:alpha val="96000"/>
                  </a:schemeClr>
                </a:solidFill>
              </a:defRPr>
            </a:lvl1pPr>
          </a:lstStyle>
          <a:p>
            <a:fld id="{58DFB0E6-A912-485B-8333-5FD2C62603DF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666F-A186-4F7A-B341-7658FC0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600" y="6492874"/>
            <a:ext cx="604520" cy="3651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- </a:t>
            </a:r>
            <a:fld id="{69361E9F-95F9-4C20-8943-92358D7DFF5C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3046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;p24">
            <a:extLst>
              <a:ext uri="{FF2B5EF4-FFF2-40B4-BE49-F238E27FC236}">
                <a16:creationId xmlns:a16="http://schemas.microsoft.com/office/drawing/2014/main" id="{B81924A4-15C1-4B7E-93D8-623A5B223EA1}"/>
              </a:ext>
            </a:extLst>
          </p:cNvPr>
          <p:cNvSpPr/>
          <p:nvPr userDrawn="1"/>
        </p:nvSpPr>
        <p:spPr>
          <a:xfrm>
            <a:off x="1" y="0"/>
            <a:ext cx="5355771" cy="6858000"/>
          </a:xfrm>
          <a:custGeom>
            <a:avLst/>
            <a:gdLst/>
            <a:ahLst/>
            <a:cxnLst/>
            <a:rect l="l" t="t" r="r" b="b"/>
            <a:pathLst>
              <a:path w="5355771" h="6858000" extrusionOk="0">
                <a:moveTo>
                  <a:pt x="0" y="0"/>
                </a:moveTo>
                <a:lnTo>
                  <a:pt x="5354120" y="0"/>
                </a:lnTo>
                <a:lnTo>
                  <a:pt x="5355771" y="65310"/>
                </a:lnTo>
                <a:cubicBezTo>
                  <a:pt x="5355771" y="2785371"/>
                  <a:pt x="4046526" y="5199641"/>
                  <a:pt x="2023836" y="6712320"/>
                </a:cubicBezTo>
                <a:lnTo>
                  <a:pt x="18189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3;p24">
            <a:extLst>
              <a:ext uri="{FF2B5EF4-FFF2-40B4-BE49-F238E27FC236}">
                <a16:creationId xmlns:a16="http://schemas.microsoft.com/office/drawing/2014/main" id="{7C76C0F2-FB27-4991-8827-CDC09A2D1FC3}"/>
              </a:ext>
            </a:extLst>
          </p:cNvPr>
          <p:cNvSpPr/>
          <p:nvPr userDrawn="1"/>
        </p:nvSpPr>
        <p:spPr>
          <a:xfrm>
            <a:off x="1" y="0"/>
            <a:ext cx="5223492" cy="6858000"/>
          </a:xfrm>
          <a:custGeom>
            <a:avLst/>
            <a:gdLst/>
            <a:ahLst/>
            <a:cxnLst/>
            <a:rect l="l" t="t" r="r" b="b"/>
            <a:pathLst>
              <a:path w="5223492" h="6858000" extrusionOk="0">
                <a:moveTo>
                  <a:pt x="0" y="0"/>
                </a:moveTo>
                <a:lnTo>
                  <a:pt x="5223492" y="0"/>
                </a:lnTo>
                <a:lnTo>
                  <a:pt x="5214350" y="361537"/>
                </a:lnTo>
                <a:cubicBezTo>
                  <a:pt x="5078185" y="3047759"/>
                  <a:pt x="3664132" y="5396833"/>
                  <a:pt x="1567994" y="6812956"/>
                </a:cubicBezTo>
                <a:lnTo>
                  <a:pt x="14977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0F7584A0-872F-407C-9B7F-C19B50EAD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8" y="737191"/>
            <a:ext cx="3048000" cy="3048000"/>
          </a:xfrm>
          <a:prstGeom prst="rect">
            <a:avLst/>
          </a:prstGeom>
        </p:spPr>
      </p:pic>
      <p:pic>
        <p:nvPicPr>
          <p:cNvPr id="11" name="Picture Placeholder 2">
            <a:extLst>
              <a:ext uri="{FF2B5EF4-FFF2-40B4-BE49-F238E27FC236}">
                <a16:creationId xmlns:a16="http://schemas.microsoft.com/office/drawing/2014/main" id="{DB19497E-34D5-4BE7-A43E-3A2B45B367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20" y="1299259"/>
            <a:ext cx="5266944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9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7" descr="一張含有 牆 的圖片&#10;&#10;&#10;&#10;自動產生的描述">
            <a:extLst>
              <a:ext uri="{FF2B5EF4-FFF2-40B4-BE49-F238E27FC236}">
                <a16:creationId xmlns:a16="http://schemas.microsoft.com/office/drawing/2014/main" id="{AD7323E7-5B44-4C5F-B16B-47BDCA1D4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1"/>
            <a:ext cx="12189533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6A09-126D-4F46-A38A-A845A87C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840" y="6488430"/>
            <a:ext cx="1244600" cy="369570"/>
          </a:xfrm>
        </p:spPr>
        <p:txBody>
          <a:bodyPr anchor="b"/>
          <a:lstStyle>
            <a:lvl1pPr>
              <a:defRPr>
                <a:solidFill>
                  <a:schemeClr val="tx1">
                    <a:tint val="75000"/>
                    <a:alpha val="96000"/>
                  </a:schemeClr>
                </a:solidFill>
              </a:defRPr>
            </a:lvl1pPr>
          </a:lstStyle>
          <a:p>
            <a:fld id="{389DA540-10AE-41FE-AA67-E5531E8EF4E7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79D8-7CC5-4043-8BF6-47E57C38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600" y="6492874"/>
            <a:ext cx="604520" cy="3651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- </a:t>
            </a:r>
            <a:fld id="{69361E9F-95F9-4C20-8943-92358D7DFF5C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BC2A5B9E-1AE9-4FFD-A96E-4F08E29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 anchor="b"/>
          <a:lstStyle/>
          <a:p>
            <a:r>
              <a:rPr kumimoji="1"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kumimoji="1" lang="en-US" altLang="zh-TW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 Inc. Confidential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7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107CF-9280-4532-96C4-87C56574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5CE2-2D0D-423C-BF6B-F459E587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4E35-DFC2-4CA4-A147-A9D63B82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06DD-AAD5-4A78-A262-4E6F2E43FF02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0862-F488-4BA2-BC8B-A3A54769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AIxMed Inc.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7309-0F65-46B3-AE5A-4DA6DDC12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1E9F-95F9-4C20-8943-92358D7D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5" r:id="rId4"/>
    <p:sldLayoutId id="2147483662" r:id="rId5"/>
    <p:sldLayoutId id="2147483660" r:id="rId6"/>
    <p:sldLayoutId id="2147483665" r:id="rId7"/>
    <p:sldLayoutId id="2147483663" r:id="rId8"/>
    <p:sldLayoutId id="2147483658" r:id="rId9"/>
    <p:sldLayoutId id="214748365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3E625-D42A-3E60-3D61-DE5F3D3BA72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6840" y="6488430"/>
            <a:ext cx="1244600" cy="369570"/>
          </a:xfrm>
        </p:spPr>
        <p:txBody>
          <a:bodyPr/>
          <a:lstStyle/>
          <a:p>
            <a:r>
              <a:rPr lang="en-US" i="1" dirty="0"/>
              <a:t>July 4,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A0018-075E-AA9B-BF38-F6CAAEC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 </a:t>
            </a:r>
            <a:fld id="{69361E9F-95F9-4C20-8943-92358D7DFF5C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7FC8B-22E2-EDF3-B29F-29BE8BFAF68D}"/>
              </a:ext>
            </a:extLst>
          </p:cNvPr>
          <p:cNvSpPr txBox="1"/>
          <p:nvPr/>
        </p:nvSpPr>
        <p:spPr>
          <a:xfrm>
            <a:off x="3635912" y="6523569"/>
            <a:ext cx="4905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confidential and proprietary information, AIxMed Inc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29DA7B-DCAE-DBFB-3191-A496F403B8A8}"/>
              </a:ext>
            </a:extLst>
          </p:cNvPr>
          <p:cNvSpPr txBox="1"/>
          <p:nvPr/>
        </p:nvSpPr>
        <p:spPr>
          <a:xfrm>
            <a:off x="524108" y="267631"/>
            <a:ext cx="453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latin typeface="Avenir Next Demi Bold" panose="020B0503020202020204" pitchFamily="34" charset="0"/>
              </a:rPr>
              <a:t>Comparison – Objective Lens Spec</a:t>
            </a:r>
            <a:endParaRPr kumimoji="1" lang="zh-TW" altLang="en-US" sz="2400" b="1" dirty="0">
              <a:latin typeface="Avenir Next Demi Bold" panose="020B0503020202020204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30763B0-4077-B41F-B80C-604F0690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99680"/>
              </p:ext>
            </p:extLst>
          </p:nvPr>
        </p:nvGraphicFramePr>
        <p:xfrm>
          <a:off x="94590" y="1045119"/>
          <a:ext cx="12002820" cy="5313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0470">
                  <a:extLst>
                    <a:ext uri="{9D8B030D-6E8A-4147-A177-3AD203B41FA5}">
                      <a16:colId xmlns:a16="http://schemas.microsoft.com/office/drawing/2014/main" val="1176411248"/>
                    </a:ext>
                  </a:extLst>
                </a:gridCol>
                <a:gridCol w="2000470">
                  <a:extLst>
                    <a:ext uri="{9D8B030D-6E8A-4147-A177-3AD203B41FA5}">
                      <a16:colId xmlns:a16="http://schemas.microsoft.com/office/drawing/2014/main" val="1059967915"/>
                    </a:ext>
                  </a:extLst>
                </a:gridCol>
                <a:gridCol w="2000470">
                  <a:extLst>
                    <a:ext uri="{9D8B030D-6E8A-4147-A177-3AD203B41FA5}">
                      <a16:colId xmlns:a16="http://schemas.microsoft.com/office/drawing/2014/main" val="1282410355"/>
                    </a:ext>
                  </a:extLst>
                </a:gridCol>
                <a:gridCol w="2000470">
                  <a:extLst>
                    <a:ext uri="{9D8B030D-6E8A-4147-A177-3AD203B41FA5}">
                      <a16:colId xmlns:a16="http://schemas.microsoft.com/office/drawing/2014/main" val="3780615918"/>
                    </a:ext>
                  </a:extLst>
                </a:gridCol>
                <a:gridCol w="2000470">
                  <a:extLst>
                    <a:ext uri="{9D8B030D-6E8A-4147-A177-3AD203B41FA5}">
                      <a16:colId xmlns:a16="http://schemas.microsoft.com/office/drawing/2014/main" val="2174377861"/>
                    </a:ext>
                  </a:extLst>
                </a:gridCol>
                <a:gridCol w="2000470">
                  <a:extLst>
                    <a:ext uri="{9D8B030D-6E8A-4147-A177-3AD203B41FA5}">
                      <a16:colId xmlns:a16="http://schemas.microsoft.com/office/drawing/2014/main" val="340887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AIxMed POC-3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SongYi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Caza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Health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Leica </a:t>
                      </a:r>
                      <a:r>
                        <a:rPr lang="en-US" sz="1600" dirty="0" err="1"/>
                        <a:t>Aperio</a:t>
                      </a:r>
                      <a:r>
                        <a:rPr lang="en-US" sz="1600" dirty="0"/>
                        <a:t> AT2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Hamamatsu </a:t>
                      </a:r>
                      <a:r>
                        <a:rPr lang="en-US" sz="1600" dirty="0" err="1"/>
                        <a:t>NanoZoomer</a:t>
                      </a:r>
                      <a:r>
                        <a:rPr lang="en-US" sz="1600" dirty="0"/>
                        <a:t> S360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4590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Objective Lens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Olympus:</a:t>
                      </a:r>
                    </a:p>
                    <a:p>
                      <a:r>
                        <a:rPr lang="en-US" sz="1400" dirty="0"/>
                        <a:t>4X (NA: 0.13, </a:t>
                      </a:r>
                      <a:r>
                        <a:rPr lang="en-US" altLang="zh-TW" sz="1400" dirty="0"/>
                        <a:t>semi-apo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/>
                        <a:t>20X (NA: 0.75, super-apo)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Zeiss:</a:t>
                      </a:r>
                    </a:p>
                    <a:p>
                      <a:r>
                        <a:rPr lang="en-US" sz="1400" dirty="0"/>
                        <a:t>20X (NA: 0.8, plan apo)</a:t>
                      </a:r>
                    </a:p>
                    <a:p>
                      <a:r>
                        <a:rPr lang="en-US" sz="1400" dirty="0"/>
                        <a:t>40X (NA: 1.2, plan apo)</a:t>
                      </a:r>
                    </a:p>
                    <a:p>
                      <a:r>
                        <a:rPr lang="en-US" sz="1400" dirty="0"/>
                        <a:t>Sunny Optical:</a:t>
                      </a:r>
                    </a:p>
                    <a:p>
                      <a:r>
                        <a:rPr lang="en-US" sz="1400" dirty="0"/>
                        <a:t>20X (NA: 0.45)</a:t>
                      </a:r>
                    </a:p>
                    <a:p>
                      <a:r>
                        <a:rPr lang="en-US" sz="1400" dirty="0"/>
                        <a:t>40X (NA: 0.65)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4X </a:t>
                      </a:r>
                      <a:r>
                        <a:rPr lang="en-US" altLang="zh-TW" sz="1400" dirty="0"/>
                        <a:t>(NA: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0.2,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plan apo)</a:t>
                      </a:r>
                    </a:p>
                    <a:p>
                      <a:r>
                        <a:rPr lang="en-US" sz="1400" dirty="0"/>
                        <a:t>40X (NA: 0.95, plan apo)</a:t>
                      </a:r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10X and 20X: optional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20X (NA: 0.75, plan apo)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altLang="zh-TW" sz="1400" i="1" dirty="0"/>
                        <a:t>40X</a:t>
                      </a:r>
                      <a:r>
                        <a:rPr lang="zh-TW" altLang="en-US" sz="1400" i="1" dirty="0"/>
                        <a:t> </a:t>
                      </a:r>
                      <a:r>
                        <a:rPr lang="en-US" altLang="zh-TW" sz="1400" i="1" dirty="0"/>
                        <a:t>scanning with 2X automatic optimal mag changer</a:t>
                      </a:r>
                      <a:endParaRPr lang="en-US" sz="1400" i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20X (NA: 0.75)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i="1" dirty="0"/>
                        <a:t>User can select 20X or 40X mode at the start of scanning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7397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Resolution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20X: 0.17</a:t>
                      </a:r>
                      <a:r>
                        <a:rPr lang="el-GR" sz="1400" dirty="0"/>
                        <a:t>μ</a:t>
                      </a:r>
                      <a:r>
                        <a:rPr lang="en-US" sz="1400" dirty="0"/>
                        <a:t>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40X: 0.17</a:t>
                      </a:r>
                      <a:r>
                        <a:rPr lang="el-GR" sz="1400" dirty="0"/>
                        <a:t>μ</a:t>
                      </a:r>
                      <a:r>
                        <a:rPr lang="en-US" sz="1400" dirty="0"/>
                        <a:t>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20X: 0.50</a:t>
                      </a:r>
                      <a:r>
                        <a:rPr lang="el-GR" sz="1400" i="0" dirty="0"/>
                        <a:t>μ</a:t>
                      </a:r>
                      <a:r>
                        <a:rPr lang="en-US" sz="1400" i="0" dirty="0"/>
                        <a:t>m</a:t>
                      </a:r>
                    </a:p>
                    <a:p>
                      <a:r>
                        <a:rPr lang="en-US" sz="1400" i="0" dirty="0"/>
                        <a:t>40X: 0.25</a:t>
                      </a:r>
                      <a:r>
                        <a:rPr lang="el-GR" sz="1400" i="0" dirty="0"/>
                        <a:t>μ</a:t>
                      </a:r>
                      <a:r>
                        <a:rPr lang="en-US" sz="1400" i="0" dirty="0"/>
                        <a:t>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20X mode: 0.46</a:t>
                      </a:r>
                      <a:r>
                        <a:rPr lang="el-GR" sz="1400" i="0" dirty="0"/>
                        <a:t>μ</a:t>
                      </a:r>
                      <a:r>
                        <a:rPr lang="en-US" sz="1400" i="0" dirty="0"/>
                        <a:t>m</a:t>
                      </a:r>
                    </a:p>
                    <a:p>
                      <a:r>
                        <a:rPr lang="en-US" sz="1400" i="0" dirty="0"/>
                        <a:t>40X mode: 0.23</a:t>
                      </a:r>
                      <a:r>
                        <a:rPr lang="el-GR" sz="1400" i="0" dirty="0"/>
                        <a:t>μ</a:t>
                      </a:r>
                      <a:r>
                        <a:rPr lang="en-US" sz="1400" i="0" dirty="0"/>
                        <a:t>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147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Camera Resolution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12MP</a:t>
                      </a:r>
                    </a:p>
                    <a:p>
                      <a:r>
                        <a:rPr lang="en-US" sz="1400" dirty="0"/>
                        <a:t>(4096 x 3000 pixels)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12MP, CXP interface</a:t>
                      </a:r>
                    </a:p>
                    <a:p>
                      <a:r>
                        <a:rPr lang="en-US" sz="1400" dirty="0"/>
                        <a:t>(4</a:t>
                      </a:r>
                      <a:r>
                        <a:rPr lang="en-US" altLang="zh-TW" sz="1400" dirty="0"/>
                        <a:t>096</a:t>
                      </a:r>
                      <a:r>
                        <a:rPr lang="en-US" sz="1400" dirty="0"/>
                        <a:t> x </a:t>
                      </a:r>
                      <a:r>
                        <a:rPr lang="en-US" altLang="zh-TW" sz="1400" dirty="0"/>
                        <a:t>3072</a:t>
                      </a:r>
                      <a:r>
                        <a:rPr lang="en-US" sz="1400" dirty="0"/>
                        <a:t> pixels)</a:t>
                      </a:r>
                    </a:p>
                    <a:p>
                      <a:r>
                        <a:rPr lang="en-US" sz="1400" dirty="0"/>
                        <a:t>Vendors:</a:t>
                      </a:r>
                    </a:p>
                    <a:p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Adimec</a:t>
                      </a:r>
                      <a:r>
                        <a:rPr lang="en-US" sz="1400" dirty="0"/>
                        <a:t>, NLD</a:t>
                      </a:r>
                    </a:p>
                    <a:p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Viewworks</a:t>
                      </a:r>
                      <a:r>
                        <a:rPr lang="en-US" sz="1400" dirty="0"/>
                        <a:t>, KOR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3088 x 2076 pixels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2072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/>
                        <a:t>CCD</a:t>
                      </a:r>
                      <a:r>
                        <a:rPr lang="zh-TW" altLang="en-US" sz="1600" b="1" dirty="0"/>
                        <a:t> </a:t>
                      </a:r>
                      <a:r>
                        <a:rPr lang="en-US" altLang="zh-TW" sz="1600" b="1" dirty="0"/>
                        <a:t>Frame Rate</a:t>
                      </a:r>
                      <a:endParaRPr lang="en-US" sz="16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180 fps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5319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Slide Size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25mm x 75 mm x 1.5mm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25mm x 75mm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26mm x 76mm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2821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Dylight Dyes (fluorescence microscope)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550 (Yellow)</a:t>
                      </a:r>
                    </a:p>
                    <a:p>
                      <a:r>
                        <a:rPr lang="en-US" sz="1400" i="0" dirty="0"/>
                        <a:t>650 (Red)</a:t>
                      </a:r>
                    </a:p>
                    <a:p>
                      <a:r>
                        <a:rPr lang="en-US" sz="1400" i="0" dirty="0"/>
                        <a:t>488</a:t>
                      </a:r>
                      <a:r>
                        <a:rPr lang="zh-TW" altLang="en-US" sz="1400" i="0" dirty="0"/>
                        <a:t> </a:t>
                      </a:r>
                      <a:r>
                        <a:rPr lang="en-US" altLang="zh-TW" sz="1400" i="0" dirty="0"/>
                        <a:t>(Blue)</a:t>
                      </a:r>
                    </a:p>
                    <a:p>
                      <a:r>
                        <a:rPr lang="en-US" sz="1400" i="0" dirty="0"/>
                        <a:t>DAPI (fluorescent stain)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12037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EF2CDC-DAB9-531B-1EAC-A56B3F32A45A}"/>
              </a:ext>
            </a:extLst>
          </p:cNvPr>
          <p:cNvSpPr txBox="1"/>
          <p:nvPr/>
        </p:nvSpPr>
        <p:spPr>
          <a:xfrm>
            <a:off x="9647258" y="5426273"/>
            <a:ext cx="2439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apo means apochromatic</a:t>
            </a:r>
          </a:p>
        </p:txBody>
      </p:sp>
    </p:spTree>
    <p:extLst>
      <p:ext uri="{BB962C8B-B14F-4D97-AF65-F5344CB8AC3E}">
        <p14:creationId xmlns:p14="http://schemas.microsoft.com/office/powerpoint/2010/main" val="95685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13468</TotalTime>
  <Words>255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Next Demi Bold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Wu</dc:creator>
  <cp:lastModifiedBy>Philip Wu</cp:lastModifiedBy>
  <cp:revision>61</cp:revision>
  <cp:lastPrinted>2022-05-21T08:33:09Z</cp:lastPrinted>
  <dcterms:created xsi:type="dcterms:W3CDTF">2022-03-29T07:12:31Z</dcterms:created>
  <dcterms:modified xsi:type="dcterms:W3CDTF">2022-07-04T06:06:28Z</dcterms:modified>
</cp:coreProperties>
</file>