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92" r:id="rId3"/>
    <p:sldId id="256" r:id="rId4"/>
    <p:sldId id="258" r:id="rId5"/>
    <p:sldId id="286" r:id="rId6"/>
    <p:sldId id="312" r:id="rId7"/>
    <p:sldId id="268" r:id="rId8"/>
    <p:sldId id="275" r:id="rId9"/>
    <p:sldId id="278" r:id="rId10"/>
    <p:sldId id="276" r:id="rId11"/>
    <p:sldId id="279" r:id="rId12"/>
    <p:sldId id="299" r:id="rId13"/>
    <p:sldId id="300" r:id="rId14"/>
    <p:sldId id="330" r:id="rId15"/>
    <p:sldId id="328" r:id="rId16"/>
    <p:sldId id="331" r:id="rId17"/>
    <p:sldId id="332" r:id="rId18"/>
    <p:sldId id="320" r:id="rId19"/>
    <p:sldId id="321" r:id="rId20"/>
    <p:sldId id="318" r:id="rId21"/>
    <p:sldId id="302" r:id="rId22"/>
    <p:sldId id="319" r:id="rId23"/>
    <p:sldId id="316" r:id="rId24"/>
    <p:sldId id="322" r:id="rId25"/>
    <p:sldId id="323" r:id="rId26"/>
    <p:sldId id="308" r:id="rId27"/>
    <p:sldId id="315" r:id="rId28"/>
    <p:sldId id="313" r:id="rId29"/>
    <p:sldId id="325" r:id="rId30"/>
    <p:sldId id="329" r:id="rId31"/>
    <p:sldId id="314" r:id="rId32"/>
    <p:sldId id="326" r:id="rId33"/>
    <p:sldId id="333" r:id="rId34"/>
    <p:sldId id="327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38A0D6A-819B-49C3-BD59-160FA7F46D45}">
          <p14:sldIdLst>
            <p14:sldId id="273"/>
            <p14:sldId id="292"/>
            <p14:sldId id="256"/>
            <p14:sldId id="258"/>
            <p14:sldId id="286"/>
            <p14:sldId id="312"/>
            <p14:sldId id="268"/>
            <p14:sldId id="275"/>
            <p14:sldId id="278"/>
            <p14:sldId id="276"/>
            <p14:sldId id="279"/>
            <p14:sldId id="299"/>
            <p14:sldId id="300"/>
            <p14:sldId id="330"/>
            <p14:sldId id="328"/>
            <p14:sldId id="331"/>
            <p14:sldId id="332"/>
            <p14:sldId id="320"/>
            <p14:sldId id="321"/>
            <p14:sldId id="318"/>
            <p14:sldId id="302"/>
            <p14:sldId id="319"/>
            <p14:sldId id="316"/>
            <p14:sldId id="322"/>
            <p14:sldId id="323"/>
            <p14:sldId id="308"/>
            <p14:sldId id="315"/>
            <p14:sldId id="313"/>
            <p14:sldId id="325"/>
            <p14:sldId id="329"/>
            <p14:sldId id="314"/>
            <p14:sldId id="326"/>
            <p14:sldId id="333"/>
            <p14:sldId id="327"/>
          </p14:sldIdLst>
        </p14:section>
        <p14:section name="Abschnitt ohne Titel" id="{9A550B14-0083-4DE0-BE1C-FBF15F8C687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EEEE"/>
    <a:srgbClr val="282828"/>
    <a:srgbClr val="FF0000"/>
    <a:srgbClr val="EB8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59E41-D868-B36A-FAD9-BAFDC9F8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0B2ED-CACE-C409-CF1F-F91647BF5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1A207-856B-28F1-5C65-D3957C74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C5320-23F4-E4F3-437D-12DD99D4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7CBEE-439F-F625-074B-228A49A0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FACD7F-729E-7EA2-AEC7-192E0D8A81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9396" y="4845200"/>
            <a:ext cx="1838604" cy="4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3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64788-C4C0-A816-2161-AC098411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EEE30F-BEAD-29A1-7EAA-F988A745E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E70E8-27B5-35AA-CD8D-32E6F8AA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48E2F5-A9AC-B100-5981-542174CA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5826E0-FBE6-AD39-1D33-9719ECC5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08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D88CE6-A72F-24B7-3627-BDCF2B031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F0A9CB-2963-E870-D937-5BAF29790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5A0995-E937-5D25-B1A5-2AFA3BEF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51AEFE-83C3-E6D3-DC72-B0FDC209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8960B-1C34-1CA6-DCBA-6CF08D3E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7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Model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80830" y="1066800"/>
            <a:ext cx="2159170" cy="342876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="0" i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89643" y="1066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06387" y="1066800"/>
            <a:ext cx="2159170" cy="3428762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321263" y="1056067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644069" y="1056067"/>
            <a:ext cx="2159170" cy="3439495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703636" y="2965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25635" y="2965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80830" y="4876800"/>
            <a:ext cx="5613570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23200" y="4876800"/>
            <a:ext cx="5580041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876800" y="381000"/>
            <a:ext cx="17272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997170" y="381000"/>
            <a:ext cx="17272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9550400" y="381000"/>
            <a:ext cx="14224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11379200" y="381000"/>
            <a:ext cx="508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12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9641FB-C45D-AEE6-EF31-4EF9BD8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B98A01-1C41-D138-D878-5A6AB5A4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EAD20-F563-0DA3-739C-6FEA4016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FCC7D-77FD-F219-79AC-E5BDD2D3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637A5B-0468-ACB7-F2C3-5FA3666E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75B04FC-A4A6-E7E5-1F32-25D9B686A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1048" y="5764363"/>
            <a:ext cx="1838604" cy="4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39624-9411-F04C-8031-F4A8AC5E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06FDB5-5EC2-9453-39BE-0E5337AD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13332-E4E1-F939-0292-5C2CFEC7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F116C-D39D-91B3-CC7A-5445FA6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300CA-ECE9-3167-7B18-BBB17AB4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64BAE1-0796-D37B-3256-71F138561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546" y="5677050"/>
            <a:ext cx="1838604" cy="4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8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D34E9-E2F8-E3CE-7B39-3B6ABC37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83FC2-F988-E4F9-F641-D9A68A2D3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253A6-5E69-27EB-F5A5-03DFF1842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60009E-52E5-88C3-DFF0-5AABFDA2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430D4E-4EA1-4619-6F47-968343B5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45A1FB-5D76-1116-E362-3458874C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54F054E-A6E9-A7B0-B2FC-D8DB50CAEB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5196" y="5764363"/>
            <a:ext cx="1838604" cy="4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CB65-C825-36D3-CFB4-35F8B13C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8208B2-BF77-FF2B-80B1-97686F589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6891BC-54E0-9D52-49C3-7A5C50F5B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524846-4F47-E05C-F204-BB9B2DB83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D4FEB0-E67F-1D63-0863-895E6567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4923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5794FC-C7EA-E93B-B0A7-4DD626A9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8E5A18-ED51-1FB5-C471-9A3DBC45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FD8AA4-8771-42DE-1063-B81D5338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86A5C8-3BBC-27BC-57FD-42F89CBD7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1048" y="5764363"/>
            <a:ext cx="1838604" cy="4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099E2-04F1-7E5F-410E-729B7822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B44307-5A17-3D4B-DB5E-C9D524BC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49CE2-CBB2-E3F2-1D66-28F1D2B9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5E6C8C-C60A-99E0-EDA6-739A72C4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33D1DE-74E7-508E-A595-1A18DE368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5196" y="5860622"/>
            <a:ext cx="1838604" cy="4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C85330-896E-DE19-8B41-6C0C3898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95C316-6C54-430C-EE9C-9B49EF2F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6A4D87-E3BE-05AC-0DBD-880B9FF8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46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6B27A-6A34-0307-F05F-FB5DAE4A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D067B5-DE70-68FF-DBBC-334BE344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762E0A-4789-5378-F312-057FA8638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587C9D-258D-5D13-8697-E53F3C6E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54EEF3-1288-618C-57CB-9974D6B2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8F06F0-E022-5F9F-F505-3D03537B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5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C97C7-3818-C8E3-60A6-217238EC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37BCD5-4D48-AC29-869D-65047839E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F38690-CB48-8C98-29B8-089691AD8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6CD092-D82B-ECFD-099E-DF2A734F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5B407-2889-C0CC-2500-9B8F0DCB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85DC78-59C1-0CD0-CE4C-544D5285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92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39706C-4D67-8117-4479-31647DCA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BC773-5594-5D79-1C0F-C38C931C6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A71EF-3676-DF4B-F7CC-138DE4A40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DDBF-9759-46A0-9964-F89C4A0BE96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79A7C-C3B7-B7EB-6A63-CD891781C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1374D-45C4-FBDC-7D42-73A376805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5C9F-F8A4-4929-B100-6C9C4E146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6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-Arbeitsblat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srishav/youtube-trending-video-dataset?select=DE_youtube_trending_data.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Text, Screenshot, Software, Website enthält.&#10;&#10;Automatisch generierte Beschreibung">
            <a:extLst>
              <a:ext uri="{FF2B5EF4-FFF2-40B4-BE49-F238E27FC236}">
                <a16:creationId xmlns:a16="http://schemas.microsoft.com/office/drawing/2014/main" id="{54FFB613-69CA-D49A-4A73-788AA885C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8"/>
            <a:ext cx="8673839" cy="685233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60400B8-E4D2-58B0-5A78-1BBC4BD161B7}"/>
              </a:ext>
            </a:extLst>
          </p:cNvPr>
          <p:cNvSpPr txBox="1"/>
          <p:nvPr/>
        </p:nvSpPr>
        <p:spPr>
          <a:xfrm>
            <a:off x="9198321" y="2105561"/>
            <a:ext cx="2571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/>
              <a:t>Was sieht man hier?</a:t>
            </a:r>
          </a:p>
        </p:txBody>
      </p:sp>
    </p:spTree>
    <p:extLst>
      <p:ext uri="{BB962C8B-B14F-4D97-AF65-F5344CB8AC3E}">
        <p14:creationId xmlns:p14="http://schemas.microsoft.com/office/powerpoint/2010/main" val="223272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C4FC84D-0828-0D53-F786-4CB0A988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Datenabstraktion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E00668A3-F888-8BFF-EDB2-1E003E62B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4" r="-2" b="-2"/>
          <a:stretch/>
        </p:blipFill>
        <p:spPr>
          <a:xfrm>
            <a:off x="3542786" y="1510022"/>
            <a:ext cx="5106427" cy="48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BB76DF-7970-855D-4498-45346A828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Datentypen: String, </a:t>
            </a:r>
            <a:r>
              <a:rPr lang="de-DE" err="1"/>
              <a:t>Int</a:t>
            </a:r>
            <a:r>
              <a:rPr lang="de-DE"/>
              <a:t>, Date, List</a:t>
            </a:r>
          </a:p>
          <a:p>
            <a:r>
              <a:rPr lang="de-DE"/>
              <a:t>Problematische Werte: Listen, Emojis, Sonderzeichen (u.a. Türkisch), Kommas in Titeln und Beschreibungen</a:t>
            </a:r>
          </a:p>
          <a:p>
            <a:r>
              <a:rPr lang="de-DE"/>
              <a:t>Bereinigung der Haupt-Daten (600k Videos =&gt; 100k Videos)</a:t>
            </a:r>
          </a:p>
          <a:p>
            <a:r>
              <a:rPr lang="de-DE"/>
              <a:t>Extraktion der Tags (450k einzigartige Tags und ihre Häufigkeit)</a:t>
            </a:r>
          </a:p>
          <a:p>
            <a:r>
              <a:rPr lang="de-DE"/>
              <a:t>Adjazenz Matrix und Edge-Table der top 500 Tags</a:t>
            </a:r>
          </a:p>
          <a:p>
            <a:r>
              <a:rPr lang="de-DE"/>
              <a:t>1,7 Mio. einzigartige Kombinationen aus Tag und Video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B95E88-CD77-0DDB-8391-EFED8787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</a:t>
            </a:r>
            <a:r>
              <a:rPr lang="de-DE" err="1"/>
              <a:t>Preparation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3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AE6C6A-BEDB-9A2D-1A92-5942A25D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de-DE" sz="4000"/>
              <a:t>5 </a:t>
            </a:r>
            <a:r>
              <a:rPr lang="de-DE" sz="4000" err="1"/>
              <a:t>V‘s</a:t>
            </a:r>
            <a:endParaRPr lang="de-DE" sz="400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72FF14C-A911-424B-C7A4-F5CEF8CF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endParaRPr lang="de-DE" sz="1400"/>
          </a:p>
          <a:p>
            <a:r>
              <a:rPr lang="de-DE" sz="1400"/>
              <a:t>Volume: Apache Hadoop HDFS zur Datenspeicherung</a:t>
            </a:r>
          </a:p>
          <a:p>
            <a:r>
              <a:rPr lang="de-DE" sz="1400"/>
              <a:t>Variety: Apache Spark zur Datenaufbereitung</a:t>
            </a:r>
            <a:br>
              <a:rPr lang="de-DE" sz="1400"/>
            </a:br>
            <a:endParaRPr lang="de-DE" sz="1400"/>
          </a:p>
          <a:p>
            <a:r>
              <a:rPr lang="de-DE" sz="1400"/>
              <a:t>Velocity: Datenproduktion durch </a:t>
            </a:r>
            <a:r>
              <a:rPr lang="de-DE" sz="1400" err="1"/>
              <a:t>Scraper</a:t>
            </a:r>
            <a:r>
              <a:rPr lang="de-DE" sz="1400"/>
              <a:t> und Automatische Speicherung in HDFS. Network-Graph Berechnung reduziert von mehreren Tagen auf Sekunden</a:t>
            </a:r>
          </a:p>
          <a:p>
            <a:r>
              <a:rPr lang="de-DE" sz="1400" err="1"/>
              <a:t>Veracity</a:t>
            </a:r>
            <a:r>
              <a:rPr lang="de-DE" sz="1400"/>
              <a:t>: Datenaufbereitung durch Spark. Datenfilterung durch </a:t>
            </a:r>
            <a:r>
              <a:rPr lang="de-DE" sz="1400" err="1"/>
              <a:t>Scraper</a:t>
            </a:r>
            <a:r>
              <a:rPr lang="de-DE" sz="1400"/>
              <a:t> (unnütze Daten des </a:t>
            </a:r>
            <a:r>
              <a:rPr lang="de-DE" sz="1400" err="1"/>
              <a:t>Kaggle</a:t>
            </a:r>
            <a:r>
              <a:rPr lang="de-DE" sz="1400"/>
              <a:t>-Sets werden bei der Erzeugung der Daten schon entfernt.</a:t>
            </a:r>
          </a:p>
          <a:p>
            <a:r>
              <a:rPr lang="de-DE" sz="1400"/>
              <a:t>Value: Top-</a:t>
            </a:r>
            <a:r>
              <a:rPr lang="de-DE" sz="1400" err="1"/>
              <a:t>Trending</a:t>
            </a:r>
            <a:r>
              <a:rPr lang="de-DE" sz="1400"/>
              <a:t> YouTube Videos Dashboards, </a:t>
            </a:r>
            <a:r>
              <a:rPr lang="de-DE" sz="1400" err="1"/>
              <a:t>Uploadempfehlungen</a:t>
            </a:r>
            <a:r>
              <a:rPr lang="de-DE" sz="1400"/>
              <a:t>, Analyse der Trends </a:t>
            </a:r>
          </a:p>
          <a:p>
            <a:endParaRPr lang="de-DE" sz="14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BB5A01-71A0-F9FF-559C-0FEB1913F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3" b="-2"/>
          <a:stretch/>
        </p:blipFill>
        <p:spPr>
          <a:xfrm>
            <a:off x="5988424" y="654319"/>
            <a:ext cx="5365375" cy="53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C5CDCC-73A7-DB06-2260-C04B0F6F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Architektur</a:t>
            </a:r>
          </a:p>
        </p:txBody>
      </p:sp>
      <p:pic>
        <p:nvPicPr>
          <p:cNvPr id="4" name="Grafik 3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18AF1AC6-1F05-6F80-86D1-76D9946A1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64" y="1205346"/>
            <a:ext cx="9083867" cy="701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4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F95C3640-4808-AA1E-4D69-F4A12FC2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146" y="1825625"/>
            <a:ext cx="5197708" cy="435133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E28515D-E2D3-BAFC-C3D6-CB8B08EE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Infrastruktur</a:t>
            </a:r>
            <a:endParaRPr lang="de-DE" dirty="0"/>
          </a:p>
        </p:txBody>
      </p:sp>
      <p:pic>
        <p:nvPicPr>
          <p:cNvPr id="6" name="Grafik 5" descr="Ein Bild, das Grafiken, Schrift, Text, Grafikdesign enthält.&#10;&#10;Automatisch generierte Beschreibung">
            <a:extLst>
              <a:ext uri="{FF2B5EF4-FFF2-40B4-BE49-F238E27FC236}">
                <a16:creationId xmlns:a16="http://schemas.microsoft.com/office/drawing/2014/main" id="{3AD135B3-3679-FD02-0BDA-4883330E3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2" y="2541940"/>
            <a:ext cx="681037" cy="681037"/>
          </a:xfrm>
          <a:prstGeom prst="rect">
            <a:avLst/>
          </a:prstGeom>
        </p:spPr>
      </p:pic>
      <p:pic>
        <p:nvPicPr>
          <p:cNvPr id="7" name="Grafik 6" descr="Ein Bild, das Grafiken, Schrift, Text, Grafikdesign enthält.&#10;&#10;Automatisch generierte Beschreibung">
            <a:extLst>
              <a:ext uri="{FF2B5EF4-FFF2-40B4-BE49-F238E27FC236}">
                <a16:creationId xmlns:a16="http://schemas.microsoft.com/office/drawing/2014/main" id="{392BF055-6F6F-FE14-B09A-5179ACBD1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95" y="2541940"/>
            <a:ext cx="681037" cy="681037"/>
          </a:xfrm>
          <a:prstGeom prst="rect">
            <a:avLst/>
          </a:prstGeom>
        </p:spPr>
      </p:pic>
      <p:pic>
        <p:nvPicPr>
          <p:cNvPr id="8" name="Grafik 7" descr="Ein Bild, das Grafiken, Schrift, Text, Grafikdesign enthält.&#10;&#10;Automatisch generierte Beschreibung">
            <a:extLst>
              <a:ext uri="{FF2B5EF4-FFF2-40B4-BE49-F238E27FC236}">
                <a16:creationId xmlns:a16="http://schemas.microsoft.com/office/drawing/2014/main" id="{1D690333-A7E9-F4DA-A792-B164DCED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05" y="4001294"/>
            <a:ext cx="681037" cy="681037"/>
          </a:xfrm>
          <a:prstGeom prst="rect">
            <a:avLst/>
          </a:prstGeom>
        </p:spPr>
      </p:pic>
      <p:pic>
        <p:nvPicPr>
          <p:cNvPr id="9" name="Grafik 8" descr="Ein Bild, das Grafiken, Schrift, Text, Grafikdesign enthält.&#10;&#10;Automatisch generierte Beschreibung">
            <a:extLst>
              <a:ext uri="{FF2B5EF4-FFF2-40B4-BE49-F238E27FC236}">
                <a16:creationId xmlns:a16="http://schemas.microsoft.com/office/drawing/2014/main" id="{1B111D48-E933-E244-3664-916119BE2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17" y="4116740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2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304BCA0-6ED0-951D-A5F3-75F9DF1F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zentrales Docker </a:t>
            </a:r>
            <a:r>
              <a:rPr lang="de-DE" dirty="0" err="1"/>
              <a:t>Compose</a:t>
            </a:r>
            <a:endParaRPr lang="de-DE" dirty="0"/>
          </a:p>
          <a:p>
            <a:r>
              <a:rPr lang="de-DE" dirty="0"/>
              <a:t>Name und Ports festgelegt. </a:t>
            </a:r>
          </a:p>
          <a:p>
            <a:r>
              <a:rPr lang="de-DE" dirty="0"/>
              <a:t>Ganzes System ohne manuelle Konfiguration nutzbar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25F389-E94D-7C9F-8D0E-EBAFA94D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31676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67C19BD-F9C6-23BE-FF60-873E2E796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2070894"/>
            <a:ext cx="8801100" cy="38608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7F15D8E-A2E2-D939-C781-814D088C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20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3C91DA1-0930-6A38-1873-A703E0526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503" y="1129926"/>
            <a:ext cx="5218994" cy="459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2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2DAED5B-1901-4996-9FB6-483E2974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Datenspeicherung der extrahierten CSV-Files des </a:t>
            </a:r>
            <a:r>
              <a:rPr lang="de-DE" err="1"/>
              <a:t>Scrapers</a:t>
            </a:r>
            <a:endParaRPr lang="de-DE"/>
          </a:p>
          <a:p>
            <a:r>
              <a:rPr lang="de-DE"/>
              <a:t>Hadoop Version: 3.3.6</a:t>
            </a:r>
          </a:p>
          <a:p>
            <a:r>
              <a:rPr lang="de-DE"/>
              <a:t>Spark Version: 3.5.0</a:t>
            </a:r>
          </a:p>
          <a:p>
            <a:r>
              <a:rPr lang="de-DE"/>
              <a:t>YARN-Implementierung: mehrere Verarbeitungsmodelle möglich, Verwaltung, </a:t>
            </a:r>
            <a:r>
              <a:rPr lang="de-DE" err="1"/>
              <a:t>Ressourcemanager</a:t>
            </a:r>
            <a:r>
              <a:rPr lang="de-DE"/>
              <a:t> und </a:t>
            </a:r>
            <a:r>
              <a:rPr lang="de-DE" err="1"/>
              <a:t>Nodemanager</a:t>
            </a:r>
            <a:endParaRPr lang="de-DE"/>
          </a:p>
          <a:p>
            <a:r>
              <a:rPr lang="de-DE"/>
              <a:t>Aufbereitung der Daten durch Spark</a:t>
            </a:r>
          </a:p>
          <a:p>
            <a:r>
              <a:rPr lang="de-DE"/>
              <a:t>Spark </a:t>
            </a:r>
            <a:r>
              <a:rPr lang="de-DE" err="1"/>
              <a:t>Machine</a:t>
            </a:r>
            <a:r>
              <a:rPr lang="de-DE"/>
              <a:t> Learning mit </a:t>
            </a:r>
            <a:r>
              <a:rPr lang="de-DE" err="1"/>
              <a:t>PySpark</a:t>
            </a:r>
            <a:r>
              <a:rPr lang="de-DE"/>
              <a:t> für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05290F-E8D3-5154-4888-AF5F5A4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Hadoop + Spark</a:t>
            </a:r>
          </a:p>
        </p:txBody>
      </p:sp>
    </p:spTree>
    <p:extLst>
      <p:ext uri="{BB962C8B-B14F-4D97-AF65-F5344CB8AC3E}">
        <p14:creationId xmlns:p14="http://schemas.microsoft.com/office/powerpoint/2010/main" val="421841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983C58-06A0-92F7-E726-4310D12F5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75"/>
          <a:stretch/>
        </p:blipFill>
        <p:spPr>
          <a:xfrm>
            <a:off x="680483" y="685795"/>
            <a:ext cx="2931299" cy="5486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1782" y="685800"/>
            <a:ext cx="4994335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6B98E6-3AF9-1810-2718-BB610F7E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396" y="1084521"/>
            <a:ext cx="4019107" cy="1292027"/>
          </a:xfrm>
        </p:spPr>
        <p:txBody>
          <a:bodyPr anchor="b">
            <a:normAutofit/>
          </a:bodyPr>
          <a:lstStyle/>
          <a:p>
            <a:pPr algn="ctr"/>
            <a:r>
              <a:rPr lang="de-DE" sz="2800">
                <a:solidFill>
                  <a:srgbClr val="595959"/>
                </a:solidFill>
              </a:rPr>
              <a:t>Vergleich Map-Reduce Job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926679-0F51-F6E9-32F1-AEDD410B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661" y="2678654"/>
            <a:ext cx="3976577" cy="3137355"/>
          </a:xfrm>
        </p:spPr>
        <p:txBody>
          <a:bodyPr anchor="t">
            <a:norm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</a:rPr>
              <a:t>Hadoop sehr aufwendig</a:t>
            </a:r>
          </a:p>
          <a:p>
            <a:pPr algn="ctr"/>
            <a:r>
              <a:rPr lang="en-US" sz="2000">
                <a:solidFill>
                  <a:srgbClr val="595959"/>
                </a:solidFill>
              </a:rPr>
              <a:t>Erstellung verschiedener Klassen in Hadoop</a:t>
            </a:r>
          </a:p>
          <a:p>
            <a:pPr algn="ctr"/>
            <a:r>
              <a:rPr lang="en-US" sz="2000">
                <a:solidFill>
                  <a:srgbClr val="595959"/>
                </a:solidFill>
              </a:rPr>
              <a:t>Java Hadoop, Spark hier Python</a:t>
            </a:r>
          </a:p>
          <a:p>
            <a:pPr algn="ctr"/>
            <a:r>
              <a:rPr lang="en-US" sz="2000">
                <a:solidFill>
                  <a:srgbClr val="595959"/>
                </a:solidFill>
              </a:rPr>
              <a:t>Hadoop sehr flexibel</a:t>
            </a:r>
          </a:p>
          <a:p>
            <a:pPr algn="ctr"/>
            <a:r>
              <a:rPr lang="en-US" sz="2000">
                <a:solidFill>
                  <a:srgbClr val="595959"/>
                </a:solidFill>
              </a:rPr>
              <a:t>Spark wesentlich kompakter</a:t>
            </a:r>
          </a:p>
          <a:p>
            <a:pPr algn="ctr"/>
            <a:r>
              <a:rPr lang="en-US" sz="2000">
                <a:solidFill>
                  <a:srgbClr val="595959"/>
                </a:solidFill>
              </a:rPr>
              <a:t>Kompatibel mit Yarn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CA24122-6998-6C49-ECA6-6EC92B735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6" r="37272" b="1"/>
          <a:stretch/>
        </p:blipFill>
        <p:spPr>
          <a:xfrm>
            <a:off x="8606117" y="685808"/>
            <a:ext cx="2905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nhaltsplatzhalter 8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90C889AE-74F7-99A1-0EB2-1F04130E1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7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27ED26-B769-080B-E94C-6AEA7B8B4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9889"/>
            <a:ext cx="10515600" cy="2462729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B5E18AA-5376-8DDE-6FC0-2FC6A69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Hadoop: HDFS</a:t>
            </a:r>
          </a:p>
        </p:txBody>
      </p:sp>
    </p:spTree>
    <p:extLst>
      <p:ext uri="{BB962C8B-B14F-4D97-AF65-F5344CB8AC3E}">
        <p14:creationId xmlns:p14="http://schemas.microsoft.com/office/powerpoint/2010/main" val="58208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Diagramm, Entwurf, Plan, technische Zeichnung enthält.&#10;&#10;Automatisch generierte Beschreibung">
            <a:extLst>
              <a:ext uri="{FF2B5EF4-FFF2-40B4-BE49-F238E27FC236}">
                <a16:creationId xmlns:a16="http://schemas.microsoft.com/office/drawing/2014/main" id="{3952F5D0-CFCA-B2CC-CD5D-25406D68D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49" y="1910533"/>
            <a:ext cx="5422022" cy="435133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CCA52901-8553-7013-5797-14D56837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Hadoop + Spark</a:t>
            </a:r>
          </a:p>
        </p:txBody>
      </p:sp>
    </p:spTree>
    <p:extLst>
      <p:ext uri="{BB962C8B-B14F-4D97-AF65-F5344CB8AC3E}">
        <p14:creationId xmlns:p14="http://schemas.microsoft.com/office/powerpoint/2010/main" val="350209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9A7496-E8D1-D338-0CFB-45253EF7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6" y="607424"/>
            <a:ext cx="12020377" cy="3608388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4EBD64-42A4-8301-56F0-F282FDEA1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38" y="4368800"/>
            <a:ext cx="10904538" cy="35242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CF70ED1-7258-3927-ADD0-7D31C2D7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Scraper Data into HDFS</a:t>
            </a:r>
          </a:p>
        </p:txBody>
      </p:sp>
    </p:spTree>
    <p:extLst>
      <p:ext uri="{BB962C8B-B14F-4D97-AF65-F5344CB8AC3E}">
        <p14:creationId xmlns:p14="http://schemas.microsoft.com/office/powerpoint/2010/main" val="1852460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534E821-B45F-F74E-51CC-DDD70BBB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Problem: Zugriff auf YouTube-API beantragen</a:t>
            </a:r>
          </a:p>
          <a:p>
            <a:r>
              <a:rPr lang="de-DE"/>
              <a:t>Verbesserung zu dem originalen </a:t>
            </a:r>
            <a:r>
              <a:rPr lang="de-DE" err="1"/>
              <a:t>Kaggle</a:t>
            </a:r>
            <a:r>
              <a:rPr lang="de-DE"/>
              <a:t>-Dataset, wie Entfernung bei Erstellung unnützer Spalten</a:t>
            </a:r>
          </a:p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036A39F-F8D7-5260-6824-129BC17B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YouTube-</a:t>
            </a:r>
            <a:r>
              <a:rPr lang="de-DE" err="1"/>
              <a:t>Scraper</a:t>
            </a: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AA64AF-CD49-0826-9431-888F5CD7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798159" cy="27393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F49A596-D477-BEEE-BEA5-759CAD605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77" y="3572580"/>
            <a:ext cx="6904652" cy="15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29F271-790F-F060-AF27-7B57B64A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Scraper ist aufgeteilt in zwei Klassen und eine Hauptfunktion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6865E5-EDB3-86E8-061A-3A4E0C86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YouTube-Scraper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73E9B9-42E8-AF84-5285-4EEF2ED8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54" y="2653209"/>
            <a:ext cx="9747692" cy="269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79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3971DB1-D641-5B9A-7C31-7E142F813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0732"/>
            <a:ext cx="10515600" cy="2822222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CFAD0840-74E9-1202-E8A1-56D80E9D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YouTube-</a:t>
            </a:r>
            <a:r>
              <a:rPr lang="de-DE" err="1"/>
              <a:t>Scraper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5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B13404-A830-F0A3-9D77-3774014D8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6598"/>
            <a:ext cx="10515600" cy="232480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0C59E46-420A-6F89-1265-69CB6B95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YouTube Data API</a:t>
            </a:r>
          </a:p>
        </p:txBody>
      </p:sp>
    </p:spTree>
    <p:extLst>
      <p:ext uri="{BB962C8B-B14F-4D97-AF65-F5344CB8AC3E}">
        <p14:creationId xmlns:p14="http://schemas.microsoft.com/office/powerpoint/2010/main" val="4038438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2968B-681D-2B42-A0E6-1D0F8CAA9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942" y="1690688"/>
            <a:ext cx="4944116" cy="435133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E54AE59-7D4D-1BD6-E0BB-59A421EB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Spark Connection</a:t>
            </a:r>
          </a:p>
        </p:txBody>
      </p:sp>
    </p:spTree>
    <p:extLst>
      <p:ext uri="{BB962C8B-B14F-4D97-AF65-F5344CB8AC3E}">
        <p14:creationId xmlns:p14="http://schemas.microsoft.com/office/powerpoint/2010/main" val="41659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2C39EC3-2B8D-66C7-ED5D-C60F350CE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Spark ML Nutzung, da auf Dataframe-Nutzung basiert und Vereinfachung durch Pipelines</a:t>
            </a:r>
          </a:p>
          <a:p>
            <a:r>
              <a:rPr lang="de-DE"/>
              <a:t>Verschiedene Models auf </a:t>
            </a:r>
            <a:r>
              <a:rPr lang="de-DE" err="1"/>
              <a:t>Scraper</a:t>
            </a:r>
            <a:r>
              <a:rPr lang="de-DE"/>
              <a:t>-Daten getestet</a:t>
            </a:r>
          </a:p>
          <a:p>
            <a:r>
              <a:rPr lang="de-DE"/>
              <a:t>Momentan zu wenig Daten </a:t>
            </a:r>
            <a:r>
              <a:rPr lang="de-DE">
                <a:sym typeface="Wingdings" panose="05000000000000000000" pitchFamily="2" charset="2"/>
              </a:rPr>
              <a:t> Model nicht aussagekräftig</a:t>
            </a:r>
            <a:endParaRPr lang="de-DE"/>
          </a:p>
          <a:p>
            <a:r>
              <a:rPr lang="de-DE"/>
              <a:t>Prädiktive Analytik: Probleme bei Anwendung auf </a:t>
            </a:r>
            <a:r>
              <a:rPr lang="de-DE" err="1"/>
              <a:t>Testpredictions</a:t>
            </a:r>
            <a:r>
              <a:rPr lang="de-DE"/>
              <a:t> mit neuen Dataframe </a:t>
            </a:r>
            <a:r>
              <a:rPr lang="de-DE">
                <a:sym typeface="Wingdings" panose="05000000000000000000" pitchFamily="2" charset="2"/>
              </a:rPr>
              <a:t> Vorhersage, ob Video </a:t>
            </a:r>
            <a:r>
              <a:rPr lang="de-DE" err="1">
                <a:sym typeface="Wingdings" panose="05000000000000000000" pitchFamily="2" charset="2"/>
              </a:rPr>
              <a:t>trenden</a:t>
            </a:r>
            <a:r>
              <a:rPr lang="de-DE">
                <a:sym typeface="Wingdings" panose="05000000000000000000" pitchFamily="2" charset="2"/>
              </a:rPr>
              <a:t> kann</a:t>
            </a:r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8E07D8-7727-E5E0-EA56-99FB493F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Spark </a:t>
            </a:r>
            <a:r>
              <a:rPr lang="de-DE" err="1"/>
              <a:t>Machine</a:t>
            </a:r>
            <a:r>
              <a:rPr lang="de-DE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686370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7C4E9FB-E997-CA48-C3A1-D7FEE036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Spark </a:t>
            </a:r>
            <a:r>
              <a:rPr lang="de-DE" err="1"/>
              <a:t>Machine</a:t>
            </a:r>
            <a:r>
              <a:rPr lang="de-DE"/>
              <a:t>-Learning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0724392-28FC-568B-5ADC-2AC6E40DF92F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14745518"/>
              </p:ext>
            </p:extLst>
          </p:nvPr>
        </p:nvGraphicFramePr>
        <p:xfrm>
          <a:off x="6739429" y="1816747"/>
          <a:ext cx="4850693" cy="2263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2" imgW="973800" imgH="453600" progId="Package">
                  <p:embed/>
                </p:oleObj>
              </mc:Choice>
              <mc:Fallback>
                <p:oleObj name="Objekt-Manager-Shellobjekt" showAsIcon="1" r:id="rId2" imgW="973800" imgH="453600" progId="Package">
                  <p:embed/>
                  <p:pic>
                    <p:nvPicPr>
                      <p:cNvPr id="4" name="Inhaltsplatzhalter 3">
                        <a:extLst>
                          <a:ext uri="{FF2B5EF4-FFF2-40B4-BE49-F238E27FC236}">
                            <a16:creationId xmlns:a16="http://schemas.microsoft.com/office/drawing/2014/main" id="{A0724392-28FC-568B-5ADC-2AC6E40DF9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39429" y="1816747"/>
                        <a:ext cx="4850693" cy="2263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A209B21-2B34-124F-4FE6-1521FE6EB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0705" y="1816747"/>
            <a:ext cx="5181600" cy="4351338"/>
          </a:xfrm>
        </p:spPr>
        <p:txBody>
          <a:bodyPr/>
          <a:lstStyle/>
          <a:p>
            <a:r>
              <a:rPr lang="de-DE"/>
              <a:t>Live Vorführung des Notebooks</a:t>
            </a:r>
          </a:p>
          <a:p>
            <a:r>
              <a:rPr lang="de-DE"/>
              <a:t>Daten wurde DE.csv und </a:t>
            </a:r>
            <a:r>
              <a:rPr lang="de-DE" err="1"/>
              <a:t>DE_category_id.json</a:t>
            </a:r>
            <a:r>
              <a:rPr lang="de-DE"/>
              <a:t> entnommen</a:t>
            </a:r>
          </a:p>
          <a:p>
            <a:r>
              <a:rPr lang="de-DE"/>
              <a:t>Standard 70 zu 30 </a:t>
            </a:r>
            <a:r>
              <a:rPr lang="de-DE" err="1"/>
              <a:t>split</a:t>
            </a:r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93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D29EB-7773-652E-5A23-B44E22EB5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Projektarbeit Big Data: </a:t>
            </a:r>
            <a:br>
              <a:rPr lang="de-DE"/>
            </a:br>
            <a:r>
              <a:rPr lang="de-DE"/>
              <a:t>YouTube Trends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BB79FB-EAF5-84B3-238B-22B00B462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Von Philipp Bräuer und Max Kießling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2D7D461-0A37-305C-AE0B-EEA31113CD4F}"/>
              </a:ext>
            </a:extLst>
          </p:cNvPr>
          <p:cNvSpPr txBox="1"/>
          <p:nvPr/>
        </p:nvSpPr>
        <p:spPr>
          <a:xfrm>
            <a:off x="1524000" y="4888468"/>
            <a:ext cx="267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Vorgestellt am 22.02.2024</a:t>
            </a:r>
          </a:p>
        </p:txBody>
      </p:sp>
    </p:spTree>
    <p:extLst>
      <p:ext uri="{BB962C8B-B14F-4D97-AF65-F5344CB8AC3E}">
        <p14:creationId xmlns:p14="http://schemas.microsoft.com/office/powerpoint/2010/main" val="47421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E914C3-06F7-F8F0-1CBC-193C5D69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Overfitting</a:t>
            </a:r>
            <a:endParaRPr lang="de-DE"/>
          </a:p>
          <a:p>
            <a:r>
              <a:rPr lang="de-DE" err="1"/>
              <a:t>Survivorship</a:t>
            </a:r>
            <a:r>
              <a:rPr lang="de-DE"/>
              <a:t>-Bias: Daten enthalte nur die erfolgreichen</a:t>
            </a:r>
            <a:endParaRPr lang="de-DE">
              <a:ea typeface="Calibri"/>
              <a:cs typeface="Calibri"/>
            </a:endParaRPr>
          </a:p>
          <a:p>
            <a:r>
              <a:rPr lang="de-DE" err="1">
                <a:ea typeface="Calibri"/>
                <a:cs typeface="Calibri"/>
              </a:rPr>
              <a:t>Youtube</a:t>
            </a:r>
            <a:r>
              <a:rPr lang="de-DE">
                <a:ea typeface="Calibri"/>
                <a:cs typeface="Calibri"/>
              </a:rPr>
              <a:t> Algorithmus nicht komplett bekannt</a:t>
            </a:r>
          </a:p>
          <a:p>
            <a:r>
              <a:rPr lang="de-DE">
                <a:ea typeface="Calibri"/>
                <a:cs typeface="Calibri"/>
              </a:rPr>
              <a:t>Wir haben nicht Zugriff auf 100% der Daten, die ein Video generiert</a:t>
            </a: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51D620D-B98C-2174-D89D-06ECEEA6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 ML- Model</a:t>
            </a:r>
          </a:p>
        </p:txBody>
      </p:sp>
    </p:spTree>
    <p:extLst>
      <p:ext uri="{BB962C8B-B14F-4D97-AF65-F5344CB8AC3E}">
        <p14:creationId xmlns:p14="http://schemas.microsoft.com/office/powerpoint/2010/main" val="772763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CE629A-FA96-765B-E621-05BB2704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Nötige Kalkulation für den Network Graph</a:t>
            </a:r>
          </a:p>
          <a:p>
            <a:r>
              <a:rPr lang="de-DE" dirty="0">
                <a:cs typeface="Calibri"/>
              </a:rPr>
              <a:t>Iterativer Ansatz V1 (selbst geschrieben): 30h</a:t>
            </a:r>
          </a:p>
          <a:p>
            <a:r>
              <a:rPr lang="de-DE" dirty="0" err="1">
                <a:cs typeface="Calibri"/>
              </a:rPr>
              <a:t>Numpy</a:t>
            </a:r>
            <a:r>
              <a:rPr lang="de-DE" dirty="0">
                <a:cs typeface="Calibri"/>
              </a:rPr>
              <a:t> iterativ (selbst geschrieben): 21s</a:t>
            </a:r>
          </a:p>
          <a:p>
            <a:r>
              <a:rPr lang="de-DE" dirty="0" err="1">
                <a:cs typeface="Calibri"/>
              </a:rPr>
              <a:t>Pyspark</a:t>
            </a:r>
            <a:r>
              <a:rPr lang="de-DE" dirty="0">
                <a:cs typeface="Calibri"/>
              </a:rPr>
              <a:t> integrierte Funktion: 6s und ohne </a:t>
            </a:r>
            <a:r>
              <a:rPr lang="de-DE" dirty="0" err="1">
                <a:cs typeface="Calibri"/>
              </a:rPr>
              <a:t>matrix</a:t>
            </a:r>
            <a:r>
              <a:rPr lang="de-DE" dirty="0">
                <a:cs typeface="Calibri"/>
              </a:rPr>
              <a:t> als </a:t>
            </a:r>
            <a:r>
              <a:rPr lang="de-DE" dirty="0" err="1">
                <a:cs typeface="Calibri"/>
              </a:rPr>
              <a:t>zwischenschritt</a:t>
            </a: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AD6667-C6F2-5809-F95D-EE612033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Adjazensmatrix</a:t>
            </a:r>
            <a:r>
              <a:rPr lang="de-DE"/>
              <a:t>: Data </a:t>
            </a:r>
            <a:r>
              <a:rPr lang="de-DE" err="1"/>
              <a:t>Preparation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386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00E5DE91-9B4B-68ED-30D8-D928D04EE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1495"/>
            <a:ext cx="10515600" cy="1551482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7670546-2D2F-BDA9-DFAE-8F008B43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Ajdazensmatrix</a:t>
            </a:r>
            <a:r>
              <a:rPr lang="de-DE"/>
              <a:t> </a:t>
            </a:r>
          </a:p>
        </p:txBody>
      </p:sp>
      <p:pic>
        <p:nvPicPr>
          <p:cNvPr id="6" name="Grafik 5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0E3EAE83-0816-2CDD-4D6F-BDB2C0666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88" y="3531577"/>
            <a:ext cx="396533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23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57C8F5-A7D2-90C1-2446-3433C305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Zusätzliche Daten für Nodes</a:t>
            </a:r>
          </a:p>
          <a:p>
            <a:r>
              <a:rPr lang="de-DE" dirty="0" err="1"/>
              <a:t>Categorys</a:t>
            </a:r>
            <a:endParaRPr lang="de-DE" dirty="0"/>
          </a:p>
          <a:p>
            <a:r>
              <a:rPr lang="de-DE" dirty="0"/>
              <a:t>Vorfiltern der Daten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=&gt; In Pandas gleich schnell wie </a:t>
            </a:r>
            <a:r>
              <a:rPr lang="de-DE" dirty="0" err="1"/>
              <a:t>Pyspark</a:t>
            </a:r>
            <a:r>
              <a:rPr lang="de-DE" dirty="0"/>
              <a:t>, aber eleganter </a:t>
            </a:r>
            <a:r>
              <a:rPr lang="de-DE"/>
              <a:t>und simpler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83B58FA-6FE6-6090-304E-A23D1DD0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Data </a:t>
            </a:r>
            <a:r>
              <a:rPr lang="de-DE" dirty="0" err="1"/>
              <a:t>Prep</a:t>
            </a:r>
            <a:r>
              <a:rPr lang="de-DE" dirty="0"/>
              <a:t> Skripte</a:t>
            </a:r>
          </a:p>
        </p:txBody>
      </p:sp>
    </p:spTree>
    <p:extLst>
      <p:ext uri="{BB962C8B-B14F-4D97-AF65-F5344CB8AC3E}">
        <p14:creationId xmlns:p14="http://schemas.microsoft.com/office/powerpoint/2010/main" val="4232223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8B57B56-0C3C-80A9-4700-1A77225C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Leichterer Zugriff für Dash und Tableau </a:t>
            </a:r>
            <a:r>
              <a:rPr lang="de-DE" dirty="0" err="1"/>
              <a:t>server</a:t>
            </a:r>
            <a:endParaRPr lang="de-DE" dirty="0"/>
          </a:p>
          <a:p>
            <a:r>
              <a:rPr lang="de-DE" dirty="0"/>
              <a:t>Für kleinere </a:t>
            </a:r>
            <a:r>
              <a:rPr lang="de-DE" dirty="0" err="1"/>
              <a:t>Datnemengen</a:t>
            </a:r>
            <a:r>
              <a:rPr lang="de-DE" dirty="0"/>
              <a:t> wie die errechneten </a:t>
            </a:r>
            <a:r>
              <a:rPr lang="de-DE" dirty="0" err="1"/>
              <a:t>Tables</a:t>
            </a:r>
            <a:r>
              <a:rPr lang="de-DE" dirty="0"/>
              <a:t> ideal</a:t>
            </a:r>
          </a:p>
          <a:p>
            <a:r>
              <a:rPr lang="de-DE" dirty="0"/>
              <a:t>Alle </a:t>
            </a:r>
            <a:r>
              <a:rPr lang="de-DE" dirty="0" err="1"/>
              <a:t>Tables</a:t>
            </a:r>
            <a:r>
              <a:rPr lang="de-DE" dirty="0"/>
              <a:t> werden direkt am Anfang im Docker </a:t>
            </a:r>
            <a:r>
              <a:rPr lang="de-DE" dirty="0" err="1"/>
              <a:t>Compose</a:t>
            </a:r>
            <a:r>
              <a:rPr lang="de-DE" dirty="0"/>
              <a:t> erstellt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0AB73F-AE19-E9AB-458F-4D7373C5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PostgresSQL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65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B3467-1558-01DA-CD73-EF7B10A4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Vorstellung Thema:</a:t>
            </a:r>
            <a:br>
              <a:rPr lang="de-DE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30D25C-7A39-7875-7CEA-D47A0E92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Analyse und Visualisierung von YouTube-Trends der verschiedenen Länder</a:t>
            </a:r>
          </a:p>
          <a:p>
            <a:r>
              <a:rPr lang="de-DE"/>
              <a:t>Basierend darauf Empfehlungen für die </a:t>
            </a:r>
            <a:r>
              <a:rPr lang="de-DE" err="1"/>
              <a:t>Contenterstellung</a:t>
            </a:r>
            <a:r>
              <a:rPr lang="de-DE"/>
              <a:t> geben</a:t>
            </a:r>
          </a:p>
          <a:p>
            <a:r>
              <a:rPr lang="de-DE"/>
              <a:t>Problem: Trends filtern und auswählen</a:t>
            </a:r>
          </a:p>
          <a:p>
            <a:r>
              <a:rPr lang="de-DE"/>
              <a:t>Ziele: 	</a:t>
            </a:r>
          </a:p>
          <a:p>
            <a:pPr lvl="1"/>
            <a:r>
              <a:rPr lang="de-DE"/>
              <a:t>Kunden sollen auf einem Blick YouTube-Trends dargestellt bekommen, die für Sie relevant sind</a:t>
            </a:r>
          </a:p>
          <a:p>
            <a:pPr lvl="1"/>
            <a:r>
              <a:rPr lang="de-DE"/>
              <a:t>Kunden bekommen personalisierte „Upload Empfehlungen“ für Ihre Kanäle</a:t>
            </a:r>
          </a:p>
          <a:p>
            <a:pPr lvl="1"/>
            <a:r>
              <a:rPr lang="de-DE"/>
              <a:t>Wie Google Trends für YouTube-Trends sein</a:t>
            </a:r>
          </a:p>
          <a:p>
            <a:pPr lvl="1"/>
            <a:r>
              <a:rPr lang="de-DE"/>
              <a:t>Top-Trends per Day und Kategorie darstellen </a:t>
            </a:r>
          </a:p>
          <a:p>
            <a:r>
              <a:rPr lang="de-DE"/>
              <a:t>Risiken: </a:t>
            </a:r>
          </a:p>
          <a:p>
            <a:pPr lvl="1"/>
            <a:r>
              <a:rPr lang="de-DE"/>
              <a:t>Keine relevanten Trends für den Kunden zu finden</a:t>
            </a:r>
          </a:p>
          <a:p>
            <a:pPr lvl="1"/>
            <a:r>
              <a:rPr lang="de-DE"/>
              <a:t>Bei Ausfall kein täglicher Upload der Trends möglich</a:t>
            </a:r>
          </a:p>
        </p:txBody>
      </p:sp>
    </p:spTree>
    <p:extLst>
      <p:ext uri="{BB962C8B-B14F-4D97-AF65-F5344CB8AC3E}">
        <p14:creationId xmlns:p14="http://schemas.microsoft.com/office/powerpoint/2010/main" val="350078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C06BFCB-F331-8111-BAC3-F37125616A1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442348"/>
              </p:ext>
            </p:extLst>
          </p:nvPr>
        </p:nvGraphicFramePr>
        <p:xfrm>
          <a:off x="-1" y="-1"/>
          <a:ext cx="9456821" cy="7297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5439932" imgH="11915775" progId="Excel.Sheet.12">
                  <p:embed/>
                </p:oleObj>
              </mc:Choice>
              <mc:Fallback>
                <p:oleObj name="Worksheet" r:id="rId2" imgW="15439932" imgH="11915775" progId="Excel.Sheet.12">
                  <p:embed/>
                  <p:pic>
                    <p:nvPicPr>
                      <p:cNvPr id="4" name="Inhaltsplatzhalter 3">
                        <a:extLst>
                          <a:ext uri="{FF2B5EF4-FFF2-40B4-BE49-F238E27FC236}">
                            <a16:creationId xmlns:a16="http://schemas.microsoft.com/office/drawing/2014/main" id="{2C06BFCB-F331-8111-BAC3-F37125616A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9456821" cy="7297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06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Placeholder 40">
            <a:extLst>
              <a:ext uri="{FF2B5EF4-FFF2-40B4-BE49-F238E27FC236}">
                <a16:creationId xmlns:a16="http://schemas.microsoft.com/office/drawing/2014/main" id="{C8D927BF-E3DB-96EF-B5FE-BD0FB3886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452564" y="1066800"/>
            <a:ext cx="1754187" cy="3429000"/>
          </a:xfrm>
          <a:ln>
            <a:solidFill>
              <a:schemeClr val="tx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de-DE" b="1" err="1">
                <a:latin typeface="Arial" panose="020B0604020202020204" pitchFamily="34" charset="0"/>
              </a:rPr>
              <a:t>Schlüsselpartner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Social-Media-</a:t>
            </a:r>
            <a:r>
              <a:rPr lang="en-GB" altLang="de-DE" err="1">
                <a:latin typeface="Arial" panose="020B0604020202020204" pitchFamily="34" charset="0"/>
              </a:rPr>
              <a:t>Plattformen</a:t>
            </a:r>
            <a:endParaRPr lang="en-GB" altLang="de-DE">
              <a:latin typeface="Arial" panose="020B0604020202020204" pitchFamily="34" charset="0"/>
            </a:endParaRP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Content Creator</a:t>
            </a: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Influencer</a:t>
            </a: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“YouTuber”</a:t>
            </a: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Scouts</a:t>
            </a: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Marketings-Teams</a:t>
            </a:r>
          </a:p>
        </p:txBody>
      </p:sp>
      <p:sp>
        <p:nvSpPr>
          <p:cNvPr id="2050" name="Text Placeholder 41">
            <a:extLst>
              <a:ext uri="{FF2B5EF4-FFF2-40B4-BE49-F238E27FC236}">
                <a16:creationId xmlns:a16="http://schemas.microsoft.com/office/drawing/2014/main" id="{A535B8E1-E063-F8FC-0618-1B8AF2533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328989" y="1066800"/>
            <a:ext cx="1754187" cy="1530350"/>
          </a:xfrm>
          <a:ln>
            <a:solidFill>
              <a:schemeClr val="tx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altLang="de-DE" b="1" err="1">
                <a:latin typeface="Arial" panose="020B0604020202020204" pitchFamily="34" charset="0"/>
              </a:rPr>
              <a:t>Schlüsselaktivitäten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 err="1">
                <a:latin typeface="Arial" charset="0"/>
                <a:ea typeface="ＭＳ Ｐゴシック" charset="0"/>
              </a:rPr>
              <a:t>Entwicklung</a:t>
            </a:r>
            <a:r>
              <a:rPr lang="en-GB">
                <a:latin typeface="Arial" charset="0"/>
                <a:ea typeface="ＭＳ Ｐゴシック" charset="0"/>
              </a:rPr>
              <a:t> der </a:t>
            </a:r>
            <a:r>
              <a:rPr lang="en-GB" err="1">
                <a:latin typeface="Arial" charset="0"/>
                <a:ea typeface="ＭＳ Ｐゴシック" charset="0"/>
              </a:rPr>
              <a:t>Webanwendung</a:t>
            </a:r>
            <a:endParaRPr lang="en-GB">
              <a:latin typeface="Arial" charset="0"/>
              <a:ea typeface="ＭＳ Ｐゴシック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 err="1">
                <a:latin typeface="Arial" charset="0"/>
                <a:ea typeface="ＭＳ Ｐゴシック" charset="0"/>
              </a:rPr>
              <a:t>Scrapen</a:t>
            </a:r>
            <a:r>
              <a:rPr lang="en-GB">
                <a:latin typeface="Arial" charset="0"/>
                <a:ea typeface="ＭＳ Ｐゴシック" charset="0"/>
              </a:rPr>
              <a:t> der </a:t>
            </a:r>
            <a:r>
              <a:rPr lang="en-GB" err="1">
                <a:latin typeface="Arial" charset="0"/>
                <a:ea typeface="ＭＳ Ｐゴシック" charset="0"/>
              </a:rPr>
              <a:t>Daten</a:t>
            </a:r>
            <a:endParaRPr lang="en-GB">
              <a:latin typeface="Arial" charset="0"/>
              <a:ea typeface="ＭＳ Ｐゴシック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 err="1">
                <a:latin typeface="Arial" charset="0"/>
                <a:ea typeface="ＭＳ Ｐゴシック" charset="0"/>
              </a:rPr>
              <a:t>Regelmäßiges</a:t>
            </a:r>
            <a:r>
              <a:rPr lang="en-GB">
                <a:latin typeface="Arial" charset="0"/>
                <a:ea typeface="ＭＳ Ｐゴシック" charset="0"/>
              </a:rPr>
              <a:t> </a:t>
            </a:r>
            <a:r>
              <a:rPr lang="en-GB" err="1">
                <a:latin typeface="Arial" charset="0"/>
                <a:ea typeface="ＭＳ Ｐゴシック" charset="0"/>
              </a:rPr>
              <a:t>Hochladen</a:t>
            </a:r>
            <a:r>
              <a:rPr lang="en-GB">
                <a:latin typeface="Arial" charset="0"/>
                <a:ea typeface="ＭＳ Ｐゴシック" charset="0"/>
              </a:rPr>
              <a:t> von Dashboards / Updates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 err="1">
                <a:latin typeface="Arial" charset="0"/>
                <a:ea typeface="ＭＳ Ｐゴシック" charset="0"/>
              </a:rPr>
              <a:t>Erstellen</a:t>
            </a:r>
            <a:r>
              <a:rPr lang="en-GB">
                <a:latin typeface="Arial" charset="0"/>
                <a:ea typeface="ＭＳ Ｐゴシック" charset="0"/>
              </a:rPr>
              <a:t> der </a:t>
            </a:r>
            <a:r>
              <a:rPr lang="en-GB" err="1">
                <a:latin typeface="Arial" charset="0"/>
                <a:ea typeface="ＭＳ Ｐゴシック" charset="0"/>
              </a:rPr>
              <a:t>Grafiken</a:t>
            </a: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2051" name="Text Placeholder 42">
            <a:extLst>
              <a:ext uri="{FF2B5EF4-FFF2-40B4-BE49-F238E27FC236}">
                <a16:creationId xmlns:a16="http://schemas.microsoft.com/office/drawing/2014/main" id="{34989B92-109B-A970-47AE-E51D8DCD82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210175" y="1066800"/>
            <a:ext cx="1754188" cy="3429000"/>
          </a:xfrm>
          <a:ln>
            <a:solidFill>
              <a:schemeClr val="tx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altLang="de-DE" b="1" err="1">
                <a:latin typeface="Arial" panose="020B0604020202020204" pitchFamily="34" charset="0"/>
              </a:rPr>
              <a:t>Wertversprechen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/>
            <a:endParaRPr lang="en-GB" altLang="de-DE">
              <a:latin typeface="Arial" panose="020B0604020202020204" pitchFamily="34" charset="0"/>
            </a:endParaRP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Top </a:t>
            </a:r>
            <a:r>
              <a:rPr lang="en-GB" altLang="de-DE" err="1">
                <a:latin typeface="Arial" panose="020B0604020202020204" pitchFamily="34" charset="0"/>
              </a:rPr>
              <a:t>Produkt</a:t>
            </a:r>
            <a:r>
              <a:rPr lang="en-GB" altLang="de-DE">
                <a:latin typeface="Arial" panose="020B0604020202020204" pitchFamily="34" charset="0"/>
              </a:rPr>
              <a:t> Videos für Influencer</a:t>
            </a:r>
          </a:p>
          <a:p>
            <a:pPr eaLnBrk="1" hangingPunct="1"/>
            <a:r>
              <a:rPr lang="en-GB" altLang="de-DE" err="1">
                <a:latin typeface="Arial" panose="020B0604020202020204" pitchFamily="34" charset="0"/>
              </a:rPr>
              <a:t>Sasion</a:t>
            </a:r>
            <a:r>
              <a:rPr lang="en-GB" altLang="de-DE">
                <a:latin typeface="Arial" panose="020B0604020202020204" pitchFamily="34" charset="0"/>
              </a:rPr>
              <a:t> </a:t>
            </a:r>
            <a:r>
              <a:rPr lang="en-GB" altLang="de-DE" err="1">
                <a:latin typeface="Arial" panose="020B0604020202020204" pitchFamily="34" charset="0"/>
              </a:rPr>
              <a:t>basierte</a:t>
            </a:r>
            <a:r>
              <a:rPr lang="en-GB" altLang="de-DE">
                <a:latin typeface="Arial" panose="020B0604020202020204" pitchFamily="34" charset="0"/>
              </a:rPr>
              <a:t> Dashboards</a:t>
            </a:r>
          </a:p>
          <a:p>
            <a:pPr eaLnBrk="1" hangingPunct="1"/>
            <a:r>
              <a:rPr lang="en-GB" altLang="de-DE" err="1">
                <a:latin typeface="Arial" panose="020B0604020202020204" pitchFamily="34" charset="0"/>
              </a:rPr>
              <a:t>Regelmäßige</a:t>
            </a:r>
            <a:r>
              <a:rPr lang="en-GB" altLang="de-DE">
                <a:latin typeface="Arial" panose="020B0604020202020204" pitchFamily="34" charset="0"/>
              </a:rPr>
              <a:t> </a:t>
            </a:r>
            <a:r>
              <a:rPr lang="en-GB" altLang="de-DE" err="1">
                <a:latin typeface="Arial" panose="020B0604020202020204" pitchFamily="34" charset="0"/>
              </a:rPr>
              <a:t>Übersichten</a:t>
            </a:r>
            <a:r>
              <a:rPr lang="en-GB" altLang="de-DE">
                <a:latin typeface="Arial" panose="020B0604020202020204" pitchFamily="34" charset="0"/>
              </a:rPr>
              <a:t> der Top Trends auf YouTube und </a:t>
            </a:r>
            <a:r>
              <a:rPr lang="en-GB" altLang="de-DE" err="1">
                <a:latin typeface="Arial" panose="020B0604020202020204" pitchFamily="34" charset="0"/>
              </a:rPr>
              <a:t>Contentempfehlungen</a:t>
            </a:r>
            <a:endParaRPr lang="en-GB" altLang="de-DE">
              <a:latin typeface="Arial" panose="020B0604020202020204" pitchFamily="34" charset="0"/>
            </a:endParaRPr>
          </a:p>
        </p:txBody>
      </p:sp>
      <p:sp>
        <p:nvSpPr>
          <p:cNvPr id="2052" name="Text Placeholder 43">
            <a:extLst>
              <a:ext uri="{FF2B5EF4-FFF2-40B4-BE49-F238E27FC236}">
                <a16:creationId xmlns:a16="http://schemas.microsoft.com/office/drawing/2014/main" id="{C8F47FA8-40FC-B77E-BEB8-E02C29C7E2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7091364" y="1055688"/>
            <a:ext cx="1754187" cy="1530350"/>
          </a:xfrm>
          <a:ln>
            <a:solidFill>
              <a:schemeClr val="tx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altLang="de-DE" b="1" err="1">
                <a:latin typeface="Arial" panose="020B0604020202020204" pitchFamily="34" charset="0"/>
              </a:rPr>
              <a:t>Kundenbeziehungen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en-GB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FAQ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E-mail-Support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Live-</a:t>
            </a:r>
            <a:r>
              <a:rPr lang="en-GB" err="1">
                <a:latin typeface="Arial" charset="0"/>
                <a:ea typeface="ＭＳ Ｐゴシック" charset="0"/>
              </a:rPr>
              <a:t>Beratung</a:t>
            </a:r>
            <a:r>
              <a:rPr lang="en-GB">
                <a:latin typeface="Arial" charset="0"/>
                <a:ea typeface="ＭＳ Ｐゴシック" charset="0"/>
              </a:rPr>
              <a:t> / </a:t>
            </a:r>
            <a:r>
              <a:rPr lang="en-GB" err="1">
                <a:latin typeface="Arial" charset="0"/>
                <a:ea typeface="ＭＳ Ｐゴシック" charset="0"/>
              </a:rPr>
              <a:t>Betreung</a:t>
            </a:r>
            <a:r>
              <a:rPr lang="en-GB">
                <a:latin typeface="Arial" charset="0"/>
                <a:ea typeface="ＭＳ Ｐゴシック" charset="0"/>
              </a:rPr>
              <a:t> </a:t>
            </a:r>
            <a:r>
              <a:rPr lang="en-GB" err="1">
                <a:latin typeface="Arial" charset="0"/>
                <a:ea typeface="ＭＳ Ｐゴシック" charset="0"/>
              </a:rPr>
              <a:t>bei</a:t>
            </a:r>
            <a:r>
              <a:rPr lang="en-GB">
                <a:latin typeface="Arial" charset="0"/>
                <a:ea typeface="ＭＳ Ｐゴシック" charset="0"/>
              </a:rPr>
              <a:t> </a:t>
            </a:r>
            <a:r>
              <a:rPr lang="en-GB" err="1">
                <a:latin typeface="Arial" charset="0"/>
                <a:ea typeface="ＭＳ Ｐゴシック" charset="0"/>
              </a:rPr>
              <a:t>Aufträgen</a:t>
            </a: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2053" name="Text Placeholder 44">
            <a:extLst>
              <a:ext uri="{FF2B5EF4-FFF2-40B4-BE49-F238E27FC236}">
                <a16:creationId xmlns:a16="http://schemas.microsoft.com/office/drawing/2014/main" id="{A3A9D982-4F64-D46F-6ACD-DE7F8CFAA4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8978900" y="1055688"/>
            <a:ext cx="1754188" cy="3440112"/>
          </a:xfrm>
          <a:ln>
            <a:solidFill>
              <a:schemeClr val="tx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altLang="de-DE" b="1" err="1">
                <a:latin typeface="Arial" panose="020B0604020202020204" pitchFamily="34" charset="0"/>
              </a:rPr>
              <a:t>Kundensegmente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en-GB">
              <a:latin typeface="Arial" charset="0"/>
              <a:ea typeface="ＭＳ Ｐゴシック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B2B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B2C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 err="1">
                <a:latin typeface="Arial" charset="0"/>
                <a:ea typeface="ＭＳ Ｐゴシック" charset="0"/>
              </a:rPr>
              <a:t>Zielgruppen</a:t>
            </a:r>
            <a:r>
              <a:rPr lang="en-GB">
                <a:latin typeface="Arial" charset="0"/>
                <a:ea typeface="ＭＳ Ｐゴシック" charset="0"/>
              </a:rPr>
              <a:t>: 16-50 Jahre alt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YouTuber, </a:t>
            </a:r>
            <a:r>
              <a:rPr lang="en-GB" err="1">
                <a:latin typeface="Arial" charset="0"/>
                <a:ea typeface="ＭＳ Ｐゴシック" charset="0"/>
              </a:rPr>
              <a:t>angehende</a:t>
            </a:r>
            <a:r>
              <a:rPr lang="en-GB">
                <a:latin typeface="Arial" charset="0"/>
                <a:ea typeface="ＭＳ Ｐゴシック" charset="0"/>
              </a:rPr>
              <a:t> Content-Creator, Influencer</a:t>
            </a:r>
          </a:p>
        </p:txBody>
      </p:sp>
      <p:sp>
        <p:nvSpPr>
          <p:cNvPr id="2054" name="Text Placeholder 45">
            <a:extLst>
              <a:ext uri="{FF2B5EF4-FFF2-40B4-BE49-F238E27FC236}">
                <a16:creationId xmlns:a16="http://schemas.microsoft.com/office/drawing/2014/main" id="{D4135871-70F3-DF39-3ECC-F8A064ABAD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auto">
          <a:xfrm>
            <a:off x="3340100" y="2965450"/>
            <a:ext cx="1754188" cy="1530350"/>
          </a:xfrm>
          <a:ln>
            <a:solidFill>
              <a:schemeClr val="tx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altLang="de-DE" b="1" err="1">
                <a:latin typeface="Arial" panose="020B0604020202020204" pitchFamily="34" charset="0"/>
              </a:rPr>
              <a:t>Schlüsselressourcen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Software-Tools: Apache Hadoop, Apache Spark, etc</a:t>
            </a:r>
            <a:r>
              <a:rPr lang="en-GB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 err="1">
                <a:latin typeface="Arial" charset="0"/>
                <a:ea typeface="ＭＳ Ｐゴシック" charset="0"/>
              </a:rPr>
              <a:t>Programmierer</a:t>
            </a:r>
            <a:endParaRPr lang="en-GB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GB">
                <a:latin typeface="Arial" charset="0"/>
                <a:ea typeface="ＭＳ Ｐゴシック" charset="0"/>
              </a:rPr>
              <a:t>Scraper </a:t>
            </a:r>
            <a:r>
              <a:rPr lang="en-GB" err="1">
                <a:latin typeface="Arial" charset="0"/>
                <a:ea typeface="ＭＳ Ｐゴシック" charset="0"/>
              </a:rPr>
              <a:t>Entwickler</a:t>
            </a:r>
            <a:endParaRPr lang="en-GB">
              <a:latin typeface="Arial" charset="0"/>
              <a:ea typeface="ＭＳ Ｐゴシック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Hardware (</a:t>
            </a:r>
            <a:r>
              <a:rPr lang="en-GB" err="1">
                <a:latin typeface="Arial" charset="0"/>
                <a:ea typeface="ＭＳ Ｐゴシック" charset="0"/>
              </a:rPr>
              <a:t>Datenbank</a:t>
            </a:r>
            <a:r>
              <a:rPr lang="en-GB">
                <a:latin typeface="Arial" charset="0"/>
                <a:ea typeface="ＭＳ Ｐゴシック" charset="0"/>
              </a:rPr>
              <a:t>, Server, etc.)</a:t>
            </a:r>
          </a:p>
          <a:p>
            <a:pPr eaLnBrk="1" hangingPunct="1">
              <a:buFont typeface="Arial" charset="0"/>
              <a:buNone/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2055" name="Text Placeholder 46">
            <a:extLst>
              <a:ext uri="{FF2B5EF4-FFF2-40B4-BE49-F238E27FC236}">
                <a16:creationId xmlns:a16="http://schemas.microsoft.com/office/drawing/2014/main" id="{2C69643A-DAEA-904E-C4A2-A203535866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7094539" y="2965450"/>
            <a:ext cx="1754187" cy="1530350"/>
          </a:xfrm>
          <a:ln>
            <a:solidFill>
              <a:schemeClr val="tx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defRPr/>
            </a:pPr>
            <a:r>
              <a:rPr lang="en-GB" altLang="de-DE" b="1" err="1">
                <a:latin typeface="Arial" panose="020B0604020202020204" pitchFamily="34" charset="0"/>
              </a:rPr>
              <a:t>Marktkanäle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en-GB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Social-Media (Twitter, Instagram, YouTube)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SEM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E-Mai Marketing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>
                <a:latin typeface="Arial" charset="0"/>
                <a:ea typeface="ＭＳ Ｐゴシック" charset="0"/>
              </a:rPr>
              <a:t>Influencer-Marketing</a:t>
            </a:r>
          </a:p>
          <a:p>
            <a:pPr eaLnBrk="1" hangingPunct="1">
              <a:buFont typeface="Arial" charset="0"/>
              <a:buNone/>
              <a:defRPr/>
            </a:pPr>
            <a:endParaRPr lang="en-GB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56" name="Text Placeholder 47">
            <a:extLst>
              <a:ext uri="{FF2B5EF4-FFF2-40B4-BE49-F238E27FC236}">
                <a16:creationId xmlns:a16="http://schemas.microsoft.com/office/drawing/2014/main" id="{59D8AF78-C3A2-E943-F172-2F4487B7DE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xfrm>
            <a:off x="1452564" y="4876800"/>
            <a:ext cx="4560887" cy="1447800"/>
          </a:xfrm>
          <a:ln>
            <a:solidFill>
              <a:schemeClr val="tx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GB" altLang="de-DE" b="1" err="1">
                <a:latin typeface="Arial" panose="020B0604020202020204" pitchFamily="34" charset="0"/>
              </a:rPr>
              <a:t>Kosten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/>
            <a:r>
              <a:rPr lang="en-GB" altLang="de-DE" u="sng" err="1">
                <a:latin typeface="Arial" panose="020B0604020202020204" pitchFamily="34" charset="0"/>
              </a:rPr>
              <a:t>Fixkosten</a:t>
            </a:r>
            <a:r>
              <a:rPr lang="en-GB" altLang="de-DE" u="sng">
                <a:latin typeface="Arial" panose="020B0604020202020204" pitchFamily="34" charset="0"/>
              </a:rPr>
              <a:t>:</a:t>
            </a:r>
            <a:r>
              <a:rPr lang="en-GB" altLang="de-DE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GB" altLang="de-DE" err="1">
                <a:latin typeface="Arial" panose="020B0604020202020204" pitchFamily="34" charset="0"/>
              </a:rPr>
              <a:t>Gehälter</a:t>
            </a:r>
            <a:r>
              <a:rPr lang="en-GB" altLang="de-DE">
                <a:latin typeface="Arial" panose="020B0604020202020204" pitchFamily="34" charset="0"/>
              </a:rPr>
              <a:t> Mitarbeiter (</a:t>
            </a:r>
            <a:r>
              <a:rPr lang="en-GB" altLang="de-DE" err="1">
                <a:latin typeface="Arial" panose="020B0604020202020204" pitchFamily="34" charset="0"/>
              </a:rPr>
              <a:t>Programmierer</a:t>
            </a:r>
            <a:r>
              <a:rPr lang="en-GB" altLang="de-DE">
                <a:latin typeface="Arial" panose="020B0604020202020204" pitchFamily="34" charset="0"/>
              </a:rPr>
              <a:t>, </a:t>
            </a:r>
            <a:r>
              <a:rPr lang="en-GB" altLang="de-DE" err="1">
                <a:latin typeface="Arial" panose="020B0604020202020204" pitchFamily="34" charset="0"/>
              </a:rPr>
              <a:t>Entwickler</a:t>
            </a:r>
            <a:r>
              <a:rPr lang="en-GB" altLang="de-DE">
                <a:latin typeface="Arial" panose="020B0604020202020204" pitchFamily="34" charset="0"/>
              </a:rPr>
              <a:t>, etc.)</a:t>
            </a: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Server, </a:t>
            </a:r>
            <a:r>
              <a:rPr lang="en-GB" altLang="de-DE" err="1">
                <a:latin typeface="Arial" panose="020B0604020202020204" pitchFamily="34" charset="0"/>
              </a:rPr>
              <a:t>Datenbank</a:t>
            </a:r>
            <a:r>
              <a:rPr lang="en-GB" altLang="de-DE">
                <a:latin typeface="Arial" panose="020B0604020202020204" pitchFamily="34" charset="0"/>
              </a:rPr>
              <a:t>, Tools, (Web-Hosting)</a:t>
            </a:r>
          </a:p>
          <a:p>
            <a:pPr eaLnBrk="1" hangingPunct="1"/>
            <a:r>
              <a:rPr lang="en-GB" altLang="de-DE" u="sng">
                <a:latin typeface="Arial" panose="020B0604020202020204" pitchFamily="34" charset="0"/>
              </a:rPr>
              <a:t>Variable </a:t>
            </a:r>
            <a:r>
              <a:rPr lang="en-GB" altLang="de-DE" u="sng" err="1">
                <a:latin typeface="Arial" panose="020B0604020202020204" pitchFamily="34" charset="0"/>
              </a:rPr>
              <a:t>Kosten</a:t>
            </a:r>
            <a:r>
              <a:rPr lang="en-GB" altLang="de-DE" u="sng"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GB" altLang="de-DE" err="1">
                <a:latin typeface="Arial" panose="020B0604020202020204" pitchFamily="34" charset="0"/>
              </a:rPr>
              <a:t>Instandhaltung</a:t>
            </a:r>
            <a:r>
              <a:rPr lang="en-GB" altLang="de-DE">
                <a:latin typeface="Arial" panose="020B0604020202020204" pitchFamily="34" charset="0"/>
              </a:rPr>
              <a:t>, Influencer</a:t>
            </a:r>
          </a:p>
        </p:txBody>
      </p:sp>
      <p:sp>
        <p:nvSpPr>
          <p:cNvPr id="2057" name="Text Placeholder 48">
            <a:extLst>
              <a:ext uri="{FF2B5EF4-FFF2-40B4-BE49-F238E27FC236}">
                <a16:creationId xmlns:a16="http://schemas.microsoft.com/office/drawing/2014/main" id="{77F65C96-C92D-21AE-BBCC-0EBF51D98C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xfrm>
            <a:off x="6199188" y="4876800"/>
            <a:ext cx="4533900" cy="1447800"/>
          </a:xfrm>
          <a:ln>
            <a:solidFill>
              <a:schemeClr val="tx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altLang="de-DE" b="1" err="1">
                <a:latin typeface="Arial" panose="020B0604020202020204" pitchFamily="34" charset="0"/>
              </a:rPr>
              <a:t>Einnahmen</a:t>
            </a:r>
            <a:endParaRPr lang="en-GB" altLang="de-DE" b="1">
              <a:latin typeface="Arial" panose="020B0604020202020204" pitchFamily="34" charset="0"/>
            </a:endParaRP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“Subscription-Modell”</a:t>
            </a:r>
          </a:p>
          <a:p>
            <a:pPr eaLnBrk="1" hangingPunct="1"/>
            <a:r>
              <a:rPr lang="en-GB" altLang="de-DE">
                <a:latin typeface="Arial" panose="020B0604020202020204" pitchFamily="34" charset="0"/>
              </a:rPr>
              <a:t>“One-Time-</a:t>
            </a:r>
            <a:r>
              <a:rPr lang="en-GB" altLang="de-DE" err="1">
                <a:latin typeface="Arial" panose="020B0604020202020204" pitchFamily="34" charset="0"/>
              </a:rPr>
              <a:t>Dienstleistungen</a:t>
            </a:r>
            <a:r>
              <a:rPr lang="en-GB" altLang="de-DE"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41D71799-2803-455E-9ED3-AEA5E6A852C4}"/>
              </a:ext>
            </a:extLst>
          </p:cNvPr>
          <p:cNvSpPr txBox="1">
            <a:spLocks/>
          </p:cNvSpPr>
          <p:nvPr/>
        </p:nvSpPr>
        <p:spPr>
          <a:xfrm>
            <a:off x="503971" y="268314"/>
            <a:ext cx="7567974" cy="3979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Business-Model-Canvas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B409D54-3A02-118F-86B8-13EFCC0C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u="sng" strike="noStrike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Datensatz</a:t>
            </a:r>
            <a:r>
              <a:rPr lang="de-DE" b="0" i="0" u="none" strike="noStrike">
                <a:effectLst/>
              </a:rPr>
              <a:t>: „</a:t>
            </a:r>
            <a:r>
              <a:rPr lang="en-US" b="1" i="0" u="none" strike="noStrike">
                <a:effectLst/>
              </a:rPr>
              <a:t>YouTube Trending Video Dataset (updated daily)”</a:t>
            </a:r>
            <a:r>
              <a:rPr lang="en-US" sz="1800" b="0" i="0"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“Daily Trending” YouTube Videos von </a:t>
            </a:r>
            <a:r>
              <a:rPr lang="en-US" b="0" i="0" u="none" strike="noStrike" err="1">
                <a:effectLst/>
              </a:rPr>
              <a:t>verschiedenen</a:t>
            </a:r>
            <a:r>
              <a:rPr lang="en-US" b="0" i="0" u="none" strike="noStrike">
                <a:effectLst/>
              </a:rPr>
              <a:t> </a:t>
            </a:r>
            <a:r>
              <a:rPr lang="en-US" b="0" i="0" u="none" strike="noStrike" err="1">
                <a:effectLst/>
              </a:rPr>
              <a:t>Ländern</a:t>
            </a:r>
            <a:r>
              <a:rPr lang="en-US" b="0" i="0"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Länder: USA, England, Deutschland, Kanada, </a:t>
            </a:r>
            <a:r>
              <a:rPr lang="en-US" b="0" i="0" u="none" strike="noStrike" err="1">
                <a:effectLst/>
              </a:rPr>
              <a:t>Frankreich</a:t>
            </a:r>
            <a:r>
              <a:rPr lang="en-US" b="0" i="0" u="none" strike="noStrike">
                <a:effectLst/>
              </a:rPr>
              <a:t>, </a:t>
            </a:r>
            <a:r>
              <a:rPr lang="en-US" b="0" i="0" u="none" strike="noStrike" err="1">
                <a:effectLst/>
              </a:rPr>
              <a:t>Russland</a:t>
            </a:r>
            <a:r>
              <a:rPr lang="en-US" b="0" i="0" u="none" strike="noStrike">
                <a:effectLst/>
              </a:rPr>
              <a:t>, </a:t>
            </a:r>
            <a:r>
              <a:rPr lang="en-US" b="0" i="0" u="none" strike="noStrike" err="1">
                <a:effectLst/>
              </a:rPr>
              <a:t>Brasilien</a:t>
            </a:r>
            <a:r>
              <a:rPr lang="en-US" b="0" i="0" u="none" strike="noStrike">
                <a:effectLst/>
              </a:rPr>
              <a:t>, Mexico, Japan, Süd Korea</a:t>
            </a:r>
            <a:r>
              <a:rPr lang="en-US" b="0" i="0"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effectLst/>
              </a:rPr>
              <a:t>Startdatum</a:t>
            </a:r>
            <a:r>
              <a:rPr lang="en-US" b="0" i="0" u="none" strike="noStrike">
                <a:effectLst/>
              </a:rPr>
              <a:t>: 3 August 2020  (Deutschland)</a:t>
            </a:r>
            <a:r>
              <a:rPr lang="en-US" b="0" i="0">
                <a:effectLst/>
              </a:rPr>
              <a:t>​</a:t>
            </a:r>
          </a:p>
          <a:p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7739C5-EBA4-9750-6D92-74F838B1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Data Understanding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83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E573461-00AC-2EAA-9B71-00BAF0D7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Datenabstraktion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0EBE4B-E23A-8BA7-354F-DCA23DCD6C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solidFill>
                  <a:srgbClr val="000000"/>
                </a:solidFill>
                <a:effectLst/>
              </a:rPr>
              <a:t>Spalten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video title, channel title, publish time, tags, views, likes and dislikes, description, and comment count</a:t>
            </a:r>
            <a:r>
              <a:rPr lang="en-US" b="0" i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b="0" i="0" u="none" strike="noStrike">
                <a:solidFill>
                  <a:srgbClr val="000000"/>
                </a:solidFill>
                <a:effectLst/>
              </a:rPr>
              <a:t>Anzahl Spalten: 16</a:t>
            </a:r>
            <a:r>
              <a:rPr lang="en-US" b="0" i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b="0" i="0" u="none" strike="noStrike">
                <a:solidFill>
                  <a:srgbClr val="000000"/>
                </a:solidFill>
                <a:effectLst/>
              </a:rPr>
              <a:t>Dateiformat: .</a:t>
            </a:r>
            <a:r>
              <a:rPr lang="de-DE" b="0" i="0" u="none" strike="noStrike" err="1">
                <a:solidFill>
                  <a:srgbClr val="000000"/>
                </a:solidFill>
                <a:effectLst/>
              </a:rPr>
              <a:t>csv</a:t>
            </a:r>
            <a:r>
              <a:rPr lang="de-DE" b="0" i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b="0" i="0" u="none" strike="noStrike">
                <a:solidFill>
                  <a:srgbClr val="000000"/>
                </a:solidFill>
                <a:effectLst/>
              </a:rPr>
              <a:t>Weitere Datei zu jeweiligem Land, um die Kategorie eines spezifischen Videos herauszufinden (.</a:t>
            </a:r>
            <a:r>
              <a:rPr lang="de-DE" b="0" i="0" u="none" strike="noStrike" err="1">
                <a:solidFill>
                  <a:srgbClr val="000000"/>
                </a:solidFill>
                <a:effectLst/>
              </a:rPr>
              <a:t>json</a:t>
            </a:r>
            <a:r>
              <a:rPr lang="de-DE" b="0" i="0" u="none" strike="noStrike">
                <a:solidFill>
                  <a:srgbClr val="000000"/>
                </a:solidFill>
                <a:effectLst/>
              </a:rPr>
              <a:t>)</a:t>
            </a:r>
            <a:endParaRPr lang="en-US" b="0" i="0">
              <a:solidFill>
                <a:srgbClr val="000000"/>
              </a:solidFill>
              <a:effectLst/>
            </a:endParaRPr>
          </a:p>
          <a:p>
            <a:endParaRPr lang="de-DE"/>
          </a:p>
        </p:txBody>
      </p:sp>
      <p:pic>
        <p:nvPicPr>
          <p:cNvPr id="1028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4BBFCB-DD0D-A4F1-533E-9C14CD8AD24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250" y="2776818"/>
            <a:ext cx="6445203" cy="198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35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FA02B-CE46-315C-C11E-E7501936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Datenabstraktion</a:t>
            </a:r>
          </a:p>
        </p:txBody>
      </p:sp>
      <p:pic>
        <p:nvPicPr>
          <p:cNvPr id="5" name="Inhaltsplatzhalter 2">
            <a:extLst>
              <a:ext uri="{FF2B5EF4-FFF2-40B4-BE49-F238E27FC236}">
                <a16:creationId xmlns:a16="http://schemas.microsoft.com/office/drawing/2014/main" id="{F963BF6A-1093-F919-668F-8C3A629B27D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85" y="1848087"/>
            <a:ext cx="8617229" cy="38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Macintosh PowerPoint</Application>
  <PresentationFormat>Breitbild</PresentationFormat>
  <Paragraphs>153</Paragraphs>
  <Slides>34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Office</vt:lpstr>
      <vt:lpstr>Worksheet</vt:lpstr>
      <vt:lpstr>Objekt-Manager-Shellobjekt</vt:lpstr>
      <vt:lpstr>PowerPoint-Präsentation</vt:lpstr>
      <vt:lpstr>PowerPoint-Präsentation</vt:lpstr>
      <vt:lpstr>Projektarbeit Big Data:  YouTube Trends</vt:lpstr>
      <vt:lpstr>Vorstellung Thema: </vt:lpstr>
      <vt:lpstr>PowerPoint-Präsentation</vt:lpstr>
      <vt:lpstr>PowerPoint-Präsentation</vt:lpstr>
      <vt:lpstr>Data Understanding </vt:lpstr>
      <vt:lpstr>Datenabstraktion</vt:lpstr>
      <vt:lpstr>Datenabstraktion</vt:lpstr>
      <vt:lpstr>Datenabstraktion</vt:lpstr>
      <vt:lpstr>Data Preparation</vt:lpstr>
      <vt:lpstr>5 V‘s</vt:lpstr>
      <vt:lpstr>Architektur</vt:lpstr>
      <vt:lpstr>Infrastruktur</vt:lpstr>
      <vt:lpstr>Docker</vt:lpstr>
      <vt:lpstr>PowerPoint-Präsentation</vt:lpstr>
      <vt:lpstr>PowerPoint-Präsentation</vt:lpstr>
      <vt:lpstr>Hadoop + Spark</vt:lpstr>
      <vt:lpstr>Vergleich Map-Reduce Job</vt:lpstr>
      <vt:lpstr>Hadoop: HDFS</vt:lpstr>
      <vt:lpstr>Hadoop + Spark</vt:lpstr>
      <vt:lpstr>Scraper Data into HDFS</vt:lpstr>
      <vt:lpstr>YouTube-Scraper</vt:lpstr>
      <vt:lpstr>YouTube-Scraper</vt:lpstr>
      <vt:lpstr>YouTube-Scraper</vt:lpstr>
      <vt:lpstr>YouTube Data API</vt:lpstr>
      <vt:lpstr>Spark Connection</vt:lpstr>
      <vt:lpstr>Spark Machine Learning</vt:lpstr>
      <vt:lpstr>Spark Machine-Learning</vt:lpstr>
      <vt:lpstr>Fazit ML- Model</vt:lpstr>
      <vt:lpstr>Adjazensmatrix: Data Preparation </vt:lpstr>
      <vt:lpstr>Ajdazensmatrix </vt:lpstr>
      <vt:lpstr>Weitere Data Prep Skripte</vt:lpstr>
      <vt:lpstr>PostgresSQL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Kiessling</dc:creator>
  <cp:lastModifiedBy>Philip Bräuer</cp:lastModifiedBy>
  <cp:revision>166</cp:revision>
  <dcterms:created xsi:type="dcterms:W3CDTF">2024-01-17T10:39:59Z</dcterms:created>
  <dcterms:modified xsi:type="dcterms:W3CDTF">2024-02-22T13:58:18Z</dcterms:modified>
</cp:coreProperties>
</file>