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64" r:id="rId2"/>
    <p:sldId id="288" r:id="rId3"/>
    <p:sldId id="321" r:id="rId4"/>
    <p:sldId id="291" r:id="rId5"/>
    <p:sldId id="296" r:id="rId6"/>
    <p:sldId id="289" r:id="rId7"/>
    <p:sldId id="290" r:id="rId8"/>
    <p:sldId id="322" r:id="rId9"/>
    <p:sldId id="294" r:id="rId10"/>
    <p:sldId id="292" r:id="rId11"/>
    <p:sldId id="308" r:id="rId12"/>
    <p:sldId id="307" r:id="rId13"/>
    <p:sldId id="306" r:id="rId14"/>
    <p:sldId id="297" r:id="rId15"/>
    <p:sldId id="323" r:id="rId16"/>
    <p:sldId id="305" r:id="rId17"/>
    <p:sldId id="303" r:id="rId18"/>
    <p:sldId id="301" r:id="rId19"/>
    <p:sldId id="319" r:id="rId20"/>
    <p:sldId id="310" r:id="rId21"/>
    <p:sldId id="312" r:id="rId22"/>
    <p:sldId id="313" r:id="rId23"/>
    <p:sldId id="314" r:id="rId24"/>
    <p:sldId id="315" r:id="rId25"/>
    <p:sldId id="302" r:id="rId26"/>
    <p:sldId id="326" r:id="rId27"/>
    <p:sldId id="316" r:id="rId28"/>
    <p:sldId id="317" r:id="rId29"/>
    <p:sldId id="324" r:id="rId30"/>
    <p:sldId id="275" r:id="rId31"/>
    <p:sldId id="309" r:id="rId32"/>
    <p:sldId id="304" r:id="rId33"/>
    <p:sldId id="293" r:id="rId34"/>
    <p:sldId id="300" r:id="rId3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9BD"/>
    <a:srgbClr val="FF4343"/>
    <a:srgbClr val="FF4B4B"/>
    <a:srgbClr val="3984D9"/>
    <a:srgbClr val="004783"/>
    <a:srgbClr val="C10707"/>
    <a:srgbClr val="289428"/>
    <a:srgbClr val="74ECFE"/>
    <a:srgbClr val="0909C2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96" autoAdjust="0"/>
  </p:normalViewPr>
  <p:slideViewPr>
    <p:cSldViewPr snapToGrid="0" showGuides="1">
      <p:cViewPr varScale="1">
        <p:scale>
          <a:sx n="68" d="100"/>
          <a:sy n="68" d="100"/>
        </p:scale>
        <p:origin x="-119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rgbClr val="3984D9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심볼</c:v>
                </c:pt>
                <c:pt idx="1">
                  <c:v>중복</c:v>
                </c:pt>
                <c:pt idx="2">
                  <c:v>한자</c:v>
                </c:pt>
                <c:pt idx="3">
                  <c:v>가타카나</c:v>
                </c:pt>
                <c:pt idx="4">
                  <c:v>길이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1000000</c:v>
                </c:pt>
                <c:pt idx="1">
                  <c:v>999766</c:v>
                </c:pt>
                <c:pt idx="2">
                  <c:v>992463</c:v>
                </c:pt>
                <c:pt idx="3">
                  <c:v>991469</c:v>
                </c:pt>
                <c:pt idx="4">
                  <c:v>939904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261824"/>
        <c:axId val="139263360"/>
      </c:barChart>
      <c:catAx>
        <c:axId val="1392618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9263360"/>
        <c:crosses val="autoZero"/>
        <c:auto val="1"/>
        <c:lblAlgn val="ctr"/>
        <c:lblOffset val="100"/>
        <c:noMultiLvlLbl val="0"/>
      </c:catAx>
      <c:valAx>
        <c:axId val="139263360"/>
        <c:scaling>
          <c:orientation val="minMax"/>
          <c:max val="1000000"/>
          <c:min val="700000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crossAx val="139261824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xcihk91gpc6ZEFZbU5OZkRzWU0/view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xcihk91gpc6ZEFZbU5OZkRzWU0/view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매 대본 칸에 슬라이드에 대한 보충설명 혹은 참고 자료가 있음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매 대본 칸에 </a:t>
            </a:r>
            <a:r>
              <a:rPr lang="en-US" altLang="ko-KR" dirty="0" smtClean="0"/>
              <a:t>@</a:t>
            </a:r>
            <a:r>
              <a:rPr lang="ko-KR" altLang="en-US" dirty="0" smtClean="0"/>
              <a:t>로 표시한 것은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보완이 필요한 부분을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우리는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데이터의 정제를 통하여 </a:t>
            </a:r>
            <a:r>
              <a:rPr lang="ko-KR" altLang="en-US" dirty="0" err="1" smtClean="0"/>
              <a:t>클린한</a:t>
            </a:r>
            <a:r>
              <a:rPr lang="ko-KR" altLang="en-US" dirty="0" smtClean="0"/>
              <a:t> 데이터의 중요성에 대해 더욱 알게 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몇 가지 사례를 소개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</a:t>
            </a:r>
            <a:r>
              <a:rPr lang="ko-KR" altLang="en-US" dirty="0" smtClean="0"/>
              <a:t>일본어 데이터 정제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-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차 정제한 데이터에서 다시 한 번 좋은 문장과 나쁜 문장을 구분하는 </a:t>
            </a:r>
            <a:r>
              <a:rPr lang="en-US" altLang="ko-KR" dirty="0" smtClean="0"/>
              <a:t>task</a:t>
            </a:r>
          </a:p>
          <a:p>
            <a:r>
              <a:rPr lang="en-US" altLang="ko-KR" dirty="0" smtClean="0"/>
              <a:t>	-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최대한 살리기 위해 보수적인 기준으로 데이터 정제를 실시했으므로 제거되는 문장의 수는 많지 않음</a:t>
            </a:r>
            <a:r>
              <a:rPr lang="en-US" altLang="ko-KR" dirty="0" smtClean="0"/>
              <a:t>(94%)</a:t>
            </a:r>
          </a:p>
          <a:p>
            <a:r>
              <a:rPr lang="en-US" altLang="ko-KR" dirty="0" smtClean="0"/>
              <a:t>	-</a:t>
            </a:r>
            <a:r>
              <a:rPr lang="ko-KR" altLang="en-US" dirty="0" smtClean="0"/>
              <a:t>이를 위한 정제 순서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	-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로우데이터에</a:t>
            </a:r>
            <a:r>
              <a:rPr lang="ko-KR" altLang="en-US" dirty="0" smtClean="0"/>
              <a:t> 있는 오류 파악 및 처리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	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특수기호 제거 및 문장 형태 통일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	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나쁜 문장 기준 설정 후 제거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	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좋은 문장 기준 설정 후 기준에 맞지 않는 문장 제거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중요 포인트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정제된 데이터였으므로 기호나 비문의 양이</a:t>
            </a:r>
            <a:r>
              <a:rPr lang="ko-KR" altLang="en-US" baseline="0" dirty="0" smtClean="0"/>
              <a:t> 적었고 그래서 최대한 살리기 위해 세밀하게 데이터를 정제하는 데에 초점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이어서</a:t>
            </a:r>
            <a:r>
              <a:rPr lang="en-US" altLang="ko-KR" dirty="0" smtClean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우리는 우리의 프로젝트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제너레이터와</a:t>
            </a:r>
            <a:r>
              <a:rPr lang="ko-KR" altLang="en-US" dirty="0" smtClean="0"/>
              <a:t> 음성 인식을 위해 데이터 수집부터 출발하였고 이를 위한 다소 </a:t>
            </a:r>
            <a:r>
              <a:rPr lang="en-US" altLang="ko-KR" dirty="0" smtClean="0"/>
              <a:t>strict</a:t>
            </a:r>
            <a:r>
              <a:rPr lang="ko-KR" altLang="en-US" dirty="0" smtClean="0"/>
              <a:t>한 기준을 정해 두었고 이를 토대로 품질이 보장된 데이터를 처음부터 수작업으로 하였다</a:t>
            </a:r>
            <a:r>
              <a:rPr lang="en-US" altLang="ko-KR" dirty="0" smtClean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ko-KR" altLang="en-US" dirty="0" smtClean="0"/>
              <a:t>데이터 수집은 음성과 텍스트의 한 쌍으로 이뤄진 것이 데이터 하나를 의미하고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음성 데이터 추출을 위해서 먼저 </a:t>
            </a:r>
            <a:r>
              <a:rPr lang="ko-KR" altLang="en-US" dirty="0" err="1" smtClean="0"/>
              <a:t>유튜브와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팟캐스트에서</a:t>
            </a:r>
            <a:r>
              <a:rPr lang="ko-KR" altLang="en-US" dirty="0" smtClean="0"/>
              <a:t> 음성만을 </a:t>
            </a:r>
            <a:r>
              <a:rPr lang="en-US" altLang="ko-KR" dirty="0" smtClean="0"/>
              <a:t>WAV</a:t>
            </a:r>
            <a:r>
              <a:rPr lang="ko-KR" altLang="en-US" dirty="0" smtClean="0"/>
              <a:t>파일로 다운 받았고</a:t>
            </a:r>
            <a:r>
              <a:rPr lang="en-US" altLang="ko-KR" baseline="0" dirty="0" smtClean="0"/>
              <a:t> PRAAT</a:t>
            </a:r>
            <a:r>
              <a:rPr lang="ko-KR" altLang="en-US" baseline="0" dirty="0" smtClean="0"/>
              <a:t>을 이용해 추출할 음성 데이터의 특정 부분만을 가공하였다</a:t>
            </a:r>
            <a:r>
              <a:rPr lang="en-US" altLang="ko-KR" baseline="0" dirty="0" smtClean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 후 </a:t>
            </a:r>
            <a:r>
              <a:rPr lang="ko-KR" altLang="en-US" dirty="0" smtClean="0"/>
              <a:t>수작업과 코드로 형식을 맞춰주고 초기 가공하였다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</a:t>
            </a:r>
            <a:r>
              <a:rPr lang="ko-KR" altLang="en-US" dirty="0" smtClean="0"/>
              <a:t>데이터 수집 기준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음성 데이터는 </a:t>
            </a:r>
            <a:r>
              <a:rPr lang="en-US" altLang="ko-KR" dirty="0" smtClean="0"/>
              <a:t>7~15</a:t>
            </a:r>
            <a:r>
              <a:rPr lang="ko-KR" altLang="en-US" baseline="0" dirty="0" smtClean="0"/>
              <a:t>초 사이로 수집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너무 짧으면 학습이 안 되고 너무 길면 </a:t>
            </a:r>
            <a:r>
              <a:rPr lang="ko-KR" altLang="en-US" baseline="0" dirty="0" err="1" smtClean="0"/>
              <a:t>오래걸림</a:t>
            </a:r>
            <a:r>
              <a:rPr lang="en-US" altLang="ko-KR" baseline="0" dirty="0" smtClean="0"/>
              <a:t>?), </a:t>
            </a:r>
            <a:r>
              <a:rPr lang="ko-KR" altLang="en-US" baseline="0" dirty="0" err="1" smtClean="0"/>
              <a:t>배경음이</a:t>
            </a:r>
            <a:r>
              <a:rPr lang="ko-KR" altLang="en-US" baseline="0" dirty="0" smtClean="0"/>
              <a:t> 없어야 함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배경에 따라 결과가 나오도록 하려면 </a:t>
            </a:r>
            <a:r>
              <a:rPr lang="ko-KR" altLang="en-US" baseline="0" dirty="0" err="1" smtClean="0"/>
              <a:t>배경음을</a:t>
            </a:r>
            <a:r>
              <a:rPr lang="ko-KR" altLang="en-US" baseline="0" dirty="0" smtClean="0"/>
              <a:t> 나중에 추가하면 됨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낭독 데이터의 경우 정말 </a:t>
            </a:r>
            <a:r>
              <a:rPr lang="ko-KR" altLang="en-US" baseline="0" dirty="0" err="1" smtClean="0"/>
              <a:t>클린한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발음 </a:t>
            </a:r>
            <a:r>
              <a:rPr lang="ko-KR" altLang="en-US" baseline="0" dirty="0" err="1" smtClean="0"/>
              <a:t>뭉게짐이</a:t>
            </a:r>
            <a:r>
              <a:rPr lang="ko-KR" altLang="en-US" baseline="0" dirty="0" smtClean="0"/>
              <a:t>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문법상 </a:t>
            </a:r>
            <a:r>
              <a:rPr lang="ko-KR" altLang="en-US" baseline="0" dirty="0" err="1" smtClean="0"/>
              <a:t>올바라야</a:t>
            </a:r>
            <a:r>
              <a:rPr lang="ko-KR" altLang="en-US" baseline="0" dirty="0" smtClean="0"/>
              <a:t> 하는 등의 기준 존재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구어 데이터의 경우에도 웬만하면 </a:t>
            </a:r>
            <a:r>
              <a:rPr lang="ko-KR" altLang="en-US" baseline="0" dirty="0" err="1" smtClean="0"/>
              <a:t>클린한</a:t>
            </a:r>
            <a:r>
              <a:rPr lang="ko-KR" altLang="en-US" baseline="0" dirty="0" smtClean="0"/>
              <a:t> 데이터가 필요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기호 제외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마침표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쉼표도 안 됨</a:t>
            </a:r>
            <a:r>
              <a:rPr lang="en-US" altLang="ko-KR" dirty="0" smtClean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성비 맞추기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 전체 기준</a:t>
            </a:r>
            <a:r>
              <a:rPr lang="en-US" altLang="ko-KR" dirty="0" smtClean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화자의 나이 추측은 위험하고 객관적인 자료가 있고 이를 토대로 해야 함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화자는 </a:t>
            </a:r>
            <a:r>
              <a:rPr lang="en-US" altLang="ko-KR" dirty="0" smtClean="0"/>
              <a:t>5~8</a:t>
            </a:r>
            <a:r>
              <a:rPr lang="ko-KR" altLang="en-US" dirty="0" smtClean="0"/>
              <a:t>명 기준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화자당 데이터는 최소 </a:t>
            </a:r>
            <a:r>
              <a:rPr lang="en-US" altLang="ko-KR" dirty="0" smtClean="0"/>
              <a:t>70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전체적으로는 비율이 중요</a:t>
            </a:r>
            <a:r>
              <a:rPr lang="en-US" altLang="ko-KR" dirty="0" smtClean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카테고리는 영어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글자로만 해야 함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각 카테고리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30</a:t>
            </a:r>
            <a:r>
              <a:rPr lang="ko-KR" altLang="en-US" dirty="0" smtClean="0"/>
              <a:t>대 여성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40</a:t>
            </a:r>
            <a:r>
              <a:rPr lang="ko-KR" altLang="en-US" dirty="0" smtClean="0"/>
              <a:t>대 여성 등의 설명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빠르게 말하는 데이터도 일상에서 많기 때문에 현업에서는 필요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콜센터같은</a:t>
            </a:r>
            <a:r>
              <a:rPr lang="ko-KR" altLang="en-US" dirty="0" smtClean="0"/>
              <a:t> 경우 고객은 고르지 않게 말하니까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폴더는 카테고리 개수만큼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 하위에 </a:t>
            </a:r>
            <a:r>
              <a:rPr lang="ko-KR" altLang="en-US" dirty="0" err="1" smtClean="0"/>
              <a:t>화자별로</a:t>
            </a:r>
            <a:r>
              <a:rPr lang="ko-KR" altLang="en-US" dirty="0" smtClean="0"/>
              <a:t> 폴더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wav, txt</a:t>
            </a:r>
            <a:r>
              <a:rPr lang="ko-KR" altLang="en-US" dirty="0" smtClean="0"/>
              <a:t>파일 쌍 존재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텍스트 파일 마지막에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한 번 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라인을 위해서</a:t>
            </a:r>
            <a:r>
              <a:rPr lang="en-US" altLang="ko-KR" dirty="0" smtClean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/>
              <a:t>lm, am</a:t>
            </a:r>
            <a:r>
              <a:rPr lang="ko-KR" altLang="en-US" dirty="0" smtClean="0"/>
              <a:t>을 항상 같이 씀 학습 시 </a:t>
            </a:r>
            <a:r>
              <a:rPr lang="en-US" altLang="ko-KR" dirty="0" smtClean="0"/>
              <a:t>am</a:t>
            </a:r>
            <a:r>
              <a:rPr lang="ko-KR" altLang="en-US" dirty="0" smtClean="0"/>
              <a:t>만 하는 경우는 없음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데이터를 여럿이서 수집하기 때문에 형식을 통일 시켰다</a:t>
            </a:r>
            <a:r>
              <a:rPr lang="en-US" altLang="ko-KR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. </a:t>
            </a:r>
            <a:r>
              <a:rPr lang="ko-KR" altLang="en-US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정제에 대해서 간단히 설명하고 넘어가기</a:t>
            </a:r>
            <a:r>
              <a:rPr lang="en-US" altLang="ko-KR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.</a:t>
            </a:r>
            <a:endParaRPr lang="en-US" altLang="ko-KR" sz="1200" b="0" dirty="0" smtClean="0">
              <a:solidFill>
                <a:srgbClr val="0084A1"/>
              </a:solidFill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ANN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인간의 뉴런이 활동하는 것과 동일하게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인풋 단에서 데이터를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입력받고</a:t>
            </a:r>
            <a:r>
              <a:rPr lang="ko-KR" altLang="en-US" baseline="0" dirty="0" smtClean="0"/>
              <a:t> 처리를 거쳐 아웃풋 단으로 결과를 도출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en-US" altLang="ko-KR" dirty="0" smtClean="0"/>
              <a:t>ANN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인풋단에서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웨이트를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히든</a:t>
            </a:r>
            <a:r>
              <a:rPr lang="ko-KR" altLang="en-US" dirty="0" smtClean="0"/>
              <a:t> 단으로 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때 </a:t>
            </a:r>
            <a:r>
              <a:rPr lang="ko-KR" altLang="en-US" dirty="0" smtClean="0"/>
              <a:t>들어가는 이 </a:t>
            </a:r>
            <a:r>
              <a:rPr lang="ko-KR" altLang="en-US" dirty="0" err="1" smtClean="0"/>
              <a:t>웨이트를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조절해가며</a:t>
            </a:r>
            <a:r>
              <a:rPr lang="ko-KR" altLang="en-US" baseline="0" dirty="0" smtClean="0"/>
              <a:t> 원하는 아웃풋이 </a:t>
            </a:r>
            <a:r>
              <a:rPr lang="ko-KR" altLang="en-US" baseline="0" dirty="0" smtClean="0"/>
              <a:t>나오도록 하는 것이 학습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웨이트</a:t>
            </a:r>
            <a:r>
              <a:rPr lang="ko-KR" altLang="en-US" dirty="0" smtClean="0"/>
              <a:t> 외에도 데이터가 복잡해지면 </a:t>
            </a:r>
            <a:r>
              <a:rPr lang="en-US" altLang="ko-KR" dirty="0" smtClean="0"/>
              <a:t>b(</a:t>
            </a:r>
            <a:r>
              <a:rPr lang="en-US" altLang="ko-KR" dirty="0" err="1" smtClean="0"/>
              <a:t>ias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추가해서 더 자세한 설명을 해줌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H(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) = ax(</a:t>
            </a:r>
            <a:r>
              <a:rPr lang="ko-KR" altLang="en-US" dirty="0" smtClean="0"/>
              <a:t>인풋에 </a:t>
            </a:r>
            <a:r>
              <a:rPr lang="ko-KR" altLang="en-US" dirty="0" err="1" smtClean="0"/>
              <a:t>웨이트를</a:t>
            </a:r>
            <a:r>
              <a:rPr lang="ko-KR" altLang="en-US" dirty="0" smtClean="0"/>
              <a:t> 곱해 </a:t>
            </a:r>
            <a:r>
              <a:rPr lang="ko-KR" altLang="en-US" dirty="0" err="1" smtClean="0"/>
              <a:t>히든</a:t>
            </a:r>
            <a:r>
              <a:rPr lang="ko-KR" altLang="en-US" dirty="0" smtClean="0"/>
              <a:t> 단으로 </a:t>
            </a:r>
            <a:r>
              <a:rPr lang="ko-KR" altLang="en-US" dirty="0" smtClean="0"/>
              <a:t>넘겨주는 값</a:t>
            </a:r>
            <a:r>
              <a:rPr lang="en-US" altLang="ko-KR" dirty="0" smtClean="0"/>
              <a:t>) + b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원하는 아웃풋이 나오도록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을 조정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Y</a:t>
            </a:r>
            <a:r>
              <a:rPr lang="ko-KR" altLang="en-US" dirty="0" err="1" smtClean="0"/>
              <a:t>햇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(</a:t>
            </a:r>
            <a:r>
              <a:rPr lang="en-US" altLang="ko-KR" dirty="0" err="1" smtClean="0"/>
              <a:t>hw</a:t>
            </a:r>
            <a:r>
              <a:rPr lang="en-US" altLang="ko-KR" dirty="0" smtClean="0"/>
              <a:t>)+b = </a:t>
            </a:r>
            <a:r>
              <a:rPr lang="ko-KR" altLang="en-US" dirty="0" smtClean="0"/>
              <a:t>아웃풋	을 </a:t>
            </a:r>
            <a:r>
              <a:rPr lang="ko-KR" altLang="en-US" dirty="0" smtClean="0"/>
              <a:t>구함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Y(</a:t>
            </a:r>
            <a:r>
              <a:rPr lang="ko-KR" altLang="en-US" dirty="0" smtClean="0"/>
              <a:t>실제  결과값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비교해서 </a:t>
            </a:r>
            <a:r>
              <a:rPr lang="ko-KR" altLang="en-US" dirty="0" err="1" smtClean="0"/>
              <a:t>로스값이</a:t>
            </a:r>
            <a:r>
              <a:rPr lang="ko-KR" altLang="en-US" dirty="0" smtClean="0"/>
              <a:t> 얼마인지 정확도가 얼마인지를 통해 학습의 정도를 점검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ko-KR" altLang="en-US" dirty="0" smtClean="0"/>
              <a:t>데이터의 </a:t>
            </a:r>
            <a:r>
              <a:rPr lang="ko-KR" altLang="en-US" dirty="0" smtClean="0"/>
              <a:t>차원이 높아질수록</a:t>
            </a:r>
            <a:r>
              <a:rPr lang="en-US" altLang="ko-KR" dirty="0" smtClean="0"/>
              <a:t>(input </a:t>
            </a:r>
            <a:r>
              <a:rPr lang="ko-KR" altLang="en-US" dirty="0" smtClean="0"/>
              <a:t>개수가 늘어날수록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액티베이션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펑션을</a:t>
            </a:r>
            <a:r>
              <a:rPr lang="ko-KR" altLang="en-US" dirty="0" smtClean="0"/>
              <a:t> 써줌</a:t>
            </a:r>
            <a:r>
              <a:rPr lang="en-US" altLang="ko-KR" dirty="0" smtClean="0"/>
              <a:t>(sigmoid,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tanh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ko-KR" altLang="en-US" dirty="0" err="1" smtClean="0"/>
              <a:t>히든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수는 수기로 일일이 수정해가면서 최적의 값을 찾아야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ko-KR" altLang="en-US" dirty="0" smtClean="0"/>
              <a:t>과거 </a:t>
            </a:r>
            <a:r>
              <a:rPr lang="en-US" altLang="ko-KR" dirty="0" smtClean="0"/>
              <a:t>ANN</a:t>
            </a:r>
            <a:r>
              <a:rPr lang="ko-KR" altLang="en-US" dirty="0" smtClean="0"/>
              <a:t>은 컴퓨팅 파워가 딸려 한계가 있었지만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현재는 컴퓨팅 파워가 강력해져서 사용한다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Text Generation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인풋을 넣으면</a:t>
            </a:r>
            <a:r>
              <a:rPr lang="en-US" altLang="ko-KR" dirty="0" smtClean="0"/>
              <a:t>(ex. I went) </a:t>
            </a:r>
            <a:r>
              <a:rPr lang="ko-KR" altLang="en-US" dirty="0" smtClean="0"/>
              <a:t>아웃풋</a:t>
            </a:r>
            <a:r>
              <a:rPr lang="en-US" altLang="ko-KR" dirty="0" smtClean="0"/>
              <a:t>(ex. home, to school)</a:t>
            </a:r>
            <a:r>
              <a:rPr lang="ko-KR" altLang="en-US" dirty="0" smtClean="0"/>
              <a:t>을 예측해서 컴퓨터가 뽑도록 만드는 것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ANN</a:t>
            </a:r>
            <a:r>
              <a:rPr lang="ko-KR" altLang="en-US" dirty="0" smtClean="0"/>
              <a:t>으로 한다면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인풋은 고정되어 있음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아웃풋도 고정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인퍼런스</a:t>
            </a:r>
            <a:r>
              <a:rPr lang="ko-KR" altLang="en-US" dirty="0" smtClean="0"/>
              <a:t> 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단계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아웃풋을 인풋에 넣고 하나씩 옆으로 이동하며 다음 단어 예측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제너레이터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수집된 데이터는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언어를 활용하여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수행하였다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말로만 설명하고 넘어가기</a:t>
            </a:r>
            <a:r>
              <a:rPr lang="en-US" altLang="ko-KR" dirty="0" smtClean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가공된 데이터는 다시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언어를 기본으로 </a:t>
            </a:r>
            <a:r>
              <a:rPr lang="ko-KR" altLang="en-US" dirty="0" err="1" smtClean="0"/>
              <a:t>넘파이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텐서플로우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케라스만을</a:t>
            </a:r>
            <a:r>
              <a:rPr lang="ko-KR" altLang="en-US" dirty="0" smtClean="0"/>
              <a:t> 사용하여 모델을 작성하고 저희가 모은 데이터를 인풋으로 하여 프로그램을 구현하였다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제너레이터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/>
            </a:pPr>
            <a:r>
              <a:rPr lang="ko-KR" altLang="en-US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프로젝트 배경 </a:t>
            </a:r>
            <a:r>
              <a:rPr lang="en-US" altLang="ko-KR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– </a:t>
            </a:r>
            <a:r>
              <a:rPr lang="ko-KR" altLang="en-US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개요</a:t>
            </a:r>
            <a:endParaRPr lang="en-US" altLang="ko-KR" sz="1200" b="1" dirty="0" smtClean="0">
              <a:solidFill>
                <a:srgbClr val="0084A1"/>
              </a:solidFill>
              <a:latin typeface="MS Gothic" pitchFamily="49" charset="-128"/>
              <a:ea typeface="HY중고딕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제너레이터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위 코드 설명 후 데이터 비율 분할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8:validation1:test1)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말로만 설명하고 넘어가기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/>
            </a:pPr>
            <a:r>
              <a:rPr lang="ko-KR" altLang="en-US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프로젝트 배경 </a:t>
            </a:r>
            <a:r>
              <a:rPr lang="en-US" altLang="ko-KR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– </a:t>
            </a:r>
            <a:r>
              <a:rPr lang="ko-KR" altLang="en-US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개요</a:t>
            </a:r>
            <a:endParaRPr lang="en-US" altLang="ko-KR" sz="1200" b="1" dirty="0" smtClean="0">
              <a:solidFill>
                <a:srgbClr val="0084A1"/>
              </a:solidFill>
              <a:latin typeface="MS Gothic" pitchFamily="49" charset="-128"/>
              <a:ea typeface="HY중고딕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제너레이터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ko-KR" altLang="en-US" dirty="0" smtClean="0"/>
              <a:t>음성인식을 위한 </a:t>
            </a:r>
            <a:r>
              <a:rPr lang="en-US" altLang="ko-KR" dirty="0" smtClean="0"/>
              <a:t>wav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쌍의 음성 데이터를 수집하고 활용을 위한 데이터 </a:t>
            </a:r>
            <a:r>
              <a:rPr lang="ko-KR" altLang="en-US" dirty="0" err="1" smtClean="0"/>
              <a:t>전처리는</a:t>
            </a:r>
            <a:r>
              <a:rPr lang="ko-KR" altLang="en-US" dirty="0" smtClean="0"/>
              <a:t> 모두 수행하였고 모델 작성은 모두 수행하였고</a:t>
            </a:r>
            <a:r>
              <a:rPr lang="en-US" altLang="ko-KR" dirty="0" smtClean="0"/>
              <a:t>,</a:t>
            </a:r>
          </a:p>
          <a:p>
            <a:pPr marL="228600" indent="-228600">
              <a:buNone/>
            </a:pPr>
            <a:r>
              <a:rPr lang="ko-KR" altLang="en-US" baseline="0" dirty="0" smtClean="0"/>
              <a:t>한 명은 발표를 위한 </a:t>
            </a:r>
            <a:r>
              <a:rPr lang="en-US" altLang="ko-KR" baseline="0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제작에 더 중점을 두었으며 발표자는 발표를 더함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/>
            </a:pPr>
            <a:r>
              <a:rPr lang="ko-KR" altLang="en-US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프로젝트 배경 </a:t>
            </a:r>
            <a:r>
              <a:rPr lang="en-US" altLang="ko-KR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– </a:t>
            </a:r>
            <a:r>
              <a:rPr lang="ko-KR" altLang="en-US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개요</a:t>
            </a:r>
            <a:endParaRPr lang="en-US" altLang="ko-KR" sz="1200" b="1" dirty="0" smtClean="0">
              <a:solidFill>
                <a:srgbClr val="0084A1"/>
              </a:solidFill>
              <a:latin typeface="MS Gothic" pitchFamily="49" charset="-128"/>
              <a:ea typeface="HY중고딕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제너레이터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</a:t>
            </a:r>
            <a:r>
              <a:rPr lang="ko-KR" altLang="en-US" baseline="0" dirty="0" smtClean="0"/>
              <a:t> 모델 훈련하기 중 </a:t>
            </a:r>
            <a:r>
              <a:rPr lang="en-US" altLang="ko-KR" baseline="0" dirty="0" err="1" smtClean="0"/>
              <a:t>valiation_data</a:t>
            </a:r>
            <a:r>
              <a:rPr lang="en-US" altLang="ko-KR" baseline="0" dirty="0" smtClean="0"/>
              <a:t>: </a:t>
            </a:r>
            <a:r>
              <a:rPr lang="en-US" altLang="ko-KR" dirty="0" smtClean="0"/>
              <a:t>validation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란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트레인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훈련하기 전에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이 발생하는 지 확인하기 위해 미리 테스트해보는 작은 </a:t>
            </a:r>
            <a:r>
              <a:rPr lang="ko-KR" altLang="en-US" dirty="0" err="1" smtClean="0"/>
              <a:t>데이터셋이다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이는 매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가 끝날 때마다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이 발생하는지 시험해보는 특수한 데이터로 필수는 아니나 저희가 모은 데이터의 수가 적었기에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을 방지하고 훈련의 정확도를 높이기 위해 사용했다</a:t>
            </a:r>
            <a:r>
              <a:rPr lang="en-US" altLang="ko-KR" dirty="0" smtClean="0"/>
              <a:t>. (@</a:t>
            </a:r>
            <a:r>
              <a:rPr lang="ko-KR" altLang="en-US" dirty="0" smtClean="0"/>
              <a:t>보충필요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ko-KR" altLang="en-US" dirty="0" smtClean="0"/>
              <a:t>보통 숫자 넣을 때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배수로 넣는데 원인은 모르나 정확도가 상승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음성인식이란 인간의 언어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자연어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컴퓨터에 입력하면 이를 분석해서 텍스트로 출력해주는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(Speech</a:t>
            </a:r>
            <a:r>
              <a:rPr lang="en-US" altLang="ko-KR" baseline="0" dirty="0" smtClean="0"/>
              <a:t> To Text)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smtClean="0"/>
              <a:t>컴퓨터가 언어를 처음 배운다고 생각하면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한국어 </a:t>
            </a:r>
            <a:r>
              <a:rPr lang="ko-KR" altLang="en-US" dirty="0" smtClean="0"/>
              <a:t>안녕이라는 음성에 대해 먼저 익숙해지기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음향모델 </a:t>
            </a:r>
            <a:r>
              <a:rPr lang="en-US" altLang="ko-KR" dirty="0" smtClean="0"/>
              <a:t>Acoustic Model. </a:t>
            </a:r>
            <a:r>
              <a:rPr lang="ko-KR" altLang="en-US" dirty="0" smtClean="0"/>
              <a:t>음소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소리 단위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익히는 과정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반복이 중요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음향의 특징을 추출하는 데에는 주로 </a:t>
            </a:r>
            <a:r>
              <a:rPr lang="en-US" altLang="ko-KR" dirty="0" smtClean="0"/>
              <a:t>MFC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사용한다</a:t>
            </a:r>
            <a:r>
              <a:rPr lang="en-US" altLang="ko-KR" baseline="0" dirty="0" smtClean="0"/>
              <a:t>. (@MFC</a:t>
            </a:r>
            <a:r>
              <a:rPr lang="ko-KR" altLang="en-US" baseline="0" dirty="0" smtClean="0"/>
              <a:t>에 대한 보충 설명</a:t>
            </a:r>
            <a:r>
              <a:rPr lang="en-US" altLang="ko-KR" baseline="0" dirty="0" smtClean="0"/>
              <a:t>? </a:t>
            </a:r>
            <a:r>
              <a:rPr lang="en-US" altLang="ko-KR" dirty="0" smtClean="0">
                <a:hlinkClick r:id="rId3"/>
              </a:rPr>
              <a:t>https://drive.google.com/file/d/0Bxcihk91gpc6ZEFZbU5OZkRzWU0/view</a:t>
            </a:r>
            <a:r>
              <a:rPr lang="en-US" altLang="ko-KR" dirty="0" smtClean="0"/>
              <a:t> 8</a:t>
            </a:r>
            <a:r>
              <a:rPr lang="ko-KR" altLang="en-US" dirty="0" smtClean="0"/>
              <a:t>번 슬라이드 참고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문장을 </a:t>
            </a:r>
            <a:r>
              <a:rPr lang="ko-KR" altLang="en-US" dirty="0" smtClean="0"/>
              <a:t>이해하기</a:t>
            </a:r>
            <a:r>
              <a:rPr lang="en-US" altLang="ko-KR" dirty="0" smtClean="0"/>
              <a:t>; </a:t>
            </a:r>
            <a:r>
              <a:rPr lang="ko-KR" altLang="en-US" dirty="0" smtClean="0"/>
              <a:t>자연스러운 단어의 나열 학습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언어모델 </a:t>
            </a:r>
            <a:r>
              <a:rPr lang="en-US" altLang="ko-KR" dirty="0" smtClean="0"/>
              <a:t>Language Model</a:t>
            </a:r>
            <a:r>
              <a:rPr lang="en-US" altLang="ko-KR" dirty="0" smtClean="0"/>
              <a:t>.</a:t>
            </a:r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그리고 이런 </a:t>
            </a:r>
            <a:r>
              <a:rPr lang="en-US" altLang="ko-KR" dirty="0" smtClean="0"/>
              <a:t>AM(</a:t>
            </a:r>
            <a:r>
              <a:rPr lang="ko-KR" altLang="en-US" dirty="0" smtClean="0"/>
              <a:t>이런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소리가 이런 뜻</a:t>
            </a:r>
            <a:r>
              <a:rPr lang="en-US" altLang="ko-KR" baseline="0" dirty="0" smtClean="0"/>
              <a:t>)</a:t>
            </a:r>
            <a:r>
              <a:rPr lang="en-US" altLang="ko-KR" dirty="0" smtClean="0"/>
              <a:t> + LM(</a:t>
            </a:r>
            <a:r>
              <a:rPr lang="ko-KR" altLang="en-US" dirty="0" smtClean="0"/>
              <a:t>통계적 확률로 이런 인풋을 넣었을 때 저런 아웃풋이 나온다는 규칙</a:t>
            </a:r>
            <a:r>
              <a:rPr lang="en-US" altLang="ko-KR" dirty="0" smtClean="0"/>
              <a:t>; </a:t>
            </a:r>
            <a:r>
              <a:rPr lang="ko-KR" altLang="en-US" dirty="0" smtClean="0"/>
              <a:t>문법을 통계적으로 학습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컴퓨터에 학습시키는 데 이용되는 것이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err="1" smtClean="0"/>
              <a:t>베이즈</a:t>
            </a:r>
            <a:r>
              <a:rPr lang="ko-KR" altLang="en-US" dirty="0" smtClean="0"/>
              <a:t> 정리에 의해 컴퓨터가 학습을 하면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이것이 음성인식모델</a:t>
            </a:r>
            <a:r>
              <a:rPr lang="en-US" altLang="ko-KR" dirty="0" smtClean="0"/>
              <a:t>(Posterior)</a:t>
            </a:r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err="1" smtClean="0"/>
              <a:t>베이즈</a:t>
            </a:r>
            <a:r>
              <a:rPr lang="ko-KR" altLang="en-US" dirty="0" smtClean="0"/>
              <a:t> 정리로 컴퓨터에 학습을 시킨 후 </a:t>
            </a:r>
            <a:r>
              <a:rPr lang="ko-KR" altLang="en-US" dirty="0" err="1" smtClean="0"/>
              <a:t>디코딩을</a:t>
            </a:r>
            <a:r>
              <a:rPr lang="ko-KR" altLang="en-US" baseline="0" dirty="0" smtClean="0"/>
              <a:t> 하고 </a:t>
            </a:r>
            <a:r>
              <a:rPr lang="en-US" altLang="ko-KR" baseline="0" dirty="0" smtClean="0"/>
              <a:t>HMM/GMM</a:t>
            </a:r>
            <a:r>
              <a:rPr lang="ko-KR" altLang="en-US" baseline="0" dirty="0" smtClean="0"/>
              <a:t>을 통해 확률적 학습을 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ASR</a:t>
            </a:r>
          </a:p>
          <a:p>
            <a:pPr algn="l"/>
            <a:r>
              <a:rPr lang="ko-KR" altLang="en-US" dirty="0" smtClean="0"/>
              <a:t>이 과정을 도와주는 음성인식 툴에는 몇 가지가 있으나 우리는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Kaldi</a:t>
            </a:r>
            <a:r>
              <a:rPr lang="ko-KR" altLang="en-US" baseline="0" dirty="0" smtClean="0"/>
              <a:t>라는 것을 이용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음성인식이란 인간의 언어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자연어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컴퓨터에 입력하면 이를 분석해서 텍스트로 출력해주는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(Speech</a:t>
            </a:r>
            <a:r>
              <a:rPr lang="en-US" altLang="ko-KR" baseline="0" dirty="0" smtClean="0"/>
              <a:t> To Text)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smtClean="0"/>
              <a:t>컴퓨터가 언어를 처음 배운다고 생각하면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한국어 </a:t>
            </a:r>
            <a:r>
              <a:rPr lang="ko-KR" altLang="en-US" dirty="0" smtClean="0"/>
              <a:t>안녕이라는 음성에 대해 먼저 익숙해지기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음향모델 </a:t>
            </a:r>
            <a:r>
              <a:rPr lang="en-US" altLang="ko-KR" dirty="0" smtClean="0"/>
              <a:t>Acoustic Model. </a:t>
            </a:r>
            <a:r>
              <a:rPr lang="ko-KR" altLang="en-US" dirty="0" smtClean="0"/>
              <a:t>음소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소리 단위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익히는 과정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반복이 중요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음향의 특징을 추출하는 데에는 주로 </a:t>
            </a:r>
            <a:r>
              <a:rPr lang="en-US" altLang="ko-KR" dirty="0" smtClean="0"/>
              <a:t>MFC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사용한다</a:t>
            </a:r>
            <a:r>
              <a:rPr lang="en-US" altLang="ko-KR" baseline="0" dirty="0" smtClean="0"/>
              <a:t>. (@MFC</a:t>
            </a:r>
            <a:r>
              <a:rPr lang="ko-KR" altLang="en-US" baseline="0" dirty="0" smtClean="0"/>
              <a:t>에 대한 보충 설명</a:t>
            </a:r>
            <a:r>
              <a:rPr lang="en-US" altLang="ko-KR" baseline="0" dirty="0" smtClean="0"/>
              <a:t>? </a:t>
            </a:r>
            <a:r>
              <a:rPr lang="en-US" altLang="ko-KR" dirty="0" smtClean="0">
                <a:hlinkClick r:id="rId3"/>
              </a:rPr>
              <a:t>https://drive.google.com/file/d/0Bxcihk91gpc6ZEFZbU5OZkRzWU0/view</a:t>
            </a:r>
            <a:r>
              <a:rPr lang="en-US" altLang="ko-KR" dirty="0" smtClean="0"/>
              <a:t> 8</a:t>
            </a:r>
            <a:r>
              <a:rPr lang="ko-KR" altLang="en-US" dirty="0" smtClean="0"/>
              <a:t>번 슬라이드 참고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문장을 </a:t>
            </a:r>
            <a:r>
              <a:rPr lang="ko-KR" altLang="en-US" dirty="0" smtClean="0"/>
              <a:t>이해하기</a:t>
            </a:r>
            <a:r>
              <a:rPr lang="en-US" altLang="ko-KR" dirty="0" smtClean="0"/>
              <a:t>; </a:t>
            </a:r>
            <a:r>
              <a:rPr lang="ko-KR" altLang="en-US" dirty="0" smtClean="0"/>
              <a:t>자연스러운 단어의 나열 학습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언어모델 </a:t>
            </a:r>
            <a:r>
              <a:rPr lang="en-US" altLang="ko-KR" dirty="0" smtClean="0"/>
              <a:t>Language Model</a:t>
            </a:r>
            <a:r>
              <a:rPr lang="en-US" altLang="ko-KR" dirty="0" smtClean="0"/>
              <a:t>.</a:t>
            </a:r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그리고 이런 </a:t>
            </a:r>
            <a:r>
              <a:rPr lang="en-US" altLang="ko-KR" dirty="0" smtClean="0"/>
              <a:t>AM(</a:t>
            </a:r>
            <a:r>
              <a:rPr lang="ko-KR" altLang="en-US" dirty="0" smtClean="0"/>
              <a:t>이런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소리가 이런 뜻</a:t>
            </a:r>
            <a:r>
              <a:rPr lang="en-US" altLang="ko-KR" baseline="0" dirty="0" smtClean="0"/>
              <a:t>)</a:t>
            </a:r>
            <a:r>
              <a:rPr lang="en-US" altLang="ko-KR" dirty="0" smtClean="0"/>
              <a:t> + LM(</a:t>
            </a:r>
            <a:r>
              <a:rPr lang="ko-KR" altLang="en-US" dirty="0" smtClean="0"/>
              <a:t>통계적 확률로 이런 인풋을 넣었을 때 저런 아웃풋이 나온다는 규칙</a:t>
            </a:r>
            <a:r>
              <a:rPr lang="en-US" altLang="ko-KR" dirty="0" smtClean="0"/>
              <a:t>; </a:t>
            </a:r>
            <a:r>
              <a:rPr lang="ko-KR" altLang="en-US" dirty="0" smtClean="0"/>
              <a:t>문법을 통계적으로 학습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컴퓨터에 학습시키는 데 이용되는 것이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err="1" smtClean="0"/>
              <a:t>베이즈</a:t>
            </a:r>
            <a:r>
              <a:rPr lang="ko-KR" altLang="en-US" dirty="0" smtClean="0"/>
              <a:t> 정리에 의해 컴퓨터가 학습을 하면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이것이 음성인식모델</a:t>
            </a:r>
            <a:r>
              <a:rPr lang="en-US" altLang="ko-KR" dirty="0" smtClean="0"/>
              <a:t>(Posterior)</a:t>
            </a:r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err="1" smtClean="0"/>
              <a:t>베이즈</a:t>
            </a:r>
            <a:r>
              <a:rPr lang="ko-KR" altLang="en-US" dirty="0" smtClean="0"/>
              <a:t> 정리로 컴퓨터에 학습을 시킨 후 </a:t>
            </a:r>
            <a:r>
              <a:rPr lang="ko-KR" altLang="en-US" dirty="0" err="1" smtClean="0"/>
              <a:t>디코딩을</a:t>
            </a:r>
            <a:r>
              <a:rPr lang="ko-KR" altLang="en-US" baseline="0" dirty="0" smtClean="0"/>
              <a:t> 하고 </a:t>
            </a:r>
            <a:r>
              <a:rPr lang="en-US" altLang="ko-KR" baseline="0" dirty="0" smtClean="0"/>
              <a:t>HMM/GMM</a:t>
            </a:r>
            <a:r>
              <a:rPr lang="ko-KR" altLang="en-US" baseline="0" dirty="0" smtClean="0"/>
              <a:t>을 통해 확률적 학습을 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ASR</a:t>
            </a:r>
          </a:p>
          <a:p>
            <a:pPr algn="l"/>
            <a:r>
              <a:rPr lang="ko-KR" altLang="en-US" dirty="0" smtClean="0"/>
              <a:t>이 과정을 도와주는 음성인식 툴에는 몇 가지가 있으나 우리는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Kaldi</a:t>
            </a:r>
            <a:r>
              <a:rPr lang="ko-KR" altLang="en-US" baseline="0" dirty="0" smtClean="0"/>
              <a:t>라는 것을 이용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ko-KR" altLang="en-US" dirty="0" err="1" smtClean="0"/>
              <a:t>칼디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칼디란</a:t>
            </a:r>
            <a:r>
              <a:rPr lang="ko-KR" altLang="en-US" dirty="0" smtClean="0"/>
              <a:t> 음성인식을 위한 </a:t>
            </a:r>
            <a:r>
              <a:rPr lang="ko-KR" altLang="en-US" dirty="0" err="1" smtClean="0"/>
              <a:t>툴킷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파워포인트 같은 것</a:t>
            </a:r>
            <a:r>
              <a:rPr lang="en-US" altLang="ko-KR" dirty="0" smtClean="0"/>
              <a:t>): C++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언어를 사용하며 </a:t>
            </a:r>
            <a:r>
              <a:rPr lang="en-US" altLang="ko-KR" baseline="0" dirty="0" smtClean="0"/>
              <a:t>AM+LM</a:t>
            </a:r>
            <a:r>
              <a:rPr lang="ko-KR" altLang="en-US" baseline="0" dirty="0" smtClean="0"/>
              <a:t>을 통째로 훈련해줄 수 있는 오픈 소스 프로그램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최신의 음성인식 기술을 모두 포함하고 있고 최근 </a:t>
            </a:r>
            <a:r>
              <a:rPr lang="ko-KR" altLang="en-US" baseline="0" dirty="0" err="1" smtClean="0"/>
              <a:t>제로스</a:t>
            </a:r>
            <a:r>
              <a:rPr lang="ko-KR" altLang="en-US" baseline="0" dirty="0" smtClean="0"/>
              <a:t> 프로젝트라는 이름으로 한국어 음성인식을 위한 모델이 오픈 소스로 공개되어 유명해졌다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칼디는</a:t>
            </a:r>
            <a:r>
              <a:rPr lang="ko-KR" altLang="en-US" dirty="0" smtClean="0"/>
              <a:t> 원래는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베이스지만 최근 윈도우로도 가능해짐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회사걸로</a:t>
            </a:r>
            <a:r>
              <a:rPr lang="ko-KR" altLang="en-US" dirty="0" smtClean="0"/>
              <a:t> 이용해서 만들었고 웹으로 결과를 보고 그걸 녹화해서 데모를 만들었다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칼디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튜토리얼을</a:t>
            </a:r>
            <a:r>
              <a:rPr lang="ko-KR" altLang="en-US" dirty="0" smtClean="0"/>
              <a:t> 다운받아서 </a:t>
            </a:r>
            <a:r>
              <a:rPr lang="en-US" altLang="ko-KR" dirty="0" err="1" smtClean="0"/>
              <a:t>dnn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제외하고 우리가 모은 데이터를 넣고 돌려봤다</a:t>
            </a:r>
            <a:r>
              <a:rPr lang="en-US" altLang="ko-KR" dirty="0" smtClean="0"/>
              <a:t>. bash </a:t>
            </a:r>
            <a:r>
              <a:rPr lang="ko-KR" altLang="en-US" dirty="0" smtClean="0"/>
              <a:t>기준으로 배웠으나 돌리는 건 </a:t>
            </a:r>
            <a:r>
              <a:rPr lang="ko-KR" altLang="en-US" dirty="0" err="1" smtClean="0"/>
              <a:t>회사걸로</a:t>
            </a:r>
            <a:r>
              <a:rPr lang="ko-KR" altLang="en-US" dirty="0" smtClean="0"/>
              <a:t> 돌리고 데이터는 우리 걸 사용함</a:t>
            </a:r>
            <a:r>
              <a:rPr lang="en-US" altLang="ko-KR" dirty="0" smtClean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데이터를 우리가 모은 것을 넣었다는 것을 강조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1200" b="1" dirty="0" smtClean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1200" b="1" dirty="0" smtClean="0">
              <a:solidFill>
                <a:srgbClr val="1A7BAE"/>
              </a:solidFill>
              <a:latin typeface="Impact"/>
            </a:endParaRP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ASR</a:t>
            </a:r>
            <a:r>
              <a:rPr lang="en-US" altLang="ko-KR" baseline="0" dirty="0" smtClean="0">
                <a:solidFill>
                  <a:schemeClr val="tx1"/>
                </a:solidFill>
              </a:rPr>
              <a:t> </a:t>
            </a:r>
            <a:r>
              <a:rPr lang="ko-KR" altLang="en-US" baseline="0" dirty="0" smtClean="0">
                <a:solidFill>
                  <a:schemeClr val="tx1"/>
                </a:solidFill>
              </a:rPr>
              <a:t>동영상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한계  </a:t>
            </a:r>
          </a:p>
          <a:p>
            <a:r>
              <a:rPr lang="en-US" altLang="ko-KR" dirty="0" smtClean="0"/>
              <a:t>ANN </a:t>
            </a:r>
            <a:r>
              <a:rPr lang="en-US" altLang="ko-KR" dirty="0" err="1" smtClean="0"/>
              <a:t>textgenerator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데이터를 다루는데</a:t>
            </a:r>
            <a:r>
              <a:rPr lang="en-US" altLang="ko-KR" dirty="0" smtClean="0"/>
              <a:t>, ANN </a:t>
            </a:r>
            <a:r>
              <a:rPr lang="ko-KR" altLang="en-US" dirty="0" smtClean="0"/>
              <a:t>모델 자체의 성능이 좋지 않은 거라는 것을 알고 있음 그럼에도 진행함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이유는 </a:t>
            </a:r>
            <a:r>
              <a:rPr lang="ko-KR" altLang="en-US" dirty="0" err="1" smtClean="0"/>
              <a:t>설명드렸음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ASR : </a:t>
            </a:r>
            <a:r>
              <a:rPr lang="ko-KR" altLang="en-US" dirty="0" smtClean="0"/>
              <a:t>시간과 인원의 부족으로 데이터양의 한계가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프로젝트도 같이 진행함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데이터를 토대로 이렇게 해봤으나 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문제점도 얘기하고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결과는 이렇게 나왔다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그렇지만 보안은 할 수 있다는 식으로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알고는 있고 여러 시도는 해봤으나 시간과 여건 상의 부족으로 결과는 부족하나 시간과 여건의 업그레이드를 통해 보완이 가능하다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장점을 얘기하고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한계점 추가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ANN</a:t>
            </a:r>
            <a:r>
              <a:rPr lang="ko-KR" altLang="en-US" dirty="0" smtClean="0">
                <a:solidFill>
                  <a:srgbClr val="FF0000"/>
                </a:solidFill>
              </a:rPr>
              <a:t>은 쉽게 </a:t>
            </a:r>
            <a:r>
              <a:rPr lang="ko-KR" altLang="en-US" dirty="0" err="1" smtClean="0">
                <a:solidFill>
                  <a:srgbClr val="FF0000"/>
                </a:solidFill>
              </a:rPr>
              <a:t>코드할</a:t>
            </a:r>
            <a:r>
              <a:rPr lang="ko-KR" altLang="en-US" dirty="0" smtClean="0">
                <a:solidFill>
                  <a:srgbClr val="FF0000"/>
                </a:solidFill>
              </a:rPr>
              <a:t> 수도 없고 검색해도 잘 안 나옴 이 점을 강조해서 우리가 </a:t>
            </a:r>
            <a:r>
              <a:rPr lang="ko-KR" altLang="en-US" dirty="0" err="1" smtClean="0">
                <a:solidFill>
                  <a:srgbClr val="FF0000"/>
                </a:solidFill>
              </a:rPr>
              <a:t>직접한</a:t>
            </a:r>
            <a:r>
              <a:rPr lang="ko-KR" altLang="en-US" dirty="0" smtClean="0">
                <a:solidFill>
                  <a:srgbClr val="FF0000"/>
                </a:solidFill>
              </a:rPr>
              <a:t> 것을 알 수 있게끔 어필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ANN</a:t>
            </a:r>
            <a:r>
              <a:rPr lang="ko-KR" altLang="en-US" dirty="0" smtClean="0">
                <a:solidFill>
                  <a:srgbClr val="FF0000"/>
                </a:solidFill>
              </a:rPr>
              <a:t>이 </a:t>
            </a:r>
            <a:r>
              <a:rPr lang="ko-KR" altLang="en-US" dirty="0" err="1" smtClean="0">
                <a:solidFill>
                  <a:srgbClr val="FF0000"/>
                </a:solidFill>
              </a:rPr>
              <a:t>뉴럴</a:t>
            </a:r>
            <a:r>
              <a:rPr lang="ko-KR" altLang="en-US" dirty="0" smtClean="0">
                <a:solidFill>
                  <a:srgbClr val="FF0000"/>
                </a:solidFill>
              </a:rPr>
              <a:t> 네트워크의 기초라 그것을 확실히 학습하기 위해 성능 부족은 알지만 </a:t>
            </a:r>
            <a:r>
              <a:rPr lang="en-US" altLang="ko-KR" dirty="0" smtClean="0">
                <a:solidFill>
                  <a:srgbClr val="FF0000"/>
                </a:solidFill>
              </a:rPr>
              <a:t>ANN</a:t>
            </a:r>
            <a:r>
              <a:rPr lang="ko-KR" altLang="en-US" dirty="0" smtClean="0">
                <a:solidFill>
                  <a:srgbClr val="FF0000"/>
                </a:solidFill>
              </a:rPr>
              <a:t>으로 시도해봤다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시간 부족 어필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영어데이터 정제 등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ASR</a:t>
            </a:r>
            <a:r>
              <a:rPr lang="ko-KR" altLang="en-US" dirty="0" smtClean="0">
                <a:solidFill>
                  <a:srgbClr val="FF0000"/>
                </a:solidFill>
              </a:rPr>
              <a:t>의 한계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칼디는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AM/LM</a:t>
            </a:r>
            <a:r>
              <a:rPr lang="ko-KR" altLang="en-US" baseline="0" dirty="0" smtClean="0">
                <a:solidFill>
                  <a:srgbClr val="FF0000"/>
                </a:solidFill>
              </a:rPr>
              <a:t>을 만들어주는 툴인데 학습 시간이 부족했다</a:t>
            </a:r>
            <a:r>
              <a:rPr lang="en-US" altLang="ko-KR" baseline="0" dirty="0" smtClean="0">
                <a:solidFill>
                  <a:srgbClr val="FF0000"/>
                </a:solidFill>
              </a:rPr>
              <a:t>. 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solidFill>
                  <a:srgbClr val="FF0000"/>
                </a:solidFill>
              </a:rPr>
              <a:t>그러나 이런 시도를 해봤고 영상과 코드를 직접 보며 이해를 노력했고 코드적인 부분에 대한 총체적 이해는 어떻게 해야 하는 지 감이 잡혔다</a:t>
            </a:r>
            <a:r>
              <a:rPr lang="en-US" altLang="ko-KR" baseline="0" dirty="0" smtClean="0">
                <a:solidFill>
                  <a:srgbClr val="FF0000"/>
                </a:solidFill>
              </a:rPr>
              <a:t>. </a:t>
            </a:r>
            <a:endParaRPr lang="en-US" altLang="ko-KR" baseline="0" dirty="0" smtClean="0">
              <a:solidFill>
                <a:srgbClr val="FF0000"/>
              </a:solidFill>
            </a:endParaRP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0000"/>
                </a:solidFill>
              </a:rPr>
              <a:t>(</a:t>
            </a:r>
            <a:r>
              <a:rPr lang="ko-KR" altLang="en-US" baseline="0" dirty="0" smtClean="0">
                <a:solidFill>
                  <a:srgbClr val="FF0000"/>
                </a:solidFill>
              </a:rPr>
              <a:t>직접 모델을 만들지는 않고 가져와서 응용만 한 것이므로</a:t>
            </a:r>
            <a:r>
              <a:rPr lang="en-US" altLang="ko-KR" baseline="0" dirty="0" smtClean="0">
                <a:solidFill>
                  <a:srgbClr val="FF0000"/>
                </a:solidFill>
              </a:rPr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화자에의 적용 등은 추가적으로 더 필요한 과정이 있으나 우리는 한계점이 있어 </a:t>
            </a:r>
            <a:r>
              <a:rPr lang="ko-KR" altLang="en-US" baseline="0" dirty="0" err="1" smtClean="0"/>
              <a:t>칼디를</a:t>
            </a:r>
            <a:r>
              <a:rPr lang="ko-KR" altLang="en-US" baseline="0" dirty="0" smtClean="0"/>
              <a:t> 통해 우리가 모은 데이터로 어떤 결과가 </a:t>
            </a:r>
            <a:r>
              <a:rPr lang="ko-KR" altLang="en-US" baseline="0" dirty="0" err="1" smtClean="0"/>
              <a:t>나오는지만</a:t>
            </a:r>
            <a:r>
              <a:rPr lang="ko-KR" altLang="en-US" baseline="0" dirty="0" smtClean="0"/>
              <a:t> 간단히 확인을 했다</a:t>
            </a:r>
            <a:r>
              <a:rPr lang="en-US" altLang="ko-KR" baseline="0" dirty="0" smtClean="0"/>
              <a:t>.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이런 한계가 있지만 기본을 모르고 넘어가는 건 말이 안 되므로 기본을 확실히 하기 위해 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ANN</a:t>
            </a:r>
            <a:r>
              <a:rPr lang="ko-KR" altLang="en-US" dirty="0" smtClean="0">
                <a:solidFill>
                  <a:srgbClr val="FF0000"/>
                </a:solidFill>
              </a:rPr>
              <a:t>의 문제보다 데이터 수의 부족으로 성능에 제한이 있었다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solidFill>
                  <a:srgbClr val="FF0000"/>
                </a:solidFill>
              </a:rPr>
              <a:t>이것은 데이터의 양이 늘어나면 된다</a:t>
            </a:r>
            <a:r>
              <a:rPr lang="en-US" altLang="ko-KR" baseline="0" dirty="0" smtClean="0">
                <a:solidFill>
                  <a:srgbClr val="FF0000"/>
                </a:solidFill>
              </a:rPr>
              <a:t>. +</a:t>
            </a:r>
            <a:r>
              <a:rPr lang="ko-KR" altLang="en-US" baseline="0" dirty="0" err="1" smtClean="0">
                <a:solidFill>
                  <a:srgbClr val="FF0000"/>
                </a:solidFill>
              </a:rPr>
              <a:t>웹크롤링을</a:t>
            </a:r>
            <a:r>
              <a:rPr lang="ko-KR" altLang="en-US" baseline="0" dirty="0" smtClean="0">
                <a:solidFill>
                  <a:srgbClr val="FF0000"/>
                </a:solidFill>
              </a:rPr>
              <a:t> 해서 정제한 데이터가 있는데</a:t>
            </a:r>
            <a:r>
              <a:rPr lang="en-US" altLang="ko-KR" baseline="0" dirty="0" smtClean="0">
                <a:solidFill>
                  <a:srgbClr val="FF0000"/>
                </a:solidFill>
              </a:rPr>
              <a:t>(K wiki) </a:t>
            </a:r>
            <a:r>
              <a:rPr lang="ko-KR" altLang="en-US" baseline="0" dirty="0" smtClean="0">
                <a:solidFill>
                  <a:srgbClr val="FF0000"/>
                </a:solidFill>
              </a:rPr>
              <a:t>추가해서 다시 하면 된다</a:t>
            </a:r>
            <a:r>
              <a:rPr lang="en-US" altLang="ko-KR" baseline="0" dirty="0" smtClean="0">
                <a:solidFill>
                  <a:srgbClr val="FF0000"/>
                </a:solidFill>
              </a:rPr>
              <a:t>?(</a:t>
            </a:r>
            <a:r>
              <a:rPr lang="ko-KR" altLang="en-US" baseline="0" dirty="0" smtClean="0">
                <a:solidFill>
                  <a:srgbClr val="FF0000"/>
                </a:solidFill>
              </a:rPr>
              <a:t>근데 왜 추가 안 함</a:t>
            </a:r>
            <a:r>
              <a:rPr lang="en-US" altLang="ko-KR" baseline="0" dirty="0" smtClean="0">
                <a:solidFill>
                  <a:srgbClr val="FF0000"/>
                </a:solidFill>
              </a:rPr>
              <a:t>?)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- ASR</a:t>
            </a:r>
            <a:r>
              <a:rPr lang="ko-KR" altLang="en-US" dirty="0" smtClean="0">
                <a:solidFill>
                  <a:srgbClr val="FF0000"/>
                </a:solidFill>
              </a:rPr>
              <a:t>의 경우 </a:t>
            </a:r>
            <a:r>
              <a:rPr lang="ko-KR" altLang="en-US" dirty="0" err="1" smtClean="0">
                <a:solidFill>
                  <a:srgbClr val="FF0000"/>
                </a:solidFill>
              </a:rPr>
              <a:t>몇천시간</a:t>
            </a:r>
            <a:r>
              <a:rPr lang="ko-KR" altLang="en-US" dirty="0" smtClean="0">
                <a:solidFill>
                  <a:srgbClr val="FF0000"/>
                </a:solidFill>
              </a:rPr>
              <a:t> 단위는 되어야 한다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en-US" altLang="ko-KR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baseline="0" dirty="0" smtClean="0">
                <a:solidFill>
                  <a:srgbClr val="FF0000"/>
                </a:solidFill>
              </a:rPr>
              <a:t>도메인</a:t>
            </a:r>
            <a:r>
              <a:rPr lang="en-US" altLang="ko-KR" baseline="0" dirty="0" smtClean="0">
                <a:solidFill>
                  <a:srgbClr val="FF0000"/>
                </a:solidFill>
              </a:rPr>
              <a:t>(</a:t>
            </a:r>
            <a:r>
              <a:rPr lang="ko-KR" altLang="en-US" baseline="0" dirty="0" smtClean="0">
                <a:solidFill>
                  <a:srgbClr val="FF0000"/>
                </a:solidFill>
              </a:rPr>
              <a:t>카테고리</a:t>
            </a:r>
            <a:r>
              <a:rPr lang="en-US" altLang="ko-KR" baseline="0" dirty="0" smtClean="0">
                <a:solidFill>
                  <a:srgbClr val="FF0000"/>
                </a:solidFill>
              </a:rPr>
              <a:t>)</a:t>
            </a:r>
            <a:r>
              <a:rPr lang="ko-KR" altLang="en-US" baseline="0" dirty="0" smtClean="0">
                <a:solidFill>
                  <a:srgbClr val="FF0000"/>
                </a:solidFill>
              </a:rPr>
              <a:t>이 확실하면 </a:t>
            </a:r>
            <a:r>
              <a:rPr lang="en-US" altLang="ko-KR" baseline="0" dirty="0" smtClean="0">
                <a:solidFill>
                  <a:srgbClr val="FF0000"/>
                </a:solidFill>
              </a:rPr>
              <a:t>TRAIN </a:t>
            </a:r>
            <a:r>
              <a:rPr lang="ko-KR" altLang="en-US" baseline="0" dirty="0" smtClean="0">
                <a:solidFill>
                  <a:srgbClr val="FF0000"/>
                </a:solidFill>
              </a:rPr>
              <a:t>데이터가 최소 </a:t>
            </a:r>
            <a:r>
              <a:rPr lang="en-US" altLang="ko-KR" baseline="0" dirty="0" smtClean="0">
                <a:solidFill>
                  <a:srgbClr val="FF0000"/>
                </a:solidFill>
              </a:rPr>
              <a:t>2GB</a:t>
            </a:r>
            <a:r>
              <a:rPr lang="ko-KR" altLang="en-US" baseline="0" dirty="0" smtClean="0">
                <a:solidFill>
                  <a:srgbClr val="FF0000"/>
                </a:solidFill>
              </a:rPr>
              <a:t>정도 되면 성능이 좀 나옴</a:t>
            </a:r>
            <a:r>
              <a:rPr lang="en-US" altLang="ko-KR" baseline="0" dirty="0" smtClean="0">
                <a:solidFill>
                  <a:srgbClr val="FF0000"/>
                </a:solidFill>
              </a:rPr>
              <a:t>(</a:t>
            </a:r>
            <a:r>
              <a:rPr lang="ko-KR" altLang="en-US" baseline="0" dirty="0" smtClean="0">
                <a:solidFill>
                  <a:srgbClr val="FF0000"/>
                </a:solidFill>
              </a:rPr>
              <a:t>모든 주제에 대해 하려면 엄청나게 필요함</a:t>
            </a:r>
            <a:r>
              <a:rPr lang="en-US" altLang="ko-KR" baseline="0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>
              <a:solidFill>
                <a:srgbClr val="FF0000"/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텍스트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부족하고 </a:t>
            </a:r>
            <a:r>
              <a:rPr lang="en-US" altLang="ko-KR" dirty="0" smtClean="0">
                <a:solidFill>
                  <a:srgbClr val="FF0000"/>
                </a:solidFill>
              </a:rPr>
              <a:t>loss </a:t>
            </a:r>
            <a:r>
              <a:rPr lang="ko-KR" altLang="en-US" dirty="0" smtClean="0">
                <a:solidFill>
                  <a:srgbClr val="FF0000"/>
                </a:solidFill>
              </a:rPr>
              <a:t>높고</a:t>
            </a:r>
            <a:r>
              <a:rPr lang="en-US" altLang="ko-KR" dirty="0" smtClean="0">
                <a:solidFill>
                  <a:srgbClr val="FF0000"/>
                </a:solidFill>
              </a:rPr>
              <a:t>, accuracy </a:t>
            </a:r>
            <a:r>
              <a:rPr lang="ko-KR" altLang="en-US" dirty="0" smtClean="0">
                <a:solidFill>
                  <a:srgbClr val="FF0000"/>
                </a:solidFill>
              </a:rPr>
              <a:t>낮고 </a:t>
            </a:r>
            <a:r>
              <a:rPr lang="en-US" altLang="ko-KR" dirty="0" smtClean="0">
                <a:solidFill>
                  <a:srgbClr val="FF0000"/>
                </a:solidFill>
              </a:rPr>
              <a:t>~~</a:t>
            </a:r>
            <a:r>
              <a:rPr lang="ko-KR" altLang="en-US" dirty="0" smtClean="0">
                <a:solidFill>
                  <a:srgbClr val="FF0000"/>
                </a:solidFill>
              </a:rPr>
              <a:t>한계 존재하나 코드를 이해하고 직접 짜보는 것에 초점을 둠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학습을 안 하고 </a:t>
            </a:r>
            <a:r>
              <a:rPr lang="en-US" altLang="ko-KR" dirty="0" smtClean="0">
                <a:solidFill>
                  <a:srgbClr val="FF0000"/>
                </a:solidFill>
              </a:rPr>
              <a:t>output</a:t>
            </a:r>
            <a:r>
              <a:rPr lang="ko-KR" altLang="en-US" dirty="0" smtClean="0">
                <a:solidFill>
                  <a:srgbClr val="FF0000"/>
                </a:solidFill>
              </a:rPr>
              <a:t>의 경우의 수는 </a:t>
            </a:r>
            <a:r>
              <a:rPr lang="en-US" altLang="ko-KR" dirty="0" smtClean="0">
                <a:solidFill>
                  <a:srgbClr val="FF0000"/>
                </a:solidFill>
              </a:rPr>
              <a:t>1/3597(900</a:t>
            </a:r>
            <a:r>
              <a:rPr lang="ko-KR" altLang="en-US" dirty="0" smtClean="0">
                <a:solidFill>
                  <a:srgbClr val="FF0000"/>
                </a:solidFill>
              </a:rPr>
              <a:t>쌍 중에서는 전체 단어 개수</a:t>
            </a:r>
            <a:r>
              <a:rPr lang="en-US" altLang="ko-KR" dirty="0" smtClean="0">
                <a:solidFill>
                  <a:srgbClr val="FF0000"/>
                </a:solidFill>
              </a:rPr>
              <a:t>-input</a:t>
            </a:r>
            <a:r>
              <a:rPr lang="ko-KR" altLang="en-US" dirty="0" smtClean="0">
                <a:solidFill>
                  <a:srgbClr val="FF0000"/>
                </a:solidFill>
              </a:rPr>
              <a:t>에 넣은 단어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)=0.027</a:t>
            </a:r>
            <a:r>
              <a:rPr lang="ko-KR" altLang="en-US" dirty="0" smtClean="0">
                <a:solidFill>
                  <a:srgbClr val="FF0000"/>
                </a:solidFill>
              </a:rPr>
              <a:t>인데 학습을 시켜서 최대 </a:t>
            </a:r>
            <a:r>
              <a:rPr lang="en-US" altLang="ko-KR" dirty="0" smtClean="0">
                <a:solidFill>
                  <a:srgbClr val="FF0000"/>
                </a:solidFill>
              </a:rPr>
              <a:t>12%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성능 상승에는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데이터를 늘리고 오타를 제거해주기 위해 상위 단어들만 </a:t>
            </a:r>
            <a:r>
              <a:rPr lang="ko-KR" altLang="en-US" dirty="0" smtClean="0">
                <a:solidFill>
                  <a:srgbClr val="FF0000"/>
                </a:solidFill>
              </a:rPr>
              <a:t>사용하기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hidden_unit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늘리기 등의 방법이 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 smtClean="0">
                <a:solidFill>
                  <a:srgbClr val="FF0000"/>
                </a:solidFill>
              </a:rPr>
              <a:t>칼디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데이터의 주제 범위가 넓어서 상관없는 문장들이 나올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mtClean="0"/>
              <a:t>느낀점</a:t>
            </a:r>
            <a:r>
              <a:rPr lang="ko-KR" altLang="en-US" dirty="0" smtClean="0"/>
              <a:t> 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팀원별로</a:t>
            </a:r>
            <a:r>
              <a:rPr lang="ko-KR" altLang="en-US" dirty="0" smtClean="0"/>
              <a:t> 하나씩 작성하는데 틀에 맞춰서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주제에 한해서</a:t>
            </a:r>
            <a:r>
              <a:rPr lang="en-US" altLang="ko-KR" dirty="0" smtClean="0"/>
              <a:t>)?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프로젝트 주제에 맞춰서 작성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r>
              <a:rPr lang="ko-KR" altLang="en-US" dirty="0" smtClean="0"/>
              <a:t>느낀 점도 </a:t>
            </a:r>
            <a:r>
              <a:rPr lang="ko-KR" altLang="en-US" dirty="0" err="1" smtClean="0"/>
              <a:t>임팩트있게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총 느낀 점은 모두 합해서 하기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개발 </a:t>
            </a:r>
            <a:r>
              <a:rPr lang="ko-KR" altLang="en-US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환경에 있어</a:t>
            </a:r>
            <a:r>
              <a:rPr lang="en-US" altLang="ko-KR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,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err="1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os</a:t>
            </a:r>
            <a:r>
              <a:rPr lang="ko-KR" altLang="en-US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는 윈도우즈</a:t>
            </a:r>
            <a:r>
              <a:rPr lang="en-US" altLang="ko-KR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10</a:t>
            </a:r>
            <a:r>
              <a:rPr lang="ko-KR" altLang="en-US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을 사용하였고</a:t>
            </a:r>
            <a:r>
              <a:rPr lang="en-US" altLang="ko-KR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, </a:t>
            </a:r>
            <a:r>
              <a:rPr lang="ko-KR" altLang="en-US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프로그래밍 언어는 </a:t>
            </a:r>
            <a:r>
              <a:rPr lang="ko-KR" altLang="en-US" sz="1200" b="0" dirty="0" err="1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파이썬을</a:t>
            </a:r>
            <a:r>
              <a:rPr lang="en-US" altLang="ko-KR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, </a:t>
            </a:r>
            <a:r>
              <a:rPr lang="ko-KR" altLang="en-US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개발 도구는 </a:t>
            </a:r>
            <a:r>
              <a:rPr lang="ko-KR" altLang="en-US" sz="1200" b="0" dirty="0" err="1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파이참과</a:t>
            </a:r>
            <a:r>
              <a:rPr lang="ko-KR" altLang="en-US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 주피터 노트북을 활용하였고</a:t>
            </a:r>
            <a:r>
              <a:rPr lang="en-US" altLang="ko-KR" sz="1200" b="0" dirty="0" smtClean="0">
                <a:solidFill>
                  <a:srgbClr val="0084A1"/>
                </a:solidFill>
                <a:latin typeface="MS Gothic" pitchFamily="49" charset="-128"/>
                <a:ea typeface="MS Gothic" pitchFamily="49" charset="-128"/>
              </a:rPr>
              <a:t>,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수집한 </a:t>
            </a:r>
            <a:r>
              <a:rPr lang="ko-KR" altLang="en-US" dirty="0" smtClean="0"/>
              <a:t>음성 데이터와 텍스트 데이터를 기반으로 </a:t>
            </a:r>
            <a:r>
              <a:rPr lang="en-US" altLang="ko-KR" dirty="0" err="1" smtClean="0"/>
              <a:t>Kaldi</a:t>
            </a:r>
            <a:r>
              <a:rPr lang="ko-KR" altLang="en-US" dirty="0" smtClean="0"/>
              <a:t>를 적용해보고 이를 통해 음성 인식까지 할 수 있도록 구현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speech recognition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sz="1200" i="1" dirty="0" smtClean="0"/>
              <a:t>Text Generator based on ANN Network. </a:t>
            </a:r>
            <a:r>
              <a:rPr lang="en-US" altLang="ko-KR" sz="1200" dirty="0" smtClean="0"/>
              <a:t>ANN </a:t>
            </a:r>
            <a:r>
              <a:rPr lang="ko-KR" altLang="en-US" sz="1200" dirty="0" smtClean="0"/>
              <a:t>네트워크 기반의 텍스트 생성 모델</a:t>
            </a:r>
            <a:r>
              <a:rPr lang="en-US" altLang="ko-KR" sz="1200" dirty="0" smtClean="0"/>
              <a:t>:</a:t>
            </a:r>
            <a:r>
              <a:rPr lang="en-US" altLang="ko-KR" sz="1200" baseline="0" dirty="0" smtClean="0"/>
              <a:t> </a:t>
            </a:r>
            <a:r>
              <a:rPr lang="ko-KR" altLang="en-US" dirty="0" smtClean="0"/>
              <a:t>수집한 데이터 중 텍스트 데이터를 이용해 </a:t>
            </a:r>
            <a:r>
              <a:rPr lang="en-US" altLang="ko-KR" dirty="0" smtClean="0"/>
              <a:t>LM</a:t>
            </a:r>
            <a:r>
              <a:rPr lang="ko-KR" altLang="en-US" dirty="0" smtClean="0"/>
              <a:t>이 가능하도록 학습시키고 다음 문자를 예측하는 텍스트 </a:t>
            </a:r>
            <a:r>
              <a:rPr lang="ko-KR" altLang="en-US" dirty="0" err="1" smtClean="0"/>
              <a:t>제너레이터를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음성 </a:t>
            </a:r>
            <a:r>
              <a:rPr lang="ko-KR" altLang="en-US" dirty="0" smtClean="0"/>
              <a:t>데이터의 수집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구현의 전 과정을 통합적으로 수행함으로써 음성 인식 실무 프로젝트에 대한 이해를 다지고</a:t>
            </a:r>
          </a:p>
          <a:p>
            <a:pPr marL="0" indent="0">
              <a:buNone/>
            </a:pPr>
            <a:r>
              <a:rPr lang="en-US" altLang="ko-KR" dirty="0" smtClean="0"/>
              <a:t>2. ANN</a:t>
            </a:r>
            <a:r>
              <a:rPr lang="ko-KR" altLang="en-US" dirty="0" smtClean="0"/>
              <a:t>을 활용한 텍스트 제너레이터 구현을 통해 </a:t>
            </a:r>
            <a:r>
              <a:rPr lang="ko-KR" altLang="en-US" dirty="0" smtClean="0"/>
              <a:t>자연어 처리에 대한 깊은 이해력을 얻고 실무에 적용할 수 있도록 학습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en-US" altLang="ko-KR" sz="1200" b="1" dirty="0" smtClean="0">
                <a:latin typeface="+mn-ea"/>
              </a:rPr>
              <a:t>1) </a:t>
            </a:r>
            <a:r>
              <a:rPr lang="ko-KR" altLang="en-US" sz="1200" b="1" dirty="0" smtClean="0">
                <a:latin typeface="+mn-ea"/>
              </a:rPr>
              <a:t>텍스트 및 음성 데이터 이해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2) </a:t>
            </a:r>
            <a:r>
              <a:rPr lang="ko-KR" altLang="en-US" sz="1200" b="1" dirty="0" smtClean="0">
                <a:latin typeface="+mn-ea"/>
              </a:rPr>
              <a:t>데이터 추출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3) </a:t>
            </a:r>
            <a:r>
              <a:rPr lang="ko-KR" altLang="en-US" sz="1200" b="1" dirty="0" smtClean="0">
                <a:latin typeface="+mn-ea"/>
              </a:rPr>
              <a:t>네트워크 구성 및 기계 학습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4) </a:t>
            </a:r>
            <a:r>
              <a:rPr lang="ko-KR" altLang="en-US" sz="1200" b="1" dirty="0" smtClean="0">
                <a:latin typeface="+mn-ea"/>
              </a:rPr>
              <a:t>결과물 도출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I. </a:t>
            </a:r>
            <a:r>
              <a:rPr lang="ko-KR" altLang="en-US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프로젝트 배경 </a:t>
            </a:r>
            <a:r>
              <a:rPr lang="en-US" altLang="ko-KR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- </a:t>
            </a:r>
            <a:r>
              <a:rPr lang="ko-KR" altLang="en-US" sz="1200" b="1" dirty="0" smtClean="0">
                <a:solidFill>
                  <a:srgbClr val="0084A1"/>
                </a:solidFill>
                <a:latin typeface="MS Gothic" pitchFamily="49" charset="-128"/>
                <a:ea typeface="HY중고딕" pitchFamily="18" charset="-127"/>
              </a:rPr>
              <a:t>개요</a:t>
            </a:r>
            <a:endParaRPr lang="en-US" altLang="ko-KR" sz="1200" b="1" dirty="0" smtClean="0">
              <a:solidFill>
                <a:srgbClr val="0084A1"/>
              </a:solidFill>
              <a:latin typeface="MS Gothic" pitchFamily="49" charset="-128"/>
              <a:ea typeface="MS Gothic" pitchFamily="49" charset="-128"/>
            </a:endParaRPr>
          </a:p>
          <a:p>
            <a:pPr marL="228600" indent="-228600">
              <a:buNone/>
            </a:pPr>
            <a:endParaRPr lang="en-US" altLang="ko-KR" dirty="0" smtClean="0"/>
          </a:p>
          <a:p>
            <a:pPr marL="228600" indent="-228600">
              <a:buNone/>
            </a:pPr>
            <a:r>
              <a:rPr lang="en-US" altLang="ko-KR" dirty="0" smtClean="0"/>
              <a:t>Data Is Everything And Everything Is Data</a:t>
            </a:r>
          </a:p>
          <a:p>
            <a:pPr marL="228600" indent="-228600">
              <a:buNone/>
            </a:pPr>
            <a:r>
              <a:rPr lang="en-US" altLang="ko-KR" dirty="0" err="1" smtClean="0"/>
              <a:t>darryl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willis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에너지부</a:t>
            </a:r>
            <a:r>
              <a:rPr lang="ko-KR" altLang="en-US" dirty="0" smtClean="0"/>
              <a:t> 부회장의 </a:t>
            </a:r>
            <a:r>
              <a:rPr lang="en-US" altLang="ko-KR" dirty="0" smtClean="0"/>
              <a:t>UNIFY 2018 </a:t>
            </a:r>
            <a:r>
              <a:rPr lang="ko-KR" altLang="en-US" dirty="0" smtClean="0"/>
              <a:t>강연</a:t>
            </a:r>
            <a:r>
              <a:rPr lang="en-US" altLang="ko-KR" dirty="0" smtClean="0"/>
              <a:t>(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Baker Hughes a GE company</a:t>
            </a:r>
            <a:r>
              <a:rPr lang="ko-KR" altLang="en-US" baseline="0" dirty="0" smtClean="0"/>
              <a:t>에서 주최한 일종의 </a:t>
            </a:r>
            <a:r>
              <a:rPr lang="ko-KR" altLang="en-US" baseline="0" dirty="0" err="1" smtClean="0"/>
              <a:t>테크</a:t>
            </a:r>
            <a:r>
              <a:rPr lang="ko-KR" altLang="en-US" baseline="0" dirty="0" smtClean="0"/>
              <a:t> 모임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 제목입니다</a:t>
            </a:r>
            <a:r>
              <a:rPr lang="en-US" altLang="ko-KR" dirty="0" smtClean="0"/>
              <a:t>. </a:t>
            </a:r>
          </a:p>
          <a:p>
            <a:pPr marL="228600" indent="-228600">
              <a:buNone/>
            </a:pPr>
            <a:r>
              <a:rPr lang="ko-KR" altLang="en-US" dirty="0" smtClean="0"/>
              <a:t>이는 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 산업혁명을 맞아 데이터의 부상이 있었고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시대가 되었음을 알리는 가장 상징적인 말이라고 생각됩니다</a:t>
            </a:r>
            <a:r>
              <a:rPr lang="en-US" altLang="ko-KR" dirty="0" smtClean="0"/>
              <a:t>.</a:t>
            </a:r>
          </a:p>
          <a:p>
            <a:pPr marL="228600" indent="-228600">
              <a:buNone/>
            </a:pPr>
            <a:endParaRPr lang="en-US" altLang="ko-KR" dirty="0" smtClean="0"/>
          </a:p>
          <a:p>
            <a:pPr marL="228600" indent="-22860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ko-KR" altLang="en-US" dirty="0" smtClean="0"/>
              <a:t>그러나 데이터의 양이 많다고 질을 보장하는 것은 아니다</a:t>
            </a:r>
            <a:r>
              <a:rPr lang="en-US" altLang="ko-KR" dirty="0" smtClean="0"/>
              <a:t>.  </a:t>
            </a:r>
          </a:p>
          <a:p>
            <a:pPr marL="228600" indent="-228600">
              <a:buNone/>
            </a:pPr>
            <a:r>
              <a:rPr lang="en-US" altLang="ko-KR" dirty="0" smtClean="0"/>
              <a:t>1936</a:t>
            </a:r>
            <a:r>
              <a:rPr lang="ko-KR" altLang="en-US" dirty="0" smtClean="0"/>
              <a:t>년 미국의 대통령 선거 당시 </a:t>
            </a:r>
            <a:r>
              <a:rPr lang="en-US" altLang="ko-KR" dirty="0" smtClean="0"/>
              <a:t>Literary Digest</a:t>
            </a:r>
            <a:r>
              <a:rPr lang="ko-KR" altLang="en-US" dirty="0" smtClean="0"/>
              <a:t>라는 잡지사는 당시 기준 </a:t>
            </a:r>
            <a:r>
              <a:rPr lang="en-US" altLang="ko-KR" dirty="0" smtClean="0"/>
              <a:t>240</a:t>
            </a:r>
            <a:r>
              <a:rPr lang="ko-KR" altLang="en-US" dirty="0" err="1" smtClean="0"/>
              <a:t>만명의</a:t>
            </a:r>
            <a:r>
              <a:rPr lang="ko-KR" altLang="en-US" dirty="0" smtClean="0"/>
              <a:t> 여론조사 결과라는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선보였고 이를 토대로 예측을 했으나 이는 보기 좋게 빗나가고 말했다</a:t>
            </a:r>
            <a:endParaRPr lang="en-US" altLang="ko-KR" dirty="0" smtClean="0"/>
          </a:p>
          <a:p>
            <a:pPr marL="228600" indent="-228600">
              <a:buNone/>
            </a:pPr>
            <a:r>
              <a:rPr lang="ko-KR" altLang="en-US" dirty="0" smtClean="0"/>
              <a:t>지지자들 중에서 </a:t>
            </a:r>
            <a:r>
              <a:rPr lang="en-US" altLang="ko-KR" dirty="0" smtClean="0"/>
              <a:t>shy voter</a:t>
            </a:r>
            <a:r>
              <a:rPr lang="ko-KR" altLang="en-US" dirty="0" smtClean="0"/>
              <a:t>라는 소극적인 지지자들의 여론을 놓쳤다는 등의 문제점이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한국의 </a:t>
            </a:r>
            <a:r>
              <a:rPr lang="en-US" altLang="ko-KR" dirty="0" smtClean="0"/>
              <a:t>2017 </a:t>
            </a:r>
            <a:r>
              <a:rPr lang="ko-KR" altLang="en-US" dirty="0" smtClean="0"/>
              <a:t>총선에서도 </a:t>
            </a:r>
            <a:r>
              <a:rPr lang="ko-KR" altLang="en-US" dirty="0" err="1" smtClean="0"/>
              <a:t>샤이</a:t>
            </a:r>
            <a:r>
              <a:rPr lang="ko-KR" altLang="en-US" dirty="0" smtClean="0"/>
              <a:t> 지지자와 투표율을 반영하지 못한 여론 조사는 이를 토대로 한 데이터 분석에 오명을 남겼다</a:t>
            </a:r>
            <a:r>
              <a:rPr lang="en-US" altLang="ko-KR" dirty="0" smtClean="0"/>
              <a:t>. </a:t>
            </a:r>
          </a:p>
          <a:p>
            <a:pPr marL="228600" indent="-228600">
              <a:buNone/>
            </a:pPr>
            <a:r>
              <a:rPr lang="ko-KR" altLang="en-US" dirty="0" smtClean="0"/>
              <a:t>컴퓨터 분야의 오래된 격언 중에서 “</a:t>
            </a:r>
            <a:r>
              <a:rPr lang="en-US" altLang="ko-KR" dirty="0" smtClean="0"/>
              <a:t>garbage in, garbage out”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GIGO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</a:t>
            </a:r>
            <a:r>
              <a:rPr lang="ko-KR" altLang="en-US" dirty="0" smtClean="0"/>
              <a:t>는 말이 있다</a:t>
            </a:r>
            <a:r>
              <a:rPr lang="en-US" altLang="ko-KR" dirty="0" smtClean="0"/>
              <a:t>.(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George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Fuechsel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IBM programmer and instructor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처음 사용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>
              <a:buNone/>
            </a:pPr>
            <a:r>
              <a:rPr lang="ko-KR" altLang="en-US" dirty="0" smtClean="0"/>
              <a:t>특정 활동에서 입력</a:t>
            </a:r>
            <a:r>
              <a:rPr lang="en-US" altLang="ko-KR" dirty="0" smtClean="0"/>
              <a:t>(Input)</a:t>
            </a:r>
            <a:r>
              <a:rPr lang="ko-KR" altLang="en-US" dirty="0" smtClean="0"/>
              <a:t>의 중요성을 강조한 것이다</a:t>
            </a:r>
            <a:r>
              <a:rPr lang="en-US" altLang="ko-KR" dirty="0" smtClean="0"/>
              <a:t>. </a:t>
            </a:r>
          </a:p>
          <a:p>
            <a:pPr marL="228600" indent="-228600">
              <a:buNone/>
            </a:pPr>
            <a:r>
              <a:rPr lang="ko-KR" altLang="en-US" dirty="0" smtClean="0"/>
              <a:t>이를 데이터를 이용하는 </a:t>
            </a:r>
            <a:r>
              <a:rPr lang="ko-KR" altLang="en-US" dirty="0" err="1" smtClean="0"/>
              <a:t>딥러닝에</a:t>
            </a:r>
            <a:r>
              <a:rPr lang="ko-KR" altLang="en-US" dirty="0" smtClean="0"/>
              <a:t> 적용하면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곧 쓰레기 데이터를 입력하면 쓰레기 결과가 나온다는 것이다</a:t>
            </a:r>
            <a:r>
              <a:rPr lang="en-US" altLang="ko-KR" dirty="0" smtClean="0"/>
              <a:t>.</a:t>
            </a:r>
          </a:p>
          <a:p>
            <a:pPr marL="228600" indent="-228600">
              <a:buNone/>
            </a:pPr>
            <a:r>
              <a:rPr lang="ko-KR" altLang="en-US" dirty="0" smtClean="0"/>
              <a:t>이는 아무리 많은 양의 데이터가 축적되어도 그 데이터의 품질이 좋지 못하다면 쓸모가 없다는 말이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</a:t>
            </a:r>
            <a:r>
              <a:rPr lang="ko-KR" altLang="en-US" dirty="0" smtClean="0"/>
              <a:t>한국어 데이터 정제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-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한글 </a:t>
            </a:r>
            <a:r>
              <a:rPr lang="ko-KR" altLang="en-US" dirty="0" err="1" smtClean="0"/>
              <a:t>위키피디아</a:t>
            </a:r>
            <a:r>
              <a:rPr lang="ko-KR" altLang="en-US" dirty="0" smtClean="0"/>
              <a:t> 전체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20GB)</a:t>
            </a:r>
            <a:r>
              <a:rPr lang="ko-KR" altLang="en-US" dirty="0" smtClean="0"/>
              <a:t>를 가공하여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 이상의 문장이 있는 문장만 남기기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-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파일의 크기가 굉장히 대용량이어서 파일분할이 필요했음</a:t>
            </a:r>
            <a:r>
              <a:rPr lang="en-US" altLang="ko-KR" dirty="0" smtClean="0"/>
              <a:t>	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-</a:t>
            </a:r>
            <a:r>
              <a:rPr lang="ko-KR" altLang="en-US" dirty="0" smtClean="0"/>
              <a:t>이를 위한 정제 순서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	</a:t>
            </a:r>
            <a:r>
              <a:rPr lang="en-US" altLang="ko-KR" dirty="0" smtClean="0"/>
              <a:t>	-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데이터에 있는 오류 파악	  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	- </a:t>
            </a:r>
            <a:r>
              <a:rPr lang="ko-KR" altLang="en-US" dirty="0" smtClean="0"/>
              <a:t>특수기호 제거 및 문장 형태 통일</a:t>
            </a:r>
            <a:endParaRPr lang="en-US" altLang="ko-KR" dirty="0" smtClean="0"/>
          </a:p>
          <a:p>
            <a:r>
              <a:rPr lang="en-US" altLang="ko-KR" baseline="0" dirty="0" smtClean="0"/>
              <a:t>		- </a:t>
            </a:r>
            <a:r>
              <a:rPr lang="ko-KR" altLang="en-US" baseline="0" dirty="0" smtClean="0"/>
              <a:t>문장이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줄 이상으로 구성된 문단만 추출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- </a:t>
            </a:r>
            <a:r>
              <a:rPr lang="ko-KR" altLang="en-US" dirty="0" smtClean="0"/>
              <a:t>중요 포인트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대용량</a:t>
            </a:r>
            <a:r>
              <a:rPr lang="ko-KR" altLang="en-US" baseline="0" dirty="0" smtClean="0"/>
              <a:t> 데이터를 다루기 위해 새로운 명령어나 라이브러리를 사용</a:t>
            </a:r>
            <a:r>
              <a:rPr lang="en-US" altLang="ko-KR" baseline="0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문장만 있는 데이터는 흔한데 문장의 관계를 보기 위해 문단으로 나눠서 더 희귀한 데이터를 처리했다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</a:t>
            </a:r>
            <a:r>
              <a:rPr lang="ko-KR" altLang="en-US" dirty="0" smtClean="0"/>
              <a:t>영어 데이터 정제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-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en-US" altLang="ko-KR" u="none" dirty="0" smtClean="0"/>
              <a:t>SCOTUS(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Supreme Court of the United States)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~2018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년도까지의 재판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녹취본을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가공하여 음성과 텍스트 데이터의 쌍을 구성하는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endParaRPr lang="en-US" altLang="ko-KR" dirty="0" smtClean="0"/>
          </a:p>
          <a:p>
            <a:r>
              <a:rPr lang="en-US" altLang="ko-KR" dirty="0" smtClean="0"/>
              <a:t>	-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: RAW </a:t>
            </a:r>
            <a:r>
              <a:rPr lang="ko-KR" altLang="en-US" dirty="0" smtClean="0"/>
              <a:t>데이터를 받은 것이므로 최대한 깨끗한 데이터를</a:t>
            </a:r>
            <a:r>
              <a:rPr lang="ko-KR" altLang="en-US" baseline="0" dirty="0" smtClean="0"/>
              <a:t> 도출하기 위한 과정이 길었고 음성 인식에 사용될 수 있는 데이터 수준으로 가공</a:t>
            </a:r>
            <a:endParaRPr lang="en-US" altLang="ko-KR" dirty="0" smtClean="0"/>
          </a:p>
          <a:p>
            <a:r>
              <a:rPr lang="en-US" altLang="ko-KR" dirty="0" smtClean="0"/>
              <a:t>	-</a:t>
            </a:r>
            <a:r>
              <a:rPr lang="ko-KR" altLang="en-US" dirty="0" smtClean="0"/>
              <a:t>이를 위한 정제 순서</a:t>
            </a:r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smtClean="0"/>
              <a:t>더미 파일 제거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	-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데이터에 있는 오류 파악	  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	- </a:t>
            </a:r>
            <a:r>
              <a:rPr lang="ko-KR" altLang="en-US" dirty="0" smtClean="0"/>
              <a:t>특수기호 제거 및 문장 형태 통일</a:t>
            </a:r>
          </a:p>
          <a:p>
            <a:r>
              <a:rPr lang="ko-KR" altLang="en-US" dirty="0" smtClean="0"/>
              <a:t>	   </a:t>
            </a:r>
            <a:r>
              <a:rPr lang="en-US" altLang="ko-KR" dirty="0" smtClean="0"/>
              <a:t>	- </a:t>
            </a:r>
            <a:r>
              <a:rPr lang="ko-KR" altLang="en-US" dirty="0" smtClean="0"/>
              <a:t>음성</a:t>
            </a:r>
            <a:r>
              <a:rPr lang="ko-KR" altLang="en-US" baseline="0" dirty="0" smtClean="0"/>
              <a:t> 파일이 존재하는 텍스트 파일만을 대상으로 </a:t>
            </a:r>
            <a:r>
              <a:rPr lang="ko-KR" altLang="en-US" baseline="0" dirty="0" err="1" smtClean="0"/>
              <a:t>재가공</a:t>
            </a:r>
            <a:endParaRPr lang="en-US" altLang="ko-KR" baseline="0" dirty="0" smtClean="0"/>
          </a:p>
          <a:p>
            <a:r>
              <a:rPr lang="en-US" altLang="ko-KR" baseline="0" dirty="0" smtClean="0"/>
              <a:t>		- </a:t>
            </a:r>
            <a:r>
              <a:rPr lang="ko-KR" altLang="en-US" baseline="0" dirty="0" smtClean="0"/>
              <a:t>음성과 텍스트의 </a:t>
            </a:r>
            <a:r>
              <a:rPr lang="en-US" altLang="ko-KR" baseline="0" dirty="0" smtClean="0"/>
              <a:t>1:1 </a:t>
            </a:r>
            <a:r>
              <a:rPr lang="ko-KR" altLang="en-US" baseline="0" dirty="0" smtClean="0"/>
              <a:t>대응을 위해 음성 데이터 가공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때 포맷에 맞춰 제목을 설정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중요 포인트</a:t>
            </a:r>
            <a:r>
              <a:rPr lang="en-US" altLang="ko-KR" dirty="0" smtClean="0"/>
              <a:t>: RAW </a:t>
            </a:r>
            <a:r>
              <a:rPr lang="ko-KR" altLang="en-US" dirty="0" smtClean="0"/>
              <a:t>데이터였기에 정규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다양하게 사용하고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음성과 텍스트 데이터의 대치를 위해 </a:t>
            </a:r>
            <a:r>
              <a:rPr lang="en-US" altLang="ko-KR" baseline="0" dirty="0" smtClean="0"/>
              <a:t>SOUND </a:t>
            </a:r>
            <a:r>
              <a:rPr lang="ko-KR" altLang="en-US" baseline="0" dirty="0" smtClean="0"/>
              <a:t>라이브러리를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4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77585" y="1233791"/>
            <a:ext cx="127471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N</a:t>
            </a:r>
            <a:r>
              <a:rPr lang="en-US" altLang="ko-KR" sz="6000" b="1" dirty="0" smtClean="0">
                <a:latin typeface="HY강B" pitchFamily="18" charset="-127"/>
                <a:ea typeface="HY강B" pitchFamily="18" charset="-127"/>
              </a:rPr>
              <a:t>atural </a:t>
            </a:r>
            <a:r>
              <a:rPr lang="en-US" altLang="ko-KR" sz="6000" b="1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L</a:t>
            </a:r>
            <a:r>
              <a:rPr lang="en-US" altLang="ko-KR" sz="6000" b="1" dirty="0" smtClean="0">
                <a:latin typeface="HY강B" pitchFamily="18" charset="-127"/>
                <a:ea typeface="HY강B" pitchFamily="18" charset="-127"/>
              </a:rPr>
              <a:t>anguage </a:t>
            </a:r>
            <a:r>
              <a:rPr lang="en-US" altLang="ko-KR" sz="6000" b="1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P</a:t>
            </a:r>
            <a:r>
              <a:rPr lang="en-US" altLang="ko-KR" sz="6000" b="1" dirty="0" smtClean="0">
                <a:latin typeface="HY강B" pitchFamily="18" charset="-127"/>
                <a:ea typeface="HY강B" pitchFamily="18" charset="-127"/>
              </a:rPr>
              <a:t>rocessing</a:t>
            </a:r>
            <a:endParaRPr lang="ko-KR" altLang="en-US" sz="60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0685" y="5413830"/>
            <a:ext cx="2032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조 미디어젠</a:t>
            </a:r>
            <a:endParaRPr lang="en-US" altLang="ko-KR" sz="2000" b="1" dirty="0" smtClean="0">
              <a:latin typeface="+mn-ea"/>
            </a:endParaRPr>
          </a:p>
          <a:p>
            <a:endParaRPr lang="en-US" altLang="ko-KR" sz="1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나윤수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박다현</a:t>
            </a:r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오상혁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err="1" smtClean="0">
                <a:latin typeface="+mn-ea"/>
              </a:rPr>
              <a:t>지자현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9" y="2799983"/>
            <a:ext cx="7199086" cy="2628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1476" y="6117774"/>
            <a:ext cx="5255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AI 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알고리즘을 활용한 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SW 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개발자 취업 과정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pngguru.com (2)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6571" y="2083318"/>
            <a:ext cx="8911772" cy="36498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91185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데이터의 중요성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907946" y="397148"/>
            <a:ext cx="2491326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35921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94" y="2751516"/>
            <a:ext cx="4838706" cy="3090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5" y="2204500"/>
            <a:ext cx="4779418" cy="3786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오른쪽 화살표 18"/>
          <p:cNvSpPr/>
          <p:nvPr/>
        </p:nvSpPr>
        <p:spPr>
          <a:xfrm>
            <a:off x="5838552" y="3678973"/>
            <a:ext cx="552448" cy="570747"/>
          </a:xfrm>
          <a:prstGeom prst="rightArrow">
            <a:avLst/>
          </a:prstGeom>
          <a:solidFill>
            <a:srgbClr val="3984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0866" y="1582057"/>
            <a:ext cx="227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1) </a:t>
            </a:r>
            <a:r>
              <a:rPr lang="ko-KR" altLang="en-US" sz="2800" b="1" dirty="0" smtClean="0"/>
              <a:t>한국어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1185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데이터 정제 사례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4" name="갈매기형 수장 23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907946" y="397148"/>
            <a:ext cx="2491326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35921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4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t-002-m-0000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>
            <a:duotone>
              <a:prstClr val="black"/>
              <a:srgbClr val="00478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2733" y="3433035"/>
            <a:ext cx="1486535" cy="1486535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4" name="TextBox 3"/>
          <p:cNvSpPr txBox="1"/>
          <p:nvPr/>
        </p:nvSpPr>
        <p:spPr>
          <a:xfrm>
            <a:off x="1346835" y="5081228"/>
            <a:ext cx="949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 there is a statute and you read the statute as saying well there could be very some very narrow circumstances that Congress would have been willing to make an </a:t>
            </a:r>
            <a:r>
              <a:rPr lang="en-US" altLang="ko-KR" sz="2400" dirty="0" smtClean="0"/>
              <a:t>exception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59" y="1851930"/>
            <a:ext cx="2832343" cy="12462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0866" y="1582057"/>
            <a:ext cx="227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2) </a:t>
            </a:r>
            <a:r>
              <a:rPr lang="ko-KR" altLang="en-US" sz="2800" b="1" dirty="0" smtClean="0"/>
              <a:t>영어</a:t>
            </a:r>
            <a:endParaRPr lang="ko-KR" altLang="en-US" sz="2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91185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데이터 정제 사례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907946" y="397148"/>
            <a:ext cx="2491326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35921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75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0866" y="1582057"/>
            <a:ext cx="227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3) </a:t>
            </a:r>
            <a:r>
              <a:rPr lang="ko-KR" altLang="en-US" sz="2800" b="1" dirty="0" smtClean="0"/>
              <a:t>일본어</a:t>
            </a:r>
            <a:endParaRPr lang="ko-KR" altLang="en-US" sz="2800" b="1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3663377149"/>
              </p:ext>
            </p:extLst>
          </p:nvPr>
        </p:nvGraphicFramePr>
        <p:xfrm>
          <a:off x="1237593" y="2699657"/>
          <a:ext cx="7659663" cy="342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83657" y="5384800"/>
            <a:ext cx="841828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10169" y="2192228"/>
            <a:ext cx="32802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FF0000"/>
                </a:solidFill>
              </a:rPr>
              <a:t>94% </a:t>
            </a:r>
          </a:p>
          <a:p>
            <a:r>
              <a:rPr lang="en-US" altLang="ko-KR" sz="2800" b="1" dirty="0" smtClean="0"/>
              <a:t>Sentence </a:t>
            </a:r>
            <a:r>
              <a:rPr lang="ko-KR" altLang="en-US" sz="2800" b="1" dirty="0" smtClean="0"/>
              <a:t>확보</a:t>
            </a:r>
            <a:endParaRPr lang="ko-KR" altLang="en-US" sz="2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91185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데이터 정제 사례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4" name="갈매기형 수장 23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907946" y="397148"/>
            <a:ext cx="2491326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35921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1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92517"/>
              </p:ext>
            </p:extLst>
          </p:nvPr>
        </p:nvGraphicFramePr>
        <p:xfrm>
          <a:off x="711199" y="1567544"/>
          <a:ext cx="11132457" cy="4870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4132"/>
                <a:gridCol w="2648077"/>
                <a:gridCol w="3495735"/>
                <a:gridCol w="2554513"/>
              </a:tblGrid>
              <a:tr h="6350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2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84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2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84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  <a:endParaRPr lang="ko-KR" altLang="en-US" sz="2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84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2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84D9"/>
                    </a:solidFill>
                  </a:tcPr>
                </a:tc>
              </a:tr>
              <a:tr h="1045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프로젝트 기획</a:t>
                      </a:r>
                      <a:endParaRPr lang="ko-KR" altLang="en-US" sz="2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3/09(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) ~ 3/13(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프로젝트 주제 선정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연구원님 </a:t>
                      </a:r>
                      <a:r>
                        <a:rPr lang="ko-KR" altLang="en-US" sz="2000" b="1" dirty="0" err="1" smtClean="0">
                          <a:latin typeface="+mn-ea"/>
                          <a:ea typeface="+mn-ea"/>
                        </a:rPr>
                        <a:t>코칭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데이터 수집</a:t>
                      </a:r>
                      <a:endParaRPr lang="ko-KR" altLang="en-US" sz="2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3/16(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) ~ 4/10(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데이터 수집 및 가공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연구원님 피드백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2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3/23(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) ~ 4/10(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네트워크 개발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연구원님 </a:t>
                      </a:r>
                      <a:r>
                        <a:rPr lang="ko-KR" altLang="en-US" sz="2000" b="1" dirty="0" err="1" smtClean="0">
                          <a:latin typeface="+mn-ea"/>
                          <a:ea typeface="+mn-ea"/>
                        </a:rPr>
                        <a:t>코칭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4/10(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중간 보고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2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보완</a:t>
                      </a:r>
                      <a:endParaRPr lang="ko-KR" altLang="en-US" sz="2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4/10(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) ~ 4/14(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조별 회의 및 분담 업무 진행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최적화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오류 수정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91185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수행 절차 및 방법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907946" y="397148"/>
            <a:ext cx="2491326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35921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348880"/>
          </a:xfrm>
          <a:prstGeom prst="rect">
            <a:avLst/>
          </a:prstGeom>
          <a:solidFill>
            <a:srgbClr val="004783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52344" y="2419222"/>
            <a:ext cx="2839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한컴 윤고딕 250" pitchFamily="18" charset="-127"/>
                <a:ea typeface="한컴 윤고딕 250" pitchFamily="18" charset="-127"/>
              </a:rPr>
              <a:t>프로젝트 </a:t>
            </a:r>
            <a:r>
              <a:rPr lang="ko-KR" altLang="en-US" sz="3200" dirty="0" smtClean="0">
                <a:solidFill>
                  <a:srgbClr val="004783"/>
                </a:solidFill>
                <a:latin typeface="한컴 윤고딕 250" pitchFamily="18" charset="-127"/>
                <a:ea typeface="한컴 윤고딕 250" pitchFamily="18" charset="-127"/>
              </a:rPr>
              <a:t>과</a:t>
            </a:r>
            <a:r>
              <a:rPr lang="ko-KR" altLang="en-US" sz="3200" dirty="0">
                <a:solidFill>
                  <a:srgbClr val="004783"/>
                </a:solidFill>
                <a:latin typeface="한컴 윤고딕 250" pitchFamily="18" charset="-127"/>
                <a:ea typeface="한컴 윤고딕 250" pitchFamily="18" charset="-127"/>
              </a:rPr>
              <a:t>정</a:t>
            </a:r>
            <a:endParaRPr lang="ko-KR" altLang="en-US" sz="3200" dirty="0">
              <a:solidFill>
                <a:srgbClr val="004783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2344" y="2973220"/>
            <a:ext cx="2839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한컴 윤고딕 250" pitchFamily="18" charset="-127"/>
                <a:ea typeface="한컴 윤고딕 250" pitchFamily="18" charset="-127"/>
              </a:rPr>
              <a:t>데이터 수집 및 정제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한컴 윤고딕 250" pitchFamily="18" charset="-127"/>
                <a:ea typeface="한컴 윤고딕 250" pitchFamily="18" charset="-127"/>
              </a:rPr>
              <a:t>Text Generator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한컴 윤고딕 250" pitchFamily="18" charset="-127"/>
                <a:ea typeface="한컴 윤고딕 250" pitchFamily="18" charset="-127"/>
              </a:rPr>
              <a:t>ASR</a:t>
            </a:r>
            <a:r>
              <a:rPr lang="ko-KR" altLang="en-US" sz="20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028" name="Picture 4" descr="https://www.regens.com/en/ai/images/uploads/icon-voice-recognition-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" y="207676"/>
            <a:ext cx="2222339" cy="21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5" y="2189259"/>
            <a:ext cx="6303418" cy="3707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39" y="2616236"/>
            <a:ext cx="6179302" cy="3677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오른쪽으로 구부러진 화살표 18"/>
          <p:cNvSpPr/>
          <p:nvPr/>
        </p:nvSpPr>
        <p:spPr>
          <a:xfrm>
            <a:off x="3933371" y="3182296"/>
            <a:ext cx="1378857" cy="1301866"/>
          </a:xfrm>
          <a:prstGeom prst="curvedRightArrow">
            <a:avLst>
              <a:gd name="adj1" fmla="val 25000"/>
              <a:gd name="adj2" fmla="val 71168"/>
              <a:gd name="adj3" fmla="val 26312"/>
            </a:avLst>
          </a:prstGeom>
          <a:solidFill>
            <a:srgbClr val="3984D9"/>
          </a:solidFill>
          <a:ln>
            <a:solidFill>
              <a:srgbClr val="74ECFE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0865" y="1582057"/>
            <a:ext cx="39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데이터 수집</a:t>
            </a:r>
            <a:endParaRPr lang="ko-KR" altLang="en-US" sz="2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데이터 수집 및 정제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5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70858" y="2104571"/>
            <a:ext cx="10943771" cy="4247317"/>
            <a:chOff x="1521325" y="1475739"/>
            <a:chExt cx="8384675" cy="4845510"/>
          </a:xfrm>
        </p:grpSpPr>
        <p:sp>
          <p:nvSpPr>
            <p:cNvPr id="15" name="TextBox 14"/>
            <p:cNvSpPr txBox="1"/>
            <p:nvPr/>
          </p:nvSpPr>
          <p:spPr>
            <a:xfrm>
              <a:off x="1521325" y="1475739"/>
              <a:ext cx="3113672" cy="48455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/>
                <a:t>[STT]</a:t>
              </a:r>
            </a:p>
            <a:p>
              <a:pPr>
                <a:lnSpc>
                  <a:spcPct val="150000"/>
                </a:lnSpc>
              </a:pPr>
              <a:endParaRPr lang="en-US" altLang="ko-KR" sz="600" b="1" dirty="0" smtClean="0"/>
            </a:p>
            <a:p>
              <a:pPr>
                <a:lnSpc>
                  <a:spcPts val="3000"/>
                </a:lnSpc>
              </a:pPr>
              <a:r>
                <a:rPr lang="en-US" altLang="ko-KR" sz="2400" b="1" dirty="0" smtClean="0">
                  <a:solidFill>
                    <a:srgbClr val="FF0000"/>
                  </a:solidFill>
                </a:rPr>
                <a:t>[FIP]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200" b="1" dirty="0" smtClean="0"/>
                <a:t>   </a:t>
              </a:r>
              <a:r>
                <a:rPr lang="ko-KR" altLang="en-US" sz="2200" b="1" dirty="0" smtClean="0"/>
                <a:t>ㄴ </a:t>
              </a:r>
              <a:r>
                <a:rPr lang="en-US" altLang="ko-KR" sz="2200" b="1" dirty="0" smtClean="0">
                  <a:solidFill>
                    <a:srgbClr val="FF0000"/>
                  </a:solidFill>
                </a:rPr>
                <a:t>fip</a:t>
              </a:r>
              <a:r>
                <a:rPr lang="en-US" altLang="ko-KR" sz="2200" b="1" dirty="0" smtClean="0"/>
                <a:t>-0001-df-001.txt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200" b="1" dirty="0" smtClean="0"/>
                <a:t>   </a:t>
              </a:r>
              <a:r>
                <a:rPr lang="ko-KR" altLang="en-US" sz="2200" b="1" dirty="0" smtClean="0"/>
                <a:t>ㄴ </a:t>
              </a:r>
              <a:r>
                <a:rPr lang="en-US" altLang="ko-KR" sz="2200" b="1" dirty="0" smtClean="0">
                  <a:solidFill>
                    <a:srgbClr val="FF0000"/>
                  </a:solidFill>
                </a:rPr>
                <a:t>fip</a:t>
              </a:r>
              <a:r>
                <a:rPr lang="en-US" altLang="ko-KR" sz="2200" b="1" dirty="0" smtClean="0"/>
                <a:t>-0001-df-001.wav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200" b="1" dirty="0"/>
                <a:t> </a:t>
              </a:r>
              <a:r>
                <a:rPr lang="en-US" altLang="ko-KR" sz="2200" b="1" dirty="0" smtClean="0"/>
                <a:t>  </a:t>
              </a:r>
              <a:r>
                <a:rPr lang="ko-KR" altLang="en-US" sz="2200" b="1" dirty="0" smtClean="0"/>
                <a:t>ㄴ </a:t>
              </a:r>
              <a:r>
                <a:rPr lang="en-US" altLang="ko-KR" sz="2200" b="1" dirty="0" smtClean="0">
                  <a:solidFill>
                    <a:srgbClr val="FF0000"/>
                  </a:solidFill>
                </a:rPr>
                <a:t>fip</a:t>
              </a:r>
              <a:r>
                <a:rPr lang="en-US" altLang="ko-KR" sz="2200" b="1" dirty="0" smtClean="0"/>
                <a:t>-0001-df-002.txt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200" b="1" dirty="0"/>
                <a:t> </a:t>
              </a:r>
              <a:r>
                <a:rPr lang="en-US" altLang="ko-KR" sz="2200" b="1" dirty="0" smtClean="0"/>
                <a:t>  </a:t>
              </a:r>
              <a:r>
                <a:rPr lang="ko-KR" altLang="en-US" sz="2200" b="1" dirty="0" smtClean="0"/>
                <a:t>ㄴ </a:t>
              </a:r>
              <a:r>
                <a:rPr lang="en-US" altLang="ko-KR" sz="2200" b="1" dirty="0" smtClean="0">
                  <a:solidFill>
                    <a:srgbClr val="FF0000"/>
                  </a:solidFill>
                </a:rPr>
                <a:t>fip</a:t>
              </a:r>
              <a:r>
                <a:rPr lang="en-US" altLang="ko-KR" sz="2200" b="1" dirty="0" smtClean="0"/>
                <a:t>-0001-df-002.wav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400" b="1" dirty="0" smtClean="0"/>
                <a:t>               …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400" b="1" dirty="0" smtClean="0">
                  <a:solidFill>
                    <a:srgbClr val="0070C0"/>
                  </a:solidFill>
                </a:rPr>
                <a:t>[TFB]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200" b="1" dirty="0"/>
                <a:t> </a:t>
              </a:r>
              <a:r>
                <a:rPr lang="en-US" altLang="ko-KR" sz="2200" b="1" dirty="0" smtClean="0"/>
                <a:t>  </a:t>
              </a:r>
              <a:r>
                <a:rPr lang="ko-KR" altLang="en-US" sz="2200" b="1" dirty="0" smtClean="0"/>
                <a:t>ㄴ </a:t>
              </a:r>
              <a:r>
                <a:rPr lang="en-US" altLang="ko-KR" sz="2200" b="1" dirty="0" smtClean="0">
                  <a:solidFill>
                    <a:srgbClr val="0070C0"/>
                  </a:solidFill>
                </a:rPr>
                <a:t>tfb</a:t>
              </a:r>
              <a:r>
                <a:rPr lang="en-US" altLang="ko-KR" sz="2200" b="1" dirty="0" smtClean="0"/>
                <a:t>-0001-cf-001.txt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200" b="1" dirty="0"/>
                <a:t> </a:t>
              </a:r>
              <a:r>
                <a:rPr lang="en-US" altLang="ko-KR" sz="2200" b="1" dirty="0" smtClean="0"/>
                <a:t>  </a:t>
              </a:r>
              <a:r>
                <a:rPr lang="ko-KR" altLang="en-US" sz="2200" b="1" dirty="0" smtClean="0"/>
                <a:t>ㄴ</a:t>
              </a:r>
              <a:r>
                <a:rPr lang="en-US" altLang="ko-KR" sz="2200" b="1" dirty="0" smtClean="0"/>
                <a:t> </a:t>
              </a:r>
              <a:r>
                <a:rPr lang="en-US" altLang="ko-KR" sz="2200" b="1" dirty="0" smtClean="0">
                  <a:solidFill>
                    <a:srgbClr val="0070C0"/>
                  </a:solidFill>
                </a:rPr>
                <a:t>tfb</a:t>
              </a:r>
              <a:r>
                <a:rPr lang="en-US" altLang="ko-KR" sz="2200" b="1" dirty="0" smtClean="0"/>
                <a:t>-0001-cf-001.wav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0742" y="1492792"/>
              <a:ext cx="5185258" cy="3616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endParaRPr lang="en-US" altLang="ko-KR" sz="2400" b="1" dirty="0" smtClean="0"/>
            </a:p>
            <a:p>
              <a:pPr>
                <a:lnSpc>
                  <a:spcPts val="3000"/>
                </a:lnSpc>
              </a:pPr>
              <a:endParaRPr lang="en-US" altLang="ko-KR" sz="2400" b="1" dirty="0" smtClean="0"/>
            </a:p>
            <a:p>
              <a:pPr>
                <a:lnSpc>
                  <a:spcPts val="3000"/>
                </a:lnSpc>
              </a:pPr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ko-KR" sz="2400" b="1" dirty="0" smtClean="0">
                  <a:sym typeface="Wingdings" panose="05000000000000000000" pitchFamily="2" charset="2"/>
                </a:rPr>
                <a:t> Forty Investment Property</a:t>
              </a:r>
              <a:endParaRPr lang="en-US" altLang="ko-KR" sz="2400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>
                <a:lnSpc>
                  <a:spcPts val="3000"/>
                </a:lnSpc>
              </a:pPr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  </a:t>
              </a:r>
              <a:r>
                <a:rPr lang="en-US" altLang="ko-KR" sz="2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카테고리 </a:t>
              </a:r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– ID - </a:t>
              </a:r>
              <a:r>
                <a:rPr lang="ko-KR" altLang="en-US" sz="2400" b="1" dirty="0" err="1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나이대</a:t>
              </a:r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/</a:t>
              </a:r>
              <a:r>
                <a:rPr lang="ko-KR" altLang="en-US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성별</a:t>
              </a:r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– </a:t>
              </a:r>
              <a:r>
                <a:rPr lang="ko-KR" altLang="en-US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번호</a:t>
              </a:r>
              <a:endParaRPr lang="en-US" altLang="ko-KR" sz="24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ts val="3000"/>
                </a:lnSpc>
              </a:pPr>
              <a:endParaRPr lang="en-US" altLang="ko-KR" sz="2400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endParaRPr>
            </a:p>
            <a:p>
              <a:pPr>
                <a:lnSpc>
                  <a:spcPts val="3000"/>
                </a:lnSpc>
              </a:pPr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ko-KR" sz="2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2400" b="1" dirty="0" smtClean="0">
                  <a:sym typeface="Wingdings" panose="05000000000000000000" pitchFamily="2" charset="2"/>
                </a:rPr>
                <a:t>해당 화자의 발화 텍스트 파일</a:t>
              </a:r>
              <a:endParaRPr lang="en-US" altLang="ko-KR" sz="2400" b="1" dirty="0" smtClean="0">
                <a:sym typeface="Wingdings" panose="05000000000000000000" pitchFamily="2" charset="2"/>
              </a:endParaRPr>
            </a:p>
            <a:p>
              <a:pPr>
                <a:lnSpc>
                  <a:spcPts val="3000"/>
                </a:lnSpc>
              </a:pPr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ko-KR" sz="2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해당 화자의 발화 음성 파일</a:t>
              </a:r>
              <a:endPara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endParaRPr>
            </a:p>
            <a:p>
              <a:pPr>
                <a:lnSpc>
                  <a:spcPts val="3000"/>
                </a:lnSpc>
              </a:pPr>
              <a:endParaRPr lang="en-US" altLang="ko-KR" sz="2400" b="1" dirty="0">
                <a:sym typeface="Wingdings" panose="05000000000000000000" pitchFamily="2" charset="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70865" y="1582057"/>
            <a:ext cx="39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데이터 정리</a:t>
            </a:r>
            <a:endParaRPr lang="ko-KR" altLang="en-US" sz="28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데이터 수집 및 정제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4" name="갈매기형 수장 33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0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10" y="2497921"/>
            <a:ext cx="6514580" cy="3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33693" y="1536793"/>
            <a:ext cx="774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ANN 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(Automatic Neural Network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Text Generator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4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6" name="그룹 8205"/>
          <p:cNvGrpSpPr/>
          <p:nvPr/>
        </p:nvGrpSpPr>
        <p:grpSpPr>
          <a:xfrm>
            <a:off x="1424788" y="2047830"/>
            <a:ext cx="9342425" cy="4465438"/>
            <a:chOff x="933693" y="1982531"/>
            <a:chExt cx="10130241" cy="4964028"/>
          </a:xfrm>
        </p:grpSpPr>
        <p:grpSp>
          <p:nvGrpSpPr>
            <p:cNvPr id="56" name="그룹 55"/>
            <p:cNvGrpSpPr/>
            <p:nvPr/>
          </p:nvGrpSpPr>
          <p:grpSpPr>
            <a:xfrm>
              <a:off x="933693" y="2928310"/>
              <a:ext cx="1958286" cy="1375299"/>
              <a:chOff x="933693" y="2928310"/>
              <a:chExt cx="1958286" cy="137529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33693" y="3196593"/>
                <a:ext cx="1028928" cy="44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rgbClr val="C10707"/>
                    </a:solidFill>
                  </a:rPr>
                  <a:t>Data1</a:t>
                </a:r>
                <a:endParaRPr lang="ko-KR" altLang="en-US" sz="2000" b="1" dirty="0">
                  <a:solidFill>
                    <a:srgbClr val="C10707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 rot="19090582">
                <a:off x="1276606" y="2928310"/>
                <a:ext cx="1615373" cy="1375299"/>
              </a:xfrm>
              <a:prstGeom prst="arc">
                <a:avLst>
                  <a:gd name="adj1" fmla="val 15446950"/>
                  <a:gd name="adj2" fmla="val 742393"/>
                </a:avLst>
              </a:prstGeom>
              <a:ln w="12700">
                <a:solidFill>
                  <a:srgbClr val="004783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b="1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707029" y="1982531"/>
              <a:ext cx="1258510" cy="866171"/>
              <a:chOff x="4540407" y="2247419"/>
              <a:chExt cx="1258510" cy="86617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540407" y="2247419"/>
                <a:ext cx="1258510" cy="44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rgbClr val="004783"/>
                    </a:solidFill>
                  </a:rPr>
                  <a:t>Weight</a:t>
                </a:r>
                <a:endParaRPr lang="ko-KR" altLang="en-US" sz="2000" b="1" dirty="0">
                  <a:solidFill>
                    <a:srgbClr val="004783"/>
                  </a:solidFill>
                </a:endParaRPr>
              </a:p>
            </p:txBody>
          </p:sp>
          <p:cxnSp>
            <p:nvCxnSpPr>
              <p:cNvPr id="26" name="직선 화살표 연결선 25"/>
              <p:cNvCxnSpPr>
                <a:stCxn id="19" idx="2"/>
              </p:cNvCxnSpPr>
              <p:nvPr/>
            </p:nvCxnSpPr>
            <p:spPr>
              <a:xfrm>
                <a:off x="5169663" y="2692203"/>
                <a:ext cx="143117" cy="421387"/>
              </a:xfrm>
              <a:prstGeom prst="straightConnector1">
                <a:avLst/>
              </a:prstGeom>
              <a:ln w="12700">
                <a:solidFill>
                  <a:srgbClr val="00478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9488302" y="4352684"/>
              <a:ext cx="1575632" cy="44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altLang="ko-KR" sz="2000" b="1" dirty="0" smtClean="0">
                  <a:solidFill>
                    <a:srgbClr val="289428"/>
                  </a:solidFill>
                </a:rPr>
                <a:t>Ŷ(</a:t>
              </a:r>
              <a:r>
                <a:rPr lang="ko-KR" altLang="en-US" sz="2000" b="1" dirty="0" smtClean="0">
                  <a:solidFill>
                    <a:srgbClr val="289428"/>
                  </a:solidFill>
                </a:rPr>
                <a:t>예측 값</a:t>
              </a:r>
              <a:r>
                <a:rPr lang="en-US" altLang="ko-KR" sz="2000" b="1" dirty="0" smtClean="0">
                  <a:solidFill>
                    <a:srgbClr val="289428"/>
                  </a:solidFill>
                </a:rPr>
                <a:t>)</a:t>
              </a:r>
              <a:endParaRPr lang="ko-KR" altLang="en-US" sz="2000" b="1" dirty="0">
                <a:solidFill>
                  <a:srgbClr val="289428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395959" y="2505429"/>
              <a:ext cx="1190925" cy="3966430"/>
              <a:chOff x="-763929" y="1983803"/>
              <a:chExt cx="1190925" cy="396643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-763929" y="2447308"/>
                <a:ext cx="1180618" cy="886206"/>
              </a:xfrm>
              <a:prstGeom prst="ellipse">
                <a:avLst/>
              </a:prstGeom>
              <a:noFill/>
              <a:ln w="19050">
                <a:solidFill>
                  <a:srgbClr val="C107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-763929" y="5064027"/>
                <a:ext cx="1180618" cy="886206"/>
              </a:xfrm>
              <a:prstGeom prst="ellipse">
                <a:avLst/>
              </a:prstGeom>
              <a:noFill/>
              <a:ln w="19050">
                <a:solidFill>
                  <a:srgbClr val="C107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-763929" y="3755668"/>
                <a:ext cx="1180618" cy="886206"/>
              </a:xfrm>
              <a:prstGeom prst="ellipse">
                <a:avLst/>
              </a:prstGeom>
              <a:noFill/>
              <a:ln w="19050">
                <a:solidFill>
                  <a:srgbClr val="C107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684173" y="1983803"/>
                <a:ext cx="1111169" cy="44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rgbClr val="C10707"/>
                    </a:solidFill>
                  </a:rPr>
                  <a:t>INPUT</a:t>
                </a:r>
                <a:endParaRPr lang="ko-KR" altLang="en-US" sz="2000" b="1" dirty="0">
                  <a:solidFill>
                    <a:srgbClr val="C10707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301692" y="2035941"/>
              <a:ext cx="1365812" cy="4698901"/>
              <a:chOff x="671819" y="1769546"/>
              <a:chExt cx="1365812" cy="4698901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726763" y="2186733"/>
                <a:ext cx="1180618" cy="886206"/>
              </a:xfrm>
              <a:prstGeom prst="ellipse">
                <a:avLst/>
              </a:prstGeom>
              <a:noFill/>
              <a:ln w="19050">
                <a:solidFill>
                  <a:srgbClr val="0047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735455" y="3318569"/>
                <a:ext cx="1180618" cy="886206"/>
              </a:xfrm>
              <a:prstGeom prst="ellipse">
                <a:avLst/>
              </a:prstGeom>
              <a:noFill/>
              <a:ln w="19050">
                <a:solidFill>
                  <a:srgbClr val="0047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744147" y="4450405"/>
                <a:ext cx="1180618" cy="886206"/>
              </a:xfrm>
              <a:prstGeom prst="ellipse">
                <a:avLst/>
              </a:prstGeom>
              <a:noFill/>
              <a:ln w="19050">
                <a:solidFill>
                  <a:srgbClr val="0047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52840" y="5582241"/>
                <a:ext cx="1180618" cy="886206"/>
              </a:xfrm>
              <a:prstGeom prst="ellipse">
                <a:avLst/>
              </a:prstGeom>
              <a:noFill/>
              <a:ln w="19050">
                <a:solidFill>
                  <a:srgbClr val="0047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71819" y="1769546"/>
                <a:ext cx="1365812" cy="44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rgbClr val="004783"/>
                    </a:solidFill>
                  </a:rPr>
                  <a:t>HIDDEN</a:t>
                </a:r>
                <a:endParaRPr lang="ko-KR" altLang="en-US" sz="2000" b="1" dirty="0">
                  <a:solidFill>
                    <a:srgbClr val="004783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7980988" y="3695652"/>
              <a:ext cx="1422212" cy="1315579"/>
              <a:chOff x="8005608" y="1731782"/>
              <a:chExt cx="1422212" cy="1315579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8044404" y="2161155"/>
                <a:ext cx="1180618" cy="886206"/>
              </a:xfrm>
              <a:prstGeom prst="ellipse">
                <a:avLst/>
              </a:prstGeom>
              <a:noFill/>
              <a:ln w="19050">
                <a:solidFill>
                  <a:srgbClr val="2894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89428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05608" y="1731782"/>
                <a:ext cx="1422212" cy="444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rgbClr val="289428"/>
                    </a:solidFill>
                  </a:rPr>
                  <a:t>OUTPUT</a:t>
                </a:r>
                <a:endParaRPr lang="ko-KR" altLang="en-US" sz="2000" b="1" dirty="0">
                  <a:solidFill>
                    <a:srgbClr val="289428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935618" y="4215060"/>
              <a:ext cx="1958286" cy="1375299"/>
              <a:chOff x="933693" y="2928310"/>
              <a:chExt cx="1958286" cy="13752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933693" y="3196593"/>
                <a:ext cx="1028928" cy="44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rgbClr val="C10707"/>
                    </a:solidFill>
                  </a:rPr>
                  <a:t>Data1</a:t>
                </a:r>
                <a:endParaRPr lang="ko-KR" altLang="en-US" sz="2000" b="1" dirty="0">
                  <a:solidFill>
                    <a:srgbClr val="C10707"/>
                  </a:solidFill>
                </a:endParaRPr>
              </a:p>
            </p:txBody>
          </p:sp>
          <p:sp>
            <p:nvSpPr>
              <p:cNvPr id="62" name="원호 61"/>
              <p:cNvSpPr/>
              <p:nvPr/>
            </p:nvSpPr>
            <p:spPr>
              <a:xfrm rot="19090582">
                <a:off x="1276606" y="2928310"/>
                <a:ext cx="1615373" cy="1375299"/>
              </a:xfrm>
              <a:prstGeom prst="arc">
                <a:avLst>
                  <a:gd name="adj1" fmla="val 15446950"/>
                  <a:gd name="adj2" fmla="val 742393"/>
                </a:avLst>
              </a:prstGeom>
              <a:ln w="12700">
                <a:solidFill>
                  <a:srgbClr val="004783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b="1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937543" y="5571260"/>
              <a:ext cx="1958286" cy="1375299"/>
              <a:chOff x="933693" y="2928310"/>
              <a:chExt cx="1958286" cy="137529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933693" y="3196593"/>
                <a:ext cx="1028928" cy="44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rgbClr val="C10707"/>
                    </a:solidFill>
                  </a:rPr>
                  <a:t>Data1</a:t>
                </a:r>
                <a:endParaRPr lang="ko-KR" altLang="en-US" sz="2000" b="1" dirty="0">
                  <a:solidFill>
                    <a:srgbClr val="C10707"/>
                  </a:solidFill>
                </a:endParaRPr>
              </a:p>
            </p:txBody>
          </p:sp>
          <p:sp>
            <p:nvSpPr>
              <p:cNvPr id="65" name="원호 64"/>
              <p:cNvSpPr/>
              <p:nvPr/>
            </p:nvSpPr>
            <p:spPr>
              <a:xfrm rot="19090582">
                <a:off x="1276606" y="2928310"/>
                <a:ext cx="1615373" cy="1375299"/>
              </a:xfrm>
              <a:prstGeom prst="arc">
                <a:avLst>
                  <a:gd name="adj1" fmla="val 15446950"/>
                  <a:gd name="adj2" fmla="val 742393"/>
                </a:avLst>
              </a:prstGeom>
              <a:ln w="12700">
                <a:solidFill>
                  <a:srgbClr val="004783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b="1"/>
              </a:p>
            </p:txBody>
          </p:sp>
        </p:grpSp>
        <p:cxnSp>
          <p:nvCxnSpPr>
            <p:cNvPr id="69" name="직선 화살표 연결선 68"/>
            <p:cNvCxnSpPr/>
            <p:nvPr/>
          </p:nvCxnSpPr>
          <p:spPr>
            <a:xfrm>
              <a:off x="8675784" y="4575080"/>
              <a:ext cx="812518" cy="0"/>
            </a:xfrm>
            <a:prstGeom prst="straightConnector1">
              <a:avLst/>
            </a:prstGeom>
            <a:ln w="12700">
              <a:solidFill>
                <a:srgbClr val="00478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38" idx="6"/>
              <a:endCxn id="47" idx="2"/>
            </p:cNvCxnSpPr>
            <p:nvPr/>
          </p:nvCxnSpPr>
          <p:spPr>
            <a:xfrm flipV="1">
              <a:off x="3576577" y="2896231"/>
              <a:ext cx="1780059" cy="515806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38" idx="6"/>
              <a:endCxn id="48" idx="2"/>
            </p:cNvCxnSpPr>
            <p:nvPr/>
          </p:nvCxnSpPr>
          <p:spPr>
            <a:xfrm>
              <a:off x="3576577" y="3412037"/>
              <a:ext cx="1788751" cy="616030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38" idx="6"/>
              <a:endCxn id="49" idx="2"/>
            </p:cNvCxnSpPr>
            <p:nvPr/>
          </p:nvCxnSpPr>
          <p:spPr>
            <a:xfrm>
              <a:off x="3576577" y="3412037"/>
              <a:ext cx="1797443" cy="1747866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38" idx="6"/>
            </p:cNvCxnSpPr>
            <p:nvPr/>
          </p:nvCxnSpPr>
          <p:spPr>
            <a:xfrm>
              <a:off x="3576577" y="3412037"/>
              <a:ext cx="1806136" cy="2745695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44" idx="6"/>
              <a:endCxn id="47" idx="2"/>
            </p:cNvCxnSpPr>
            <p:nvPr/>
          </p:nvCxnSpPr>
          <p:spPr>
            <a:xfrm flipV="1">
              <a:off x="3576577" y="2896231"/>
              <a:ext cx="1780059" cy="1824166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44" idx="6"/>
              <a:endCxn id="48" idx="2"/>
            </p:cNvCxnSpPr>
            <p:nvPr/>
          </p:nvCxnSpPr>
          <p:spPr>
            <a:xfrm flipV="1">
              <a:off x="3576577" y="4028067"/>
              <a:ext cx="1788751" cy="692330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44" idx="6"/>
              <a:endCxn id="49" idx="2"/>
            </p:cNvCxnSpPr>
            <p:nvPr/>
          </p:nvCxnSpPr>
          <p:spPr>
            <a:xfrm>
              <a:off x="3576577" y="4720397"/>
              <a:ext cx="1797443" cy="439506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44" idx="6"/>
            </p:cNvCxnSpPr>
            <p:nvPr/>
          </p:nvCxnSpPr>
          <p:spPr>
            <a:xfrm>
              <a:off x="3576577" y="4720397"/>
              <a:ext cx="1797443" cy="1437335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43" idx="6"/>
              <a:endCxn id="47" idx="2"/>
            </p:cNvCxnSpPr>
            <p:nvPr/>
          </p:nvCxnSpPr>
          <p:spPr>
            <a:xfrm flipV="1">
              <a:off x="3576577" y="2896231"/>
              <a:ext cx="1780059" cy="3132525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43" idx="6"/>
              <a:endCxn id="48" idx="2"/>
            </p:cNvCxnSpPr>
            <p:nvPr/>
          </p:nvCxnSpPr>
          <p:spPr>
            <a:xfrm flipV="1">
              <a:off x="3576577" y="4028067"/>
              <a:ext cx="1788751" cy="2000689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43" idx="6"/>
              <a:endCxn id="49" idx="2"/>
            </p:cNvCxnSpPr>
            <p:nvPr/>
          </p:nvCxnSpPr>
          <p:spPr>
            <a:xfrm flipV="1">
              <a:off x="3576577" y="5159903"/>
              <a:ext cx="1797443" cy="868853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직선 화살표 연결선 8192"/>
            <p:cNvCxnSpPr>
              <a:stCxn id="43" idx="6"/>
            </p:cNvCxnSpPr>
            <p:nvPr/>
          </p:nvCxnSpPr>
          <p:spPr>
            <a:xfrm>
              <a:off x="3576577" y="6028756"/>
              <a:ext cx="1806136" cy="128976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직선 화살표 연결선 8198"/>
            <p:cNvCxnSpPr>
              <a:stCxn id="47" idx="6"/>
              <a:endCxn id="53" idx="2"/>
            </p:cNvCxnSpPr>
            <p:nvPr/>
          </p:nvCxnSpPr>
          <p:spPr>
            <a:xfrm>
              <a:off x="6537254" y="2896231"/>
              <a:ext cx="1482530" cy="1671897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직선 화살표 연결선 8200"/>
            <p:cNvCxnSpPr>
              <a:stCxn id="48" idx="6"/>
              <a:endCxn id="53" idx="2"/>
            </p:cNvCxnSpPr>
            <p:nvPr/>
          </p:nvCxnSpPr>
          <p:spPr>
            <a:xfrm>
              <a:off x="6545946" y="4028067"/>
              <a:ext cx="1473838" cy="540061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3" name="직선 화살표 연결선 8202"/>
            <p:cNvCxnSpPr>
              <a:stCxn id="49" idx="6"/>
              <a:endCxn id="53" idx="2"/>
            </p:cNvCxnSpPr>
            <p:nvPr/>
          </p:nvCxnSpPr>
          <p:spPr>
            <a:xfrm flipV="1">
              <a:off x="6554638" y="4568128"/>
              <a:ext cx="1465146" cy="591775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5" name="직선 화살표 연결선 8204"/>
            <p:cNvCxnSpPr>
              <a:stCxn id="50" idx="6"/>
              <a:endCxn id="53" idx="2"/>
            </p:cNvCxnSpPr>
            <p:nvPr/>
          </p:nvCxnSpPr>
          <p:spPr>
            <a:xfrm flipV="1">
              <a:off x="6563331" y="4568128"/>
              <a:ext cx="1456453" cy="1723611"/>
            </a:xfrm>
            <a:prstGeom prst="straightConnector1">
              <a:avLst/>
            </a:prstGeom>
            <a:ln>
              <a:solidFill>
                <a:srgbClr val="00478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모서리가 둥근 직사각형 110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13" name="양쪽 모서리가 둥근 사각형 112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18" name="TextBox 117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Text Generator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4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567371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4783"/>
                </a:solidFill>
                <a:latin typeface="한컴 윤고딕 250" pitchFamily="18" charset="-127"/>
                <a:ea typeface="한컴 윤고딕 250" pitchFamily="18" charset="-127"/>
              </a:rPr>
              <a:t>목</a:t>
            </a:r>
            <a:r>
              <a:rPr lang="ko-KR" altLang="en-US" sz="3600" dirty="0">
                <a:solidFill>
                  <a:srgbClr val="004783"/>
                </a:solidFill>
                <a:latin typeface="한컴 윤고딕 250" pitchFamily="18" charset="-127"/>
                <a:ea typeface="한컴 윤고딕 250" pitchFamily="18" charset="-127"/>
              </a:rPr>
              <a:t>차</a:t>
            </a:r>
            <a:endParaRPr lang="ko-KR" altLang="en-US" sz="3600" dirty="0">
              <a:solidFill>
                <a:srgbClr val="004783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3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74ECFE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微软雅黑"/>
                <a:cs typeface="+mn-cs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6507" y="1879854"/>
            <a:ext cx="2719595" cy="2417339"/>
            <a:chOff x="373894" y="1962189"/>
            <a:chExt cx="2719595" cy="2417339"/>
          </a:xfrm>
        </p:grpSpPr>
        <p:sp>
          <p:nvSpPr>
            <p:cNvPr id="10" name="TextBox 9"/>
            <p:cNvSpPr txBox="1"/>
            <p:nvPr/>
          </p:nvSpPr>
          <p:spPr>
            <a:xfrm>
              <a:off x="383168" y="1962189"/>
              <a:ext cx="245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한컴 윤고딕 250" pitchFamily="18" charset="-127"/>
                  <a:ea typeface="한컴 윤고딕 250" pitchFamily="18" charset="-127"/>
                </a:rPr>
                <a:t>프로젝트 개요</a:t>
              </a:r>
              <a:endParaRPr lang="ko-KR" altLang="en-US" sz="2400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455175" y="2388849"/>
              <a:ext cx="2520000" cy="0"/>
            </a:xfrm>
            <a:prstGeom prst="line">
              <a:avLst/>
            </a:prstGeom>
            <a:ln w="28575">
              <a:solidFill>
                <a:srgbClr val="398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3894" y="2440536"/>
              <a:ext cx="27195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 smtClean="0">
                  <a:latin typeface="한컴 윤고딕 250" pitchFamily="18" charset="-127"/>
                  <a:ea typeface="한컴 윤고딕 250" pitchFamily="18" charset="-127"/>
                </a:rPr>
                <a:t>팀 구성 및 역할</a:t>
              </a:r>
              <a:endParaRPr lang="en-US" altLang="ko-KR" sz="2000" dirty="0" smtClean="0">
                <a:latin typeface="한컴 윤고딕 250" pitchFamily="18" charset="-127"/>
                <a:ea typeface="한컴 윤고딕 250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 smtClean="0">
                  <a:latin typeface="한컴 윤고딕 250" pitchFamily="18" charset="-127"/>
                  <a:ea typeface="한컴 윤고딕 250" pitchFamily="18" charset="-127"/>
                </a:rPr>
                <a:t>개발 환경</a:t>
              </a:r>
              <a:endParaRPr lang="en-US" altLang="ko-KR" sz="2000" dirty="0" smtClean="0">
                <a:latin typeface="한컴 윤고딕 250" pitchFamily="18" charset="-127"/>
                <a:ea typeface="한컴 윤고딕 250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 smtClean="0">
                  <a:latin typeface="한컴 윤고딕 250" pitchFamily="18" charset="-127"/>
                  <a:ea typeface="한컴 윤고딕 250" pitchFamily="18" charset="-127"/>
                </a:rPr>
                <a:t>주제</a:t>
              </a:r>
              <a:endParaRPr lang="en-US" altLang="ko-KR" sz="2000" dirty="0" smtClean="0">
                <a:latin typeface="한컴 윤고딕 250" pitchFamily="18" charset="-127"/>
                <a:ea typeface="한컴 윤고딕 250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 smtClean="0">
                  <a:latin typeface="한컴 윤고딕 250" pitchFamily="18" charset="-127"/>
                  <a:ea typeface="한컴 윤고딕 250" pitchFamily="18" charset="-127"/>
                </a:rPr>
                <a:t>목</a:t>
              </a:r>
              <a:r>
                <a:rPr lang="ko-KR" altLang="en-US" sz="2000" dirty="0">
                  <a:latin typeface="한컴 윤고딕 250" pitchFamily="18" charset="-127"/>
                  <a:ea typeface="한컴 윤고딕 250" pitchFamily="18" charset="-127"/>
                </a:rPr>
                <a:t>적</a:t>
              </a:r>
              <a:endParaRPr lang="en-US" altLang="ko-KR" sz="2000" dirty="0" smtClean="0"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83470" y="1879854"/>
            <a:ext cx="2719596" cy="1955675"/>
            <a:chOff x="3178891" y="1962189"/>
            <a:chExt cx="2719596" cy="1955675"/>
          </a:xfrm>
        </p:grpSpPr>
        <p:sp>
          <p:nvSpPr>
            <p:cNvPr id="44" name="TextBox 43"/>
            <p:cNvSpPr txBox="1"/>
            <p:nvPr/>
          </p:nvSpPr>
          <p:spPr>
            <a:xfrm>
              <a:off x="3188164" y="1962189"/>
              <a:ext cx="245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한컴 윤고딕 250" pitchFamily="18" charset="-127"/>
                  <a:ea typeface="한컴 윤고딕 250" pitchFamily="18" charset="-127"/>
                </a:rPr>
                <a:t>프로젝트 배경</a:t>
              </a:r>
              <a:endParaRPr lang="ko-KR" altLang="en-US" sz="2400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8164" y="2460857"/>
              <a:ext cx="19442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400" dirty="0" smtClean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260171" y="2388849"/>
              <a:ext cx="2520000" cy="0"/>
            </a:xfrm>
            <a:prstGeom prst="line">
              <a:avLst/>
            </a:prstGeom>
            <a:ln w="28575">
              <a:solidFill>
                <a:srgbClr val="398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178891" y="2440536"/>
              <a:ext cx="271959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>
                  <a:latin typeface="한컴 윤고딕 250" pitchFamily="18" charset="-127"/>
                  <a:ea typeface="한컴 윤고딕 250" pitchFamily="18" charset="-127"/>
                </a:rPr>
                <a:t>데이터의 중요성</a:t>
              </a:r>
              <a:endParaRPr lang="en-US" altLang="ko-KR" sz="2000" dirty="0">
                <a:latin typeface="한컴 윤고딕 250" pitchFamily="18" charset="-127"/>
                <a:ea typeface="한컴 윤고딕 250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>
                  <a:latin typeface="한컴 윤고딕 250" pitchFamily="18" charset="-127"/>
                  <a:ea typeface="한컴 윤고딕 250" pitchFamily="18" charset="-127"/>
                </a:rPr>
                <a:t>데이터 정제 사례</a:t>
              </a:r>
              <a:endParaRPr lang="en-US" altLang="ko-KR" sz="2000" dirty="0">
                <a:latin typeface="한컴 윤고딕 250" pitchFamily="18" charset="-127"/>
                <a:ea typeface="한컴 윤고딕 250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>
                  <a:latin typeface="한컴 윤고딕 250" pitchFamily="18" charset="-127"/>
                  <a:ea typeface="한컴 윤고딕 250" pitchFamily="18" charset="-127"/>
                </a:rPr>
                <a:t>수행 절차 및 방법</a:t>
              </a:r>
              <a:endParaRPr lang="en-US" altLang="ko-KR" sz="2000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090432" y="1879854"/>
            <a:ext cx="3079089" cy="1955675"/>
            <a:chOff x="5983887" y="1962189"/>
            <a:chExt cx="3079089" cy="1955675"/>
          </a:xfrm>
        </p:grpSpPr>
        <p:sp>
          <p:nvSpPr>
            <p:cNvPr id="54" name="TextBox 53"/>
            <p:cNvSpPr txBox="1"/>
            <p:nvPr/>
          </p:nvSpPr>
          <p:spPr>
            <a:xfrm>
              <a:off x="5993160" y="1962189"/>
              <a:ext cx="245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한컴 윤고딕 250" pitchFamily="18" charset="-127"/>
                  <a:ea typeface="한컴 윤고딕 250" pitchFamily="18" charset="-127"/>
                </a:rPr>
                <a:t>프로젝트 과정</a:t>
              </a:r>
              <a:endParaRPr lang="ko-KR" altLang="en-US" sz="2400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93160" y="2460857"/>
              <a:ext cx="19442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400" dirty="0" smtClean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6065167" y="2388849"/>
              <a:ext cx="2520000" cy="0"/>
            </a:xfrm>
            <a:prstGeom prst="line">
              <a:avLst/>
            </a:prstGeom>
            <a:ln w="28575">
              <a:solidFill>
                <a:srgbClr val="398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983887" y="2440536"/>
              <a:ext cx="30790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>
                  <a:latin typeface="한컴 윤고딕 250" pitchFamily="18" charset="-127"/>
                  <a:ea typeface="한컴 윤고딕 250" pitchFamily="18" charset="-127"/>
                </a:rPr>
                <a:t>데이터 수집 및 정제</a:t>
              </a:r>
              <a:endParaRPr lang="en-US" altLang="ko-KR" sz="2000" dirty="0">
                <a:latin typeface="한컴 윤고딕 250" pitchFamily="18" charset="-127"/>
                <a:ea typeface="한컴 윤고딕 250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2000" dirty="0" smtClean="0">
                  <a:latin typeface="한컴 윤고딕 250" pitchFamily="18" charset="-127"/>
                  <a:ea typeface="한컴 윤고딕 250" pitchFamily="18" charset="-127"/>
                </a:rPr>
                <a:t>Text Generator</a:t>
              </a:r>
              <a:endParaRPr lang="en-US" altLang="ko-KR" sz="2000" dirty="0">
                <a:latin typeface="한컴 윤고딕 250" pitchFamily="18" charset="-127"/>
                <a:ea typeface="한컴 윤고딕 250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2000" dirty="0" smtClean="0">
                  <a:latin typeface="한컴 윤고딕 250" pitchFamily="18" charset="-127"/>
                  <a:ea typeface="한컴 윤고딕 250" pitchFamily="18" charset="-127"/>
                </a:rPr>
                <a:t>ASR</a:t>
              </a:r>
              <a:r>
                <a:rPr lang="ko-KR" altLang="en-US" sz="2000" dirty="0" smtClean="0">
                  <a:latin typeface="한컴 윤고딕 250" pitchFamily="18" charset="-127"/>
                  <a:ea typeface="한컴 윤고딕 250" pitchFamily="18" charset="-127"/>
                </a:rPr>
                <a:t> </a:t>
              </a:r>
              <a:endParaRPr lang="en-US" altLang="ko-KR" sz="2000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880244" y="1879854"/>
            <a:ext cx="3079089" cy="2412512"/>
            <a:chOff x="9092591" y="1962189"/>
            <a:chExt cx="3079089" cy="2412512"/>
          </a:xfrm>
        </p:grpSpPr>
        <p:sp>
          <p:nvSpPr>
            <p:cNvPr id="49" name="TextBox 48"/>
            <p:cNvSpPr txBox="1"/>
            <p:nvPr/>
          </p:nvSpPr>
          <p:spPr>
            <a:xfrm>
              <a:off x="9112910" y="1962189"/>
              <a:ext cx="2695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한컴 윤고딕 250" pitchFamily="18" charset="-127"/>
                  <a:ea typeface="한컴 윤고딕 250" pitchFamily="18" charset="-127"/>
                </a:rPr>
                <a:t>프로젝트 수행 결과</a:t>
              </a:r>
              <a:endParaRPr lang="ko-KR" altLang="en-US" sz="2400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12911" y="2460857"/>
              <a:ext cx="19442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400" dirty="0" smtClean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9184919" y="2388849"/>
              <a:ext cx="2518388" cy="0"/>
            </a:xfrm>
            <a:prstGeom prst="line">
              <a:avLst/>
            </a:prstGeom>
            <a:ln w="28575">
              <a:solidFill>
                <a:srgbClr val="398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9092591" y="2435709"/>
              <a:ext cx="3079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2000" dirty="0" smtClean="0">
                  <a:latin typeface="한컴 윤고딕 250" pitchFamily="18" charset="-127"/>
                  <a:ea typeface="한컴 윤고딕 250" pitchFamily="18" charset="-127"/>
                </a:rPr>
                <a:t>Text Generator</a:t>
              </a: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2000" dirty="0" smtClean="0">
                  <a:latin typeface="한컴 윤고딕 250" pitchFamily="18" charset="-127"/>
                  <a:ea typeface="한컴 윤고딕 250" pitchFamily="18" charset="-127"/>
                </a:rPr>
                <a:t>ASR</a:t>
              </a:r>
              <a:endParaRPr lang="en-US" altLang="ko-KR" sz="2000" dirty="0">
                <a:latin typeface="한컴 윤고딕 250" pitchFamily="18" charset="-127"/>
                <a:ea typeface="한컴 윤고딕 250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>
                  <a:latin typeface="한컴 윤고딕 250" pitchFamily="18" charset="-127"/>
                  <a:ea typeface="한컴 윤고딕 250" pitchFamily="18" charset="-127"/>
                </a:rPr>
                <a:t>한계 및 느낀 점</a:t>
              </a:r>
              <a:endParaRPr lang="en-US" altLang="ko-KR" sz="2000" dirty="0">
                <a:latin typeface="한컴 윤고딕 250" pitchFamily="18" charset="-127"/>
                <a:ea typeface="한컴 윤고딕 250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000" dirty="0">
                  <a:latin typeface="한컴 윤고딕 250" pitchFamily="18" charset="-127"/>
                  <a:ea typeface="한컴 윤고딕 250" pitchFamily="18" charset="-127"/>
                </a:rPr>
                <a:t>출처</a:t>
              </a:r>
              <a:endParaRPr lang="en-US" altLang="ko-KR" sz="2000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27677" y="1496500"/>
            <a:ext cx="1131401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1" dirty="0" smtClean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# </a:t>
            </a:r>
            <a:r>
              <a:rPr kumimoji="1" lang="ko-KR" altLang="en-US" sz="2400" b="1" i="1" dirty="0" smtClean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최소한의 라이브러리 사용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import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numpy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as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np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from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tensorflow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import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keras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from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tensorflow.keras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import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layers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ko-KR" sz="2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파라미터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값 설정</a:t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input_text =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굴림" pitchFamily="50" charset="-127"/>
              </a:rPr>
              <a:t>“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굴림" pitchFamily="50" charset="-127"/>
              </a:rPr>
              <a:t>sentence.txt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굴림" pitchFamily="50" charset="-127"/>
              </a:rPr>
              <a:t>”	 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</a:t>
            </a:r>
            <a:r>
              <a:rPr kumimoji="1" lang="en-US" altLang="ko-KR" sz="2400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en-US" sz="2400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사용할 텍스트 데이터</a:t>
            </a:r>
            <a:r>
              <a:rPr kumimoji="1" lang="en-US" altLang="ko-KR" sz="2400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(</a:t>
            </a:r>
            <a:r>
              <a:rPr kumimoji="1" lang="ko-KR" altLang="en-US" sz="2400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정제 완료 파일</a:t>
            </a:r>
            <a:r>
              <a:rPr kumimoji="1" lang="en-US" altLang="ko-KR" sz="2400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)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word_range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3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			 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인풋으로 들어갈 단어 개수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predict_range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1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		         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en-US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아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웃풋으로 나올 단어 개수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hidden_units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64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		         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hidden layer </a:t>
            </a:r>
            <a:r>
              <a:rPr kumimoji="1" lang="ko-KR" altLang="en-US" sz="2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노드</a:t>
            </a:r>
            <a:r>
              <a:rPr kumimoji="1" lang="ko-KR" altLang="en-US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 개수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batch_size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32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			 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몇 덩이씩 묶어서 훈련에 넣을지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epoch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50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				 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총 훈련 도는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 epoch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개수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activation_function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굴림" pitchFamily="50" charset="-127"/>
              </a:rPr>
              <a:t>'relu‘</a:t>
            </a:r>
            <a:r>
              <a:rPr kumimoji="1" lang="en-US" altLang="ko-KR" sz="2400" b="1" dirty="0" smtClean="0">
                <a:solidFill>
                  <a:srgbClr val="008080"/>
                </a:solidFill>
                <a:latin typeface="+mn-ea"/>
                <a:cs typeface="굴림" pitchFamily="50" charset="-127"/>
              </a:rPr>
              <a:t>       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activation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함수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Text Generator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3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7474" y="1538414"/>
            <a:ext cx="1085705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단어를 원</a:t>
            </a:r>
            <a:r>
              <a:rPr kumimoji="1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-</a:t>
            </a:r>
            <a:r>
              <a:rPr kumimoji="1" lang="ko-KR" altLang="ko-KR" sz="2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핫</a:t>
            </a:r>
            <a:r>
              <a:rPr kumimoji="1" lang="en-US" altLang="ko-KR" sz="2400" b="1" i="1" dirty="0" smtClean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 </a:t>
            </a:r>
            <a:r>
              <a:rPr kumimoji="1" lang="ko-KR" altLang="ko-KR" sz="2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인코딩하는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함수</a:t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def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word2onehot(word_list, word_dict):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 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if type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(word_list)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is not list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: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 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word_list = [word_list]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onehot_size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len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(word_dict.keys())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word_len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len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(word_list)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onehot = np.zeros([word_len, onehot_size],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cs typeface="굴림" pitchFamily="50" charset="-127"/>
              </a:rPr>
              <a:t>dtype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=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굴림" pitchFamily="50" charset="-127"/>
              </a:rPr>
              <a:t>'float32'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for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문으로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 key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값과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 value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값 받기</a:t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 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for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i, w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in enumerate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(word_list):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 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onehot[i, word_dict[w]]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1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return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onehot.flatten()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Text Generator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8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2498" y="1536134"/>
            <a:ext cx="974588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원</a:t>
            </a:r>
            <a:r>
              <a:rPr kumimoji="1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-</a:t>
            </a:r>
            <a:r>
              <a:rPr kumimoji="1" lang="ko-KR" altLang="ko-KR" sz="2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핫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</a:t>
            </a:r>
            <a:r>
              <a:rPr kumimoji="1" lang="ko-KR" altLang="en-US" sz="24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벡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터를 다시 단어로 바꿔주는 함수</a:t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def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onehot2word(onehot_list, inverse_word_dict):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 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onehot_len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len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(onehot_list)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word_len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len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(inverse_word_dict.keys())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word_range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int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(onehot_len / word_len)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</a:t>
            </a:r>
            <a:r>
              <a:rPr kumimoji="1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원</a:t>
            </a:r>
            <a:r>
              <a:rPr kumimoji="1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-</a:t>
            </a:r>
            <a:r>
              <a:rPr kumimoji="1" lang="ko-KR" altLang="ko-KR" sz="2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핫</a:t>
            </a:r>
            <a:r>
              <a:rPr kumimoji="1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</a:t>
            </a:r>
            <a:r>
              <a:rPr kumimoji="1" lang="ko-KR" altLang="en-US" sz="24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벡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터의 모양 변경</a:t>
            </a:r>
            <a:r>
              <a:rPr kumimoji="1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, </a:t>
            </a:r>
            <a:r>
              <a:rPr kumimoji="1" lang="ko-KR" altLang="en-US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원</a:t>
            </a:r>
            <a:r>
              <a:rPr kumimoji="1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-</a:t>
            </a:r>
            <a:r>
              <a:rPr kumimoji="1" lang="ko-KR" altLang="en-US" sz="2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핫</a:t>
            </a:r>
            <a:r>
              <a:rPr kumimoji="1" lang="ko-KR" altLang="en-US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벡터로 바꾼 후 </a:t>
            </a:r>
            <a:r>
              <a:rPr kumimoji="1" lang="ko-KR" altLang="en-US" sz="2400" b="1" i="1" dirty="0" smtClean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단어 재생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 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new_onehot = onehot_list.reshape(word_range, word_len)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 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recovered_word = []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for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i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in range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(word_range):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one_i 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int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(np.where(new_onehot[i] ==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1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)[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0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])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  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recovered_word.append(inverse_word_dict[one_i])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cs typeface="굴림" pitchFamily="50" charset="-127"/>
              </a:rPr>
              <a:t>return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recovered_word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Text Generator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5395" y="1890653"/>
            <a:ext cx="1109180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ANN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네트워크 생성</a:t>
            </a:r>
            <a:endParaRPr kumimoji="1" lang="en-US" altLang="ko-KR" sz="2400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+mn-ea"/>
              <a:cs typeface="Arial Unicode MS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ko-KR" sz="2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입력층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</a:t>
            </a:r>
            <a:r>
              <a:rPr kumimoji="1" lang="ko-KR" altLang="ko-KR" sz="2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출력층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 차원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(dimension) </a:t>
            </a: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설정</a:t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input_dim = list_in.shape[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1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], output_dim = list_out.shape[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itchFamily="50" charset="-127"/>
              </a:rPr>
              <a:t>1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]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/>
            </a:r>
            <a:br>
              <a:rPr kumimoji="1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inputs = keras.Input(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cs typeface="굴림" pitchFamily="50" charset="-127"/>
              </a:rPr>
              <a:t>shape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=(input_dim,),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cs typeface="굴림" pitchFamily="50" charset="-127"/>
              </a:rPr>
              <a:t>name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=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굴림" pitchFamily="50" charset="-127"/>
              </a:rPr>
              <a:t>'digits'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x = layers.Dense(hidden_units, activation_function,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굴림" pitchFamily="50" charset="-127"/>
              </a:rPr>
              <a:t>'dense_1'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)(inputs)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x = layers.Dense(hidden_units, activation_function,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굴림" pitchFamily="50" charset="-127"/>
              </a:rPr>
              <a:t>'dense_2'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)(x)</a:t>
            </a:r>
            <a:b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outputs = layers.Dense(output_dim,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굴림" pitchFamily="50" charset="-127"/>
              </a:rPr>
              <a:t>'predictions'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)(x)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Text Generator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2670" y="1990832"/>
            <a:ext cx="11412638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굴림" pitchFamily="50" charset="-127"/>
              </a:rPr>
              <a:t># </a:t>
            </a:r>
            <a: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모델 생성</a:t>
            </a:r>
            <a:b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</a:br>
            <a:r>
              <a:rPr kumimoji="1" lang="ko-KR" altLang="ko-KR" sz="2200" b="1" dirty="0">
                <a:solidFill>
                  <a:srgbClr val="000000"/>
                </a:solidFill>
                <a:latin typeface="+mn-ea"/>
                <a:cs typeface="굴림" pitchFamily="50" charset="-127"/>
              </a:rPr>
              <a:t>model = keras.Model(</a:t>
            </a:r>
            <a:r>
              <a:rPr kumimoji="1" lang="ko-KR" altLang="ko-KR" sz="2200" b="1" dirty="0">
                <a:solidFill>
                  <a:srgbClr val="660099"/>
                </a:solidFill>
                <a:latin typeface="+mn-ea"/>
                <a:cs typeface="굴림" pitchFamily="50" charset="-127"/>
              </a:rPr>
              <a:t>inputs</a:t>
            </a:r>
            <a:r>
              <a:rPr kumimoji="1" lang="ko-KR" altLang="ko-KR" sz="2200" b="1" dirty="0">
                <a:solidFill>
                  <a:srgbClr val="000000"/>
                </a:solidFill>
                <a:latin typeface="+mn-ea"/>
                <a:cs typeface="굴림" pitchFamily="50" charset="-127"/>
              </a:rPr>
              <a:t>=inputs, </a:t>
            </a:r>
            <a:r>
              <a:rPr kumimoji="1" lang="ko-KR" altLang="ko-KR" sz="2200" b="1" dirty="0">
                <a:solidFill>
                  <a:srgbClr val="660099"/>
                </a:solidFill>
                <a:latin typeface="+mn-ea"/>
                <a:cs typeface="굴림" pitchFamily="50" charset="-127"/>
              </a:rPr>
              <a:t>outputs</a:t>
            </a:r>
            <a:r>
              <a:rPr kumimoji="1" lang="ko-KR" altLang="ko-KR" sz="2200" b="1" dirty="0">
                <a:solidFill>
                  <a:srgbClr val="000000"/>
                </a:solidFill>
                <a:latin typeface="+mn-ea"/>
                <a:cs typeface="굴림" pitchFamily="50" charset="-127"/>
              </a:rPr>
              <a:t>=outputs</a:t>
            </a:r>
            <a:r>
              <a:rPr kumimoji="1" lang="ko-KR" altLang="ko-KR" sz="2200" b="1" dirty="0" smtClean="0">
                <a:solidFill>
                  <a:srgbClr val="000000"/>
                </a:solidFill>
                <a:latin typeface="+mn-ea"/>
                <a:cs typeface="굴림" pitchFamily="50" charset="-127"/>
              </a:rPr>
              <a:t>)</a:t>
            </a:r>
            <a:endParaRPr kumimoji="1" lang="en-US" altLang="ko-KR" sz="2200" b="1" dirty="0" smtClean="0">
              <a:solidFill>
                <a:srgbClr val="000000"/>
              </a:solidFill>
              <a:latin typeface="+mn-ea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/>
            </a:r>
            <a:b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</a:br>
            <a:r>
              <a:rPr kumimoji="1" lang="ko-KR" altLang="ko-KR" sz="2200" b="1" dirty="0">
                <a:solidFill>
                  <a:srgbClr val="000000"/>
                </a:solidFill>
                <a:latin typeface="+mn-ea"/>
                <a:cs typeface="굴림" pitchFamily="50" charset="-127"/>
              </a:rPr>
              <a:t>model.compile(</a:t>
            </a:r>
            <a:r>
              <a:rPr kumimoji="1" lang="ko-KR" altLang="ko-KR" sz="2200" b="1" dirty="0">
                <a:solidFill>
                  <a:srgbClr val="660099"/>
                </a:solidFill>
                <a:latin typeface="+mn-ea"/>
                <a:cs typeface="굴림" pitchFamily="50" charset="-127"/>
              </a:rPr>
              <a:t>optimizer</a:t>
            </a:r>
            <a:r>
              <a:rPr kumimoji="1" lang="ko-KR" altLang="ko-KR" sz="2200" b="1" dirty="0">
                <a:solidFill>
                  <a:srgbClr val="000000"/>
                </a:solidFill>
                <a:latin typeface="+mn-ea"/>
                <a:cs typeface="굴림" pitchFamily="50" charset="-127"/>
              </a:rPr>
              <a:t>=keras.optimizers.RMSprop</a:t>
            </a:r>
            <a:r>
              <a:rPr kumimoji="1" lang="ko-KR" altLang="ko-KR" sz="2200" b="1" dirty="0" smtClean="0">
                <a:solidFill>
                  <a:srgbClr val="000000"/>
                </a:solidFill>
                <a:latin typeface="+mn-ea"/>
                <a:cs typeface="굴림" pitchFamily="50" charset="-127"/>
              </a:rPr>
              <a:t>()</a:t>
            </a:r>
            <a:r>
              <a:rPr kumimoji="1" lang="en-US" altLang="ko-KR" sz="2200" b="1" dirty="0" smtClean="0">
                <a:solidFill>
                  <a:srgbClr val="000000"/>
                </a:solidFill>
                <a:latin typeface="+mn-ea"/>
                <a:cs typeface="굴림" pitchFamily="50" charset="-127"/>
              </a:rPr>
              <a:t>,</a:t>
            </a:r>
            <a: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굴림" pitchFamily="50" charset="-127"/>
              </a:rPr>
              <a:t/>
            </a:r>
            <a:b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굴림" pitchFamily="50" charset="-127"/>
              </a:rPr>
            </a:br>
            <a: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굴림" pitchFamily="50" charset="-127"/>
              </a:rPr>
              <a:t>            </a:t>
            </a:r>
            <a:r>
              <a:rPr kumimoji="1" lang="en-US" altLang="ko-KR" sz="2200" b="1" i="1" dirty="0" smtClean="0">
                <a:solidFill>
                  <a:srgbClr val="808080"/>
                </a:solidFill>
                <a:latin typeface="+mn-ea"/>
                <a:cs typeface="굴림" pitchFamily="50" charset="-127"/>
              </a:rPr>
              <a:t>         </a:t>
            </a:r>
            <a:r>
              <a:rPr kumimoji="1" lang="ko-KR" altLang="ko-KR" sz="2200" b="1" dirty="0" smtClean="0">
                <a:solidFill>
                  <a:srgbClr val="660099"/>
                </a:solidFill>
                <a:latin typeface="+mn-ea"/>
                <a:cs typeface="굴림" pitchFamily="50" charset="-127"/>
              </a:rPr>
              <a:t>loss</a:t>
            </a:r>
            <a:r>
              <a:rPr kumimoji="1" lang="ko-KR" altLang="ko-KR" sz="2200" b="1" dirty="0" smtClean="0">
                <a:solidFill>
                  <a:srgbClr val="000000"/>
                </a:solidFill>
                <a:latin typeface="+mn-ea"/>
                <a:cs typeface="굴림" pitchFamily="50" charset="-127"/>
              </a:rPr>
              <a:t>=keras.losses.CategoricalCrossentropy(</a:t>
            </a:r>
            <a:r>
              <a:rPr kumimoji="1" lang="ko-KR" altLang="ko-KR" sz="2200" b="1" dirty="0" smtClean="0">
                <a:solidFill>
                  <a:srgbClr val="660099"/>
                </a:solidFill>
                <a:latin typeface="+mn-ea"/>
                <a:cs typeface="굴림" pitchFamily="50" charset="-127"/>
              </a:rPr>
              <a:t>from_logits</a:t>
            </a:r>
            <a:r>
              <a:rPr kumimoji="1" lang="ko-KR" altLang="ko-KR" sz="2200" b="1" dirty="0" smtClean="0">
                <a:solidFill>
                  <a:srgbClr val="000000"/>
                </a:solidFill>
                <a:latin typeface="+mn-ea"/>
                <a:cs typeface="굴림" pitchFamily="50" charset="-127"/>
              </a:rPr>
              <a:t>=</a:t>
            </a:r>
            <a:r>
              <a:rPr kumimoji="1" lang="ko-KR" altLang="ko-KR" sz="2200" b="1" dirty="0" smtClean="0">
                <a:solidFill>
                  <a:srgbClr val="000080"/>
                </a:solidFill>
                <a:latin typeface="+mn-ea"/>
                <a:cs typeface="굴림" pitchFamily="50" charset="-127"/>
              </a:rPr>
              <a:t>True</a:t>
            </a:r>
            <a:r>
              <a:rPr kumimoji="1" lang="ko-KR" altLang="ko-KR" sz="2200" b="1" dirty="0">
                <a:solidFill>
                  <a:srgbClr val="000000"/>
                </a:solidFill>
                <a:latin typeface="+mn-ea"/>
                <a:cs typeface="굴림" pitchFamily="50" charset="-127"/>
              </a:rPr>
              <a:t>),</a:t>
            </a:r>
            <a: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굴림" pitchFamily="50" charset="-127"/>
              </a:rPr>
              <a:t/>
            </a:r>
            <a:b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굴림" pitchFamily="50" charset="-127"/>
              </a:rPr>
            </a:br>
            <a: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굴림" pitchFamily="50" charset="-127"/>
              </a:rPr>
              <a:t>       </a:t>
            </a:r>
            <a:r>
              <a:rPr kumimoji="1" lang="en-US" altLang="ko-KR" sz="2200" b="1" i="1" dirty="0" smtClean="0">
                <a:solidFill>
                  <a:srgbClr val="808080"/>
                </a:solidFill>
                <a:latin typeface="+mn-ea"/>
                <a:cs typeface="굴림" pitchFamily="50" charset="-127"/>
              </a:rPr>
              <a:t>         </a:t>
            </a:r>
            <a:r>
              <a:rPr kumimoji="1" lang="ko-KR" altLang="ko-KR" sz="2200" b="1" i="1" dirty="0" smtClean="0">
                <a:solidFill>
                  <a:srgbClr val="808080"/>
                </a:solidFill>
                <a:latin typeface="+mn-ea"/>
                <a:cs typeface="굴림" pitchFamily="50" charset="-127"/>
              </a:rPr>
              <a:t>     </a:t>
            </a:r>
            <a:r>
              <a:rPr kumimoji="1" lang="ko-KR" altLang="ko-KR" sz="2200" b="1" dirty="0" smtClean="0">
                <a:solidFill>
                  <a:srgbClr val="660099"/>
                </a:solidFill>
                <a:latin typeface="+mn-ea"/>
                <a:cs typeface="굴림" pitchFamily="50" charset="-127"/>
              </a:rPr>
              <a:t>metrics</a:t>
            </a:r>
            <a:r>
              <a:rPr kumimoji="1" lang="ko-KR" altLang="ko-KR" sz="2200" b="1" dirty="0">
                <a:solidFill>
                  <a:srgbClr val="000000"/>
                </a:solidFill>
                <a:latin typeface="+mn-ea"/>
                <a:cs typeface="굴림" pitchFamily="50" charset="-127"/>
              </a:rPr>
              <a:t>=[</a:t>
            </a:r>
            <a:r>
              <a:rPr kumimoji="1" lang="ko-KR" altLang="ko-KR" sz="2200" b="1" dirty="0">
                <a:solidFill>
                  <a:srgbClr val="008080"/>
                </a:solidFill>
                <a:latin typeface="+mn-ea"/>
                <a:cs typeface="굴림" pitchFamily="50" charset="-127"/>
              </a:rPr>
              <a:t>'categorical_accuracy'</a:t>
            </a:r>
            <a:r>
              <a:rPr kumimoji="1" lang="ko-KR" altLang="ko-KR" sz="2200" b="1" dirty="0">
                <a:solidFill>
                  <a:srgbClr val="000000"/>
                </a:solidFill>
                <a:latin typeface="+mn-ea"/>
                <a:cs typeface="굴림" pitchFamily="50" charset="-127"/>
              </a:rPr>
              <a:t>])</a:t>
            </a:r>
            <a:endParaRPr kumimoji="1" lang="ko-KR" altLang="ko-KR" sz="2200" b="1" dirty="0"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200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ko-KR" sz="2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 Unicode MS" pitchFamily="50" charset="-127"/>
              </a:rPr>
              <a:t>모델 훈련</a:t>
            </a:r>
            <a:r>
              <a:rPr kumimoji="1" lang="ko-KR" altLang="ko-KR" sz="2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2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history = model.fit(in_train, out_train,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cs typeface="굴림" pitchFamily="50" charset="-127"/>
              </a:rPr>
              <a:t>batch_size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=batch_size,</a:t>
            </a:r>
            <a:r>
              <a:rPr kumimoji="1" lang="en-US" altLang="ko-KR" sz="2200" b="1" dirty="0" smtClean="0">
                <a:solidFill>
                  <a:srgbClr val="000000"/>
                </a:solidFill>
                <a:latin typeface="+mn-ea"/>
                <a:cs typeface="굴림" pitchFamily="50" charset="-127"/>
              </a:rPr>
              <a:t>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cs typeface="굴림" pitchFamily="50" charset="-127"/>
              </a:rPr>
              <a:t>epochs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=epoch,</a:t>
            </a:r>
            <a:b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    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            </a:t>
            </a:r>
            <a:r>
              <a:rPr kumimoji="1" lang="ko-KR" altLang="ko-KR" sz="2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# </a:t>
            </a:r>
            <a:r>
              <a:rPr kumimoji="1" lang="ko-KR" altLang="en-US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매 </a:t>
            </a:r>
            <a:r>
              <a:rPr kumimoji="1" lang="en-US" altLang="ko-KR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epoch </a:t>
            </a:r>
            <a:r>
              <a:rPr kumimoji="1" lang="ko-KR" altLang="en-US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마지막에 확인을 위한 </a:t>
            </a:r>
            <a:r>
              <a:rPr kumimoji="1" lang="en-US" altLang="ko-KR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validation </a:t>
            </a:r>
            <a: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/>
            </a:r>
            <a:br>
              <a:rPr kumimoji="1" lang="ko-KR" altLang="ko-KR" sz="2200" b="1" i="1" dirty="0">
                <a:solidFill>
                  <a:srgbClr val="808080"/>
                </a:solidFill>
                <a:latin typeface="+mn-ea"/>
                <a:cs typeface="Arial Unicode MS" pitchFamily="50" charset="-127"/>
              </a:rPr>
            </a:br>
            <a:r>
              <a:rPr kumimoji="1" lang="en-US" altLang="ko-KR" sz="2200" b="1" i="1" dirty="0" smtClean="0">
                <a:solidFill>
                  <a:srgbClr val="808080"/>
                </a:solidFill>
                <a:latin typeface="+mn-ea"/>
                <a:cs typeface="Arial Unicode MS" pitchFamily="50" charset="-127"/>
              </a:rPr>
              <a:t>      </a:t>
            </a:r>
            <a:r>
              <a:rPr kumimoji="1" lang="ko-KR" altLang="ko-KR" sz="2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굴림" pitchFamily="50" charset="-127"/>
              </a:rPr>
              <a:t>                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cs typeface="굴림" pitchFamily="50" charset="-127"/>
              </a:rPr>
              <a:t>validation_data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=(in_valid, out_valid))</a:t>
            </a:r>
            <a:endParaRPr kumimoji="1" lang="ko-KR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Text Generator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580" y="1589614"/>
            <a:ext cx="829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ASR 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(Automatic Speech Recognition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ASR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7580" y="1589614"/>
            <a:ext cx="829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ASR 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(Automatic Speech Recognition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97731" y="5415062"/>
            <a:ext cx="4011020" cy="682906"/>
          </a:xfrm>
          <a:prstGeom prst="rect">
            <a:avLst/>
          </a:prstGeom>
          <a:solidFill>
            <a:srgbClr val="FF434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AM(</a:t>
            </a:r>
            <a:r>
              <a:rPr lang="ko-KR" altLang="en-US" sz="2400" b="1" dirty="0" smtClean="0"/>
              <a:t>음향 모델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81" name="직사각형 80"/>
          <p:cNvSpPr/>
          <p:nvPr/>
        </p:nvSpPr>
        <p:spPr>
          <a:xfrm>
            <a:off x="6991663" y="5415062"/>
            <a:ext cx="4011020" cy="682906"/>
          </a:xfrm>
          <a:prstGeom prst="rect">
            <a:avLst/>
          </a:prstGeom>
          <a:solidFill>
            <a:srgbClr val="3984D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LM(</a:t>
            </a:r>
            <a:r>
              <a:rPr lang="ko-KR" altLang="en-US" sz="2400" b="1" dirty="0" smtClean="0"/>
              <a:t>언어 모델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083531" y="2692579"/>
            <a:ext cx="4498174" cy="2634353"/>
            <a:chOff x="838830" y="2692579"/>
            <a:chExt cx="4498174" cy="2634353"/>
          </a:xfrm>
        </p:grpSpPr>
        <p:grpSp>
          <p:nvGrpSpPr>
            <p:cNvPr id="34" name="그룹 33"/>
            <p:cNvGrpSpPr/>
            <p:nvPr/>
          </p:nvGrpSpPr>
          <p:grpSpPr>
            <a:xfrm>
              <a:off x="2058440" y="4136307"/>
              <a:ext cx="1600200" cy="1190625"/>
              <a:chOff x="2100607" y="5147024"/>
              <a:chExt cx="1600200" cy="119062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0607" y="5147024"/>
                <a:ext cx="1600200" cy="1190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607302" y="5374640"/>
                <a:ext cx="586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 smtClean="0"/>
                  <a:t>??</a:t>
                </a:r>
                <a:endParaRPr lang="ko-KR" altLang="en-US" sz="3600" b="1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38830" y="2692579"/>
              <a:ext cx="4498174" cy="905827"/>
              <a:chOff x="838830" y="2692579"/>
              <a:chExt cx="4498174" cy="905827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838830" y="2692579"/>
                <a:ext cx="2232252" cy="771281"/>
                <a:chOff x="705439" y="4169176"/>
                <a:chExt cx="2547211" cy="819150"/>
              </a:xfrm>
            </p:grpSpPr>
            <p:pic>
              <p:nvPicPr>
                <p:cNvPr id="78" name="Picture 5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5439" y="4169176"/>
                  <a:ext cx="1438275" cy="819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2106757" y="4263220"/>
                  <a:ext cx="1145893" cy="6713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 b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ko-KR" altLang="en-US" sz="2200" b="1" dirty="0" smtClean="0">
                      <a:solidFill>
                        <a:schemeClr val="tx1"/>
                      </a:solidFill>
                    </a:rPr>
                    <a:t>나는</a:t>
                  </a:r>
                  <a:r>
                    <a:rPr lang="en-US" altLang="ko-KR" sz="2200" b="1" dirty="0" smtClean="0">
                      <a:solidFill>
                        <a:schemeClr val="tx1"/>
                      </a:solidFill>
                    </a:rPr>
                    <a:t>’</a:t>
                  </a:r>
                  <a:endParaRPr lang="ko-KR" altLang="en-US" sz="22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>
                <a:xfrm>
                  <a:off x="2164466" y="4263220"/>
                  <a:ext cx="0" cy="671331"/>
                </a:xfrm>
                <a:prstGeom prst="line">
                  <a:avLst/>
                </a:prstGeom>
                <a:ln w="28575">
                  <a:solidFill>
                    <a:srgbClr val="0047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그룹 39"/>
              <p:cNvGrpSpPr/>
              <p:nvPr/>
            </p:nvGrpSpPr>
            <p:grpSpPr>
              <a:xfrm>
                <a:off x="3317822" y="2784019"/>
                <a:ext cx="2019182" cy="814387"/>
                <a:chOff x="3658641" y="2969965"/>
                <a:chExt cx="2019182" cy="814387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3658641" y="2969965"/>
                  <a:ext cx="1011652" cy="814387"/>
                  <a:chOff x="5084348" y="2614613"/>
                  <a:chExt cx="2054755" cy="1628775"/>
                </a:xfrm>
              </p:grpSpPr>
              <p:pic>
                <p:nvPicPr>
                  <p:cNvPr id="205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76850" y="2614613"/>
                    <a:ext cx="1638300" cy="1628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36" name="직선 연결선 35"/>
                  <p:cNvCxnSpPr/>
                  <p:nvPr/>
                </p:nvCxnSpPr>
                <p:spPr>
                  <a:xfrm>
                    <a:off x="5084348" y="3275492"/>
                    <a:ext cx="205475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4673618" y="2991591"/>
                  <a:ext cx="1004205" cy="6321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 b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ko-KR" altLang="en-US" sz="2200" b="1" dirty="0" smtClean="0">
                      <a:solidFill>
                        <a:schemeClr val="tx1"/>
                      </a:solidFill>
                    </a:rPr>
                    <a:t>너</a:t>
                  </a:r>
                  <a:r>
                    <a:rPr lang="ko-KR" altLang="en-US" sz="2200" b="1" dirty="0">
                      <a:solidFill>
                        <a:schemeClr val="tx1"/>
                      </a:solidFill>
                    </a:rPr>
                    <a:t>는</a:t>
                  </a:r>
                  <a:r>
                    <a:rPr lang="en-US" altLang="ko-KR" sz="2200" b="1" dirty="0" smtClean="0">
                      <a:solidFill>
                        <a:schemeClr val="tx1"/>
                      </a:solidFill>
                    </a:rPr>
                    <a:t>’</a:t>
                  </a:r>
                  <a:endParaRPr lang="ko-KR" altLang="en-US" sz="22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4724191" y="2991591"/>
                  <a:ext cx="0" cy="632100"/>
                </a:xfrm>
                <a:prstGeom prst="line">
                  <a:avLst/>
                </a:prstGeom>
                <a:ln w="28575">
                  <a:solidFill>
                    <a:srgbClr val="0047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원호 103"/>
            <p:cNvSpPr/>
            <p:nvPr/>
          </p:nvSpPr>
          <p:spPr>
            <a:xfrm rot="6177362">
              <a:off x="2978169" y="3117398"/>
              <a:ext cx="1605826" cy="1157764"/>
            </a:xfrm>
            <a:prstGeom prst="arc">
              <a:avLst>
                <a:gd name="adj1" fmla="val 15446950"/>
                <a:gd name="adj2" fmla="val 742393"/>
              </a:avLst>
            </a:prstGeom>
            <a:ln w="28575">
              <a:solidFill>
                <a:srgbClr val="3984D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200" b="1"/>
            </a:p>
          </p:txBody>
        </p:sp>
        <p:sp>
          <p:nvSpPr>
            <p:cNvPr id="109" name="원호 108"/>
            <p:cNvSpPr/>
            <p:nvPr/>
          </p:nvSpPr>
          <p:spPr>
            <a:xfrm rot="15422638" flipH="1">
              <a:off x="1121998" y="3119721"/>
              <a:ext cx="1616533" cy="1157764"/>
            </a:xfrm>
            <a:prstGeom prst="arc">
              <a:avLst>
                <a:gd name="adj1" fmla="val 15446950"/>
                <a:gd name="adj2" fmla="val 742393"/>
              </a:avLst>
            </a:prstGeom>
            <a:ln w="28575">
              <a:solidFill>
                <a:srgbClr val="3984D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200" b="1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855765" y="2551249"/>
            <a:ext cx="4146918" cy="2771791"/>
            <a:chOff x="7139103" y="2551249"/>
            <a:chExt cx="4146918" cy="2771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7139103" y="2551249"/>
              <a:ext cx="4146918" cy="1253469"/>
              <a:chOff x="5717892" y="4227649"/>
              <a:chExt cx="4146918" cy="125346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717892" y="4227649"/>
                <a:ext cx="3933730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/>
                  <a:t>나는 오늘 아침을</a:t>
                </a:r>
                <a:r>
                  <a:rPr lang="en-US" altLang="ko-KR" sz="2400" b="1" dirty="0" smtClean="0"/>
                  <a:t>    </a:t>
                </a:r>
                <a:r>
                  <a:rPr lang="ko-KR" altLang="en-US" sz="2400" b="1" dirty="0" smtClean="0">
                    <a:solidFill>
                      <a:srgbClr val="C00000"/>
                    </a:solidFill>
                  </a:rPr>
                  <a:t>먹었다</a:t>
                </a:r>
                <a:endParaRPr lang="ko-KR" altLang="en-US" sz="2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5943299" y="4652062"/>
                <a:ext cx="0" cy="393781"/>
              </a:xfrm>
              <a:prstGeom prst="line">
                <a:avLst/>
              </a:prstGeom>
              <a:ln w="12700">
                <a:solidFill>
                  <a:srgbClr val="289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8044911" y="4648059"/>
                <a:ext cx="772" cy="397783"/>
              </a:xfrm>
              <a:prstGeom prst="line">
                <a:avLst/>
              </a:prstGeom>
              <a:ln w="12700">
                <a:solidFill>
                  <a:srgbClr val="289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5943299" y="5045842"/>
                <a:ext cx="2101612" cy="1"/>
              </a:xfrm>
              <a:prstGeom prst="line">
                <a:avLst/>
              </a:prstGeom>
              <a:ln w="12700">
                <a:solidFill>
                  <a:srgbClr val="289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6261141" y="5111787"/>
                <a:ext cx="1465928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단어의 순서</a:t>
                </a:r>
                <a:endParaRPr lang="ko-KR" alt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214470" y="5111785"/>
                <a:ext cx="165034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C00000"/>
                    </a:solidFill>
                  </a:rPr>
                  <a:t>예상되는 단어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H="1">
                <a:off x="9038868" y="4648058"/>
                <a:ext cx="772" cy="397783"/>
              </a:xfrm>
              <a:prstGeom prst="line">
                <a:avLst/>
              </a:prstGeom>
              <a:ln w="12700">
                <a:solidFill>
                  <a:srgbClr val="C107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/>
            <p:cNvGrpSpPr/>
            <p:nvPr/>
          </p:nvGrpSpPr>
          <p:grpSpPr>
            <a:xfrm>
              <a:off x="8569188" y="4132415"/>
              <a:ext cx="1600200" cy="1190625"/>
              <a:chOff x="2100607" y="5147024"/>
              <a:chExt cx="1600200" cy="1190625"/>
            </a:xfrm>
          </p:grpSpPr>
          <p:pic>
            <p:nvPicPr>
              <p:cNvPr id="10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0607" y="5147024"/>
                <a:ext cx="1600200" cy="1190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2719061" y="5374641"/>
                <a:ext cx="586302" cy="64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 smtClean="0"/>
                  <a:t>?</a:t>
                </a:r>
                <a:endParaRPr lang="ko-KR" altLang="en-US" sz="3600" b="1" dirty="0"/>
              </a:p>
            </p:txBody>
          </p:sp>
        </p:grpSp>
        <p:cxnSp>
          <p:nvCxnSpPr>
            <p:cNvPr id="42" name="직선 화살표 연결선 41"/>
            <p:cNvCxnSpPr/>
            <p:nvPr/>
          </p:nvCxnSpPr>
          <p:spPr>
            <a:xfrm>
              <a:off x="9369288" y="3706589"/>
              <a:ext cx="0" cy="494406"/>
            </a:xfrm>
            <a:prstGeom prst="straightConnector1">
              <a:avLst/>
            </a:prstGeom>
            <a:ln w="28575">
              <a:solidFill>
                <a:srgbClr val="3984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46" t="1644" b="67671"/>
          <a:stretch/>
        </p:blipFill>
        <p:spPr>
          <a:xfrm>
            <a:off x="5636957" y="5385347"/>
            <a:ext cx="717709" cy="742335"/>
          </a:xfrm>
          <a:prstGeom prst="rect">
            <a:avLst/>
          </a:prstGeom>
        </p:spPr>
      </p:pic>
      <p:sp>
        <p:nvSpPr>
          <p:cNvPr id="122" name="직사각형 121"/>
          <p:cNvSpPr/>
          <p:nvPr/>
        </p:nvSpPr>
        <p:spPr>
          <a:xfrm>
            <a:off x="4150339" y="3087547"/>
            <a:ext cx="3891322" cy="682906"/>
          </a:xfrm>
          <a:prstGeom prst="rect">
            <a:avLst/>
          </a:prstGeom>
          <a:solidFill>
            <a:srgbClr val="8439BD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Posterior(</a:t>
            </a:r>
            <a:r>
              <a:rPr lang="ko-KR" altLang="en-US" sz="2400" b="1" dirty="0" smtClean="0"/>
              <a:t>음성인식모델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95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139 -0.00116 0.06227 -0.00208 0.09353 -0.00555 C 0.11255 -0.01133 0.10265 -0.00879 0.12753 -0.01295 C 0.13091 -0.01341 0.13782 -0.01457 0.13782 -0.01457 C 0.15058 -0.01919 0.16178 -0.02567 0.17481 -0.02752 C 0.18015 -0.03006 0.17741 -0.02937 0.18302 -0.02937 " pathEditMode="relative" ptsTypes="fffffA">
                                      <p:cBhvr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C 0.03138 -0.00115 0.06224 -0.00208 0.09349 -0.00555 C 0.1125 -0.01134 0.08216 -0.03889 0.10703 -0.04305 C 0.11041 -0.04352 0.12135 -0.06435 0.12135 -0.06412 C 0.13411 -0.06898 0.13711 -0.09907 0.15013 -0.10092 C 0.15547 -0.10347 0.19518 -0.29074 0.20078 -0.29074 " pathEditMode="relative" rAng="0" ptsTypes="ffffff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145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04 0.01758 -0.01511 0.0192 -0.02475 0.02382 C -0.02762 0.02521 -0.03009 0.02798 -0.03296 0.02914 C -0.04117 0.03261 -0.05028 0.03284 -0.05862 0.03469 C -0.10004 0.034 -0.1416 0.034 -0.18302 0.03284 C -0.20386 0.03238 -0.21194 0.01781 -0.22314 -0.01087 C -0.22066 -0.01943 -0.22249 -0.01711 -0.21897 -0.02012 " pathEditMode="relative" ptsTypes="ffffffA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C -0.00404 0.01759 -0.0151 0.01921 -0.02474 0.02384 C -0.0276 0.02523 -0.03008 0.02801 -0.03294 0.02917 C -0.04115 0.03264 -0.05026 0.03287 -0.05859 0.03472 C -0.1 0.03403 -0.14583 -0.06273 -0.18724 -0.06389 C -0.21458 -0.07129 -0.21979 -0.23055 -0.22917 -0.26829 C -0.23854 -0.30602 -0.24062 -0.28588 -0.24349 -0.29051 C -0.24101 -0.29907 -0.25013 -0.29305 -0.24661 -0.29606 " pathEditMode="relative" rAng="0" ptsTypes="fffffaff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3" y="-1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648E-7 -4.82886E-6 C -0.00664 -0.0592 -7.77648E-7 -0.12095 0.00195 -0.18062 C 0.00156 -0.19704 0.00143 -0.21346 0.00091 -0.22988 C 0.00052 -0.24121 -0.00208 -0.24977 -0.00208 -0.2611 " pathEditMode="relative" ptsTypes="fffA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81" grpId="0" animBg="1"/>
      <p:bldP spid="81" grpId="1" animBg="1"/>
      <p:bldP spid="1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580" y="1589614"/>
            <a:ext cx="829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ASR 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(Automatic Speech Recognition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ASR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59523" y="2963399"/>
            <a:ext cx="3891322" cy="682906"/>
          </a:xfrm>
          <a:prstGeom prst="rect">
            <a:avLst/>
          </a:prstGeom>
          <a:solidFill>
            <a:srgbClr val="8439BD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Posterior(</a:t>
            </a:r>
            <a:r>
              <a:rPr lang="ko-KR" altLang="en-US" sz="2400" b="1" dirty="0" smtClean="0"/>
              <a:t>음성인식모델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8889541" y="2719502"/>
            <a:ext cx="2542589" cy="2372712"/>
            <a:chOff x="8889541" y="2507633"/>
            <a:chExt cx="2542589" cy="2372712"/>
          </a:xfrm>
        </p:grpSpPr>
        <p:pic>
          <p:nvPicPr>
            <p:cNvPr id="3074" name="Picture 2" descr="https://pbs.twimg.com/profile_images/1015635883800723456/aUSPCmDA_400x40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94" t="18992" r="15856" b="17373"/>
            <a:stretch/>
          </p:blipFill>
          <p:spPr bwMode="auto">
            <a:xfrm>
              <a:off x="10465951" y="3818079"/>
              <a:ext cx="966179" cy="961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541" y="3717222"/>
              <a:ext cx="1163123" cy="1163123"/>
            </a:xfrm>
            <a:prstGeom prst="rect">
              <a:avLst/>
            </a:prstGeom>
          </p:spPr>
        </p:pic>
        <p:pic>
          <p:nvPicPr>
            <p:cNvPr id="3080" name="Picture 8" descr="Chatbot Logo Png , Transparent Cartoon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73" b="84493" l="10761" r="90761">
                          <a14:foregroundMark x1="35109" y1="16799" x2="35109" y2="16799"/>
                          <a14:foregroundMark x1="14457" y1="23360" x2="14457" y2="23360"/>
                          <a14:foregroundMark x1="64022" y1="50497" x2="64022" y2="50497"/>
                          <a14:foregroundMark x1="70652" y1="76640" x2="70652" y2="76640"/>
                          <a14:foregroundMark x1="32609" y1="72068" x2="32609" y2="72068"/>
                          <a14:foregroundMark x1="44457" y1="65805" x2="44457" y2="65805"/>
                          <a14:foregroundMark x1="50761" y1="76143" x2="50761" y2="76143"/>
                          <a14:foregroundMark x1="50109" y1="85388" x2="50109" y2="85388"/>
                          <a14:foregroundMark x1="86630" y1="27833" x2="86630" y2="27833"/>
                          <a14:backgroundMark x1="14891" y1="58449" x2="14891" y2="58449"/>
                          <a14:backgroundMark x1="3152" y1="57555" x2="3152" y2="575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103" y="2507633"/>
              <a:ext cx="1238099" cy="1353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859523" y="4144750"/>
            <a:ext cx="3891322" cy="771281"/>
            <a:chOff x="937580" y="4316796"/>
            <a:chExt cx="3891322" cy="771281"/>
          </a:xfrm>
        </p:grpSpPr>
        <p:sp>
          <p:nvSpPr>
            <p:cNvPr id="52" name="직사각형 51"/>
            <p:cNvSpPr/>
            <p:nvPr/>
          </p:nvSpPr>
          <p:spPr>
            <a:xfrm>
              <a:off x="937580" y="4324078"/>
              <a:ext cx="3891322" cy="6829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smtClean="0"/>
                <a:t>          특징</a:t>
              </a:r>
              <a:r>
                <a:rPr lang="en-US" altLang="ko-KR" sz="2400" b="1" dirty="0" smtClean="0"/>
                <a:t> </a:t>
              </a:r>
              <a:r>
                <a:rPr lang="ko-KR" altLang="en-US" sz="2400" b="1" dirty="0" smtClean="0"/>
                <a:t>추출</a:t>
              </a:r>
              <a:r>
                <a:rPr lang="en-US" altLang="ko-KR" sz="2400" b="1" dirty="0" smtClean="0"/>
                <a:t>(</a:t>
              </a:r>
              <a:r>
                <a:rPr lang="en-US" altLang="ko-KR" sz="2400" b="1" dirty="0" err="1" smtClean="0"/>
                <a:t>mfc</a:t>
              </a:r>
              <a:r>
                <a:rPr lang="en-US" altLang="ko-KR" sz="2400" b="1" dirty="0" smtClean="0"/>
                <a:t> </a:t>
              </a:r>
              <a:r>
                <a:rPr lang="ko-KR" altLang="en-US" sz="2400" b="1" dirty="0" smtClean="0"/>
                <a:t>등</a:t>
              </a:r>
              <a:r>
                <a:rPr lang="en-US" altLang="ko-KR" sz="2400" b="1" dirty="0" smtClean="0"/>
                <a:t>)</a:t>
              </a:r>
              <a:endParaRPr lang="ko-KR" altLang="en-US" sz="2400" b="1" dirty="0"/>
            </a:p>
          </p:txBody>
        </p:sp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7020" y1="53488" x2="47020" y2="53488"/>
                          <a14:backgroundMark x1="3311" y1="18605" x2="3311" y2="186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580" y="4316796"/>
              <a:ext cx="1260434" cy="771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직사각형 56"/>
          <p:cNvSpPr/>
          <p:nvPr/>
        </p:nvSpPr>
        <p:spPr>
          <a:xfrm>
            <a:off x="5692712" y="3612712"/>
            <a:ext cx="1729047" cy="6829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/>
              <a:t>디코딩</a:t>
            </a:r>
            <a:endParaRPr lang="ko-KR" altLang="en-US" sz="24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895385" y="3304852"/>
            <a:ext cx="657922" cy="542315"/>
          </a:xfrm>
          <a:prstGeom prst="straightConnector1">
            <a:avLst/>
          </a:prstGeom>
          <a:ln w="19050">
            <a:solidFill>
              <a:srgbClr val="0047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895385" y="3976468"/>
            <a:ext cx="657922" cy="542315"/>
          </a:xfrm>
          <a:prstGeom prst="straightConnector1">
            <a:avLst/>
          </a:prstGeom>
          <a:ln w="19050">
            <a:solidFill>
              <a:srgbClr val="0047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638954" y="3929091"/>
            <a:ext cx="845288" cy="0"/>
          </a:xfrm>
          <a:prstGeom prst="straightConnector1">
            <a:avLst/>
          </a:prstGeom>
          <a:ln w="19050">
            <a:solidFill>
              <a:srgbClr val="0047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099313"/>
            <a:ext cx="94964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ASR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580" y="1589614"/>
            <a:ext cx="829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Kaldi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8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1892" y="2118732"/>
            <a:ext cx="692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Kaldi </a:t>
            </a:r>
            <a:r>
              <a:rPr lang="ko-KR" altLang="en-US" dirty="0" smtClean="0"/>
              <a:t>코드</a:t>
            </a:r>
            <a:r>
              <a:rPr lang="en-US" altLang="ko-KR" dirty="0"/>
              <a:t>(</a:t>
            </a:r>
            <a:r>
              <a:rPr lang="ko-KR" altLang="en-US" dirty="0"/>
              <a:t>중요 코드만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83401" y="397148"/>
            <a:ext cx="2600841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ASR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2348880"/>
          </a:xfrm>
          <a:prstGeom prst="rect">
            <a:avLst/>
          </a:prstGeom>
          <a:solidFill>
            <a:srgbClr val="004783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94902" y="2419222"/>
            <a:ext cx="3497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한컴 윤고딕 250" pitchFamily="18" charset="-127"/>
                <a:ea typeface="한컴 윤고딕 250" pitchFamily="18" charset="-127"/>
              </a:rPr>
              <a:t>프로젝트 </a:t>
            </a:r>
            <a:r>
              <a:rPr lang="ko-KR" altLang="en-US" sz="3200" dirty="0" smtClean="0">
                <a:solidFill>
                  <a:srgbClr val="004783"/>
                </a:solidFill>
                <a:latin typeface="한컴 윤고딕 250" pitchFamily="18" charset="-127"/>
                <a:ea typeface="한컴 윤고딕 250" pitchFamily="18" charset="-127"/>
              </a:rPr>
              <a:t>수행 결과</a:t>
            </a:r>
            <a:endParaRPr lang="ko-KR" altLang="en-US" sz="3200" dirty="0">
              <a:solidFill>
                <a:srgbClr val="004783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6342" y="2973220"/>
            <a:ext cx="3314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>
                <a:latin typeface="한컴 윤고딕 250" pitchFamily="18" charset="-127"/>
                <a:ea typeface="한컴 윤고딕 250" pitchFamily="18" charset="-127"/>
              </a:rPr>
              <a:t>Text </a:t>
            </a:r>
            <a:r>
              <a:rPr lang="en-US" altLang="ko-KR" sz="2000" dirty="0" smtClean="0">
                <a:latin typeface="한컴 윤고딕 250" pitchFamily="18" charset="-127"/>
                <a:ea typeface="한컴 윤고딕 250" pitchFamily="18" charset="-127"/>
              </a:rPr>
              <a:t>Generator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한컴 윤고딕 250" pitchFamily="18" charset="-127"/>
                <a:ea typeface="한컴 윤고딕 250" pitchFamily="18" charset="-127"/>
              </a:rPr>
              <a:t>ASR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한컴 윤고딕 250" pitchFamily="18" charset="-127"/>
                <a:ea typeface="한컴 윤고딕 250" pitchFamily="18" charset="-127"/>
              </a:rPr>
              <a:t>한계 및 느낀 점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한컴 윤고딕 250" pitchFamily="18" charset="-127"/>
                <a:ea typeface="한컴 윤고딕 250" pitchFamily="18" charset="-127"/>
              </a:rPr>
              <a:t>출처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028" name="Picture 4" descr="https://www.regens.com/en/ai/images/uploads/icon-voice-recognition-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" y="207676"/>
            <a:ext cx="2222339" cy="21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348880"/>
          </a:xfrm>
          <a:prstGeom prst="rect">
            <a:avLst/>
          </a:prstGeom>
          <a:solidFill>
            <a:srgbClr val="004783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52344" y="2419222"/>
            <a:ext cx="255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한컴 윤고딕 250" pitchFamily="18" charset="-127"/>
                <a:ea typeface="한컴 윤고딕 250" pitchFamily="18" charset="-127"/>
              </a:rPr>
              <a:t>프로젝트 </a:t>
            </a:r>
            <a:r>
              <a:rPr lang="ko-KR" altLang="en-US" sz="3200" dirty="0">
                <a:solidFill>
                  <a:srgbClr val="004783"/>
                </a:solidFill>
                <a:latin typeface="한컴 윤고딕 250" pitchFamily="18" charset="-127"/>
                <a:ea typeface="한컴 윤고딕 250" pitchFamily="18" charset="-127"/>
              </a:rPr>
              <a:t>개요</a:t>
            </a:r>
            <a:endParaRPr lang="ko-KR" altLang="en-US" sz="3200" dirty="0">
              <a:solidFill>
                <a:srgbClr val="004783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2344" y="2973220"/>
            <a:ext cx="2551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한컴 윤고딕 250" pitchFamily="18" charset="-127"/>
                <a:ea typeface="한컴 윤고딕 250" pitchFamily="18" charset="-127"/>
              </a:rPr>
              <a:t>팀 구성 및 역할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한컴 윤고딕 250" pitchFamily="18" charset="-127"/>
                <a:ea typeface="한컴 윤고딕 250" pitchFamily="18" charset="-127"/>
              </a:rPr>
              <a:t>주제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한컴 윤고딕 250" pitchFamily="18" charset="-127"/>
                <a:ea typeface="한컴 윤고딕 250" pitchFamily="18" charset="-127"/>
              </a:rPr>
              <a:t>목적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028" name="Picture 4" descr="https://www.regens.com/en/ai/images/uploads/icon-voice-recognition-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" y="207676"/>
            <a:ext cx="2222339" cy="21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 rot="5400000">
            <a:off x="10243267" y="-752213"/>
            <a:ext cx="701740" cy="3010527"/>
          </a:xfrm>
          <a:prstGeom prst="round2SameRect">
            <a:avLst/>
          </a:prstGeom>
          <a:solidFill>
            <a:schemeClr val="bg1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Text Generator 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2" y="2388870"/>
            <a:ext cx="10653036" cy="28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9300" y="1562100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ASR</a:t>
            </a:r>
          </a:p>
          <a:p>
            <a:r>
              <a:rPr lang="ko-KR" altLang="en-US" dirty="0" smtClean="0"/>
              <a:t>결과 동영상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10243267" y="-752213"/>
            <a:ext cx="701740" cy="3010527"/>
          </a:xfrm>
          <a:prstGeom prst="round2SameRect">
            <a:avLst/>
          </a:prstGeom>
          <a:solidFill>
            <a:schemeClr val="bg1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Kaldi</a:t>
              </a:r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를 이용한 </a:t>
              </a:r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ASR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10243267" y="-752213"/>
            <a:ext cx="701740" cy="3010527"/>
          </a:xfrm>
          <a:prstGeom prst="round2SameRect">
            <a:avLst/>
          </a:prstGeom>
          <a:solidFill>
            <a:schemeClr val="bg1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한계 및 느낀 점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76" y="1739590"/>
            <a:ext cx="4090639" cy="40906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0866" y="1582057"/>
            <a:ext cx="227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한</a:t>
            </a:r>
            <a:r>
              <a:rPr lang="ko-KR" altLang="en-US" sz="2800" b="1" dirty="0"/>
              <a:t>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9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10243267" y="-752213"/>
            <a:ext cx="701740" cy="3010527"/>
          </a:xfrm>
          <a:prstGeom prst="round2SameRect">
            <a:avLst/>
          </a:prstGeom>
          <a:solidFill>
            <a:schemeClr val="bg1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한계 및 느낀 점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0866" y="1582057"/>
            <a:ext cx="227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느낀 점</a:t>
            </a:r>
            <a:endParaRPr lang="ko-KR" altLang="en-US" sz="28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28650"/>
              </p:ext>
            </p:extLst>
          </p:nvPr>
        </p:nvGraphicFramePr>
        <p:xfrm>
          <a:off x="1875882" y="2408664"/>
          <a:ext cx="8494751" cy="362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3766"/>
                <a:gridCol w="6620985"/>
              </a:tblGrid>
              <a:tr h="811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지자현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데이터의 중요성에 대해 어느 때보다 크게 느꼈으며</a:t>
                      </a:r>
                      <a:r>
                        <a:rPr lang="ko-KR" altLang="en-US" b="0" baseline="0" dirty="0" smtClean="0"/>
                        <a:t> </a:t>
                      </a:r>
                      <a:r>
                        <a:rPr lang="en-US" altLang="ko-KR" b="0" baseline="0" dirty="0" smtClean="0"/>
                        <a:t>STT</a:t>
                      </a:r>
                      <a:r>
                        <a:rPr lang="ko-KR" altLang="en-US" b="0" baseline="0" dirty="0" smtClean="0"/>
                        <a:t>와 </a:t>
                      </a:r>
                      <a:r>
                        <a:rPr lang="en-US" altLang="ko-KR" b="0" baseline="0" dirty="0" smtClean="0"/>
                        <a:t>TTS</a:t>
                      </a:r>
                      <a:r>
                        <a:rPr lang="ko-KR" altLang="en-US" b="0" baseline="0" dirty="0" smtClean="0"/>
                        <a:t>의 차이점에 대해 확실히 알게 되었고 음성인식을 하기 위해 나에게 필요한 것들에 대한 조언을 얻을 수 있던 값진 경험이었다</a:t>
                      </a:r>
                      <a:r>
                        <a:rPr lang="en-US" altLang="ko-KR" b="0" baseline="0" dirty="0" smtClean="0"/>
                        <a:t>.</a:t>
                      </a:r>
                      <a:endParaRPr lang="ko-KR" altLang="en-US" b="0" dirty="0"/>
                    </a:p>
                  </a:txBody>
                  <a:tcPr/>
                </a:tc>
              </a:tr>
              <a:tr h="811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박다현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</a:tr>
              <a:tr h="811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나윤수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</a:tr>
              <a:tr h="811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오상혁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370" y="1621724"/>
            <a:ext cx="102616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UNIFY 2018, Darryl Wills </a:t>
            </a:r>
            <a:r>
              <a:rPr lang="ko-KR" altLang="en-US" dirty="0" smtClean="0"/>
              <a:t>강연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효과적인 </a:t>
            </a:r>
            <a:r>
              <a:rPr lang="en-US" altLang="ko-KR" dirty="0" smtClean="0"/>
              <a:t>Big Data </a:t>
            </a:r>
            <a:r>
              <a:rPr lang="ko-KR" altLang="en-US" dirty="0" smtClean="0"/>
              <a:t>분석을 위한 프로세스 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운영 데이터의 전처리 기준 에 대한 연구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가천대</a:t>
            </a:r>
            <a:r>
              <a:rPr lang="ko-KR" altLang="en-US" dirty="0" smtClean="0"/>
              <a:t> 응용통계학 대학원 권석현</a:t>
            </a:r>
            <a:r>
              <a:rPr lang="en-US" altLang="ko-KR" dirty="0" smtClean="0"/>
              <a:t>/2018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총선 </a:t>
            </a:r>
            <a:r>
              <a:rPr lang="ko-KR" altLang="en-US" dirty="0"/>
              <a:t>예측 실패했던 여론조사</a:t>
            </a:r>
            <a:r>
              <a:rPr lang="en-US" altLang="ko-KR" dirty="0"/>
              <a:t>, </a:t>
            </a:r>
            <a:r>
              <a:rPr lang="ko-KR" altLang="en-US" dirty="0"/>
              <a:t>대선은 믿을 수 </a:t>
            </a:r>
            <a:r>
              <a:rPr lang="ko-KR" altLang="en-US" dirty="0" smtClean="0"/>
              <a:t>있을까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미디어오늘</a:t>
            </a:r>
            <a:r>
              <a:rPr lang="en-US" altLang="ko-KR" dirty="0"/>
              <a:t>/2017/ http://</a:t>
            </a:r>
            <a:r>
              <a:rPr lang="en-US" altLang="ko-KR" dirty="0" smtClean="0"/>
              <a:t>www.mediatoday.co.kr/news/articleView.html?idxno=134494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Kaldi Tutorial for Korean </a:t>
            </a:r>
            <a:r>
              <a:rPr lang="en-US" altLang="ko-KR" dirty="0" smtClean="0"/>
              <a:t>Model/</a:t>
            </a:r>
            <a:r>
              <a:rPr lang="ko-KR" altLang="en-US" dirty="0" smtClean="0"/>
              <a:t>양형원</a:t>
            </a:r>
            <a:r>
              <a:rPr lang="en-US" altLang="ko-KR" dirty="0" smtClean="0"/>
              <a:t>/http</a:t>
            </a:r>
            <a:r>
              <a:rPr lang="en-US" altLang="ko-KR" dirty="0"/>
              <a:t>://hyungwonsnotebook.blogspot.com</a:t>
            </a:r>
            <a:r>
              <a:rPr lang="en-US" altLang="ko-KR" dirty="0" smtClean="0"/>
              <a:t>/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en.wikipedia.org/wiki/Artificial_neural_network</a:t>
            </a:r>
            <a:r>
              <a:rPr lang="en-US" altLang="ko-KR" dirty="0" smtClean="0"/>
              <a:t> ANN/</a:t>
            </a:r>
            <a:r>
              <a:rPr lang="en-US" altLang="ko-KR" dirty="0" err="1" smtClean="0"/>
              <a:t>wikipedia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Kaldi Toolkit</a:t>
            </a:r>
            <a:r>
              <a:rPr lang="ko-KR" altLang="en-US" dirty="0" smtClean="0"/>
              <a:t>을 사용한 음성인식 시스템의 구조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shinozaki</a:t>
            </a:r>
            <a:r>
              <a:rPr lang="en-US" altLang="ko-KR" dirty="0" smtClean="0"/>
              <a:t> lab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>)/</a:t>
            </a:r>
            <a:r>
              <a:rPr lang="ko-KR" altLang="en-US" dirty="0" smtClean="0"/>
              <a:t>권해용</a:t>
            </a:r>
            <a:r>
              <a:rPr lang="en-US" altLang="ko-KR" dirty="0" smtClean="0"/>
              <a:t>/</a:t>
            </a:r>
            <a:r>
              <a:rPr lang="ko-KR" altLang="en-US" dirty="0"/>
              <a:t>서강대학교 지능정보처리연구실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18323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5400000">
            <a:off x="10243267" y="-752213"/>
            <a:ext cx="701740" cy="3010527"/>
          </a:xfrm>
          <a:prstGeom prst="round2SameRect">
            <a:avLst/>
          </a:prstGeom>
          <a:solidFill>
            <a:schemeClr val="bg1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출처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42269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16524"/>
              </p:ext>
            </p:extLst>
          </p:nvPr>
        </p:nvGraphicFramePr>
        <p:xfrm>
          <a:off x="1669144" y="1982410"/>
          <a:ext cx="8853713" cy="376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880"/>
                <a:gridCol w="6917833"/>
              </a:tblGrid>
              <a:tr h="7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24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84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24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84D9"/>
                    </a:solidFill>
                  </a:tcPr>
                </a:tc>
              </a:tr>
              <a:tr h="7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나윤수</a:t>
                      </a:r>
                      <a:endParaRPr lang="ko-KR" altLang="en-US" sz="2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데이터 수집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20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baseline="0" dirty="0" smtClean="0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20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모델 작성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박다현</a:t>
                      </a:r>
                      <a:endParaRPr lang="ko-KR" altLang="en-US" sz="2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데이터 수집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모델 작성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발표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오상혁</a:t>
                      </a:r>
                      <a:endParaRPr lang="ko-KR" altLang="en-US" sz="2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데이터 수집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20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baseline="0" dirty="0" smtClean="0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20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모델 작성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지자현</a:t>
                      </a:r>
                      <a:endParaRPr lang="ko-KR" altLang="en-US" sz="2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데이터 수집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모델 작성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, PPT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제작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9494" y="397149"/>
            <a:ext cx="11989906" cy="1081135"/>
            <a:chOff x="0" y="292974"/>
            <a:chExt cx="12192000" cy="1081135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292974"/>
              <a:ext cx="12192000" cy="701741"/>
              <a:chOff x="3877519" y="286596"/>
              <a:chExt cx="10324618" cy="701741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877519" y="286596"/>
                <a:ext cx="9519498" cy="682158"/>
              </a:xfrm>
              <a:prstGeom prst="roundRect">
                <a:avLst/>
              </a:prstGeom>
              <a:solidFill>
                <a:schemeClr val="bg1"/>
              </a:solidFill>
              <a:ln w="0">
                <a:solidFill>
                  <a:srgbClr val="575F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42733" y="431297"/>
                <a:ext cx="153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한컴 윤고딕 250" pitchFamily="18" charset="-127"/>
                    <a:ea typeface="한컴 윤고딕 250" pitchFamily="18" charset="-127"/>
                  </a:rPr>
                  <a:t>프로젝트 개요</a:t>
                </a:r>
                <a:endParaRPr lang="ko-KR" altLang="en-US" dirty="0"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5400000">
                <a:off x="9762952" y="-3450848"/>
                <a:ext cx="701740" cy="8176630"/>
              </a:xfrm>
              <a:prstGeom prst="round2SameRect">
                <a:avLst/>
              </a:prstGeom>
              <a:solidFill>
                <a:srgbClr val="004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614554" y="452801"/>
                <a:ext cx="1752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배경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200630" y="423993"/>
                <a:ext cx="1682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과정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6254" y="439749"/>
                <a:ext cx="2265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수행 결과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8078" y="1004777"/>
              <a:ext cx="2624455" cy="369332"/>
              <a:chOff x="58078" y="1004777"/>
              <a:chExt cx="2624455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2253" y="1004777"/>
                <a:ext cx="252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한컴 윤고딕 250" pitchFamily="18" charset="-127"/>
                    <a:ea typeface="한컴 윤고딕 250" pitchFamily="18" charset="-127"/>
                  </a:rPr>
                  <a:t>팀 구성 및 역할</a:t>
                </a:r>
                <a:endParaRPr lang="ko-KR" altLang="en-US" dirty="0"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19" name="갈매기형 수장 18"/>
              <p:cNvSpPr/>
              <p:nvPr/>
            </p:nvSpPr>
            <p:spPr>
              <a:xfrm>
                <a:off x="58078" y="1120193"/>
                <a:ext cx="144016" cy="138499"/>
              </a:xfrm>
              <a:prstGeom prst="chevron">
                <a:avLst/>
              </a:prstGeom>
              <a:solidFill>
                <a:srgbClr val="575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478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538161" y="2025988"/>
            <a:ext cx="5709619" cy="4165958"/>
            <a:chOff x="3538161" y="2258212"/>
            <a:chExt cx="5709619" cy="4165958"/>
          </a:xfrm>
        </p:grpSpPr>
        <p:pic>
          <p:nvPicPr>
            <p:cNvPr id="4" name="그림 3" descr="883px-Jupyter_logo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203" y="3666214"/>
              <a:ext cx="1188000" cy="1376358"/>
            </a:xfrm>
            <a:prstGeom prst="rect">
              <a:avLst/>
            </a:prstGeom>
          </p:spPr>
        </p:pic>
        <p:pic>
          <p:nvPicPr>
            <p:cNvPr id="9" name="그림 8" descr="pngguru.com (12)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1023" y="3688515"/>
              <a:ext cx="1188000" cy="1188000"/>
            </a:xfrm>
            <a:prstGeom prst="rect">
              <a:avLst/>
            </a:prstGeom>
          </p:spPr>
        </p:pic>
        <p:pic>
          <p:nvPicPr>
            <p:cNvPr id="11" name="그림 10" descr="pngguru.com (10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9069" y="3724270"/>
              <a:ext cx="1188000" cy="11897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3" r="8287"/>
            <a:stretch/>
          </p:blipFill>
          <p:spPr>
            <a:xfrm>
              <a:off x="8059780" y="5132157"/>
              <a:ext cx="1188000" cy="112653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97" b="19495"/>
            <a:stretch/>
          </p:blipFill>
          <p:spPr>
            <a:xfrm>
              <a:off x="5706498" y="2310000"/>
              <a:ext cx="2508589" cy="1077685"/>
            </a:xfrm>
            <a:prstGeom prst="rect">
              <a:avLst/>
            </a:prstGeom>
          </p:spPr>
        </p:pic>
        <p:pic>
          <p:nvPicPr>
            <p:cNvPr id="5" name="그림 4" descr="pngguru.com (15)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1984" y="5291698"/>
              <a:ext cx="1188000" cy="934695"/>
            </a:xfrm>
            <a:prstGeom prst="rect">
              <a:avLst/>
            </a:prstGeom>
          </p:spPr>
        </p:pic>
        <p:pic>
          <p:nvPicPr>
            <p:cNvPr id="6" name="그림 5" descr="pngguru.com (14)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8161" y="5152571"/>
              <a:ext cx="1188000" cy="1271599"/>
            </a:xfrm>
            <a:prstGeom prst="rect">
              <a:avLst/>
            </a:prstGeom>
          </p:spPr>
        </p:pic>
        <p:pic>
          <p:nvPicPr>
            <p:cNvPr id="12" name="그림 11" descr="pngguru.com (9)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6251" y="2258212"/>
              <a:ext cx="1188000" cy="11880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1660" y="5196114"/>
              <a:ext cx="1188000" cy="1119396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109494" y="397149"/>
            <a:ext cx="11989906" cy="1081135"/>
            <a:chOff x="0" y="292974"/>
            <a:chExt cx="12192000" cy="1081135"/>
          </a:xfrm>
        </p:grpSpPr>
        <p:grpSp>
          <p:nvGrpSpPr>
            <p:cNvPr id="33" name="그룹 32"/>
            <p:cNvGrpSpPr/>
            <p:nvPr/>
          </p:nvGrpSpPr>
          <p:grpSpPr>
            <a:xfrm>
              <a:off x="0" y="292974"/>
              <a:ext cx="12192000" cy="701741"/>
              <a:chOff x="3877519" y="286596"/>
              <a:chExt cx="10324618" cy="701741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3877519" y="286596"/>
                <a:ext cx="9519498" cy="682158"/>
              </a:xfrm>
              <a:prstGeom prst="roundRect">
                <a:avLst/>
              </a:prstGeom>
              <a:solidFill>
                <a:schemeClr val="bg1"/>
              </a:solidFill>
              <a:ln w="0">
                <a:solidFill>
                  <a:srgbClr val="575F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42733" y="431297"/>
                <a:ext cx="153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한컴 윤고딕 250" pitchFamily="18" charset="-127"/>
                    <a:ea typeface="한컴 윤고딕 250" pitchFamily="18" charset="-127"/>
                  </a:rPr>
                  <a:t>프로젝트 개요</a:t>
                </a:r>
                <a:endParaRPr lang="ko-KR" altLang="en-US" dirty="0"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39" name="양쪽 모서리가 둥근 사각형 38"/>
              <p:cNvSpPr/>
              <p:nvPr/>
            </p:nvSpPr>
            <p:spPr>
              <a:xfrm rot="5400000">
                <a:off x="9762952" y="-3450848"/>
                <a:ext cx="701740" cy="8176630"/>
              </a:xfrm>
              <a:prstGeom prst="round2SameRect">
                <a:avLst/>
              </a:prstGeom>
              <a:solidFill>
                <a:srgbClr val="004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614554" y="452801"/>
                <a:ext cx="1752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배경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200630" y="423993"/>
                <a:ext cx="1682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과정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716254" y="439749"/>
                <a:ext cx="2265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수행 결과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8078" y="1004777"/>
              <a:ext cx="2624455" cy="369332"/>
              <a:chOff x="58078" y="1004777"/>
              <a:chExt cx="2624455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62253" y="1004777"/>
                <a:ext cx="252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한컴 윤고딕 250" pitchFamily="18" charset="-127"/>
                    <a:ea typeface="한컴 윤고딕 250" pitchFamily="18" charset="-127"/>
                  </a:rPr>
                  <a:t>개발 환경</a:t>
                </a:r>
                <a:endParaRPr lang="ko-KR" altLang="en-US" dirty="0"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36" name="갈매기형 수장 35"/>
              <p:cNvSpPr/>
              <p:nvPr/>
            </p:nvSpPr>
            <p:spPr>
              <a:xfrm>
                <a:off x="58078" y="1120193"/>
                <a:ext cx="144016" cy="138499"/>
              </a:xfrm>
              <a:prstGeom prst="chevron">
                <a:avLst/>
              </a:prstGeom>
              <a:solidFill>
                <a:srgbClr val="575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478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67309" y="1654629"/>
            <a:ext cx="7458411" cy="4325257"/>
            <a:chOff x="415667" y="1598997"/>
            <a:chExt cx="7580036" cy="3752283"/>
          </a:xfrm>
        </p:grpSpPr>
        <p:sp>
          <p:nvSpPr>
            <p:cNvPr id="16" name="TextBox 15"/>
            <p:cNvSpPr txBox="1"/>
            <p:nvPr/>
          </p:nvSpPr>
          <p:spPr>
            <a:xfrm>
              <a:off x="531712" y="1598997"/>
              <a:ext cx="7463991" cy="1361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0070C0"/>
                  </a:solidFill>
                </a:rPr>
                <a:t>      A</a:t>
              </a:r>
              <a:r>
                <a:rPr lang="en-US" altLang="ko-KR" sz="4800" b="1" dirty="0" smtClean="0"/>
                <a:t>utomatic </a:t>
              </a:r>
            </a:p>
            <a:p>
              <a:r>
                <a:rPr lang="en-US" altLang="ko-KR" sz="4800" b="1" dirty="0" smtClean="0">
                  <a:solidFill>
                    <a:srgbClr val="0070C0"/>
                  </a:solidFill>
                </a:rPr>
                <a:t>S</a:t>
              </a:r>
              <a:r>
                <a:rPr lang="en-US" altLang="ko-KR" sz="4800" b="1" dirty="0" smtClean="0"/>
                <a:t>peech </a:t>
              </a:r>
              <a:r>
                <a:rPr lang="en-US" altLang="ko-KR" sz="4800" b="1" dirty="0" smtClean="0">
                  <a:solidFill>
                    <a:srgbClr val="0070C0"/>
                  </a:solidFill>
                </a:rPr>
                <a:t>R</a:t>
              </a:r>
              <a:r>
                <a:rPr lang="en-US" altLang="ko-KR" sz="4800" b="1" dirty="0" smtClean="0"/>
                <a:t>ecognition</a:t>
              </a:r>
              <a:r>
                <a:rPr lang="en-US" altLang="ko-KR" sz="4800" dirty="0" smtClean="0"/>
                <a:t> </a:t>
              </a:r>
              <a:endParaRPr lang="ko-KR" altLang="en-US" sz="4800" b="1" dirty="0">
                <a:latin typeface="Cambria" panose="02040503050406030204" pitchFamily="18" charset="0"/>
              </a:endParaRPr>
            </a:p>
          </p:txBody>
        </p:sp>
        <p:pic>
          <p:nvPicPr>
            <p:cNvPr id="18" name="그림 17" descr="pngguru.com (3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667" y="3449955"/>
              <a:ext cx="5942678" cy="1901325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36329" y="2175590"/>
            <a:ext cx="5804735" cy="3688181"/>
            <a:chOff x="0" y="1885310"/>
            <a:chExt cx="5848738" cy="3137802"/>
          </a:xfrm>
        </p:grpSpPr>
        <p:sp>
          <p:nvSpPr>
            <p:cNvPr id="17" name="TextBox 16"/>
            <p:cNvSpPr txBox="1"/>
            <p:nvPr/>
          </p:nvSpPr>
          <p:spPr>
            <a:xfrm>
              <a:off x="0" y="1885310"/>
              <a:ext cx="5848738" cy="70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rgbClr val="FF0000"/>
                  </a:solidFill>
                  <a:latin typeface="+mn-ea"/>
                </a:rPr>
                <a:t>T</a:t>
              </a:r>
              <a:r>
                <a:rPr lang="en-US" altLang="ko-KR" sz="4800" b="1" dirty="0" smtClean="0">
                  <a:latin typeface="+mn-ea"/>
                </a:rPr>
                <a:t>ext </a:t>
              </a:r>
              <a:r>
                <a:rPr lang="en-US" altLang="ko-KR" sz="4800" b="1" dirty="0" smtClean="0">
                  <a:solidFill>
                    <a:srgbClr val="FF0000"/>
                  </a:solidFill>
                  <a:latin typeface="+mn-ea"/>
                </a:rPr>
                <a:t>G</a:t>
              </a:r>
              <a:r>
                <a:rPr lang="en-US" altLang="ko-KR" sz="4800" b="1" dirty="0" smtClean="0">
                  <a:latin typeface="+mn-ea"/>
                </a:rPr>
                <a:t>enerator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4003" y="3431584"/>
              <a:ext cx="5760732" cy="1591528"/>
              <a:chOff x="-95047" y="4496841"/>
              <a:chExt cx="5760732" cy="1591528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509" y="4642768"/>
                <a:ext cx="1487978" cy="919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7821" y="4707967"/>
                <a:ext cx="1352713" cy="854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077" b="23962"/>
              <a:stretch/>
            </p:blipFill>
            <p:spPr>
              <a:xfrm>
                <a:off x="-95047" y="5562122"/>
                <a:ext cx="5760732" cy="526247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91" t="32643" r="31509" b="23543"/>
              <a:stretch/>
            </p:blipFill>
            <p:spPr>
              <a:xfrm>
                <a:off x="2006637" y="4496841"/>
                <a:ext cx="1423391" cy="1053602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/>
          <p:cNvGrpSpPr/>
          <p:nvPr/>
        </p:nvGrpSpPr>
        <p:grpSpPr>
          <a:xfrm>
            <a:off x="109494" y="397149"/>
            <a:ext cx="11989906" cy="1081135"/>
            <a:chOff x="0" y="292974"/>
            <a:chExt cx="12192000" cy="1081135"/>
          </a:xfrm>
        </p:grpSpPr>
        <p:grpSp>
          <p:nvGrpSpPr>
            <p:cNvPr id="20" name="그룹 19"/>
            <p:cNvGrpSpPr/>
            <p:nvPr/>
          </p:nvGrpSpPr>
          <p:grpSpPr>
            <a:xfrm>
              <a:off x="0" y="292974"/>
              <a:ext cx="12192000" cy="701741"/>
              <a:chOff x="3877519" y="286596"/>
              <a:chExt cx="10324618" cy="701741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3877519" y="286596"/>
                <a:ext cx="9519498" cy="682158"/>
              </a:xfrm>
              <a:prstGeom prst="roundRect">
                <a:avLst/>
              </a:prstGeom>
              <a:solidFill>
                <a:schemeClr val="bg1"/>
              </a:solidFill>
              <a:ln w="0">
                <a:solidFill>
                  <a:srgbClr val="575F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42733" y="431297"/>
                <a:ext cx="153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한컴 윤고딕 250" pitchFamily="18" charset="-127"/>
                    <a:ea typeface="한컴 윤고딕 250" pitchFamily="18" charset="-127"/>
                  </a:rPr>
                  <a:t>프로젝트 개요</a:t>
                </a:r>
                <a:endParaRPr lang="ko-KR" altLang="en-US" dirty="0"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 rot="5400000">
                <a:off x="9762952" y="-3450848"/>
                <a:ext cx="701740" cy="8176630"/>
              </a:xfrm>
              <a:prstGeom prst="round2SameRect">
                <a:avLst/>
              </a:prstGeom>
              <a:solidFill>
                <a:srgbClr val="004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614554" y="452801"/>
                <a:ext cx="1752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배경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200630" y="423993"/>
                <a:ext cx="1682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과정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716254" y="439749"/>
                <a:ext cx="2265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수행 결과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8078" y="1004777"/>
              <a:ext cx="2624455" cy="369332"/>
              <a:chOff x="58078" y="1004777"/>
              <a:chExt cx="2624455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62253" y="1004777"/>
                <a:ext cx="252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한컴 윤고딕 250" pitchFamily="18" charset="-127"/>
                    <a:ea typeface="한컴 윤고딕 250" pitchFamily="18" charset="-127"/>
                  </a:rPr>
                  <a:t>주</a:t>
                </a:r>
                <a:r>
                  <a:rPr lang="ko-KR" altLang="en-US" dirty="0">
                    <a:latin typeface="한컴 윤고딕 250" pitchFamily="18" charset="-127"/>
                    <a:ea typeface="한컴 윤고딕 250" pitchFamily="18" charset="-127"/>
                  </a:rPr>
                  <a:t>제</a:t>
                </a:r>
                <a:endParaRPr lang="ko-KR" altLang="en-US" dirty="0"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27" name="갈매기형 수장 26"/>
              <p:cNvSpPr/>
              <p:nvPr/>
            </p:nvSpPr>
            <p:spPr>
              <a:xfrm>
                <a:off x="58078" y="1120193"/>
                <a:ext cx="144016" cy="138499"/>
              </a:xfrm>
              <a:prstGeom prst="chevron">
                <a:avLst/>
              </a:prstGeom>
              <a:solidFill>
                <a:srgbClr val="575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478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9494" y="397149"/>
            <a:ext cx="11989906" cy="1081135"/>
            <a:chOff x="0" y="292974"/>
            <a:chExt cx="12192000" cy="1081135"/>
          </a:xfrm>
        </p:grpSpPr>
        <p:grpSp>
          <p:nvGrpSpPr>
            <p:cNvPr id="17" name="그룹 16"/>
            <p:cNvGrpSpPr/>
            <p:nvPr/>
          </p:nvGrpSpPr>
          <p:grpSpPr>
            <a:xfrm>
              <a:off x="0" y="292974"/>
              <a:ext cx="12192000" cy="701741"/>
              <a:chOff x="3877519" y="286596"/>
              <a:chExt cx="10324618" cy="701741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3877519" y="286596"/>
                <a:ext cx="9519498" cy="682158"/>
              </a:xfrm>
              <a:prstGeom prst="roundRect">
                <a:avLst/>
              </a:prstGeom>
              <a:solidFill>
                <a:schemeClr val="bg1"/>
              </a:solidFill>
              <a:ln w="0">
                <a:solidFill>
                  <a:srgbClr val="575F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42733" y="431297"/>
                <a:ext cx="153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한컴 윤고딕 250" pitchFamily="18" charset="-127"/>
                    <a:ea typeface="한컴 윤고딕 250" pitchFamily="18" charset="-127"/>
                  </a:rPr>
                  <a:t>프로젝트 개요</a:t>
                </a:r>
                <a:endParaRPr lang="ko-KR" altLang="en-US" dirty="0"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5400000">
                <a:off x="9762952" y="-3450848"/>
                <a:ext cx="701740" cy="8176630"/>
              </a:xfrm>
              <a:prstGeom prst="round2SameRect">
                <a:avLst/>
              </a:prstGeom>
              <a:solidFill>
                <a:srgbClr val="004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14554" y="452801"/>
                <a:ext cx="1752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배경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200630" y="423993"/>
                <a:ext cx="1682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과정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1716254" y="439749"/>
                <a:ext cx="2265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한컴 윤고딕 250" pitchFamily="18" charset="-127"/>
                    <a:ea typeface="한컴 윤고딕 250" pitchFamily="18" charset="-127"/>
                  </a:rPr>
                  <a:t>프로젝트 수행 결과</a:t>
                </a:r>
                <a:endParaRPr lang="ko-KR" altLang="en-US" dirty="0">
                  <a:solidFill>
                    <a:schemeClr val="bg1"/>
                  </a:solidFill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8078" y="1004777"/>
              <a:ext cx="2624455" cy="369332"/>
              <a:chOff x="58078" y="1004777"/>
              <a:chExt cx="2624455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62253" y="1004777"/>
                <a:ext cx="252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한컴 윤고딕 250" pitchFamily="18" charset="-127"/>
                    <a:ea typeface="한컴 윤고딕 250" pitchFamily="18" charset="-127"/>
                  </a:rPr>
                  <a:t>목적</a:t>
                </a:r>
                <a:endParaRPr lang="ko-KR" altLang="en-US" dirty="0">
                  <a:latin typeface="한컴 윤고딕 250" pitchFamily="18" charset="-127"/>
                  <a:ea typeface="한컴 윤고딕 250" pitchFamily="18" charset="-127"/>
                </a:endParaRPr>
              </a:p>
            </p:txBody>
          </p:sp>
          <p:sp>
            <p:nvSpPr>
              <p:cNvPr id="20" name="갈매기형 수장 19"/>
              <p:cNvSpPr/>
              <p:nvPr/>
            </p:nvSpPr>
            <p:spPr>
              <a:xfrm>
                <a:off x="58078" y="1120193"/>
                <a:ext cx="144016" cy="138499"/>
              </a:xfrm>
              <a:prstGeom prst="chevron">
                <a:avLst/>
              </a:prstGeom>
              <a:solidFill>
                <a:srgbClr val="575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4783"/>
                  </a:solidFill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1453686" y="2326341"/>
            <a:ext cx="9284628" cy="3309811"/>
            <a:chOff x="1187624" y="3153572"/>
            <a:chExt cx="6192688" cy="2062441"/>
          </a:xfrm>
        </p:grpSpPr>
        <p:sp>
          <p:nvSpPr>
            <p:cNvPr id="33" name="타원 32"/>
            <p:cNvSpPr/>
            <p:nvPr/>
          </p:nvSpPr>
          <p:spPr>
            <a:xfrm>
              <a:off x="1187624" y="3153572"/>
              <a:ext cx="1440160" cy="1440160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3984D9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817942" y="3775853"/>
              <a:ext cx="1440160" cy="1440160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3984D9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474126" y="3775853"/>
              <a:ext cx="1440160" cy="1440160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3984D9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940152" y="3153572"/>
              <a:ext cx="1440160" cy="1440160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4783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3984D9"/>
                  </a:solidFill>
                </a:ln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48778" y="3631837"/>
              <a:ext cx="1317852" cy="4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4783"/>
                  </a:solidFill>
                  <a:latin typeface="+mn-ea"/>
                </a:rPr>
                <a:t>텍스트 </a:t>
              </a:r>
              <a:r>
                <a:rPr lang="ko-KR" altLang="en-US" sz="2000" b="1" dirty="0" smtClean="0">
                  <a:solidFill>
                    <a:srgbClr val="004783"/>
                  </a:solidFill>
                  <a:latin typeface="+mn-ea"/>
                </a:rPr>
                <a:t>및 음성 </a:t>
              </a:r>
              <a:r>
                <a:rPr lang="ko-KR" altLang="en-US" sz="2000" b="1" dirty="0">
                  <a:solidFill>
                    <a:srgbClr val="004783"/>
                  </a:solidFill>
                  <a:latin typeface="+mn-ea"/>
                </a:rPr>
                <a:t>데이터 </a:t>
              </a:r>
              <a:r>
                <a:rPr lang="ko-KR" altLang="en-US" sz="2000" b="1" dirty="0" smtClean="0">
                  <a:solidFill>
                    <a:srgbClr val="004783"/>
                  </a:solidFill>
                  <a:latin typeface="+mn-ea"/>
                </a:rPr>
                <a:t>이해</a:t>
              </a:r>
              <a:endParaRPr lang="ko-KR" altLang="en-US" sz="2000" dirty="0">
                <a:solidFill>
                  <a:srgbClr val="004783"/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89690" y="4280510"/>
            <a:ext cx="197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4783"/>
                </a:solidFill>
                <a:latin typeface="+mn-ea"/>
              </a:rPr>
              <a:t>데이터 추출</a:t>
            </a:r>
            <a:endParaRPr lang="en-US" altLang="ko-KR" sz="2000" b="1" dirty="0">
              <a:solidFill>
                <a:srgbClr val="004783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72787" y="4144717"/>
            <a:ext cx="1975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4783"/>
                </a:solidFill>
                <a:latin typeface="+mn-ea"/>
              </a:rPr>
              <a:t>네트워크 구성 및 기계 학습</a:t>
            </a:r>
            <a:endParaRPr lang="en-US" altLang="ko-KR" sz="2000" b="1" dirty="0">
              <a:solidFill>
                <a:srgbClr val="004783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0784" y="3247750"/>
            <a:ext cx="197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4783"/>
                </a:solidFill>
                <a:latin typeface="+mn-ea"/>
              </a:rPr>
              <a:t>결과물 도출</a:t>
            </a:r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348880"/>
          </a:xfrm>
          <a:prstGeom prst="rect">
            <a:avLst/>
          </a:prstGeom>
          <a:solidFill>
            <a:srgbClr val="004783"/>
          </a:solidFill>
          <a:ln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52344" y="2419222"/>
            <a:ext cx="255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한컴 윤고딕 250" pitchFamily="18" charset="-127"/>
                <a:ea typeface="한컴 윤고딕 250" pitchFamily="18" charset="-127"/>
              </a:rPr>
              <a:t>프로젝트 </a:t>
            </a:r>
            <a:r>
              <a:rPr lang="ko-KR" altLang="en-US" sz="3200" dirty="0" smtClean="0">
                <a:solidFill>
                  <a:srgbClr val="004783"/>
                </a:solidFill>
                <a:latin typeface="한컴 윤고딕 250" pitchFamily="18" charset="-127"/>
                <a:ea typeface="한컴 윤고딕 250" pitchFamily="18" charset="-127"/>
              </a:rPr>
              <a:t>배</a:t>
            </a:r>
            <a:r>
              <a:rPr lang="ko-KR" altLang="en-US" sz="3200" dirty="0">
                <a:solidFill>
                  <a:srgbClr val="004783"/>
                </a:solidFill>
                <a:latin typeface="한컴 윤고딕 250" pitchFamily="18" charset="-127"/>
                <a:ea typeface="한컴 윤고딕 250" pitchFamily="18" charset="-127"/>
              </a:rPr>
              <a:t>경</a:t>
            </a:r>
            <a:endParaRPr lang="ko-KR" altLang="en-US" sz="3200" dirty="0">
              <a:solidFill>
                <a:srgbClr val="004783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2344" y="2973220"/>
            <a:ext cx="2551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한컴 윤고딕 250" pitchFamily="18" charset="-127"/>
                <a:ea typeface="한컴 윤고딕 250" pitchFamily="18" charset="-127"/>
              </a:rPr>
              <a:t>데이터의 중요성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한컴 윤고딕 250" pitchFamily="18" charset="-127"/>
                <a:ea typeface="한컴 윤고딕 250" pitchFamily="18" charset="-127"/>
              </a:rPr>
              <a:t>데이터 정제 사례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한컴 윤고딕 250" pitchFamily="18" charset="-127"/>
                <a:ea typeface="한컴 윤고딕 250" pitchFamily="18" charset="-127"/>
              </a:rPr>
              <a:t>수행 절차 및 방법</a:t>
            </a:r>
            <a:endParaRPr lang="en-US" altLang="ko-KR" sz="2000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028" name="Picture 4" descr="https://www.regens.com/en/ai/images/uploads/icon-voice-recognition-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" y="207676"/>
            <a:ext cx="2222339" cy="21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afgaf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94970"/>
            <a:ext cx="5384800" cy="536302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586472" y="2218717"/>
            <a:ext cx="10931071" cy="4309393"/>
            <a:chOff x="580568" y="3075057"/>
            <a:chExt cx="10931071" cy="4309393"/>
          </a:xfrm>
        </p:grpSpPr>
        <p:sp>
          <p:nvSpPr>
            <p:cNvPr id="9" name="TextBox 8"/>
            <p:cNvSpPr txBox="1"/>
            <p:nvPr/>
          </p:nvSpPr>
          <p:spPr>
            <a:xfrm>
              <a:off x="2664564" y="6676564"/>
              <a:ext cx="75861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Darryl Willis </a:t>
              </a:r>
            </a:p>
            <a:p>
              <a:pPr>
                <a:buFontTx/>
                <a:buChar char="-"/>
              </a:pPr>
              <a:r>
                <a: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Vice President of Oil, Gas and Energy at Google</a:t>
              </a:r>
              <a:endParaRPr lang="ko-KR" altLang="en-US" sz="20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0568" y="3075057"/>
              <a:ext cx="10931071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“Data Is Everything</a:t>
              </a:r>
            </a:p>
            <a:p>
              <a:endParaRPr lang="en-US" altLang="ko-KR" sz="1100" dirty="0" smtClean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ko-KR" sz="5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 And Everything Is Data”</a:t>
              </a: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109494" y="397148"/>
            <a:ext cx="11054926" cy="701743"/>
          </a:xfrm>
          <a:prstGeom prst="roundRect">
            <a:avLst/>
          </a:prstGeom>
          <a:solidFill>
            <a:srgbClr val="004783"/>
          </a:solidFill>
          <a:ln w="0">
            <a:solidFill>
              <a:srgbClr val="575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5028" y="538156"/>
            <a:ext cx="1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5400000">
            <a:off x="7000799" y="-3999711"/>
            <a:ext cx="701740" cy="9495464"/>
          </a:xfrm>
          <a:prstGeom prst="round2SameRect">
            <a:avLst/>
          </a:prstGeom>
          <a:solidFill>
            <a:srgbClr val="004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91185" y="534546"/>
            <a:ext cx="19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과정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2562" y="550302"/>
            <a:ext cx="26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프로젝트 수행 결과</a:t>
            </a:r>
            <a:endParaRPr lang="ko-KR" altLang="en-US" dirty="0"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66609" y="1108952"/>
            <a:ext cx="2580952" cy="369332"/>
            <a:chOff x="58078" y="1004777"/>
            <a:chExt cx="2624455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62253" y="1004777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데이터의 중요성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58078" y="1120193"/>
              <a:ext cx="144016" cy="138499"/>
            </a:xfrm>
            <a:prstGeom prst="chevron">
              <a:avLst/>
            </a:prstGeom>
            <a:solidFill>
              <a:srgbClr val="575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4783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907946" y="397148"/>
            <a:ext cx="2491326" cy="701743"/>
          </a:xfrm>
          <a:prstGeom prst="rect">
            <a:avLst/>
          </a:prstGeom>
          <a:solidFill>
            <a:schemeClr val="bg1"/>
          </a:solidFill>
          <a:ln w="0">
            <a:solidFill>
              <a:srgbClr val="004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5921" y="568384"/>
            <a:ext cx="2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프로젝트 배경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3318</TotalTime>
  <Words>2647</Words>
  <Application>Microsoft Office PowerPoint</Application>
  <PresentationFormat>사용자 지정</PresentationFormat>
  <Paragraphs>520</Paragraphs>
  <Slides>34</Slides>
  <Notes>29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user</cp:lastModifiedBy>
  <cp:revision>287</cp:revision>
  <cp:lastPrinted>2020-01-30T02:26:31Z</cp:lastPrinted>
  <dcterms:created xsi:type="dcterms:W3CDTF">2020-01-16T02:16:59Z</dcterms:created>
  <dcterms:modified xsi:type="dcterms:W3CDTF">2020-04-11T15:21:12Z</dcterms:modified>
</cp:coreProperties>
</file>