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3883982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FF"/>
    <a:srgbClr val="F28E13"/>
    <a:srgbClr val="782106"/>
    <a:srgbClr val="DF4E21"/>
    <a:srgbClr val="70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258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64C0C-75A7-4916-BB74-1C2A24AEB2C6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296D1-3316-42DD-9491-36656A8C1B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51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>
                <a:solidFill>
                  <a:srgbClr val="000000"/>
                </a:solidFill>
                <a:latin typeface="Graphik" panose="020B0503030202060203" pitchFamily="34" charset="77"/>
              </a:rPr>
              <a:t>. In jedem Level wartet ein/e Dozent/in darauf, bedingt der Leistung des Studenten eine Note zu vergeben. Zudem bekommt der Student ein kleines Feedback. Bist du bereit für den größten Marathon deines Lebens zu laufen? ;)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296D1-3316-42DD-9491-36656A8C1BE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8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9C9E3-D613-4876-8D2E-0676A273B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168318-4125-4621-8F95-B1D14EFB2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961DD-9277-4B9A-9183-2B885903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CA3A8-1A76-4B0D-B6A6-29FA89BE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EAF784-32B7-47F0-B7B1-84858A5F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34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16358-CFEB-4E7E-8DEB-839F933D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81E6A4-EE2E-49C2-A627-184D10F45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E05A9-B041-4CFF-9FDB-419131E0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DB1E5-8482-4F1B-BBDA-FEBB9171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B1497-C48C-4576-984E-D5BB9AEA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62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28107C-99E6-4872-B7EA-55BF3C500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755BE7-14FD-441C-9261-3F9DCEAC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C4F84C-918B-4F5B-8476-7822E555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A3230-8600-43C0-817D-31CFD0E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A60AB-8EAF-467C-9B5E-DD5D11E4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27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2017 Accenture.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14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81011-3693-4896-81C4-7AF8A636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DEF58-99A0-4195-9D69-E5254C06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F5F96-7B37-40E6-AC70-F145396F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37139-BC5E-4364-94F8-BB15AC48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87275-4A4B-4CC2-BAEB-4AD50D91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96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47016-1A3F-4BB1-B144-45355DFB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6E41B8-B2E8-4DCE-83A4-C929FD77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09DC27-FE7C-4C91-9B65-B5DC2EB5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814A28-4948-4737-8DE0-68DDD964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C29E9-1147-4E98-9B9F-20004F25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9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D6F55-1726-4FE3-B521-D9FD1CAD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7C071-8C50-49FE-B64D-E4712C659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0A69D0-1275-40EE-BA17-593787EBD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B2063-7647-4008-83C1-E99E2129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02E4C9-65B3-4E8C-A243-CC2F4980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EAB6E-58B4-467F-A047-BEE18577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9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934FA-6473-4DFC-916E-761C3CF5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FAEC42-AAF4-447B-A2AE-0A801A636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1013BB-9BE4-45E9-89EE-E20D2E6B4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3A19D4-4AD3-44D2-9BB3-3DA9832EA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A4A149-4A15-4BAE-A7FF-5AA976CB6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FEDD67-67CA-4826-BE46-60600811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E92D14-BE18-4335-8A5F-500B3992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5DA3EE-532A-4E46-B5C5-9197B288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67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50B75-C725-4047-8AFE-0448D3E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A6C049-3BB9-406A-B89C-253B781A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A84E03-5523-4D6A-9FC3-DB8665B6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919D6A-412D-470E-86BB-5893F32D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82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CB2B92-35E3-47E5-AB2E-7FBC36F7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6089BA-FD7B-4624-B9B5-A476A290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639735-F4AA-4090-BD56-905F835B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26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5035D-0C98-4175-AACF-A5F5E1B4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D2EFB-D1BF-4C89-ACEC-B68EB3D4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A1ADE4-3BD8-4678-998F-0CA26A69B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8A1ED-7DE1-4571-9D4F-10E7FD48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26BCC1-6C5A-4E75-B7F3-805F3097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0998A5-F523-4406-88DC-FE9E3C7A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88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E56DB-1933-4B53-8B22-22442EF5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0EECFC-477B-444B-85AE-C92DE4A46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44F38B-BF6B-4579-BA5E-9738C063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F3565-0F77-4D3D-80AE-41971C18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C5D2-83D6-4D85-824C-1D4C2D3FFE9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C5BD80-065F-4FFD-8A0C-846D0A32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B2BE1-D8DA-4A76-AF1E-967E8B06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73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0C98B9-987F-4715-B063-5B48C46B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95FCE0-F2B3-49CE-B8C3-C778A865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9E363-7C55-489B-96BD-2F0F1A378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C5D2-83D6-4D85-824C-1D4C2D3FFE9F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A724F-472A-4F72-BFE2-4BFA42C74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0EF25-C630-4C49-9806-C19F1D721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69D4-E21B-4A8C-A502-CDF16D6652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38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tags" Target="../tags/tag3.xml"/><Relationship Id="rId21" Type="http://schemas.openxmlformats.org/officeDocument/2006/relationships/image" Target="../media/image15.png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Rectangle 548">
            <a:extLst>
              <a:ext uri="{FF2B5EF4-FFF2-40B4-BE49-F238E27FC236}">
                <a16:creationId xmlns:a16="http://schemas.microsoft.com/office/drawing/2014/main" id="{12D3DF0E-7CAF-2741-82AF-977C3366B32E}"/>
              </a:ext>
            </a:extLst>
          </p:cNvPr>
          <p:cNvSpPr/>
          <p:nvPr/>
        </p:nvSpPr>
        <p:spPr>
          <a:xfrm>
            <a:off x="5202585" y="1952822"/>
            <a:ext cx="2911820" cy="3975352"/>
          </a:xfrm>
          <a:prstGeom prst="rect">
            <a:avLst/>
          </a:prstGeom>
          <a:noFill/>
          <a:ln w="12700" cap="flat" cmpd="sng" algn="ctr">
            <a:solidFill>
              <a:srgbClr val="0083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21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02D66ADC-D908-2349-9742-FDE0BAAD5806}"/>
              </a:ext>
            </a:extLst>
          </p:cNvPr>
          <p:cNvSpPr/>
          <p:nvPr/>
        </p:nvSpPr>
        <p:spPr>
          <a:xfrm>
            <a:off x="8209322" y="1952823"/>
            <a:ext cx="2574386" cy="3975352"/>
          </a:xfrm>
          <a:prstGeom prst="rect">
            <a:avLst/>
          </a:prstGeom>
          <a:noFill/>
          <a:ln w="12700" cap="flat" cmpd="sng" algn="ctr">
            <a:solidFill>
              <a:srgbClr val="004D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21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A4B9604F-FCD8-204B-93F9-7F5FE09B3171}"/>
              </a:ext>
            </a:extLst>
          </p:cNvPr>
          <p:cNvGrpSpPr/>
          <p:nvPr/>
        </p:nvGrpSpPr>
        <p:grpSpPr>
          <a:xfrm>
            <a:off x="12885" y="1121997"/>
            <a:ext cx="12181164" cy="547631"/>
            <a:chOff x="12885" y="836229"/>
            <a:chExt cx="12181164" cy="1123736"/>
          </a:xfrm>
        </p:grpSpPr>
        <p:sp>
          <p:nvSpPr>
            <p:cNvPr id="552" name="Freeform 5">
              <a:extLst>
                <a:ext uri="{FF2B5EF4-FFF2-40B4-BE49-F238E27FC236}">
                  <a16:creationId xmlns:a16="http://schemas.microsoft.com/office/drawing/2014/main" id="{90508A09-8803-AC42-BD99-A9699D5B8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0317" y="855753"/>
              <a:ext cx="2893732" cy="1104212"/>
            </a:xfrm>
            <a:custGeom>
              <a:avLst/>
              <a:gdLst>
                <a:gd name="T0" fmla="*/ 1200 w 1200"/>
                <a:gd name="T1" fmla="*/ 506 h 506"/>
                <a:gd name="T2" fmla="*/ 1200 w 1200"/>
                <a:gd name="T3" fmla="*/ 1 h 506"/>
                <a:gd name="T4" fmla="*/ 434 w 1200"/>
                <a:gd name="T5" fmla="*/ 1 h 506"/>
                <a:gd name="T6" fmla="*/ 434 w 1200"/>
                <a:gd name="T7" fmla="*/ 1 h 506"/>
                <a:gd name="T8" fmla="*/ 88 w 1200"/>
                <a:gd name="T9" fmla="*/ 252 h 506"/>
                <a:gd name="T10" fmla="*/ 88 w 1200"/>
                <a:gd name="T11" fmla="*/ 252 h 506"/>
                <a:gd name="T12" fmla="*/ 0 w 1200"/>
                <a:gd name="T13" fmla="*/ 366 h 506"/>
                <a:gd name="T14" fmla="*/ 95 w 1200"/>
                <a:gd name="T15" fmla="*/ 342 h 506"/>
                <a:gd name="T16" fmla="*/ 116 w 1200"/>
                <a:gd name="T17" fmla="*/ 366 h 506"/>
                <a:gd name="T18" fmla="*/ 373 w 1200"/>
                <a:gd name="T19" fmla="*/ 506 h 506"/>
                <a:gd name="T20" fmla="*/ 1200 w 1200"/>
                <a:gd name="T21" fmla="*/ 506 h 506"/>
                <a:gd name="T22" fmla="*/ 1200 w 1200"/>
                <a:gd name="T23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0" h="506">
                  <a:moveTo>
                    <a:pt x="1200" y="506"/>
                  </a:moveTo>
                  <a:cubicBezTo>
                    <a:pt x="1200" y="1"/>
                    <a:pt x="1200" y="1"/>
                    <a:pt x="1200" y="1"/>
                  </a:cubicBezTo>
                  <a:cubicBezTo>
                    <a:pt x="434" y="1"/>
                    <a:pt x="434" y="1"/>
                    <a:pt x="434" y="1"/>
                  </a:cubicBezTo>
                  <a:cubicBezTo>
                    <a:pt x="434" y="1"/>
                    <a:pt x="434" y="1"/>
                    <a:pt x="434" y="1"/>
                  </a:cubicBezTo>
                  <a:cubicBezTo>
                    <a:pt x="280" y="0"/>
                    <a:pt x="178" y="126"/>
                    <a:pt x="88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46" y="311"/>
                    <a:pt x="20" y="343"/>
                    <a:pt x="0" y="366"/>
                  </a:cubicBezTo>
                  <a:cubicBezTo>
                    <a:pt x="20" y="345"/>
                    <a:pt x="67" y="303"/>
                    <a:pt x="95" y="342"/>
                  </a:cubicBezTo>
                  <a:cubicBezTo>
                    <a:pt x="97" y="344"/>
                    <a:pt x="108" y="357"/>
                    <a:pt x="116" y="366"/>
                  </a:cubicBezTo>
                  <a:cubicBezTo>
                    <a:pt x="185" y="445"/>
                    <a:pt x="267" y="506"/>
                    <a:pt x="373" y="506"/>
                  </a:cubicBezTo>
                  <a:cubicBezTo>
                    <a:pt x="1200" y="506"/>
                    <a:pt x="1200" y="506"/>
                    <a:pt x="1200" y="506"/>
                  </a:cubicBezTo>
                  <a:cubicBezTo>
                    <a:pt x="1200" y="506"/>
                    <a:pt x="1200" y="506"/>
                    <a:pt x="1200" y="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innerShdw blurRad="114300" dist="50800" dir="10800000">
                <a:prstClr val="black">
                  <a:alpha val="25000"/>
                </a:prstClr>
              </a:innerShdw>
            </a:effectLst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88C6FDD8-6408-544B-8793-8F0651768AF1}"/>
                </a:ext>
              </a:extLst>
            </p:cNvPr>
            <p:cNvGrpSpPr/>
            <p:nvPr/>
          </p:nvGrpSpPr>
          <p:grpSpPr>
            <a:xfrm>
              <a:off x="6130383" y="837815"/>
              <a:ext cx="4428300" cy="1114977"/>
              <a:chOff x="6508544" y="1820807"/>
              <a:chExt cx="4428300" cy="1114977"/>
            </a:xfrm>
          </p:grpSpPr>
          <p:sp>
            <p:nvSpPr>
              <p:cNvPr id="558" name="Freeform 7">
                <a:extLst>
                  <a:ext uri="{FF2B5EF4-FFF2-40B4-BE49-F238E27FC236}">
                    <a16:creationId xmlns:a16="http://schemas.microsoft.com/office/drawing/2014/main" id="{49603E01-7515-F142-8235-0EE7C667C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544" y="1826811"/>
                <a:ext cx="3419098" cy="1108973"/>
              </a:xfrm>
              <a:custGeom>
                <a:avLst/>
                <a:gdLst>
                  <a:gd name="T0" fmla="*/ 952 w 1266"/>
                  <a:gd name="T1" fmla="*/ 2 h 508"/>
                  <a:gd name="T2" fmla="*/ 434 w 1266"/>
                  <a:gd name="T3" fmla="*/ 0 h 508"/>
                  <a:gd name="T4" fmla="*/ 88 w 1266"/>
                  <a:gd name="T5" fmla="*/ 252 h 508"/>
                  <a:gd name="T6" fmla="*/ 88 w 1266"/>
                  <a:gd name="T7" fmla="*/ 252 h 508"/>
                  <a:gd name="T8" fmla="*/ 59 w 1266"/>
                  <a:gd name="T9" fmla="*/ 292 h 508"/>
                  <a:gd name="T10" fmla="*/ 0 w 1266"/>
                  <a:gd name="T11" fmla="*/ 366 h 508"/>
                  <a:gd name="T12" fmla="*/ 95 w 1266"/>
                  <a:gd name="T13" fmla="*/ 342 h 508"/>
                  <a:gd name="T14" fmla="*/ 115 w 1266"/>
                  <a:gd name="T15" fmla="*/ 366 h 508"/>
                  <a:gd name="T16" fmla="*/ 372 w 1266"/>
                  <a:gd name="T17" fmla="*/ 506 h 508"/>
                  <a:gd name="T18" fmla="*/ 891 w 1266"/>
                  <a:gd name="T19" fmla="*/ 507 h 508"/>
                  <a:gd name="T20" fmla="*/ 1265 w 1266"/>
                  <a:gd name="T21" fmla="*/ 215 h 508"/>
                  <a:gd name="T22" fmla="*/ 1266 w 1266"/>
                  <a:gd name="T23" fmla="*/ 214 h 508"/>
                  <a:gd name="T24" fmla="*/ 952 w 1266"/>
                  <a:gd name="T25" fmla="*/ 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6" h="508">
                    <a:moveTo>
                      <a:pt x="952" y="2"/>
                    </a:moveTo>
                    <a:cubicBezTo>
                      <a:pt x="821" y="1"/>
                      <a:pt x="434" y="0"/>
                      <a:pt x="434" y="0"/>
                    </a:cubicBezTo>
                    <a:cubicBezTo>
                      <a:pt x="280" y="0"/>
                      <a:pt x="178" y="126"/>
                      <a:pt x="88" y="252"/>
                    </a:cubicBezTo>
                    <a:cubicBezTo>
                      <a:pt x="88" y="252"/>
                      <a:pt x="88" y="252"/>
                      <a:pt x="88" y="252"/>
                    </a:cubicBezTo>
                    <a:cubicBezTo>
                      <a:pt x="87" y="254"/>
                      <a:pt x="67" y="281"/>
                      <a:pt x="59" y="292"/>
                    </a:cubicBezTo>
                    <a:cubicBezTo>
                      <a:pt x="40" y="318"/>
                      <a:pt x="20" y="343"/>
                      <a:pt x="0" y="366"/>
                    </a:cubicBezTo>
                    <a:cubicBezTo>
                      <a:pt x="19" y="345"/>
                      <a:pt x="67" y="303"/>
                      <a:pt x="95" y="342"/>
                    </a:cubicBezTo>
                    <a:cubicBezTo>
                      <a:pt x="97" y="344"/>
                      <a:pt x="107" y="356"/>
                      <a:pt x="115" y="366"/>
                    </a:cubicBezTo>
                    <a:cubicBezTo>
                      <a:pt x="185" y="445"/>
                      <a:pt x="266" y="506"/>
                      <a:pt x="372" y="506"/>
                    </a:cubicBezTo>
                    <a:cubicBezTo>
                      <a:pt x="891" y="507"/>
                      <a:pt x="891" y="507"/>
                      <a:pt x="891" y="507"/>
                    </a:cubicBezTo>
                    <a:cubicBezTo>
                      <a:pt x="1072" y="508"/>
                      <a:pt x="1179" y="331"/>
                      <a:pt x="1265" y="215"/>
                    </a:cubicBezTo>
                    <a:cubicBezTo>
                      <a:pt x="1266" y="215"/>
                      <a:pt x="1266" y="215"/>
                      <a:pt x="1266" y="214"/>
                    </a:cubicBezTo>
                    <a:cubicBezTo>
                      <a:pt x="1184" y="103"/>
                      <a:pt x="1089" y="2"/>
                      <a:pt x="95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innerShdw blurRad="114300">
                  <a:prstClr val="black">
                    <a:alpha val="30000"/>
                  </a:prstClr>
                </a:innerShdw>
              </a:effectLst>
            </p:spPr>
            <p:txBody>
              <a:bodyPr vert="horz" wrap="square" lIns="91383" tIns="45691" rIns="91383" bIns="4569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385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charset="0"/>
                </a:endParaRPr>
              </a:p>
            </p:txBody>
          </p:sp>
          <p:sp>
            <p:nvSpPr>
              <p:cNvPr id="559" name="Freeform 8">
                <a:extLst>
                  <a:ext uri="{FF2B5EF4-FFF2-40B4-BE49-F238E27FC236}">
                    <a16:creationId xmlns:a16="http://schemas.microsoft.com/office/drawing/2014/main" id="{F95C756F-F069-1D42-822C-2675106EA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7862" y="1820807"/>
                <a:ext cx="2078982" cy="1102627"/>
              </a:xfrm>
              <a:custGeom>
                <a:avLst/>
                <a:gdLst>
                  <a:gd name="T0" fmla="*/ 691 w 751"/>
                  <a:gd name="T1" fmla="*/ 1 h 505"/>
                  <a:gd name="T2" fmla="*/ 346 w 751"/>
                  <a:gd name="T3" fmla="*/ 252 h 505"/>
                  <a:gd name="T4" fmla="*/ 0 w 751"/>
                  <a:gd name="T5" fmla="*/ 504 h 505"/>
                  <a:gd name="T6" fmla="*/ 60 w 751"/>
                  <a:gd name="T7" fmla="*/ 504 h 505"/>
                  <a:gd name="T8" fmla="*/ 406 w 751"/>
                  <a:gd name="T9" fmla="*/ 252 h 505"/>
                  <a:gd name="T10" fmla="*/ 406 w 751"/>
                  <a:gd name="T11" fmla="*/ 252 h 505"/>
                  <a:gd name="T12" fmla="*/ 751 w 751"/>
                  <a:gd name="T13" fmla="*/ 1 h 505"/>
                  <a:gd name="T14" fmla="*/ 691 w 751"/>
                  <a:gd name="T15" fmla="*/ 1 h 505"/>
                  <a:gd name="T16" fmla="*/ 691 w 751"/>
                  <a:gd name="T17" fmla="*/ 1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1" h="505">
                    <a:moveTo>
                      <a:pt x="691" y="1"/>
                    </a:moveTo>
                    <a:cubicBezTo>
                      <a:pt x="535" y="0"/>
                      <a:pt x="434" y="130"/>
                      <a:pt x="346" y="252"/>
                    </a:cubicBezTo>
                    <a:cubicBezTo>
                      <a:pt x="256" y="379"/>
                      <a:pt x="154" y="505"/>
                      <a:pt x="0" y="504"/>
                    </a:cubicBezTo>
                    <a:cubicBezTo>
                      <a:pt x="60" y="504"/>
                      <a:pt x="60" y="504"/>
                      <a:pt x="60" y="504"/>
                    </a:cubicBezTo>
                    <a:cubicBezTo>
                      <a:pt x="214" y="505"/>
                      <a:pt x="316" y="378"/>
                      <a:pt x="406" y="252"/>
                    </a:cubicBezTo>
                    <a:cubicBezTo>
                      <a:pt x="406" y="252"/>
                      <a:pt x="406" y="252"/>
                      <a:pt x="406" y="252"/>
                    </a:cubicBezTo>
                    <a:cubicBezTo>
                      <a:pt x="495" y="126"/>
                      <a:pt x="597" y="0"/>
                      <a:pt x="751" y="1"/>
                    </a:cubicBezTo>
                    <a:cubicBezTo>
                      <a:pt x="691" y="1"/>
                      <a:pt x="691" y="1"/>
                      <a:pt x="691" y="1"/>
                    </a:cubicBezTo>
                    <a:cubicBezTo>
                      <a:pt x="691" y="1"/>
                      <a:pt x="691" y="1"/>
                      <a:pt x="691" y="1"/>
                    </a:cubicBezTo>
                    <a:close/>
                  </a:path>
                </a:pathLst>
              </a:custGeom>
              <a:solidFill>
                <a:srgbClr val="004DFF"/>
              </a:solidFill>
              <a:ln>
                <a:noFill/>
              </a:ln>
            </p:spPr>
            <p:txBody>
              <a:bodyPr vert="horz" wrap="square" lIns="91383" tIns="45691" rIns="91383" bIns="4569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385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Arial" charset="0"/>
                </a:endParaRPr>
              </a:p>
            </p:txBody>
          </p:sp>
        </p:grpSp>
        <p:sp>
          <p:nvSpPr>
            <p:cNvPr id="554" name="Freeform 6">
              <a:extLst>
                <a:ext uri="{FF2B5EF4-FFF2-40B4-BE49-F238E27FC236}">
                  <a16:creationId xmlns:a16="http://schemas.microsoft.com/office/drawing/2014/main" id="{D396BF23-3A82-BE4C-A1BA-B1318947D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5" y="836229"/>
              <a:ext cx="3274402" cy="1102627"/>
            </a:xfrm>
            <a:custGeom>
              <a:avLst/>
              <a:gdLst>
                <a:gd name="T0" fmla="*/ 0 w 1142"/>
                <a:gd name="T1" fmla="*/ 0 h 506"/>
                <a:gd name="T2" fmla="*/ 0 w 1142"/>
                <a:gd name="T3" fmla="*/ 506 h 506"/>
                <a:gd name="T4" fmla="*/ 767 w 1142"/>
                <a:gd name="T5" fmla="*/ 506 h 506"/>
                <a:gd name="T6" fmla="*/ 767 w 1142"/>
                <a:gd name="T7" fmla="*/ 506 h 506"/>
                <a:gd name="T8" fmla="*/ 1142 w 1142"/>
                <a:gd name="T9" fmla="*/ 213 h 506"/>
                <a:gd name="T10" fmla="*/ 828 w 1142"/>
                <a:gd name="T11" fmla="*/ 0 h 506"/>
                <a:gd name="T12" fmla="*/ 0 w 1142"/>
                <a:gd name="T13" fmla="*/ 0 h 506"/>
                <a:gd name="T14" fmla="*/ 0 w 1142"/>
                <a:gd name="T15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506">
                  <a:moveTo>
                    <a:pt x="0" y="0"/>
                  </a:moveTo>
                  <a:cubicBezTo>
                    <a:pt x="0" y="506"/>
                    <a:pt x="0" y="506"/>
                    <a:pt x="0" y="506"/>
                  </a:cubicBezTo>
                  <a:cubicBezTo>
                    <a:pt x="767" y="506"/>
                    <a:pt x="767" y="506"/>
                    <a:pt x="767" y="506"/>
                  </a:cubicBezTo>
                  <a:cubicBezTo>
                    <a:pt x="767" y="506"/>
                    <a:pt x="767" y="506"/>
                    <a:pt x="767" y="506"/>
                  </a:cubicBezTo>
                  <a:cubicBezTo>
                    <a:pt x="950" y="506"/>
                    <a:pt x="1057" y="327"/>
                    <a:pt x="1142" y="213"/>
                  </a:cubicBezTo>
                  <a:cubicBezTo>
                    <a:pt x="1060" y="101"/>
                    <a:pt x="965" y="1"/>
                    <a:pt x="8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innerShdw blurRad="114300" dist="76200">
                <a:prstClr val="black">
                  <a:alpha val="25000"/>
                </a:prstClr>
              </a:innerShdw>
            </a:effectLst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  <p:sp>
          <p:nvSpPr>
            <p:cNvPr id="555" name="Freeform 7">
              <a:extLst>
                <a:ext uri="{FF2B5EF4-FFF2-40B4-BE49-F238E27FC236}">
                  <a16:creationId xmlns:a16="http://schemas.microsoft.com/office/drawing/2014/main" id="{6F6D3D07-BED4-3A4B-AA05-747C415E6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204" y="839680"/>
              <a:ext cx="3419098" cy="1108973"/>
            </a:xfrm>
            <a:custGeom>
              <a:avLst/>
              <a:gdLst>
                <a:gd name="T0" fmla="*/ 952 w 1266"/>
                <a:gd name="T1" fmla="*/ 2 h 508"/>
                <a:gd name="T2" fmla="*/ 434 w 1266"/>
                <a:gd name="T3" fmla="*/ 0 h 508"/>
                <a:gd name="T4" fmla="*/ 88 w 1266"/>
                <a:gd name="T5" fmla="*/ 252 h 508"/>
                <a:gd name="T6" fmla="*/ 88 w 1266"/>
                <a:gd name="T7" fmla="*/ 252 h 508"/>
                <a:gd name="T8" fmla="*/ 59 w 1266"/>
                <a:gd name="T9" fmla="*/ 292 h 508"/>
                <a:gd name="T10" fmla="*/ 0 w 1266"/>
                <a:gd name="T11" fmla="*/ 366 h 508"/>
                <a:gd name="T12" fmla="*/ 95 w 1266"/>
                <a:gd name="T13" fmla="*/ 342 h 508"/>
                <a:gd name="T14" fmla="*/ 115 w 1266"/>
                <a:gd name="T15" fmla="*/ 366 h 508"/>
                <a:gd name="T16" fmla="*/ 372 w 1266"/>
                <a:gd name="T17" fmla="*/ 506 h 508"/>
                <a:gd name="T18" fmla="*/ 891 w 1266"/>
                <a:gd name="T19" fmla="*/ 507 h 508"/>
                <a:gd name="T20" fmla="*/ 1265 w 1266"/>
                <a:gd name="T21" fmla="*/ 215 h 508"/>
                <a:gd name="T22" fmla="*/ 1266 w 1266"/>
                <a:gd name="T23" fmla="*/ 214 h 508"/>
                <a:gd name="T24" fmla="*/ 952 w 1266"/>
                <a:gd name="T25" fmla="*/ 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6" h="508">
                  <a:moveTo>
                    <a:pt x="952" y="2"/>
                  </a:moveTo>
                  <a:cubicBezTo>
                    <a:pt x="821" y="1"/>
                    <a:pt x="434" y="0"/>
                    <a:pt x="434" y="0"/>
                  </a:cubicBezTo>
                  <a:cubicBezTo>
                    <a:pt x="280" y="0"/>
                    <a:pt x="178" y="126"/>
                    <a:pt x="88" y="252"/>
                  </a:cubicBezTo>
                  <a:cubicBezTo>
                    <a:pt x="88" y="252"/>
                    <a:pt x="88" y="252"/>
                    <a:pt x="88" y="252"/>
                  </a:cubicBezTo>
                  <a:cubicBezTo>
                    <a:pt x="87" y="254"/>
                    <a:pt x="67" y="281"/>
                    <a:pt x="59" y="292"/>
                  </a:cubicBezTo>
                  <a:cubicBezTo>
                    <a:pt x="40" y="318"/>
                    <a:pt x="20" y="343"/>
                    <a:pt x="0" y="366"/>
                  </a:cubicBezTo>
                  <a:cubicBezTo>
                    <a:pt x="19" y="345"/>
                    <a:pt x="67" y="303"/>
                    <a:pt x="95" y="342"/>
                  </a:cubicBezTo>
                  <a:cubicBezTo>
                    <a:pt x="97" y="344"/>
                    <a:pt x="107" y="356"/>
                    <a:pt x="115" y="366"/>
                  </a:cubicBezTo>
                  <a:cubicBezTo>
                    <a:pt x="185" y="445"/>
                    <a:pt x="266" y="506"/>
                    <a:pt x="372" y="506"/>
                  </a:cubicBezTo>
                  <a:cubicBezTo>
                    <a:pt x="891" y="507"/>
                    <a:pt x="891" y="507"/>
                    <a:pt x="891" y="507"/>
                  </a:cubicBezTo>
                  <a:cubicBezTo>
                    <a:pt x="1072" y="508"/>
                    <a:pt x="1179" y="331"/>
                    <a:pt x="1265" y="215"/>
                  </a:cubicBezTo>
                  <a:cubicBezTo>
                    <a:pt x="1266" y="215"/>
                    <a:pt x="1266" y="215"/>
                    <a:pt x="1266" y="214"/>
                  </a:cubicBezTo>
                  <a:cubicBezTo>
                    <a:pt x="1184" y="103"/>
                    <a:pt x="1089" y="2"/>
                    <a:pt x="95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innerShdw blurRad="114300">
                <a:prstClr val="black">
                  <a:alpha val="30000"/>
                </a:prstClr>
              </a:innerShdw>
            </a:effectLst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  <p:sp>
          <p:nvSpPr>
            <p:cNvPr id="556" name="Freeform 8">
              <a:extLst>
                <a:ext uri="{FF2B5EF4-FFF2-40B4-BE49-F238E27FC236}">
                  <a16:creationId xmlns:a16="http://schemas.microsoft.com/office/drawing/2014/main" id="{E2B3E9D0-0010-2043-80AF-644CE7DB5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5709" y="837815"/>
              <a:ext cx="2078982" cy="1102627"/>
            </a:xfrm>
            <a:custGeom>
              <a:avLst/>
              <a:gdLst>
                <a:gd name="T0" fmla="*/ 691 w 751"/>
                <a:gd name="T1" fmla="*/ 1 h 505"/>
                <a:gd name="T2" fmla="*/ 346 w 751"/>
                <a:gd name="T3" fmla="*/ 252 h 505"/>
                <a:gd name="T4" fmla="*/ 0 w 751"/>
                <a:gd name="T5" fmla="*/ 504 h 505"/>
                <a:gd name="T6" fmla="*/ 60 w 751"/>
                <a:gd name="T7" fmla="*/ 504 h 505"/>
                <a:gd name="T8" fmla="*/ 406 w 751"/>
                <a:gd name="T9" fmla="*/ 252 h 505"/>
                <a:gd name="T10" fmla="*/ 406 w 751"/>
                <a:gd name="T11" fmla="*/ 252 h 505"/>
                <a:gd name="T12" fmla="*/ 751 w 751"/>
                <a:gd name="T13" fmla="*/ 1 h 505"/>
                <a:gd name="T14" fmla="*/ 691 w 751"/>
                <a:gd name="T15" fmla="*/ 1 h 505"/>
                <a:gd name="T16" fmla="*/ 691 w 751"/>
                <a:gd name="T17" fmla="*/ 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1" h="505">
                  <a:moveTo>
                    <a:pt x="691" y="1"/>
                  </a:moveTo>
                  <a:cubicBezTo>
                    <a:pt x="535" y="0"/>
                    <a:pt x="434" y="130"/>
                    <a:pt x="346" y="252"/>
                  </a:cubicBezTo>
                  <a:cubicBezTo>
                    <a:pt x="256" y="379"/>
                    <a:pt x="154" y="505"/>
                    <a:pt x="0" y="504"/>
                  </a:cubicBezTo>
                  <a:cubicBezTo>
                    <a:pt x="60" y="504"/>
                    <a:pt x="60" y="504"/>
                    <a:pt x="60" y="504"/>
                  </a:cubicBezTo>
                  <a:cubicBezTo>
                    <a:pt x="214" y="505"/>
                    <a:pt x="316" y="378"/>
                    <a:pt x="406" y="252"/>
                  </a:cubicBezTo>
                  <a:cubicBezTo>
                    <a:pt x="406" y="252"/>
                    <a:pt x="406" y="252"/>
                    <a:pt x="406" y="252"/>
                  </a:cubicBezTo>
                  <a:cubicBezTo>
                    <a:pt x="495" y="126"/>
                    <a:pt x="597" y="0"/>
                    <a:pt x="751" y="1"/>
                  </a:cubicBezTo>
                  <a:cubicBezTo>
                    <a:pt x="691" y="1"/>
                    <a:pt x="691" y="1"/>
                    <a:pt x="691" y="1"/>
                  </a:cubicBezTo>
                  <a:cubicBezTo>
                    <a:pt x="691" y="1"/>
                    <a:pt x="691" y="1"/>
                    <a:pt x="691" y="1"/>
                  </a:cubicBezTo>
                  <a:close/>
                </a:path>
              </a:pathLst>
            </a:custGeom>
            <a:solidFill>
              <a:srgbClr val="0083FF"/>
            </a:solidFill>
            <a:ln>
              <a:noFill/>
            </a:ln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  <p:sp>
          <p:nvSpPr>
            <p:cNvPr id="557" name="Freeform 9">
              <a:extLst>
                <a:ext uri="{FF2B5EF4-FFF2-40B4-BE49-F238E27FC236}">
                  <a16:creationId xmlns:a16="http://schemas.microsoft.com/office/drawing/2014/main" id="{BEE27DA5-994A-8144-9D3A-8D5F763AE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3983" y="837815"/>
              <a:ext cx="2080241" cy="1104211"/>
            </a:xfrm>
            <a:custGeom>
              <a:avLst/>
              <a:gdLst>
                <a:gd name="T0" fmla="*/ 691 w 751"/>
                <a:gd name="T1" fmla="*/ 1 h 506"/>
                <a:gd name="T2" fmla="*/ 374 w 751"/>
                <a:gd name="T3" fmla="*/ 213 h 506"/>
                <a:gd name="T4" fmla="*/ 0 w 751"/>
                <a:gd name="T5" fmla="*/ 505 h 506"/>
                <a:gd name="T6" fmla="*/ 60 w 751"/>
                <a:gd name="T7" fmla="*/ 505 h 506"/>
                <a:gd name="T8" fmla="*/ 376 w 751"/>
                <a:gd name="T9" fmla="*/ 293 h 506"/>
                <a:gd name="T10" fmla="*/ 751 w 751"/>
                <a:gd name="T11" fmla="*/ 1 h 506"/>
                <a:gd name="T12" fmla="*/ 691 w 751"/>
                <a:gd name="T13" fmla="*/ 1 h 506"/>
                <a:gd name="T14" fmla="*/ 691 w 751"/>
                <a:gd name="T15" fmla="*/ 1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1" h="506">
                  <a:moveTo>
                    <a:pt x="691" y="1"/>
                  </a:moveTo>
                  <a:cubicBezTo>
                    <a:pt x="553" y="1"/>
                    <a:pt x="457" y="101"/>
                    <a:pt x="374" y="213"/>
                  </a:cubicBezTo>
                  <a:cubicBezTo>
                    <a:pt x="290" y="326"/>
                    <a:pt x="182" y="506"/>
                    <a:pt x="0" y="505"/>
                  </a:cubicBezTo>
                  <a:cubicBezTo>
                    <a:pt x="60" y="505"/>
                    <a:pt x="60" y="505"/>
                    <a:pt x="60" y="505"/>
                  </a:cubicBezTo>
                  <a:cubicBezTo>
                    <a:pt x="197" y="505"/>
                    <a:pt x="293" y="405"/>
                    <a:pt x="376" y="293"/>
                  </a:cubicBezTo>
                  <a:cubicBezTo>
                    <a:pt x="458" y="184"/>
                    <a:pt x="566" y="0"/>
                    <a:pt x="751" y="1"/>
                  </a:cubicBezTo>
                  <a:cubicBezTo>
                    <a:pt x="691" y="1"/>
                    <a:pt x="691" y="1"/>
                    <a:pt x="691" y="1"/>
                  </a:cubicBezTo>
                  <a:cubicBezTo>
                    <a:pt x="691" y="1"/>
                    <a:pt x="691" y="1"/>
                    <a:pt x="691" y="1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vert="horz" wrap="square" lIns="91383" tIns="45691" rIns="91383" bIns="45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charset="0"/>
              </a:endParaRPr>
            </a:p>
          </p:txBody>
        </p:sp>
      </p:grpSp>
      <p:sp>
        <p:nvSpPr>
          <p:cNvPr id="560" name="Content Placeholder 5">
            <a:extLst>
              <a:ext uri="{FF2B5EF4-FFF2-40B4-BE49-F238E27FC236}">
                <a16:creationId xmlns:a16="http://schemas.microsoft.com/office/drawing/2014/main" id="{43DF0E41-7915-3846-9242-161A44ECA045}"/>
              </a:ext>
            </a:extLst>
          </p:cNvPr>
          <p:cNvSpPr txBox="1">
            <a:spLocks/>
          </p:cNvSpPr>
          <p:nvPr/>
        </p:nvSpPr>
        <p:spPr>
          <a:xfrm>
            <a:off x="305722" y="1189119"/>
            <a:ext cx="2813735" cy="2638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1400" b="1" kern="0">
                <a:solidFill>
                  <a:srgbClr val="BD001D"/>
                </a:solidFill>
                <a:latin typeface="+mj-lt"/>
                <a:cs typeface="Arial" charset="0"/>
              </a:defRPr>
            </a:lvl1pPr>
            <a:lvl2pPr marL="0" lvl="1" eaLnBrk="0" hangingPunct="0">
              <a:defRPr sz="1400" b="1">
                <a:solidFill>
                  <a:schemeClr val="accent3"/>
                </a:solidFill>
                <a:latin typeface="+mj-lt"/>
              </a:defRPr>
            </a:lvl2pPr>
            <a:lvl3pPr marL="1142314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40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66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91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17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42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869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lvl="1" indent="-168275" defTabSz="913851">
              <a:lnSpc>
                <a:spcPct val="85000"/>
              </a:lnSpc>
              <a:defRPr/>
            </a:pPr>
            <a:r>
              <a:rPr lang="en-US" sz="1300" b="0" dirty="0">
                <a:solidFill>
                  <a:srgbClr val="0083FF">
                    <a:lumMod val="60000"/>
                    <a:lumOff val="40000"/>
                  </a:srgbClr>
                </a:solidFill>
                <a:latin typeface="Graphik Medium" panose="020B0503030202060203" pitchFamily="34" charset="77"/>
                <a:cs typeface="Arial" charset="0"/>
              </a:rPr>
              <a:t>1. Level: City Run</a:t>
            </a:r>
          </a:p>
        </p:txBody>
      </p:sp>
      <p:sp>
        <p:nvSpPr>
          <p:cNvPr id="561" name="Content Placeholder 5">
            <a:extLst>
              <a:ext uri="{FF2B5EF4-FFF2-40B4-BE49-F238E27FC236}">
                <a16:creationId xmlns:a16="http://schemas.microsoft.com/office/drawing/2014/main" id="{BB6C89B7-0D79-3046-AC11-86196C3F7344}"/>
              </a:ext>
            </a:extLst>
          </p:cNvPr>
          <p:cNvSpPr txBox="1">
            <a:spLocks/>
          </p:cNvSpPr>
          <p:nvPr/>
        </p:nvSpPr>
        <p:spPr>
          <a:xfrm>
            <a:off x="6764702" y="1274142"/>
            <a:ext cx="2928288" cy="2623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1400" b="1" kern="0">
                <a:solidFill>
                  <a:srgbClr val="BD001D"/>
                </a:solidFill>
                <a:latin typeface="+mj-lt"/>
                <a:cs typeface="Arial" charset="0"/>
              </a:defRPr>
            </a:lvl1pPr>
            <a:lvl2pPr marL="0" lvl="1" eaLnBrk="0" hangingPunct="0">
              <a:defRPr sz="1400" b="1">
                <a:solidFill>
                  <a:schemeClr val="accent3"/>
                </a:solidFill>
                <a:latin typeface="+mj-lt"/>
              </a:defRPr>
            </a:lvl2pPr>
            <a:lvl3pPr marL="1142314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40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66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91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17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42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869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7963" lvl="1" indent="-207963" defTabSz="913851">
              <a:lnSpc>
                <a:spcPct val="85000"/>
              </a:lnSpc>
              <a:defRPr/>
            </a:pPr>
            <a:r>
              <a:rPr lang="en-US" sz="1300" b="0" dirty="0">
                <a:solidFill>
                  <a:srgbClr val="0083FF"/>
                </a:solidFill>
                <a:latin typeface="Graphik Medium" panose="020B0503030202060203" pitchFamily="34" charset="77"/>
                <a:cs typeface="Arial" charset="0"/>
              </a:rPr>
              <a:t>3. Level: Space Run</a:t>
            </a:r>
          </a:p>
        </p:txBody>
      </p:sp>
      <p:sp>
        <p:nvSpPr>
          <p:cNvPr id="562" name="Content Placeholder 5">
            <a:extLst>
              <a:ext uri="{FF2B5EF4-FFF2-40B4-BE49-F238E27FC236}">
                <a16:creationId xmlns:a16="http://schemas.microsoft.com/office/drawing/2014/main" id="{2385155A-2F1F-9F4F-9523-F77B936F3960}"/>
              </a:ext>
            </a:extLst>
          </p:cNvPr>
          <p:cNvSpPr txBox="1">
            <a:spLocks/>
          </p:cNvSpPr>
          <p:nvPr/>
        </p:nvSpPr>
        <p:spPr>
          <a:xfrm>
            <a:off x="3606244" y="1189119"/>
            <a:ext cx="2860262" cy="2638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1400" b="1" kern="0">
                <a:solidFill>
                  <a:srgbClr val="BD001D"/>
                </a:solidFill>
                <a:latin typeface="+mj-lt"/>
                <a:cs typeface="Arial" charset="0"/>
              </a:defRPr>
            </a:lvl1pPr>
            <a:lvl2pPr marL="0" lvl="1" eaLnBrk="0" hangingPunct="0">
              <a:defRPr sz="1400" b="1">
                <a:solidFill>
                  <a:schemeClr val="accent3"/>
                </a:solidFill>
                <a:latin typeface="+mj-lt"/>
              </a:defRPr>
            </a:lvl2pPr>
            <a:lvl3pPr marL="1142314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40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66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91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17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42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869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438" lvl="1" indent="-198438" defTabSz="913851">
              <a:lnSpc>
                <a:spcPct val="85000"/>
              </a:lnSpc>
              <a:defRPr/>
            </a:pPr>
            <a:r>
              <a:rPr lang="en-US" sz="1300" b="0" dirty="0">
                <a:solidFill>
                  <a:srgbClr val="00BAFF"/>
                </a:solidFill>
                <a:latin typeface="Graphik Medium" panose="020B0503030202060203" pitchFamily="34" charset="77"/>
                <a:cs typeface="Arial" charset="0"/>
              </a:rPr>
              <a:t>2. Level: Jungle Run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43E95B0-F49D-C641-B25E-DB67F83A7B22}"/>
              </a:ext>
            </a:extLst>
          </p:cNvPr>
          <p:cNvSpPr/>
          <p:nvPr/>
        </p:nvSpPr>
        <p:spPr>
          <a:xfrm>
            <a:off x="504251" y="3373634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 err="1">
                <a:solidFill>
                  <a:srgbClr val="000000"/>
                </a:solidFill>
                <a:latin typeface="Graphik" panose="020B0503030202060203" pitchFamily="34" charset="77"/>
              </a:rPr>
              <a:t>Charaktere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AA95D6C-C0DF-9A4B-A7F5-872B68399C66}"/>
              </a:ext>
            </a:extLst>
          </p:cNvPr>
          <p:cNvSpPr/>
          <p:nvPr/>
        </p:nvSpPr>
        <p:spPr>
          <a:xfrm>
            <a:off x="504251" y="4242512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 err="1">
                <a:solidFill>
                  <a:srgbClr val="000000"/>
                </a:solidFill>
                <a:latin typeface="Graphik" panose="020B0503030202060203" pitchFamily="34" charset="77"/>
              </a:rPr>
              <a:t>Gegenstände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E5AE3FC6-1F6A-7646-A023-6A73DBA72A52}"/>
              </a:ext>
            </a:extLst>
          </p:cNvPr>
          <p:cNvSpPr/>
          <p:nvPr/>
        </p:nvSpPr>
        <p:spPr>
          <a:xfrm>
            <a:off x="504251" y="4676951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 err="1">
                <a:solidFill>
                  <a:srgbClr val="000000"/>
                </a:solidFill>
                <a:latin typeface="Graphik" panose="020B0503030202060203" pitchFamily="34" charset="77"/>
              </a:rPr>
              <a:t>Objekte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BEC4684C-D399-BF46-8762-52A6ED2E2F74}"/>
              </a:ext>
            </a:extLst>
          </p:cNvPr>
          <p:cNvSpPr/>
          <p:nvPr/>
        </p:nvSpPr>
        <p:spPr>
          <a:xfrm>
            <a:off x="504251" y="5111390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Graphik" panose="020B0503030202060203" pitchFamily="34" charset="77"/>
              </a:rPr>
              <a:t>Leben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EB7B0230-EB1C-8449-B955-BA591F9603E5}"/>
              </a:ext>
            </a:extLst>
          </p:cNvPr>
          <p:cNvSpPr/>
          <p:nvPr/>
        </p:nvSpPr>
        <p:spPr>
          <a:xfrm>
            <a:off x="504251" y="3808073"/>
            <a:ext cx="1005214" cy="36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C6C6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Hindernisse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29FBFD95-791D-C845-9496-E80D7E662BBC}"/>
              </a:ext>
            </a:extLst>
          </p:cNvPr>
          <p:cNvSpPr/>
          <p:nvPr/>
        </p:nvSpPr>
        <p:spPr>
          <a:xfrm>
            <a:off x="354997" y="1938007"/>
            <a:ext cx="4702786" cy="186603"/>
          </a:xfrm>
          <a:prstGeom prst="rect">
            <a:avLst/>
          </a:prstGeom>
          <a:solidFill>
            <a:srgbClr val="F28E13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>
                <a:solidFill>
                  <a:prstClr val="white"/>
                </a:solidFill>
                <a:latin typeface="Graphik" panose="020B0503030202060203" pitchFamily="34" charset="77"/>
              </a:rPr>
              <a:t>SPIELINHALT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24363B44-5A9D-C646-8C9A-FEC9A448EB36}"/>
              </a:ext>
            </a:extLst>
          </p:cNvPr>
          <p:cNvGrpSpPr/>
          <p:nvPr/>
        </p:nvGrpSpPr>
        <p:grpSpPr>
          <a:xfrm>
            <a:off x="1740297" y="3511469"/>
            <a:ext cx="3210773" cy="1753500"/>
            <a:chOff x="2107954" y="3465995"/>
            <a:chExt cx="2702735" cy="2060306"/>
          </a:xfrm>
        </p:grpSpPr>
        <p:sp>
          <p:nvSpPr>
            <p:cNvPr id="576" name="Rectangle: Rounded Corners 32">
              <a:extLst>
                <a:ext uri="{FF2B5EF4-FFF2-40B4-BE49-F238E27FC236}">
                  <a16:creationId xmlns:a16="http://schemas.microsoft.com/office/drawing/2014/main" id="{04CDF7C6-0FCD-8248-82B0-4CA98A1F5B88}"/>
                </a:ext>
              </a:extLst>
            </p:cNvPr>
            <p:cNvSpPr/>
            <p:nvPr/>
          </p:nvSpPr>
          <p:spPr>
            <a:xfrm>
              <a:off x="2169292" y="3548582"/>
              <a:ext cx="2577557" cy="1889791"/>
            </a:xfrm>
            <a:prstGeom prst="roundRect">
              <a:avLst>
                <a:gd name="adj" fmla="val 7801"/>
              </a:avLst>
            </a:prstGeom>
            <a:noFill/>
            <a:ln w="25400" cap="rnd" cmpd="sng" algn="ctr">
              <a:solidFill>
                <a:srgbClr val="00BAFF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577" name="Isosceles Triangle 33">
              <a:extLst>
                <a:ext uri="{FF2B5EF4-FFF2-40B4-BE49-F238E27FC236}">
                  <a16:creationId xmlns:a16="http://schemas.microsoft.com/office/drawing/2014/main" id="{2971DB82-2C6B-B442-AB48-8700D7DF0F1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42179" y="3489985"/>
              <a:ext cx="169195" cy="121215"/>
            </a:xfrm>
            <a:prstGeom prst="triangle">
              <a:avLst/>
            </a:prstGeom>
            <a:solidFill>
              <a:srgbClr val="00BA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578" name="Isosceles Triangle 34">
              <a:extLst>
                <a:ext uri="{FF2B5EF4-FFF2-40B4-BE49-F238E27FC236}">
                  <a16:creationId xmlns:a16="http://schemas.microsoft.com/office/drawing/2014/main" id="{493A3D02-A56D-454B-9BFD-8913AD8AA56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89474" y="4865269"/>
              <a:ext cx="121215" cy="169195"/>
            </a:xfrm>
            <a:prstGeom prst="triangle">
              <a:avLst/>
            </a:prstGeom>
            <a:solidFill>
              <a:srgbClr val="00BA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579" name="Isosceles Triangle 35">
              <a:extLst>
                <a:ext uri="{FF2B5EF4-FFF2-40B4-BE49-F238E27FC236}">
                  <a16:creationId xmlns:a16="http://schemas.microsoft.com/office/drawing/2014/main" id="{F3BFD61F-EFC5-E147-B76D-B73FCEF1329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7404" y="5381096"/>
              <a:ext cx="169195" cy="121215"/>
            </a:xfrm>
            <a:prstGeom prst="triangle">
              <a:avLst/>
            </a:prstGeom>
            <a:solidFill>
              <a:srgbClr val="00BA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580" name="Isosceles Triangle 36">
              <a:extLst>
                <a:ext uri="{FF2B5EF4-FFF2-40B4-BE49-F238E27FC236}">
                  <a16:creationId xmlns:a16="http://schemas.microsoft.com/office/drawing/2014/main" id="{827AC8D8-E339-CA49-8171-C496DE4FD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7954" y="4121774"/>
              <a:ext cx="121215" cy="169195"/>
            </a:xfrm>
            <a:prstGeom prst="triangle">
              <a:avLst/>
            </a:prstGeom>
            <a:solidFill>
              <a:srgbClr val="00BA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8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657" name="TextBox 656">
            <a:extLst>
              <a:ext uri="{FF2B5EF4-FFF2-40B4-BE49-F238E27FC236}">
                <a16:creationId xmlns:a16="http://schemas.microsoft.com/office/drawing/2014/main" id="{86A01E84-6B34-754C-9293-F5BDF5EC0793}"/>
              </a:ext>
            </a:extLst>
          </p:cNvPr>
          <p:cNvSpPr txBox="1"/>
          <p:nvPr/>
        </p:nvSpPr>
        <p:spPr>
          <a:xfrm rot="16200000">
            <a:off x="-653852" y="4295554"/>
            <a:ext cx="20977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851">
              <a:defRPr/>
            </a:pPr>
            <a:r>
              <a:rPr lang="en-US" sz="1050" b="1" dirty="0" err="1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Elemente</a:t>
            </a:r>
            <a:r>
              <a:rPr lang="en-US" sz="1050" b="1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 des Spiels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A0431D8B-A031-EE42-8AC3-689BC3FE9F09}"/>
              </a:ext>
            </a:extLst>
          </p:cNvPr>
          <p:cNvSpPr txBox="1"/>
          <p:nvPr/>
        </p:nvSpPr>
        <p:spPr>
          <a:xfrm>
            <a:off x="8209611" y="1962761"/>
            <a:ext cx="2487512" cy="236406"/>
          </a:xfrm>
          <a:prstGeom prst="rect">
            <a:avLst/>
          </a:prstGeom>
          <a:noFill/>
        </p:spPr>
        <p:txBody>
          <a:bodyPr wrap="square" lIns="71955" tIns="36000" rIns="71955" bIns="0" rtlCol="0">
            <a:spAutoFit/>
          </a:bodyPr>
          <a:lstStyle/>
          <a:p>
            <a:pPr algn="ctr" defTabSz="913851">
              <a:defRPr/>
            </a:pPr>
            <a:r>
              <a:rPr lang="en-US" sz="1300" b="1" cap="all" spc="-10" dirty="0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3. Level: Space run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7B238C82-314C-AF4B-A8A6-478C63082115}"/>
              </a:ext>
            </a:extLst>
          </p:cNvPr>
          <p:cNvSpPr txBox="1"/>
          <p:nvPr/>
        </p:nvSpPr>
        <p:spPr>
          <a:xfrm>
            <a:off x="8463236" y="4126742"/>
            <a:ext cx="2124650" cy="374884"/>
          </a:xfrm>
          <a:prstGeom prst="rect">
            <a:avLst/>
          </a:prstGeom>
          <a:noFill/>
        </p:spPr>
        <p:txBody>
          <a:bodyPr wrap="square" lIns="71955" tIns="35978" rIns="71955" bIns="0" rtlCol="0">
            <a:spAutoFit/>
          </a:bodyPr>
          <a:lstStyle/>
          <a:p>
            <a:pPr algn="ctr" defTabSz="913851">
              <a:defRPr/>
            </a:pPr>
            <a:r>
              <a:rPr lang="en-US" sz="1100" b="1" dirty="0" err="1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Entdecke</a:t>
            </a:r>
            <a:r>
              <a:rPr lang="en-US" sz="1100" b="1" dirty="0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 </a:t>
            </a:r>
            <a:r>
              <a:rPr lang="en-US" sz="1100" b="1" dirty="0" err="1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nicht</a:t>
            </a:r>
            <a:r>
              <a:rPr lang="en-US" sz="1100" b="1" dirty="0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 </a:t>
            </a:r>
            <a:r>
              <a:rPr lang="en-US" sz="1100" b="1" dirty="0" err="1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nur</a:t>
            </a:r>
            <a:r>
              <a:rPr lang="en-US" sz="1100" b="1" dirty="0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 die </a:t>
            </a:r>
            <a:r>
              <a:rPr lang="en-US" sz="1100" b="1" dirty="0" err="1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Erde</a:t>
            </a:r>
            <a:r>
              <a:rPr lang="en-US" sz="1100" b="1" dirty="0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, </a:t>
            </a:r>
            <a:r>
              <a:rPr lang="en-US" sz="1100" b="1" dirty="0" err="1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sondern</a:t>
            </a:r>
            <a:r>
              <a:rPr lang="en-US" sz="1100" b="1" dirty="0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 </a:t>
            </a:r>
            <a:r>
              <a:rPr lang="en-US" sz="1100" b="1" dirty="0" err="1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auch</a:t>
            </a:r>
            <a:r>
              <a:rPr lang="en-US" sz="1100" b="1" dirty="0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 </a:t>
            </a:r>
            <a:r>
              <a:rPr lang="en-US" sz="1100" b="1" dirty="0" err="1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andere</a:t>
            </a:r>
            <a:r>
              <a:rPr lang="en-US" sz="1100" b="1" dirty="0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 </a:t>
            </a:r>
            <a:r>
              <a:rPr lang="en-US" sz="1100" b="1" dirty="0" err="1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Planete</a:t>
            </a:r>
            <a:r>
              <a:rPr lang="en-US" sz="1100" b="1" dirty="0">
                <a:solidFill>
                  <a:srgbClr val="004DFF"/>
                </a:solidFill>
                <a:latin typeface="Graphik" panose="020B0503030202060203" pitchFamily="34" charset="77"/>
                <a:cs typeface="Arial" charset="0"/>
              </a:rPr>
              <a:t>!</a:t>
            </a:r>
          </a:p>
        </p:txBody>
      </p:sp>
      <p:sp>
        <p:nvSpPr>
          <p:cNvPr id="663" name="Freeform 116">
            <a:extLst>
              <a:ext uri="{FF2B5EF4-FFF2-40B4-BE49-F238E27FC236}">
                <a16:creationId xmlns:a16="http://schemas.microsoft.com/office/drawing/2014/main" id="{AB4878E9-D2A3-7044-BE8A-1BAB9C3F6CAA}"/>
              </a:ext>
            </a:extLst>
          </p:cNvPr>
          <p:cNvSpPr>
            <a:spLocks noEditPoints="1"/>
          </p:cNvSpPr>
          <p:nvPr/>
        </p:nvSpPr>
        <p:spPr bwMode="auto">
          <a:xfrm>
            <a:off x="9729259" y="3478393"/>
            <a:ext cx="332526" cy="316197"/>
          </a:xfrm>
          <a:custGeom>
            <a:avLst/>
            <a:gdLst>
              <a:gd name="T0" fmla="*/ 275 w 303"/>
              <a:gd name="T1" fmla="*/ 162 h 288"/>
              <a:gd name="T2" fmla="*/ 278 w 303"/>
              <a:gd name="T3" fmla="*/ 162 h 288"/>
              <a:gd name="T4" fmla="*/ 139 w 303"/>
              <a:gd name="T5" fmla="*/ 22 h 288"/>
              <a:gd name="T6" fmla="*/ 113 w 303"/>
              <a:gd name="T7" fmla="*/ 0 h 288"/>
              <a:gd name="T8" fmla="*/ 91 w 303"/>
              <a:gd name="T9" fmla="*/ 37 h 288"/>
              <a:gd name="T10" fmla="*/ 43 w 303"/>
              <a:gd name="T11" fmla="*/ 84 h 288"/>
              <a:gd name="T12" fmla="*/ 34 w 303"/>
              <a:gd name="T13" fmla="*/ 83 h 288"/>
              <a:gd name="T14" fmla="*/ 26 w 303"/>
              <a:gd name="T15" fmla="*/ 150 h 288"/>
              <a:gd name="T16" fmla="*/ 77 w 303"/>
              <a:gd name="T17" fmla="*/ 249 h 288"/>
              <a:gd name="T18" fmla="*/ 97 w 303"/>
              <a:gd name="T19" fmla="*/ 288 h 288"/>
              <a:gd name="T20" fmla="*/ 121 w 303"/>
              <a:gd name="T21" fmla="*/ 271 h 288"/>
              <a:gd name="T22" fmla="*/ 253 w 303"/>
              <a:gd name="T23" fmla="*/ 225 h 288"/>
              <a:gd name="T24" fmla="*/ 269 w 303"/>
              <a:gd name="T25" fmla="*/ 229 h 288"/>
              <a:gd name="T26" fmla="*/ 253 w 303"/>
              <a:gd name="T27" fmla="*/ 165 h 288"/>
              <a:gd name="T28" fmla="*/ 247 w 303"/>
              <a:gd name="T29" fmla="*/ 170 h 288"/>
              <a:gd name="T30" fmla="*/ 238 w 303"/>
              <a:gd name="T31" fmla="*/ 209 h 288"/>
              <a:gd name="T32" fmla="*/ 115 w 303"/>
              <a:gd name="T33" fmla="*/ 224 h 288"/>
              <a:gd name="T34" fmla="*/ 45 w 303"/>
              <a:gd name="T35" fmla="*/ 148 h 288"/>
              <a:gd name="T36" fmla="*/ 66 w 303"/>
              <a:gd name="T37" fmla="*/ 104 h 288"/>
              <a:gd name="T38" fmla="*/ 170 w 303"/>
              <a:gd name="T39" fmla="*/ 134 h 288"/>
              <a:gd name="T40" fmla="*/ 253 w 303"/>
              <a:gd name="T41" fmla="*/ 165 h 288"/>
              <a:gd name="T42" fmla="*/ 250 w 303"/>
              <a:gd name="T43" fmla="*/ 168 h 288"/>
              <a:gd name="T44" fmla="*/ 247 w 303"/>
              <a:gd name="T45" fmla="*/ 170 h 288"/>
              <a:gd name="T46" fmla="*/ 243 w 303"/>
              <a:gd name="T47" fmla="*/ 174 h 288"/>
              <a:gd name="T48" fmla="*/ 241 w 303"/>
              <a:gd name="T49" fmla="*/ 177 h 288"/>
              <a:gd name="T50" fmla="*/ 239 w 303"/>
              <a:gd name="T51" fmla="*/ 181 h 288"/>
              <a:gd name="T52" fmla="*/ 237 w 303"/>
              <a:gd name="T53" fmla="*/ 186 h 288"/>
              <a:gd name="T54" fmla="*/ 236 w 303"/>
              <a:gd name="T55" fmla="*/ 190 h 288"/>
              <a:gd name="T56" fmla="*/ 139 w 303"/>
              <a:gd name="T57" fmla="*/ 91 h 288"/>
              <a:gd name="T58" fmla="*/ 170 w 303"/>
              <a:gd name="T59" fmla="*/ 123 h 288"/>
              <a:gd name="T60" fmla="*/ 128 w 303"/>
              <a:gd name="T61" fmla="*/ 25 h 288"/>
              <a:gd name="T62" fmla="*/ 110 w 303"/>
              <a:gd name="T63" fmla="*/ 39 h 288"/>
              <a:gd name="T64" fmla="*/ 52 w 303"/>
              <a:gd name="T65" fmla="*/ 88 h 288"/>
              <a:gd name="T66" fmla="*/ 60 w 303"/>
              <a:gd name="T67" fmla="*/ 77 h 288"/>
              <a:gd name="T68" fmla="*/ 99 w 303"/>
              <a:gd name="T69" fmla="*/ 45 h 288"/>
              <a:gd name="T70" fmla="*/ 137 w 303"/>
              <a:gd name="T71" fmla="*/ 33 h 288"/>
              <a:gd name="T72" fmla="*/ 137 w 303"/>
              <a:gd name="T73" fmla="*/ 32 h 288"/>
              <a:gd name="T74" fmla="*/ 152 w 303"/>
              <a:gd name="T75" fmla="*/ 31 h 288"/>
              <a:gd name="T76" fmla="*/ 184 w 303"/>
              <a:gd name="T77" fmla="*/ 36 h 288"/>
              <a:gd name="T78" fmla="*/ 269 w 303"/>
              <a:gd name="T79" fmla="*/ 140 h 288"/>
              <a:gd name="T80" fmla="*/ 269 w 303"/>
              <a:gd name="T81" fmla="*/ 148 h 288"/>
              <a:gd name="T82" fmla="*/ 213 w 303"/>
              <a:gd name="T83" fmla="*/ 91 h 288"/>
              <a:gd name="T84" fmla="*/ 60 w 303"/>
              <a:gd name="T85" fmla="*/ 94 h 288"/>
              <a:gd name="T86" fmla="*/ 59 w 303"/>
              <a:gd name="T87" fmla="*/ 94 h 288"/>
              <a:gd name="T88" fmla="*/ 52 w 303"/>
              <a:gd name="T89" fmla="*/ 88 h 288"/>
              <a:gd name="T90" fmla="*/ 47 w 303"/>
              <a:gd name="T91" fmla="*/ 97 h 288"/>
              <a:gd name="T92" fmla="*/ 34 w 303"/>
              <a:gd name="T93" fmla="*/ 140 h 288"/>
              <a:gd name="T94" fmla="*/ 83 w 303"/>
              <a:gd name="T95" fmla="*/ 263 h 288"/>
              <a:gd name="T96" fmla="*/ 109 w 303"/>
              <a:gd name="T97" fmla="*/ 255 h 288"/>
              <a:gd name="T98" fmla="*/ 97 w 303"/>
              <a:gd name="T99" fmla="*/ 278 h 288"/>
              <a:gd name="T100" fmla="*/ 122 w 303"/>
              <a:gd name="T101" fmla="*/ 261 h 288"/>
              <a:gd name="T102" fmla="*/ 121 w 303"/>
              <a:gd name="T103" fmla="*/ 260 h 288"/>
              <a:gd name="T104" fmla="*/ 84 w 303"/>
              <a:gd name="T105" fmla="*/ 242 h 288"/>
              <a:gd name="T106" fmla="*/ 56 w 303"/>
              <a:gd name="T107" fmla="*/ 213 h 288"/>
              <a:gd name="T108" fmla="*/ 38 w 303"/>
              <a:gd name="T109" fmla="*/ 165 h 288"/>
              <a:gd name="T110" fmla="*/ 112 w 303"/>
              <a:gd name="T111" fmla="*/ 233 h 288"/>
              <a:gd name="T112" fmla="*/ 243 w 303"/>
              <a:gd name="T113" fmla="*/ 218 h 288"/>
              <a:gd name="T114" fmla="*/ 245 w 303"/>
              <a:gd name="T115" fmla="*/ 219 h 288"/>
              <a:gd name="T116" fmla="*/ 246 w 303"/>
              <a:gd name="T117" fmla="*/ 195 h 288"/>
              <a:gd name="T118" fmla="*/ 270 w 303"/>
              <a:gd name="T119" fmla="*/ 21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3" h="288">
                <a:moveTo>
                  <a:pt x="279" y="163"/>
                </a:moveTo>
                <a:cubicBezTo>
                  <a:pt x="279" y="163"/>
                  <a:pt x="279" y="163"/>
                  <a:pt x="279" y="163"/>
                </a:cubicBezTo>
                <a:cubicBezTo>
                  <a:pt x="278" y="162"/>
                  <a:pt x="277" y="162"/>
                  <a:pt x="275" y="162"/>
                </a:cubicBezTo>
                <a:cubicBezTo>
                  <a:pt x="277" y="162"/>
                  <a:pt x="278" y="162"/>
                  <a:pt x="279" y="163"/>
                </a:cubicBezTo>
                <a:cubicBezTo>
                  <a:pt x="278" y="162"/>
                  <a:pt x="278" y="162"/>
                  <a:pt x="278" y="162"/>
                </a:cubicBezTo>
                <a:cubicBezTo>
                  <a:pt x="278" y="162"/>
                  <a:pt x="278" y="162"/>
                  <a:pt x="278" y="162"/>
                </a:cubicBezTo>
                <a:cubicBezTo>
                  <a:pt x="279" y="157"/>
                  <a:pt x="279" y="152"/>
                  <a:pt x="279" y="148"/>
                </a:cubicBezTo>
                <a:cubicBezTo>
                  <a:pt x="279" y="78"/>
                  <a:pt x="223" y="21"/>
                  <a:pt x="153" y="21"/>
                </a:cubicBezTo>
                <a:cubicBezTo>
                  <a:pt x="148" y="21"/>
                  <a:pt x="144" y="21"/>
                  <a:pt x="139" y="22"/>
                </a:cubicBezTo>
                <a:cubicBezTo>
                  <a:pt x="139" y="22"/>
                  <a:pt x="139" y="22"/>
                  <a:pt x="139" y="22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36" y="9"/>
                  <a:pt x="125" y="0"/>
                  <a:pt x="113" y="0"/>
                </a:cubicBezTo>
                <a:cubicBezTo>
                  <a:pt x="100" y="0"/>
                  <a:pt x="88" y="11"/>
                  <a:pt x="88" y="25"/>
                </a:cubicBezTo>
                <a:cubicBezTo>
                  <a:pt x="88" y="29"/>
                  <a:pt x="89" y="33"/>
                  <a:pt x="91" y="36"/>
                </a:cubicBezTo>
                <a:cubicBezTo>
                  <a:pt x="91" y="37"/>
                  <a:pt x="91" y="37"/>
                  <a:pt x="91" y="37"/>
                </a:cubicBezTo>
                <a:cubicBezTo>
                  <a:pt x="91" y="37"/>
                  <a:pt x="91" y="37"/>
                  <a:pt x="91" y="37"/>
                </a:cubicBezTo>
                <a:cubicBezTo>
                  <a:pt x="71" y="48"/>
                  <a:pt x="55" y="64"/>
                  <a:pt x="44" y="83"/>
                </a:cubicBezTo>
                <a:cubicBezTo>
                  <a:pt x="43" y="84"/>
                  <a:pt x="43" y="84"/>
                  <a:pt x="43" y="84"/>
                </a:cubicBezTo>
                <a:cubicBezTo>
                  <a:pt x="43" y="84"/>
                  <a:pt x="43" y="84"/>
                  <a:pt x="43" y="84"/>
                </a:cubicBezTo>
                <a:cubicBezTo>
                  <a:pt x="41" y="84"/>
                  <a:pt x="39" y="83"/>
                  <a:pt x="38" y="83"/>
                </a:cubicBezTo>
                <a:cubicBezTo>
                  <a:pt x="37" y="83"/>
                  <a:pt x="36" y="83"/>
                  <a:pt x="34" y="83"/>
                </a:cubicBezTo>
                <a:cubicBezTo>
                  <a:pt x="15" y="83"/>
                  <a:pt x="0" y="98"/>
                  <a:pt x="0" y="117"/>
                </a:cubicBezTo>
                <a:cubicBezTo>
                  <a:pt x="0" y="132"/>
                  <a:pt x="11" y="146"/>
                  <a:pt x="25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6" y="151"/>
                  <a:pt x="26" y="151"/>
                  <a:pt x="26" y="151"/>
                </a:cubicBezTo>
                <a:cubicBezTo>
                  <a:pt x="27" y="189"/>
                  <a:pt x="45" y="226"/>
                  <a:pt x="76" y="249"/>
                </a:cubicBezTo>
                <a:cubicBezTo>
                  <a:pt x="77" y="249"/>
                  <a:pt x="77" y="249"/>
                  <a:pt x="77" y="249"/>
                </a:cubicBezTo>
                <a:cubicBezTo>
                  <a:pt x="76" y="250"/>
                  <a:pt x="76" y="250"/>
                  <a:pt x="76" y="250"/>
                </a:cubicBezTo>
                <a:cubicBezTo>
                  <a:pt x="73" y="255"/>
                  <a:pt x="72" y="259"/>
                  <a:pt x="72" y="263"/>
                </a:cubicBezTo>
                <a:cubicBezTo>
                  <a:pt x="72" y="278"/>
                  <a:pt x="83" y="288"/>
                  <a:pt x="97" y="288"/>
                </a:cubicBezTo>
                <a:cubicBezTo>
                  <a:pt x="108" y="288"/>
                  <a:pt x="117" y="282"/>
                  <a:pt x="120" y="272"/>
                </a:cubicBezTo>
                <a:cubicBezTo>
                  <a:pt x="121" y="271"/>
                  <a:pt x="121" y="271"/>
                  <a:pt x="121" y="271"/>
                </a:cubicBezTo>
                <a:cubicBezTo>
                  <a:pt x="121" y="271"/>
                  <a:pt x="121" y="271"/>
                  <a:pt x="121" y="271"/>
                </a:cubicBezTo>
                <a:cubicBezTo>
                  <a:pt x="131" y="273"/>
                  <a:pt x="141" y="275"/>
                  <a:pt x="153" y="275"/>
                </a:cubicBezTo>
                <a:cubicBezTo>
                  <a:pt x="191" y="275"/>
                  <a:pt x="228" y="257"/>
                  <a:pt x="253" y="226"/>
                </a:cubicBezTo>
                <a:cubicBezTo>
                  <a:pt x="253" y="225"/>
                  <a:pt x="253" y="225"/>
                  <a:pt x="253" y="225"/>
                </a:cubicBezTo>
                <a:cubicBezTo>
                  <a:pt x="254" y="226"/>
                  <a:pt x="254" y="226"/>
                  <a:pt x="254" y="226"/>
                </a:cubicBezTo>
                <a:cubicBezTo>
                  <a:pt x="256" y="227"/>
                  <a:pt x="259" y="228"/>
                  <a:pt x="262" y="228"/>
                </a:cubicBezTo>
                <a:cubicBezTo>
                  <a:pt x="265" y="229"/>
                  <a:pt x="267" y="229"/>
                  <a:pt x="269" y="229"/>
                </a:cubicBezTo>
                <a:cubicBezTo>
                  <a:pt x="288" y="229"/>
                  <a:pt x="303" y="214"/>
                  <a:pt x="303" y="195"/>
                </a:cubicBezTo>
                <a:cubicBezTo>
                  <a:pt x="303" y="180"/>
                  <a:pt x="293" y="167"/>
                  <a:pt x="279" y="163"/>
                </a:cubicBezTo>
                <a:close/>
                <a:moveTo>
                  <a:pt x="253" y="165"/>
                </a:moveTo>
                <a:cubicBezTo>
                  <a:pt x="252" y="166"/>
                  <a:pt x="251" y="167"/>
                  <a:pt x="250" y="167"/>
                </a:cubicBezTo>
                <a:cubicBezTo>
                  <a:pt x="250" y="168"/>
                  <a:pt x="249" y="168"/>
                  <a:pt x="249" y="169"/>
                </a:cubicBezTo>
                <a:cubicBezTo>
                  <a:pt x="248" y="169"/>
                  <a:pt x="248" y="169"/>
                  <a:pt x="247" y="170"/>
                </a:cubicBezTo>
                <a:cubicBezTo>
                  <a:pt x="240" y="176"/>
                  <a:pt x="235" y="185"/>
                  <a:pt x="235" y="195"/>
                </a:cubicBezTo>
                <a:cubicBezTo>
                  <a:pt x="235" y="200"/>
                  <a:pt x="236" y="204"/>
                  <a:pt x="238" y="208"/>
                </a:cubicBezTo>
                <a:cubicBezTo>
                  <a:pt x="238" y="209"/>
                  <a:pt x="238" y="209"/>
                  <a:pt x="238" y="209"/>
                </a:cubicBezTo>
                <a:cubicBezTo>
                  <a:pt x="238" y="209"/>
                  <a:pt x="238" y="209"/>
                  <a:pt x="238" y="209"/>
                </a:cubicBezTo>
                <a:cubicBezTo>
                  <a:pt x="219" y="219"/>
                  <a:pt x="191" y="231"/>
                  <a:pt x="158" y="231"/>
                </a:cubicBezTo>
                <a:cubicBezTo>
                  <a:pt x="143" y="231"/>
                  <a:pt x="129" y="229"/>
                  <a:pt x="115" y="224"/>
                </a:cubicBezTo>
                <a:cubicBezTo>
                  <a:pt x="61" y="204"/>
                  <a:pt x="48" y="165"/>
                  <a:pt x="46" y="149"/>
                </a:cubicBezTo>
                <a:cubicBezTo>
                  <a:pt x="46" y="149"/>
                  <a:pt x="46" y="149"/>
                  <a:pt x="46" y="149"/>
                </a:cubicBezTo>
                <a:cubicBezTo>
                  <a:pt x="45" y="148"/>
                  <a:pt x="45" y="148"/>
                  <a:pt x="45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59" y="143"/>
                  <a:pt x="68" y="131"/>
                  <a:pt x="68" y="117"/>
                </a:cubicBezTo>
                <a:cubicBezTo>
                  <a:pt x="68" y="113"/>
                  <a:pt x="67" y="108"/>
                  <a:pt x="66" y="104"/>
                </a:cubicBezTo>
                <a:cubicBezTo>
                  <a:pt x="76" y="99"/>
                  <a:pt x="99" y="88"/>
                  <a:pt x="128" y="86"/>
                </a:cubicBezTo>
                <a:cubicBezTo>
                  <a:pt x="127" y="88"/>
                  <a:pt x="127" y="90"/>
                  <a:pt x="127" y="91"/>
                </a:cubicBezTo>
                <a:cubicBezTo>
                  <a:pt x="127" y="115"/>
                  <a:pt x="146" y="134"/>
                  <a:pt x="170" y="134"/>
                </a:cubicBezTo>
                <a:cubicBezTo>
                  <a:pt x="188" y="134"/>
                  <a:pt x="203" y="124"/>
                  <a:pt x="209" y="109"/>
                </a:cubicBezTo>
                <a:cubicBezTo>
                  <a:pt x="228" y="122"/>
                  <a:pt x="245" y="140"/>
                  <a:pt x="261" y="162"/>
                </a:cubicBezTo>
                <a:cubicBezTo>
                  <a:pt x="258" y="163"/>
                  <a:pt x="256" y="164"/>
                  <a:pt x="253" y="165"/>
                </a:cubicBezTo>
                <a:cubicBezTo>
                  <a:pt x="253" y="165"/>
                  <a:pt x="253" y="165"/>
                  <a:pt x="253" y="165"/>
                </a:cubicBezTo>
                <a:cubicBezTo>
                  <a:pt x="253" y="165"/>
                  <a:pt x="253" y="165"/>
                  <a:pt x="253" y="165"/>
                </a:cubicBezTo>
                <a:close/>
                <a:moveTo>
                  <a:pt x="250" y="168"/>
                </a:moveTo>
                <a:cubicBezTo>
                  <a:pt x="250" y="168"/>
                  <a:pt x="249" y="168"/>
                  <a:pt x="249" y="168"/>
                </a:cubicBezTo>
                <a:cubicBezTo>
                  <a:pt x="249" y="168"/>
                  <a:pt x="250" y="168"/>
                  <a:pt x="250" y="168"/>
                </a:cubicBezTo>
                <a:close/>
                <a:moveTo>
                  <a:pt x="247" y="170"/>
                </a:moveTo>
                <a:cubicBezTo>
                  <a:pt x="246" y="170"/>
                  <a:pt x="246" y="171"/>
                  <a:pt x="246" y="171"/>
                </a:cubicBezTo>
                <a:cubicBezTo>
                  <a:pt x="246" y="171"/>
                  <a:pt x="246" y="170"/>
                  <a:pt x="247" y="170"/>
                </a:cubicBezTo>
                <a:close/>
                <a:moveTo>
                  <a:pt x="243" y="174"/>
                </a:moveTo>
                <a:cubicBezTo>
                  <a:pt x="243" y="174"/>
                  <a:pt x="243" y="174"/>
                  <a:pt x="243" y="174"/>
                </a:cubicBezTo>
                <a:cubicBezTo>
                  <a:pt x="243" y="174"/>
                  <a:pt x="243" y="174"/>
                  <a:pt x="243" y="174"/>
                </a:cubicBezTo>
                <a:close/>
                <a:moveTo>
                  <a:pt x="241" y="177"/>
                </a:moveTo>
                <a:cubicBezTo>
                  <a:pt x="241" y="178"/>
                  <a:pt x="240" y="178"/>
                  <a:pt x="240" y="178"/>
                </a:cubicBezTo>
                <a:cubicBezTo>
                  <a:pt x="240" y="178"/>
                  <a:pt x="241" y="178"/>
                  <a:pt x="241" y="177"/>
                </a:cubicBezTo>
                <a:close/>
                <a:moveTo>
                  <a:pt x="239" y="181"/>
                </a:moveTo>
                <a:cubicBezTo>
                  <a:pt x="239" y="181"/>
                  <a:pt x="238" y="182"/>
                  <a:pt x="238" y="182"/>
                </a:cubicBezTo>
                <a:cubicBezTo>
                  <a:pt x="238" y="182"/>
                  <a:pt x="239" y="181"/>
                  <a:pt x="239" y="181"/>
                </a:cubicBezTo>
                <a:close/>
                <a:moveTo>
                  <a:pt x="237" y="186"/>
                </a:moveTo>
                <a:cubicBezTo>
                  <a:pt x="237" y="186"/>
                  <a:pt x="237" y="186"/>
                  <a:pt x="237" y="187"/>
                </a:cubicBezTo>
                <a:cubicBezTo>
                  <a:pt x="237" y="186"/>
                  <a:pt x="237" y="186"/>
                  <a:pt x="237" y="186"/>
                </a:cubicBezTo>
                <a:close/>
                <a:moveTo>
                  <a:pt x="236" y="190"/>
                </a:moveTo>
                <a:cubicBezTo>
                  <a:pt x="236" y="190"/>
                  <a:pt x="236" y="191"/>
                  <a:pt x="236" y="191"/>
                </a:cubicBezTo>
                <a:cubicBezTo>
                  <a:pt x="236" y="191"/>
                  <a:pt x="236" y="190"/>
                  <a:pt x="236" y="190"/>
                </a:cubicBezTo>
                <a:close/>
                <a:moveTo>
                  <a:pt x="139" y="91"/>
                </a:moveTo>
                <a:cubicBezTo>
                  <a:pt x="139" y="74"/>
                  <a:pt x="153" y="60"/>
                  <a:pt x="170" y="60"/>
                </a:cubicBezTo>
                <a:cubicBezTo>
                  <a:pt x="187" y="60"/>
                  <a:pt x="201" y="74"/>
                  <a:pt x="201" y="91"/>
                </a:cubicBezTo>
                <a:cubicBezTo>
                  <a:pt x="201" y="109"/>
                  <a:pt x="187" y="123"/>
                  <a:pt x="170" y="123"/>
                </a:cubicBezTo>
                <a:cubicBezTo>
                  <a:pt x="153" y="123"/>
                  <a:pt x="139" y="109"/>
                  <a:pt x="139" y="91"/>
                </a:cubicBezTo>
                <a:close/>
                <a:moveTo>
                  <a:pt x="113" y="11"/>
                </a:moveTo>
                <a:cubicBezTo>
                  <a:pt x="122" y="11"/>
                  <a:pt x="128" y="17"/>
                  <a:pt x="128" y="25"/>
                </a:cubicBezTo>
                <a:cubicBezTo>
                  <a:pt x="128" y="28"/>
                  <a:pt x="127" y="32"/>
                  <a:pt x="124" y="35"/>
                </a:cubicBezTo>
                <a:cubicBezTo>
                  <a:pt x="122" y="38"/>
                  <a:pt x="118" y="40"/>
                  <a:pt x="113" y="40"/>
                </a:cubicBezTo>
                <a:cubicBezTo>
                  <a:pt x="112" y="40"/>
                  <a:pt x="111" y="40"/>
                  <a:pt x="110" y="39"/>
                </a:cubicBezTo>
                <a:cubicBezTo>
                  <a:pt x="103" y="38"/>
                  <a:pt x="99" y="31"/>
                  <a:pt x="99" y="25"/>
                </a:cubicBezTo>
                <a:cubicBezTo>
                  <a:pt x="99" y="17"/>
                  <a:pt x="105" y="11"/>
                  <a:pt x="113" y="11"/>
                </a:cubicBezTo>
                <a:close/>
                <a:moveTo>
                  <a:pt x="52" y="88"/>
                </a:moveTo>
                <a:cubicBezTo>
                  <a:pt x="53" y="87"/>
                  <a:pt x="53" y="87"/>
                  <a:pt x="53" y="87"/>
                </a:cubicBezTo>
                <a:cubicBezTo>
                  <a:pt x="55" y="84"/>
                  <a:pt x="57" y="81"/>
                  <a:pt x="59" y="78"/>
                </a:cubicBezTo>
                <a:cubicBezTo>
                  <a:pt x="59" y="78"/>
                  <a:pt x="60" y="78"/>
                  <a:pt x="60" y="77"/>
                </a:cubicBezTo>
                <a:cubicBezTo>
                  <a:pt x="61" y="76"/>
                  <a:pt x="62" y="75"/>
                  <a:pt x="62" y="74"/>
                </a:cubicBezTo>
                <a:cubicBezTo>
                  <a:pt x="72" y="62"/>
                  <a:pt x="85" y="52"/>
                  <a:pt x="98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103" y="48"/>
                  <a:pt x="109" y="50"/>
                  <a:pt x="113" y="50"/>
                </a:cubicBezTo>
                <a:cubicBezTo>
                  <a:pt x="124" y="50"/>
                  <a:pt x="133" y="43"/>
                  <a:pt x="137" y="33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142" y="31"/>
                  <a:pt x="147" y="31"/>
                  <a:pt x="152" y="31"/>
                </a:cubicBezTo>
                <a:cubicBezTo>
                  <a:pt x="152" y="31"/>
                  <a:pt x="152" y="31"/>
                  <a:pt x="152" y="31"/>
                </a:cubicBezTo>
                <a:cubicBezTo>
                  <a:pt x="152" y="31"/>
                  <a:pt x="152" y="31"/>
                  <a:pt x="152" y="31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63" y="31"/>
                  <a:pt x="172" y="32"/>
                  <a:pt x="181" y="35"/>
                </a:cubicBezTo>
                <a:cubicBezTo>
                  <a:pt x="182" y="35"/>
                  <a:pt x="183" y="35"/>
                  <a:pt x="184" y="36"/>
                </a:cubicBezTo>
                <a:cubicBezTo>
                  <a:pt x="185" y="36"/>
                  <a:pt x="185" y="36"/>
                  <a:pt x="186" y="36"/>
                </a:cubicBezTo>
                <a:cubicBezTo>
                  <a:pt x="224" y="48"/>
                  <a:pt x="254" y="78"/>
                  <a:pt x="265" y="117"/>
                </a:cubicBezTo>
                <a:cubicBezTo>
                  <a:pt x="267" y="124"/>
                  <a:pt x="268" y="132"/>
                  <a:pt x="269" y="140"/>
                </a:cubicBezTo>
                <a:cubicBezTo>
                  <a:pt x="269" y="142"/>
                  <a:pt x="269" y="143"/>
                  <a:pt x="269" y="145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50"/>
                  <a:pt x="269" y="151"/>
                  <a:pt x="269" y="153"/>
                </a:cubicBezTo>
                <a:cubicBezTo>
                  <a:pt x="252" y="129"/>
                  <a:pt x="233" y="111"/>
                  <a:pt x="213" y="97"/>
                </a:cubicBezTo>
                <a:cubicBezTo>
                  <a:pt x="213" y="95"/>
                  <a:pt x="213" y="93"/>
                  <a:pt x="213" y="91"/>
                </a:cubicBezTo>
                <a:cubicBezTo>
                  <a:pt x="213" y="68"/>
                  <a:pt x="194" y="48"/>
                  <a:pt x="170" y="48"/>
                </a:cubicBezTo>
                <a:cubicBezTo>
                  <a:pt x="153" y="48"/>
                  <a:pt x="137" y="59"/>
                  <a:pt x="131" y="74"/>
                </a:cubicBezTo>
                <a:cubicBezTo>
                  <a:pt x="97" y="75"/>
                  <a:pt x="71" y="88"/>
                  <a:pt x="60" y="94"/>
                </a:cubicBezTo>
                <a:cubicBezTo>
                  <a:pt x="60" y="94"/>
                  <a:pt x="60" y="94"/>
                  <a:pt x="59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59" y="94"/>
                  <a:pt x="59" y="94"/>
                  <a:pt x="59" y="94"/>
                </a:cubicBezTo>
                <a:cubicBezTo>
                  <a:pt x="57" y="92"/>
                  <a:pt x="56" y="91"/>
                  <a:pt x="54" y="89"/>
                </a:cubicBezTo>
                <a:cubicBezTo>
                  <a:pt x="52" y="88"/>
                  <a:pt x="52" y="88"/>
                  <a:pt x="52" y="88"/>
                </a:cubicBezTo>
                <a:cubicBezTo>
                  <a:pt x="52" y="88"/>
                  <a:pt x="52" y="88"/>
                  <a:pt x="52" y="88"/>
                </a:cubicBezTo>
                <a:close/>
                <a:moveTo>
                  <a:pt x="10" y="117"/>
                </a:moveTo>
                <a:cubicBezTo>
                  <a:pt x="10" y="104"/>
                  <a:pt x="21" y="93"/>
                  <a:pt x="34" y="93"/>
                </a:cubicBezTo>
                <a:cubicBezTo>
                  <a:pt x="39" y="93"/>
                  <a:pt x="44" y="95"/>
                  <a:pt x="47" y="97"/>
                </a:cubicBezTo>
                <a:cubicBezTo>
                  <a:pt x="54" y="102"/>
                  <a:pt x="58" y="109"/>
                  <a:pt x="58" y="117"/>
                </a:cubicBezTo>
                <a:cubicBezTo>
                  <a:pt x="58" y="129"/>
                  <a:pt x="48" y="139"/>
                  <a:pt x="36" y="140"/>
                </a:cubicBezTo>
                <a:cubicBezTo>
                  <a:pt x="36" y="140"/>
                  <a:pt x="35" y="140"/>
                  <a:pt x="34" y="140"/>
                </a:cubicBezTo>
                <a:cubicBezTo>
                  <a:pt x="21" y="140"/>
                  <a:pt x="10" y="130"/>
                  <a:pt x="10" y="117"/>
                </a:cubicBezTo>
                <a:close/>
                <a:moveTo>
                  <a:pt x="97" y="278"/>
                </a:moveTo>
                <a:cubicBezTo>
                  <a:pt x="89" y="278"/>
                  <a:pt x="83" y="271"/>
                  <a:pt x="83" y="263"/>
                </a:cubicBezTo>
                <a:cubicBezTo>
                  <a:pt x="83" y="256"/>
                  <a:pt x="89" y="250"/>
                  <a:pt x="96" y="250"/>
                </a:cubicBezTo>
                <a:cubicBezTo>
                  <a:pt x="97" y="250"/>
                  <a:pt x="97" y="250"/>
                  <a:pt x="97" y="250"/>
                </a:cubicBezTo>
                <a:cubicBezTo>
                  <a:pt x="102" y="250"/>
                  <a:pt x="106" y="252"/>
                  <a:pt x="109" y="255"/>
                </a:cubicBezTo>
                <a:cubicBezTo>
                  <a:pt x="110" y="258"/>
                  <a:pt x="111" y="260"/>
                  <a:pt x="112" y="263"/>
                </a:cubicBezTo>
                <a:cubicBezTo>
                  <a:pt x="112" y="265"/>
                  <a:pt x="112" y="265"/>
                  <a:pt x="112" y="265"/>
                </a:cubicBezTo>
                <a:cubicBezTo>
                  <a:pt x="111" y="272"/>
                  <a:pt x="104" y="278"/>
                  <a:pt x="97" y="278"/>
                </a:cubicBezTo>
                <a:close/>
                <a:moveTo>
                  <a:pt x="245" y="219"/>
                </a:moveTo>
                <a:cubicBezTo>
                  <a:pt x="222" y="248"/>
                  <a:pt x="189" y="264"/>
                  <a:pt x="153" y="264"/>
                </a:cubicBezTo>
                <a:cubicBezTo>
                  <a:pt x="141" y="264"/>
                  <a:pt x="131" y="263"/>
                  <a:pt x="122" y="26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0"/>
                  <a:pt x="121" y="260"/>
                  <a:pt x="121" y="260"/>
                </a:cubicBezTo>
                <a:cubicBezTo>
                  <a:pt x="121" y="260"/>
                  <a:pt x="121" y="260"/>
                  <a:pt x="121" y="260"/>
                </a:cubicBezTo>
                <a:cubicBezTo>
                  <a:pt x="119" y="248"/>
                  <a:pt x="110" y="239"/>
                  <a:pt x="97" y="239"/>
                </a:cubicBezTo>
                <a:cubicBezTo>
                  <a:pt x="93" y="239"/>
                  <a:pt x="89" y="240"/>
                  <a:pt x="85" y="242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84" y="242"/>
                  <a:pt x="84" y="242"/>
                  <a:pt x="84" y="242"/>
                </a:cubicBezTo>
                <a:cubicBezTo>
                  <a:pt x="73" y="234"/>
                  <a:pt x="63" y="224"/>
                  <a:pt x="56" y="213"/>
                </a:cubicBezTo>
                <a:cubicBezTo>
                  <a:pt x="55" y="211"/>
                  <a:pt x="54" y="209"/>
                  <a:pt x="52" y="207"/>
                </a:cubicBezTo>
                <a:cubicBezTo>
                  <a:pt x="45" y="195"/>
                  <a:pt x="40" y="181"/>
                  <a:pt x="38" y="166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5" y="183"/>
                  <a:pt x="62" y="216"/>
                  <a:pt x="112" y="233"/>
                </a:cubicBezTo>
                <a:cubicBezTo>
                  <a:pt x="126" y="238"/>
                  <a:pt x="141" y="241"/>
                  <a:pt x="159" y="241"/>
                </a:cubicBezTo>
                <a:cubicBezTo>
                  <a:pt x="197" y="241"/>
                  <a:pt x="228" y="227"/>
                  <a:pt x="243" y="218"/>
                </a:cubicBezTo>
                <a:cubicBezTo>
                  <a:pt x="243" y="218"/>
                  <a:pt x="243" y="218"/>
                  <a:pt x="243" y="218"/>
                </a:cubicBezTo>
                <a:cubicBezTo>
                  <a:pt x="244" y="218"/>
                  <a:pt x="244" y="218"/>
                  <a:pt x="244" y="218"/>
                </a:cubicBezTo>
                <a:cubicBezTo>
                  <a:pt x="246" y="218"/>
                  <a:pt x="246" y="218"/>
                  <a:pt x="246" y="218"/>
                </a:cubicBezTo>
                <a:cubicBezTo>
                  <a:pt x="245" y="219"/>
                  <a:pt x="245" y="219"/>
                  <a:pt x="245" y="219"/>
                </a:cubicBezTo>
                <a:close/>
                <a:moveTo>
                  <a:pt x="270" y="219"/>
                </a:moveTo>
                <a:cubicBezTo>
                  <a:pt x="269" y="219"/>
                  <a:pt x="269" y="219"/>
                  <a:pt x="269" y="219"/>
                </a:cubicBezTo>
                <a:cubicBezTo>
                  <a:pt x="256" y="219"/>
                  <a:pt x="246" y="208"/>
                  <a:pt x="246" y="195"/>
                </a:cubicBezTo>
                <a:cubicBezTo>
                  <a:pt x="246" y="182"/>
                  <a:pt x="256" y="171"/>
                  <a:pt x="269" y="171"/>
                </a:cubicBezTo>
                <a:cubicBezTo>
                  <a:pt x="282" y="171"/>
                  <a:pt x="293" y="182"/>
                  <a:pt x="293" y="195"/>
                </a:cubicBezTo>
                <a:cubicBezTo>
                  <a:pt x="293" y="208"/>
                  <a:pt x="282" y="219"/>
                  <a:pt x="270" y="2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383" tIns="45691" rIns="91383" bIns="4569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sp>
        <p:nvSpPr>
          <p:cNvPr id="667" name="Isosceles Triangle 126">
            <a:extLst>
              <a:ext uri="{FF2B5EF4-FFF2-40B4-BE49-F238E27FC236}">
                <a16:creationId xmlns:a16="http://schemas.microsoft.com/office/drawing/2014/main" id="{C2E34873-3E3E-7644-B9F0-DD61E2B25F87}"/>
              </a:ext>
            </a:extLst>
          </p:cNvPr>
          <p:cNvSpPr/>
          <p:nvPr/>
        </p:nvSpPr>
        <p:spPr>
          <a:xfrm rot="5400000">
            <a:off x="992467" y="4344509"/>
            <a:ext cx="1311679" cy="173485"/>
          </a:xfrm>
          <a:prstGeom prst="triangle">
            <a:avLst/>
          </a:prstGeom>
          <a:solidFill>
            <a:srgbClr val="6C6C6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668" name="Isosceles Triangle 127">
            <a:extLst>
              <a:ext uri="{FF2B5EF4-FFF2-40B4-BE49-F238E27FC236}">
                <a16:creationId xmlns:a16="http://schemas.microsoft.com/office/drawing/2014/main" id="{1BA40EDA-1C35-1B4F-93EB-E2ED71791335}"/>
              </a:ext>
            </a:extLst>
          </p:cNvPr>
          <p:cNvSpPr/>
          <p:nvPr/>
        </p:nvSpPr>
        <p:spPr>
          <a:xfrm rot="10800000">
            <a:off x="2779672" y="3409693"/>
            <a:ext cx="1311679" cy="144000"/>
          </a:xfrm>
          <a:prstGeom prst="triangle">
            <a:avLst/>
          </a:prstGeom>
          <a:solidFill>
            <a:srgbClr val="6C6C6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A6462041-0110-A241-A535-F1611133857B}"/>
              </a:ext>
            </a:extLst>
          </p:cNvPr>
          <p:cNvCxnSpPr>
            <a:cxnSpLocks/>
          </p:cNvCxnSpPr>
          <p:nvPr/>
        </p:nvCxnSpPr>
        <p:spPr>
          <a:xfrm>
            <a:off x="7630680" y="3754822"/>
            <a:ext cx="514668" cy="0"/>
          </a:xfrm>
          <a:prstGeom prst="line">
            <a:avLst/>
          </a:prstGeom>
          <a:noFill/>
          <a:ln w="15875" cap="flat" cmpd="sng" algn="ctr">
            <a:solidFill>
              <a:srgbClr val="919191"/>
            </a:solidFill>
            <a:prstDash val="sysDot"/>
            <a:tailEnd type="oval"/>
          </a:ln>
          <a:effectLst/>
        </p:spPr>
      </p:cxnSp>
      <p:sp>
        <p:nvSpPr>
          <p:cNvPr id="671" name="Content Placeholder 5">
            <a:extLst>
              <a:ext uri="{FF2B5EF4-FFF2-40B4-BE49-F238E27FC236}">
                <a16:creationId xmlns:a16="http://schemas.microsoft.com/office/drawing/2014/main" id="{16C32916-8C17-D642-9034-AC06CE945984}"/>
              </a:ext>
            </a:extLst>
          </p:cNvPr>
          <p:cNvSpPr txBox="1">
            <a:spLocks/>
          </p:cNvSpPr>
          <p:nvPr/>
        </p:nvSpPr>
        <p:spPr>
          <a:xfrm>
            <a:off x="9867956" y="1189119"/>
            <a:ext cx="2294554" cy="2638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1400" b="1" kern="0">
                <a:solidFill>
                  <a:srgbClr val="BD001D"/>
                </a:solidFill>
                <a:latin typeface="+mj-lt"/>
                <a:cs typeface="Arial" charset="0"/>
              </a:defRPr>
            </a:lvl1pPr>
            <a:lvl2pPr marL="0" lvl="1" eaLnBrk="0" hangingPunct="0">
              <a:defRPr sz="1400" b="1">
                <a:solidFill>
                  <a:schemeClr val="accent3"/>
                </a:solidFill>
                <a:latin typeface="+mj-lt"/>
              </a:defRPr>
            </a:lvl2pPr>
            <a:lvl3pPr marL="1142314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40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66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91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017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942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869" indent="-228463" algn="l" defTabSz="9138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7963" lvl="1" indent="-207963" defTabSz="913851">
              <a:lnSpc>
                <a:spcPct val="85000"/>
              </a:lnSpc>
              <a:defRPr/>
            </a:pPr>
            <a:r>
              <a:rPr lang="en-US" sz="1300" b="0" dirty="0">
                <a:solidFill>
                  <a:srgbClr val="004DFF"/>
                </a:solidFill>
                <a:latin typeface="Graphik Medium" panose="020B0503030202060203" pitchFamily="34" charset="77"/>
                <a:cs typeface="Arial" charset="0"/>
              </a:rPr>
              <a:t>4. Bachelor </a:t>
            </a:r>
            <a:r>
              <a:rPr lang="en-US" sz="1300" b="0" dirty="0" err="1">
                <a:solidFill>
                  <a:srgbClr val="004DFF"/>
                </a:solidFill>
                <a:latin typeface="Graphik Medium" panose="020B0503030202060203" pitchFamily="34" charset="77"/>
                <a:cs typeface="Arial" charset="0"/>
              </a:rPr>
              <a:t>Zertifikat</a:t>
            </a:r>
            <a:r>
              <a:rPr lang="en-US" sz="1300" b="0" dirty="0">
                <a:solidFill>
                  <a:srgbClr val="004DFF"/>
                </a:solidFill>
                <a:latin typeface="Graphik Medium" panose="020B0503030202060203" pitchFamily="34" charset="77"/>
                <a:cs typeface="Arial" charset="0"/>
              </a:rPr>
              <a:t> </a:t>
            </a:r>
            <a:r>
              <a:rPr lang="en-US" sz="1300" b="0" dirty="0" err="1">
                <a:solidFill>
                  <a:srgbClr val="004DFF"/>
                </a:solidFill>
                <a:latin typeface="Graphik Medium" panose="020B0503030202060203" pitchFamily="34" charset="77"/>
                <a:cs typeface="Arial" charset="0"/>
              </a:rPr>
              <a:t>erhalten</a:t>
            </a:r>
            <a:endParaRPr lang="en-US" sz="1300" b="0" dirty="0">
              <a:solidFill>
                <a:srgbClr val="000000"/>
              </a:solidFill>
              <a:latin typeface="Graphik Medium" panose="020B0503030202060203" pitchFamily="34" charset="77"/>
              <a:cs typeface="Arial" charset="0"/>
            </a:endParaRPr>
          </a:p>
        </p:txBody>
      </p:sp>
      <p:grpSp>
        <p:nvGrpSpPr>
          <p:cNvPr id="680" name="Group 183">
            <a:extLst>
              <a:ext uri="{FF2B5EF4-FFF2-40B4-BE49-F238E27FC236}">
                <a16:creationId xmlns:a16="http://schemas.microsoft.com/office/drawing/2014/main" id="{8A1F328C-7031-4346-8B26-0AC810D66E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34672" y="4725556"/>
            <a:ext cx="204537" cy="204537"/>
            <a:chOff x="6536" y="440"/>
            <a:chExt cx="426" cy="426"/>
          </a:xfrm>
          <a:solidFill>
            <a:srgbClr val="004DFF"/>
          </a:solidFill>
        </p:grpSpPr>
        <p:sp>
          <p:nvSpPr>
            <p:cNvPr id="681" name="Freeform 184">
              <a:extLst>
                <a:ext uri="{FF2B5EF4-FFF2-40B4-BE49-F238E27FC236}">
                  <a16:creationId xmlns:a16="http://schemas.microsoft.com/office/drawing/2014/main" id="{0D33B2B0-0D1F-0D45-8144-023272656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" y="635"/>
              <a:ext cx="53" cy="18"/>
            </a:xfrm>
            <a:custGeom>
              <a:avLst/>
              <a:gdLst>
                <a:gd name="T0" fmla="*/ 36 w 36"/>
                <a:gd name="T1" fmla="*/ 6 h 12"/>
                <a:gd name="T2" fmla="*/ 30 w 36"/>
                <a:gd name="T3" fmla="*/ 0 h 12"/>
                <a:gd name="T4" fmla="*/ 6 w 36"/>
                <a:gd name="T5" fmla="*/ 0 h 12"/>
                <a:gd name="T6" fmla="*/ 0 w 36"/>
                <a:gd name="T7" fmla="*/ 6 h 12"/>
                <a:gd name="T8" fmla="*/ 6 w 36"/>
                <a:gd name="T9" fmla="*/ 12 h 12"/>
                <a:gd name="T10" fmla="*/ 30 w 36"/>
                <a:gd name="T11" fmla="*/ 12 h 12"/>
                <a:gd name="T12" fmla="*/ 36 w 36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6" y="6"/>
                  </a:moveTo>
                  <a:cubicBezTo>
                    <a:pt x="36" y="3"/>
                    <a:pt x="33" y="0"/>
                    <a:pt x="3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2" name="Freeform 185">
              <a:extLst>
                <a:ext uri="{FF2B5EF4-FFF2-40B4-BE49-F238E27FC236}">
                  <a16:creationId xmlns:a16="http://schemas.microsoft.com/office/drawing/2014/main" id="{2DF51F2F-52CF-B74C-9283-C849504E3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" y="635"/>
              <a:ext cx="54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3" name="Freeform 186">
              <a:extLst>
                <a:ext uri="{FF2B5EF4-FFF2-40B4-BE49-F238E27FC236}">
                  <a16:creationId xmlns:a16="http://schemas.microsoft.com/office/drawing/2014/main" id="{BCF1A385-27D9-8D48-89B5-FA00EB2F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" y="777"/>
              <a:ext cx="18" cy="54"/>
            </a:xfrm>
            <a:custGeom>
              <a:avLst/>
              <a:gdLst>
                <a:gd name="T0" fmla="*/ 6 w 12"/>
                <a:gd name="T1" fmla="*/ 0 h 36"/>
                <a:gd name="T2" fmla="*/ 0 w 12"/>
                <a:gd name="T3" fmla="*/ 6 h 36"/>
                <a:gd name="T4" fmla="*/ 0 w 12"/>
                <a:gd name="T5" fmla="*/ 30 h 36"/>
                <a:gd name="T6" fmla="*/ 6 w 12"/>
                <a:gd name="T7" fmla="*/ 36 h 36"/>
                <a:gd name="T8" fmla="*/ 12 w 12"/>
                <a:gd name="T9" fmla="*/ 30 h 36"/>
                <a:gd name="T10" fmla="*/ 12 w 12"/>
                <a:gd name="T11" fmla="*/ 6 h 36"/>
                <a:gd name="T12" fmla="*/ 6 w 1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3" y="36"/>
                    <a:pt x="6" y="36"/>
                  </a:cubicBez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4" name="Freeform 187">
              <a:extLst>
                <a:ext uri="{FF2B5EF4-FFF2-40B4-BE49-F238E27FC236}">
                  <a16:creationId xmlns:a16="http://schemas.microsoft.com/office/drawing/2014/main" id="{93DD26CD-9074-2842-82F6-8CB47DC49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" y="476"/>
              <a:ext cx="18" cy="53"/>
            </a:xfrm>
            <a:custGeom>
              <a:avLst/>
              <a:gdLst>
                <a:gd name="T0" fmla="*/ 6 w 12"/>
                <a:gd name="T1" fmla="*/ 0 h 36"/>
                <a:gd name="T2" fmla="*/ 0 w 12"/>
                <a:gd name="T3" fmla="*/ 6 h 36"/>
                <a:gd name="T4" fmla="*/ 0 w 12"/>
                <a:gd name="T5" fmla="*/ 30 h 36"/>
                <a:gd name="T6" fmla="*/ 6 w 12"/>
                <a:gd name="T7" fmla="*/ 36 h 36"/>
                <a:gd name="T8" fmla="*/ 12 w 12"/>
                <a:gd name="T9" fmla="*/ 30 h 36"/>
                <a:gd name="T10" fmla="*/ 12 w 12"/>
                <a:gd name="T11" fmla="*/ 6 h 36"/>
                <a:gd name="T12" fmla="*/ 6 w 1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3" y="36"/>
                    <a:pt x="6" y="36"/>
                  </a:cubicBez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5" name="Freeform 188">
              <a:extLst>
                <a:ext uri="{FF2B5EF4-FFF2-40B4-BE49-F238E27FC236}">
                  <a16:creationId xmlns:a16="http://schemas.microsoft.com/office/drawing/2014/main" id="{1FC6F4D4-8BA8-4B42-B5F1-A83DAB0C4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" y="440"/>
              <a:ext cx="426" cy="426"/>
            </a:xfrm>
            <a:custGeom>
              <a:avLst/>
              <a:gdLst>
                <a:gd name="T0" fmla="*/ 258 w 288"/>
                <a:gd name="T1" fmla="*/ 77 h 288"/>
                <a:gd name="T2" fmla="*/ 276 w 288"/>
                <a:gd name="T3" fmla="*/ 144 h 288"/>
                <a:gd name="T4" fmla="*/ 144 w 288"/>
                <a:gd name="T5" fmla="*/ 276 h 288"/>
                <a:gd name="T6" fmla="*/ 12 w 288"/>
                <a:gd name="T7" fmla="*/ 144 h 288"/>
                <a:gd name="T8" fmla="*/ 144 w 288"/>
                <a:gd name="T9" fmla="*/ 12 h 288"/>
                <a:gd name="T10" fmla="*/ 229 w 288"/>
                <a:gd name="T11" fmla="*/ 43 h 288"/>
                <a:gd name="T12" fmla="*/ 237 w 288"/>
                <a:gd name="T13" fmla="*/ 35 h 288"/>
                <a:gd name="T14" fmla="*/ 144 w 288"/>
                <a:gd name="T15" fmla="*/ 0 h 288"/>
                <a:gd name="T16" fmla="*/ 0 w 288"/>
                <a:gd name="T17" fmla="*/ 144 h 288"/>
                <a:gd name="T18" fmla="*/ 144 w 288"/>
                <a:gd name="T19" fmla="*/ 288 h 288"/>
                <a:gd name="T20" fmla="*/ 288 w 288"/>
                <a:gd name="T21" fmla="*/ 144 h 288"/>
                <a:gd name="T22" fmla="*/ 266 w 288"/>
                <a:gd name="T23" fmla="*/ 69 h 288"/>
                <a:gd name="T24" fmla="*/ 258 w 288"/>
                <a:gd name="T25" fmla="*/ 7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258" y="77"/>
                  </a:moveTo>
                  <a:cubicBezTo>
                    <a:pt x="269" y="97"/>
                    <a:pt x="276" y="120"/>
                    <a:pt x="276" y="144"/>
                  </a:cubicBezTo>
                  <a:cubicBezTo>
                    <a:pt x="276" y="217"/>
                    <a:pt x="217" y="276"/>
                    <a:pt x="144" y="276"/>
                  </a:cubicBezTo>
                  <a:cubicBezTo>
                    <a:pt x="71" y="276"/>
                    <a:pt x="12" y="217"/>
                    <a:pt x="12" y="144"/>
                  </a:cubicBezTo>
                  <a:cubicBezTo>
                    <a:pt x="12" y="72"/>
                    <a:pt x="71" y="12"/>
                    <a:pt x="144" y="12"/>
                  </a:cubicBezTo>
                  <a:cubicBezTo>
                    <a:pt x="176" y="12"/>
                    <a:pt x="206" y="24"/>
                    <a:pt x="229" y="43"/>
                  </a:cubicBezTo>
                  <a:cubicBezTo>
                    <a:pt x="237" y="35"/>
                    <a:pt x="237" y="35"/>
                    <a:pt x="237" y="35"/>
                  </a:cubicBezTo>
                  <a:cubicBezTo>
                    <a:pt x="212" y="13"/>
                    <a:pt x="180" y="0"/>
                    <a:pt x="144" y="0"/>
                  </a:cubicBez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3" y="288"/>
                    <a:pt x="288" y="224"/>
                    <a:pt x="288" y="144"/>
                  </a:cubicBezTo>
                  <a:cubicBezTo>
                    <a:pt x="288" y="117"/>
                    <a:pt x="280" y="91"/>
                    <a:pt x="266" y="69"/>
                  </a:cubicBezTo>
                  <a:lnTo>
                    <a:pt x="258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6" name="Freeform 189">
              <a:extLst>
                <a:ext uri="{FF2B5EF4-FFF2-40B4-BE49-F238E27FC236}">
                  <a16:creationId xmlns:a16="http://schemas.microsoft.com/office/drawing/2014/main" id="{7BF37A0B-8FAB-8341-BFD6-515D022F6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" y="483"/>
              <a:ext cx="203" cy="201"/>
            </a:xfrm>
            <a:custGeom>
              <a:avLst/>
              <a:gdLst>
                <a:gd name="T0" fmla="*/ 7 w 137"/>
                <a:gd name="T1" fmla="*/ 136 h 136"/>
                <a:gd name="T2" fmla="*/ 11 w 137"/>
                <a:gd name="T3" fmla="*/ 134 h 136"/>
                <a:gd name="T4" fmla="*/ 134 w 137"/>
                <a:gd name="T5" fmla="*/ 11 h 136"/>
                <a:gd name="T6" fmla="*/ 134 w 137"/>
                <a:gd name="T7" fmla="*/ 2 h 136"/>
                <a:gd name="T8" fmla="*/ 126 w 137"/>
                <a:gd name="T9" fmla="*/ 2 h 136"/>
                <a:gd name="T10" fmla="*/ 3 w 137"/>
                <a:gd name="T11" fmla="*/ 126 h 136"/>
                <a:gd name="T12" fmla="*/ 3 w 137"/>
                <a:gd name="T13" fmla="*/ 134 h 136"/>
                <a:gd name="T14" fmla="*/ 7 w 137"/>
                <a:gd name="T1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36">
                  <a:moveTo>
                    <a:pt x="7" y="136"/>
                  </a:moveTo>
                  <a:cubicBezTo>
                    <a:pt x="8" y="136"/>
                    <a:pt x="10" y="135"/>
                    <a:pt x="11" y="134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7" y="8"/>
                    <a:pt x="137" y="5"/>
                    <a:pt x="134" y="2"/>
                  </a:cubicBezTo>
                  <a:cubicBezTo>
                    <a:pt x="132" y="0"/>
                    <a:pt x="128" y="0"/>
                    <a:pt x="126" y="2"/>
                  </a:cubicBezTo>
                  <a:cubicBezTo>
                    <a:pt x="3" y="126"/>
                    <a:pt x="3" y="126"/>
                    <a:pt x="3" y="126"/>
                  </a:cubicBezTo>
                  <a:cubicBezTo>
                    <a:pt x="0" y="128"/>
                    <a:pt x="0" y="132"/>
                    <a:pt x="3" y="134"/>
                  </a:cubicBezTo>
                  <a:cubicBezTo>
                    <a:pt x="4" y="135"/>
                    <a:pt x="5" y="136"/>
                    <a:pt x="7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87" name="Freeform 190">
              <a:extLst>
                <a:ext uri="{FF2B5EF4-FFF2-40B4-BE49-F238E27FC236}">
                  <a16:creationId xmlns:a16="http://schemas.microsoft.com/office/drawing/2014/main" id="{70A8DD69-778D-2C45-8E5A-8FA1BFFA6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" y="578"/>
              <a:ext cx="108" cy="106"/>
            </a:xfrm>
            <a:custGeom>
              <a:avLst/>
              <a:gdLst>
                <a:gd name="T0" fmla="*/ 11 w 73"/>
                <a:gd name="T1" fmla="*/ 2 h 72"/>
                <a:gd name="T2" fmla="*/ 2 w 73"/>
                <a:gd name="T3" fmla="*/ 2 h 72"/>
                <a:gd name="T4" fmla="*/ 2 w 73"/>
                <a:gd name="T5" fmla="*/ 11 h 72"/>
                <a:gd name="T6" fmla="*/ 62 w 73"/>
                <a:gd name="T7" fmla="*/ 71 h 72"/>
                <a:gd name="T8" fmla="*/ 66 w 73"/>
                <a:gd name="T9" fmla="*/ 72 h 72"/>
                <a:gd name="T10" fmla="*/ 71 w 73"/>
                <a:gd name="T11" fmla="*/ 71 h 72"/>
                <a:gd name="T12" fmla="*/ 71 w 73"/>
                <a:gd name="T13" fmla="*/ 62 h 72"/>
                <a:gd name="T14" fmla="*/ 11 w 73"/>
                <a:gd name="T15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11" y="2"/>
                  </a:moveTo>
                  <a:cubicBezTo>
                    <a:pt x="8" y="0"/>
                    <a:pt x="4" y="0"/>
                    <a:pt x="2" y="2"/>
                  </a:cubicBezTo>
                  <a:cubicBezTo>
                    <a:pt x="0" y="4"/>
                    <a:pt x="0" y="8"/>
                    <a:pt x="2" y="11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3" y="72"/>
                    <a:pt x="65" y="72"/>
                    <a:pt x="66" y="72"/>
                  </a:cubicBezTo>
                  <a:cubicBezTo>
                    <a:pt x="68" y="72"/>
                    <a:pt x="70" y="72"/>
                    <a:pt x="71" y="71"/>
                  </a:cubicBezTo>
                  <a:cubicBezTo>
                    <a:pt x="73" y="68"/>
                    <a:pt x="73" y="64"/>
                    <a:pt x="71" y="62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688" name="Rectangle 687">
            <a:extLst>
              <a:ext uri="{FF2B5EF4-FFF2-40B4-BE49-F238E27FC236}">
                <a16:creationId xmlns:a16="http://schemas.microsoft.com/office/drawing/2014/main" id="{B3E6F510-E5C6-3C4D-9D79-431D51B11971}"/>
              </a:ext>
            </a:extLst>
          </p:cNvPr>
          <p:cNvSpPr/>
          <p:nvPr/>
        </p:nvSpPr>
        <p:spPr>
          <a:xfrm>
            <a:off x="8626641" y="4704869"/>
            <a:ext cx="659552" cy="191823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>
                <a:solidFill>
                  <a:srgbClr val="000000"/>
                </a:solidFill>
                <a:latin typeface="Graphik" panose="020B0503030202060203" pitchFamily="34" charset="77"/>
              </a:rPr>
              <a:t>Kalkulierte</a:t>
            </a:r>
            <a:r>
              <a:rPr lang="en-US" sz="900" kern="0" dirty="0">
                <a:solidFill>
                  <a:srgbClr val="000000"/>
                </a:solidFill>
                <a:latin typeface="Graphik" panose="020B0503030202060203" pitchFamily="34" charset="77"/>
              </a:rPr>
              <a:t> CP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grpSp>
        <p:nvGrpSpPr>
          <p:cNvPr id="689" name="Group 178">
            <a:extLst>
              <a:ext uri="{FF2B5EF4-FFF2-40B4-BE49-F238E27FC236}">
                <a16:creationId xmlns:a16="http://schemas.microsoft.com/office/drawing/2014/main" id="{3C265667-42FF-6E4D-97D1-7355FD33F0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54321" y="5130823"/>
            <a:ext cx="172824" cy="207389"/>
            <a:chOff x="5541" y="440"/>
            <a:chExt cx="355" cy="426"/>
          </a:xfrm>
          <a:solidFill>
            <a:srgbClr val="004DFF"/>
          </a:solidFill>
        </p:grpSpPr>
        <p:sp>
          <p:nvSpPr>
            <p:cNvPr id="690" name="Freeform 179">
              <a:extLst>
                <a:ext uri="{FF2B5EF4-FFF2-40B4-BE49-F238E27FC236}">
                  <a16:creationId xmlns:a16="http://schemas.microsoft.com/office/drawing/2014/main" id="{B2914DC9-8871-0240-8234-101FC019DB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1" y="440"/>
              <a:ext cx="355" cy="426"/>
            </a:xfrm>
            <a:custGeom>
              <a:avLst/>
              <a:gdLst>
                <a:gd name="T0" fmla="*/ 209 w 240"/>
                <a:gd name="T1" fmla="*/ 88 h 288"/>
                <a:gd name="T2" fmla="*/ 222 w 240"/>
                <a:gd name="T3" fmla="*/ 75 h 288"/>
                <a:gd name="T4" fmla="*/ 224 w 240"/>
                <a:gd name="T5" fmla="*/ 77 h 288"/>
                <a:gd name="T6" fmla="*/ 228 w 240"/>
                <a:gd name="T7" fmla="*/ 78 h 288"/>
                <a:gd name="T8" fmla="*/ 232 w 240"/>
                <a:gd name="T9" fmla="*/ 77 h 288"/>
                <a:gd name="T10" fmla="*/ 232 w 240"/>
                <a:gd name="T11" fmla="*/ 68 h 288"/>
                <a:gd name="T12" fmla="*/ 220 w 240"/>
                <a:gd name="T13" fmla="*/ 56 h 288"/>
                <a:gd name="T14" fmla="*/ 212 w 240"/>
                <a:gd name="T15" fmla="*/ 56 h 288"/>
                <a:gd name="T16" fmla="*/ 212 w 240"/>
                <a:gd name="T17" fmla="*/ 65 h 288"/>
                <a:gd name="T18" fmla="*/ 214 w 240"/>
                <a:gd name="T19" fmla="*/ 66 h 288"/>
                <a:gd name="T20" fmla="*/ 201 w 240"/>
                <a:gd name="T21" fmla="*/ 79 h 288"/>
                <a:gd name="T22" fmla="*/ 144 w 240"/>
                <a:gd name="T23" fmla="*/ 51 h 288"/>
                <a:gd name="T24" fmla="*/ 144 w 240"/>
                <a:gd name="T25" fmla="*/ 12 h 288"/>
                <a:gd name="T26" fmla="*/ 156 w 240"/>
                <a:gd name="T27" fmla="*/ 12 h 288"/>
                <a:gd name="T28" fmla="*/ 162 w 240"/>
                <a:gd name="T29" fmla="*/ 6 h 288"/>
                <a:gd name="T30" fmla="*/ 156 w 240"/>
                <a:gd name="T31" fmla="*/ 0 h 288"/>
                <a:gd name="T32" fmla="*/ 138 w 240"/>
                <a:gd name="T33" fmla="*/ 0 h 288"/>
                <a:gd name="T34" fmla="*/ 102 w 240"/>
                <a:gd name="T35" fmla="*/ 0 h 288"/>
                <a:gd name="T36" fmla="*/ 84 w 240"/>
                <a:gd name="T37" fmla="*/ 0 h 288"/>
                <a:gd name="T38" fmla="*/ 78 w 240"/>
                <a:gd name="T39" fmla="*/ 6 h 288"/>
                <a:gd name="T40" fmla="*/ 84 w 240"/>
                <a:gd name="T41" fmla="*/ 12 h 288"/>
                <a:gd name="T42" fmla="*/ 96 w 240"/>
                <a:gd name="T43" fmla="*/ 12 h 288"/>
                <a:gd name="T44" fmla="*/ 96 w 240"/>
                <a:gd name="T45" fmla="*/ 51 h 288"/>
                <a:gd name="T46" fmla="*/ 0 w 240"/>
                <a:gd name="T47" fmla="*/ 168 h 288"/>
                <a:gd name="T48" fmla="*/ 120 w 240"/>
                <a:gd name="T49" fmla="*/ 288 h 288"/>
                <a:gd name="T50" fmla="*/ 240 w 240"/>
                <a:gd name="T51" fmla="*/ 168 h 288"/>
                <a:gd name="T52" fmla="*/ 209 w 240"/>
                <a:gd name="T53" fmla="*/ 88 h 288"/>
                <a:gd name="T54" fmla="*/ 108 w 240"/>
                <a:gd name="T55" fmla="*/ 12 h 288"/>
                <a:gd name="T56" fmla="*/ 132 w 240"/>
                <a:gd name="T57" fmla="*/ 12 h 288"/>
                <a:gd name="T58" fmla="*/ 132 w 240"/>
                <a:gd name="T59" fmla="*/ 49 h 288"/>
                <a:gd name="T60" fmla="*/ 120 w 240"/>
                <a:gd name="T61" fmla="*/ 48 h 288"/>
                <a:gd name="T62" fmla="*/ 108 w 240"/>
                <a:gd name="T63" fmla="*/ 49 h 288"/>
                <a:gd name="T64" fmla="*/ 108 w 240"/>
                <a:gd name="T65" fmla="*/ 12 h 288"/>
                <a:gd name="T66" fmla="*/ 120 w 240"/>
                <a:gd name="T67" fmla="*/ 276 h 288"/>
                <a:gd name="T68" fmla="*/ 12 w 240"/>
                <a:gd name="T69" fmla="*/ 168 h 288"/>
                <a:gd name="T70" fmla="*/ 120 w 240"/>
                <a:gd name="T71" fmla="*/ 60 h 288"/>
                <a:gd name="T72" fmla="*/ 228 w 240"/>
                <a:gd name="T73" fmla="*/ 168 h 288"/>
                <a:gd name="T74" fmla="*/ 120 w 240"/>
                <a:gd name="T75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0" h="288">
                  <a:moveTo>
                    <a:pt x="209" y="88"/>
                  </a:moveTo>
                  <a:cubicBezTo>
                    <a:pt x="222" y="75"/>
                    <a:pt x="222" y="75"/>
                    <a:pt x="222" y="75"/>
                  </a:cubicBezTo>
                  <a:cubicBezTo>
                    <a:pt x="224" y="77"/>
                    <a:pt x="224" y="77"/>
                    <a:pt x="224" y="77"/>
                  </a:cubicBezTo>
                  <a:cubicBezTo>
                    <a:pt x="225" y="78"/>
                    <a:pt x="227" y="78"/>
                    <a:pt x="228" y="78"/>
                  </a:cubicBezTo>
                  <a:cubicBezTo>
                    <a:pt x="230" y="78"/>
                    <a:pt x="231" y="78"/>
                    <a:pt x="232" y="77"/>
                  </a:cubicBezTo>
                  <a:cubicBezTo>
                    <a:pt x="235" y="74"/>
                    <a:pt x="235" y="71"/>
                    <a:pt x="232" y="68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8" y="54"/>
                    <a:pt x="214" y="54"/>
                    <a:pt x="212" y="56"/>
                  </a:cubicBezTo>
                  <a:cubicBezTo>
                    <a:pt x="210" y="59"/>
                    <a:pt x="210" y="62"/>
                    <a:pt x="212" y="65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185" y="65"/>
                    <a:pt x="166" y="55"/>
                    <a:pt x="144" y="51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59" y="12"/>
                    <a:pt x="162" y="10"/>
                    <a:pt x="162" y="6"/>
                  </a:cubicBezTo>
                  <a:cubicBezTo>
                    <a:pt x="162" y="3"/>
                    <a:pt x="159" y="0"/>
                    <a:pt x="15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1" y="0"/>
                    <a:pt x="78" y="3"/>
                    <a:pt x="78" y="6"/>
                  </a:cubicBezTo>
                  <a:cubicBezTo>
                    <a:pt x="78" y="10"/>
                    <a:pt x="81" y="12"/>
                    <a:pt x="84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41" y="62"/>
                    <a:pt x="0" y="110"/>
                    <a:pt x="0" y="168"/>
                  </a:cubicBezTo>
                  <a:cubicBezTo>
                    <a:pt x="0" y="235"/>
                    <a:pt x="54" y="288"/>
                    <a:pt x="120" y="288"/>
                  </a:cubicBezTo>
                  <a:cubicBezTo>
                    <a:pt x="186" y="288"/>
                    <a:pt x="240" y="235"/>
                    <a:pt x="240" y="168"/>
                  </a:cubicBezTo>
                  <a:cubicBezTo>
                    <a:pt x="240" y="138"/>
                    <a:pt x="228" y="109"/>
                    <a:pt x="209" y="88"/>
                  </a:cubicBezTo>
                  <a:close/>
                  <a:moveTo>
                    <a:pt x="108" y="12"/>
                  </a:moveTo>
                  <a:cubicBezTo>
                    <a:pt x="132" y="12"/>
                    <a:pt x="132" y="12"/>
                    <a:pt x="132" y="12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28" y="49"/>
                    <a:pt x="124" y="48"/>
                    <a:pt x="120" y="48"/>
                  </a:cubicBezTo>
                  <a:cubicBezTo>
                    <a:pt x="116" y="48"/>
                    <a:pt x="112" y="49"/>
                    <a:pt x="108" y="49"/>
                  </a:cubicBezTo>
                  <a:lnTo>
                    <a:pt x="108" y="12"/>
                  </a:lnTo>
                  <a:close/>
                  <a:moveTo>
                    <a:pt x="120" y="276"/>
                  </a:moveTo>
                  <a:cubicBezTo>
                    <a:pt x="61" y="276"/>
                    <a:pt x="12" y="228"/>
                    <a:pt x="12" y="168"/>
                  </a:cubicBezTo>
                  <a:cubicBezTo>
                    <a:pt x="12" y="109"/>
                    <a:pt x="61" y="60"/>
                    <a:pt x="120" y="60"/>
                  </a:cubicBezTo>
                  <a:cubicBezTo>
                    <a:pt x="180" y="60"/>
                    <a:pt x="228" y="109"/>
                    <a:pt x="228" y="168"/>
                  </a:cubicBezTo>
                  <a:cubicBezTo>
                    <a:pt x="228" y="228"/>
                    <a:pt x="180" y="276"/>
                    <a:pt x="120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91" name="Freeform 180">
              <a:extLst>
                <a:ext uri="{FF2B5EF4-FFF2-40B4-BE49-F238E27FC236}">
                  <a16:creationId xmlns:a16="http://schemas.microsoft.com/office/drawing/2014/main" id="{78A04AA1-3CEC-B442-A550-BCFFED529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9" y="585"/>
              <a:ext cx="125" cy="210"/>
            </a:xfrm>
            <a:custGeom>
              <a:avLst/>
              <a:gdLst>
                <a:gd name="T0" fmla="*/ 78 w 84"/>
                <a:gd name="T1" fmla="*/ 55 h 142"/>
                <a:gd name="T2" fmla="*/ 54 w 84"/>
                <a:gd name="T3" fmla="*/ 55 h 142"/>
                <a:gd name="T4" fmla="*/ 70 w 84"/>
                <a:gd name="T5" fmla="*/ 8 h 142"/>
                <a:gd name="T6" fmla="*/ 68 w 84"/>
                <a:gd name="T7" fmla="*/ 1 h 142"/>
                <a:gd name="T8" fmla="*/ 60 w 84"/>
                <a:gd name="T9" fmla="*/ 2 h 142"/>
                <a:gd name="T10" fmla="*/ 2 w 84"/>
                <a:gd name="T11" fmla="*/ 76 h 142"/>
                <a:gd name="T12" fmla="*/ 1 w 84"/>
                <a:gd name="T13" fmla="*/ 82 h 142"/>
                <a:gd name="T14" fmla="*/ 6 w 84"/>
                <a:gd name="T15" fmla="*/ 85 h 142"/>
                <a:gd name="T16" fmla="*/ 24 w 84"/>
                <a:gd name="T17" fmla="*/ 85 h 142"/>
                <a:gd name="T18" fmla="*/ 11 w 84"/>
                <a:gd name="T19" fmla="*/ 134 h 142"/>
                <a:gd name="T20" fmla="*/ 14 w 84"/>
                <a:gd name="T21" fmla="*/ 141 h 142"/>
                <a:gd name="T22" fmla="*/ 16 w 84"/>
                <a:gd name="T23" fmla="*/ 142 h 142"/>
                <a:gd name="T24" fmla="*/ 21 w 84"/>
                <a:gd name="T25" fmla="*/ 140 h 142"/>
                <a:gd name="T26" fmla="*/ 83 w 84"/>
                <a:gd name="T27" fmla="*/ 65 h 142"/>
                <a:gd name="T28" fmla="*/ 83 w 84"/>
                <a:gd name="T29" fmla="*/ 59 h 142"/>
                <a:gd name="T30" fmla="*/ 78 w 84"/>
                <a:gd name="T31" fmla="*/ 55 h 142"/>
                <a:gd name="T32" fmla="*/ 29 w 84"/>
                <a:gd name="T33" fmla="*/ 112 h 142"/>
                <a:gd name="T34" fmla="*/ 37 w 84"/>
                <a:gd name="T35" fmla="*/ 81 h 142"/>
                <a:gd name="T36" fmla="*/ 36 w 84"/>
                <a:gd name="T37" fmla="*/ 76 h 142"/>
                <a:gd name="T38" fmla="*/ 31 w 84"/>
                <a:gd name="T39" fmla="*/ 74 h 142"/>
                <a:gd name="T40" fmla="*/ 19 w 84"/>
                <a:gd name="T41" fmla="*/ 74 h 142"/>
                <a:gd name="T42" fmla="*/ 48 w 84"/>
                <a:gd name="T43" fmla="*/ 36 h 142"/>
                <a:gd name="T44" fmla="*/ 41 w 84"/>
                <a:gd name="T45" fmla="*/ 59 h 142"/>
                <a:gd name="T46" fmla="*/ 41 w 84"/>
                <a:gd name="T47" fmla="*/ 65 h 142"/>
                <a:gd name="T48" fmla="*/ 46 w 84"/>
                <a:gd name="T49" fmla="*/ 67 h 142"/>
                <a:gd name="T50" fmla="*/ 66 w 84"/>
                <a:gd name="T51" fmla="*/ 67 h 142"/>
                <a:gd name="T52" fmla="*/ 29 w 84"/>
                <a:gd name="T53" fmla="*/ 1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142">
                  <a:moveTo>
                    <a:pt x="78" y="55"/>
                  </a:moveTo>
                  <a:cubicBezTo>
                    <a:pt x="54" y="55"/>
                    <a:pt x="54" y="55"/>
                    <a:pt x="54" y="55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5"/>
                    <a:pt x="70" y="2"/>
                    <a:pt x="68" y="1"/>
                  </a:cubicBezTo>
                  <a:cubicBezTo>
                    <a:pt x="65" y="0"/>
                    <a:pt x="62" y="0"/>
                    <a:pt x="60" y="2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2" y="84"/>
                    <a:pt x="4" y="85"/>
                    <a:pt x="6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7"/>
                    <a:pt x="11" y="140"/>
                    <a:pt x="14" y="141"/>
                  </a:cubicBezTo>
                  <a:cubicBezTo>
                    <a:pt x="14" y="142"/>
                    <a:pt x="15" y="142"/>
                    <a:pt x="16" y="142"/>
                  </a:cubicBezTo>
                  <a:cubicBezTo>
                    <a:pt x="18" y="142"/>
                    <a:pt x="20" y="141"/>
                    <a:pt x="21" y="140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4" y="63"/>
                    <a:pt x="84" y="61"/>
                    <a:pt x="83" y="59"/>
                  </a:cubicBezTo>
                  <a:cubicBezTo>
                    <a:pt x="82" y="57"/>
                    <a:pt x="80" y="55"/>
                    <a:pt x="78" y="55"/>
                  </a:cubicBezTo>
                  <a:close/>
                  <a:moveTo>
                    <a:pt x="29" y="112"/>
                  </a:moveTo>
                  <a:cubicBezTo>
                    <a:pt x="37" y="81"/>
                    <a:pt x="37" y="81"/>
                    <a:pt x="37" y="81"/>
                  </a:cubicBezTo>
                  <a:cubicBezTo>
                    <a:pt x="37" y="79"/>
                    <a:pt x="37" y="77"/>
                    <a:pt x="36" y="76"/>
                  </a:cubicBezTo>
                  <a:cubicBezTo>
                    <a:pt x="35" y="75"/>
                    <a:pt x="33" y="74"/>
                    <a:pt x="31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0" y="61"/>
                    <a:pt x="40" y="63"/>
                    <a:pt x="41" y="65"/>
                  </a:cubicBezTo>
                  <a:cubicBezTo>
                    <a:pt x="42" y="66"/>
                    <a:pt x="44" y="67"/>
                    <a:pt x="46" y="67"/>
                  </a:cubicBezTo>
                  <a:cubicBezTo>
                    <a:pt x="66" y="67"/>
                    <a:pt x="66" y="67"/>
                    <a:pt x="66" y="67"/>
                  </a:cubicBezTo>
                  <a:lnTo>
                    <a:pt x="29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692" name="Rectangle 691">
            <a:extLst>
              <a:ext uri="{FF2B5EF4-FFF2-40B4-BE49-F238E27FC236}">
                <a16:creationId xmlns:a16="http://schemas.microsoft.com/office/drawing/2014/main" id="{827486AF-4C38-374D-BF32-A0562756E898}"/>
              </a:ext>
            </a:extLst>
          </p:cNvPr>
          <p:cNvSpPr/>
          <p:nvPr/>
        </p:nvSpPr>
        <p:spPr>
          <a:xfrm>
            <a:off x="8624894" y="5060293"/>
            <a:ext cx="639155" cy="322442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Performance-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basierte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 Note</a:t>
            </a:r>
          </a:p>
        </p:txBody>
      </p:sp>
      <p:grpSp>
        <p:nvGrpSpPr>
          <p:cNvPr id="693" name="Group 27">
            <a:extLst>
              <a:ext uri="{FF2B5EF4-FFF2-40B4-BE49-F238E27FC236}">
                <a16:creationId xmlns:a16="http://schemas.microsoft.com/office/drawing/2014/main" id="{3DC4A983-3992-C54F-BD03-C577D8ED99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9356" y="5543371"/>
            <a:ext cx="182075" cy="207389"/>
            <a:chOff x="2424" y="440"/>
            <a:chExt cx="374" cy="426"/>
          </a:xfrm>
          <a:solidFill>
            <a:srgbClr val="004DFF"/>
          </a:solidFill>
        </p:grpSpPr>
        <p:sp>
          <p:nvSpPr>
            <p:cNvPr id="694" name="Freeform 28">
              <a:extLst>
                <a:ext uri="{FF2B5EF4-FFF2-40B4-BE49-F238E27FC236}">
                  <a16:creationId xmlns:a16="http://schemas.microsoft.com/office/drawing/2014/main" id="{EBEE6F1A-4900-2745-8C62-ACA25ABD9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1" y="777"/>
              <a:ext cx="160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0 w 108"/>
                <a:gd name="T7" fmla="*/ 6 h 60"/>
                <a:gd name="T8" fmla="*/ 6 w 108"/>
                <a:gd name="T9" fmla="*/ 0 h 60"/>
                <a:gd name="T10" fmla="*/ 102 w 108"/>
                <a:gd name="T11" fmla="*/ 0 h 60"/>
                <a:gd name="T12" fmla="*/ 108 w 108"/>
                <a:gd name="T13" fmla="*/ 6 h 60"/>
                <a:gd name="T14" fmla="*/ 108 w 108"/>
                <a:gd name="T15" fmla="*/ 54 h 60"/>
                <a:gd name="T16" fmla="*/ 102 w 108"/>
                <a:gd name="T17" fmla="*/ 60 h 60"/>
                <a:gd name="T18" fmla="*/ 12 w 108"/>
                <a:gd name="T19" fmla="*/ 48 h 60"/>
                <a:gd name="T20" fmla="*/ 96 w 108"/>
                <a:gd name="T21" fmla="*/ 48 h 60"/>
                <a:gd name="T22" fmla="*/ 96 w 108"/>
                <a:gd name="T23" fmla="*/ 12 h 60"/>
                <a:gd name="T24" fmla="*/ 12 w 108"/>
                <a:gd name="T25" fmla="*/ 12 h 60"/>
                <a:gd name="T26" fmla="*/ 12 w 10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3"/>
                    <a:pt x="108" y="6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2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95" name="Freeform 29">
              <a:extLst>
                <a:ext uri="{FF2B5EF4-FFF2-40B4-BE49-F238E27FC236}">
                  <a16:creationId xmlns:a16="http://schemas.microsoft.com/office/drawing/2014/main" id="{31D17065-5E07-3146-93C3-455F8C11C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474"/>
              <a:ext cx="102" cy="321"/>
            </a:xfrm>
            <a:custGeom>
              <a:avLst/>
              <a:gdLst>
                <a:gd name="T0" fmla="*/ 56 w 69"/>
                <a:gd name="T1" fmla="*/ 217 h 217"/>
                <a:gd name="T2" fmla="*/ 51 w 69"/>
                <a:gd name="T3" fmla="*/ 214 h 217"/>
                <a:gd name="T4" fmla="*/ 26 w 69"/>
                <a:gd name="T5" fmla="*/ 168 h 217"/>
                <a:gd name="T6" fmla="*/ 34 w 69"/>
                <a:gd name="T7" fmla="*/ 52 h 217"/>
                <a:gd name="T8" fmla="*/ 57 w 69"/>
                <a:gd name="T9" fmla="*/ 4 h 217"/>
                <a:gd name="T10" fmla="*/ 65 w 69"/>
                <a:gd name="T11" fmla="*/ 1 h 217"/>
                <a:gd name="T12" fmla="*/ 68 w 69"/>
                <a:gd name="T13" fmla="*/ 9 h 217"/>
                <a:gd name="T14" fmla="*/ 45 w 69"/>
                <a:gd name="T15" fmla="*/ 57 h 217"/>
                <a:gd name="T16" fmla="*/ 37 w 69"/>
                <a:gd name="T17" fmla="*/ 163 h 217"/>
                <a:gd name="T18" fmla="*/ 61 w 69"/>
                <a:gd name="T19" fmla="*/ 209 h 217"/>
                <a:gd name="T20" fmla="*/ 59 w 69"/>
                <a:gd name="T21" fmla="*/ 217 h 217"/>
                <a:gd name="T22" fmla="*/ 56 w 69"/>
                <a:gd name="T23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17">
                  <a:moveTo>
                    <a:pt x="56" y="217"/>
                  </a:moveTo>
                  <a:cubicBezTo>
                    <a:pt x="54" y="217"/>
                    <a:pt x="52" y="216"/>
                    <a:pt x="51" y="214"/>
                  </a:cubicBezTo>
                  <a:cubicBezTo>
                    <a:pt x="41" y="195"/>
                    <a:pt x="33" y="180"/>
                    <a:pt x="26" y="168"/>
                  </a:cubicBezTo>
                  <a:cubicBezTo>
                    <a:pt x="0" y="121"/>
                    <a:pt x="2" y="118"/>
                    <a:pt x="34" y="52"/>
                  </a:cubicBezTo>
                  <a:cubicBezTo>
                    <a:pt x="40" y="39"/>
                    <a:pt x="48" y="23"/>
                    <a:pt x="57" y="4"/>
                  </a:cubicBezTo>
                  <a:cubicBezTo>
                    <a:pt x="58" y="1"/>
                    <a:pt x="62" y="0"/>
                    <a:pt x="65" y="1"/>
                  </a:cubicBezTo>
                  <a:cubicBezTo>
                    <a:pt x="68" y="2"/>
                    <a:pt x="69" y="6"/>
                    <a:pt x="68" y="9"/>
                  </a:cubicBezTo>
                  <a:cubicBezTo>
                    <a:pt x="59" y="28"/>
                    <a:pt x="51" y="44"/>
                    <a:pt x="45" y="57"/>
                  </a:cubicBezTo>
                  <a:cubicBezTo>
                    <a:pt x="14" y="121"/>
                    <a:pt x="14" y="121"/>
                    <a:pt x="37" y="163"/>
                  </a:cubicBezTo>
                  <a:cubicBezTo>
                    <a:pt x="43" y="174"/>
                    <a:pt x="52" y="189"/>
                    <a:pt x="61" y="209"/>
                  </a:cubicBezTo>
                  <a:cubicBezTo>
                    <a:pt x="63" y="212"/>
                    <a:pt x="62" y="215"/>
                    <a:pt x="59" y="217"/>
                  </a:cubicBezTo>
                  <a:cubicBezTo>
                    <a:pt x="58" y="217"/>
                    <a:pt x="57" y="217"/>
                    <a:pt x="56" y="2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96" name="Freeform 30">
              <a:extLst>
                <a:ext uri="{FF2B5EF4-FFF2-40B4-BE49-F238E27FC236}">
                  <a16:creationId xmlns:a16="http://schemas.microsoft.com/office/drawing/2014/main" id="{C52C10AD-7D68-024A-8DA3-93118A01D8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7" y="440"/>
              <a:ext cx="195" cy="355"/>
            </a:xfrm>
            <a:custGeom>
              <a:avLst/>
              <a:gdLst>
                <a:gd name="T0" fmla="*/ 66 w 132"/>
                <a:gd name="T1" fmla="*/ 240 h 240"/>
                <a:gd name="T2" fmla="*/ 60 w 132"/>
                <a:gd name="T3" fmla="*/ 234 h 240"/>
                <a:gd name="T4" fmla="*/ 60 w 132"/>
                <a:gd name="T5" fmla="*/ 210 h 240"/>
                <a:gd name="T6" fmla="*/ 51 w 132"/>
                <a:gd name="T7" fmla="*/ 160 h 240"/>
                <a:gd name="T8" fmla="*/ 51 w 132"/>
                <a:gd name="T9" fmla="*/ 157 h 240"/>
                <a:gd name="T10" fmla="*/ 59 w 132"/>
                <a:gd name="T11" fmla="*/ 122 h 240"/>
                <a:gd name="T12" fmla="*/ 58 w 132"/>
                <a:gd name="T13" fmla="*/ 113 h 240"/>
                <a:gd name="T14" fmla="*/ 48 w 132"/>
                <a:gd name="T15" fmla="*/ 109 h 240"/>
                <a:gd name="T16" fmla="*/ 43 w 132"/>
                <a:gd name="T17" fmla="*/ 114 h 240"/>
                <a:gd name="T18" fmla="*/ 19 w 132"/>
                <a:gd name="T19" fmla="*/ 173 h 240"/>
                <a:gd name="T20" fmla="*/ 17 w 132"/>
                <a:gd name="T21" fmla="*/ 176 h 240"/>
                <a:gd name="T22" fmla="*/ 7 w 132"/>
                <a:gd name="T23" fmla="*/ 176 h 240"/>
                <a:gd name="T24" fmla="*/ 0 w 132"/>
                <a:gd name="T25" fmla="*/ 162 h 240"/>
                <a:gd name="T26" fmla="*/ 0 w 132"/>
                <a:gd name="T27" fmla="*/ 18 h 240"/>
                <a:gd name="T28" fmla="*/ 18 w 132"/>
                <a:gd name="T29" fmla="*/ 0 h 240"/>
                <a:gd name="T30" fmla="*/ 114 w 132"/>
                <a:gd name="T31" fmla="*/ 0 h 240"/>
                <a:gd name="T32" fmla="*/ 132 w 132"/>
                <a:gd name="T33" fmla="*/ 18 h 240"/>
                <a:gd name="T34" fmla="*/ 132 w 132"/>
                <a:gd name="T35" fmla="*/ 162 h 240"/>
                <a:gd name="T36" fmla="*/ 114 w 132"/>
                <a:gd name="T37" fmla="*/ 180 h 240"/>
                <a:gd name="T38" fmla="*/ 70 w 132"/>
                <a:gd name="T39" fmla="*/ 180 h 240"/>
                <a:gd name="T40" fmla="*/ 72 w 132"/>
                <a:gd name="T41" fmla="*/ 210 h 240"/>
                <a:gd name="T42" fmla="*/ 72 w 132"/>
                <a:gd name="T43" fmla="*/ 234 h 240"/>
                <a:gd name="T44" fmla="*/ 66 w 132"/>
                <a:gd name="T45" fmla="*/ 240 h 240"/>
                <a:gd name="T46" fmla="*/ 67 w 132"/>
                <a:gd name="T47" fmla="*/ 168 h 240"/>
                <a:gd name="T48" fmla="*/ 114 w 132"/>
                <a:gd name="T49" fmla="*/ 168 h 240"/>
                <a:gd name="T50" fmla="*/ 120 w 132"/>
                <a:gd name="T51" fmla="*/ 162 h 240"/>
                <a:gd name="T52" fmla="*/ 120 w 132"/>
                <a:gd name="T53" fmla="*/ 18 h 240"/>
                <a:gd name="T54" fmla="*/ 114 w 132"/>
                <a:gd name="T55" fmla="*/ 12 h 240"/>
                <a:gd name="T56" fmla="*/ 18 w 132"/>
                <a:gd name="T57" fmla="*/ 12 h 240"/>
                <a:gd name="T58" fmla="*/ 12 w 132"/>
                <a:gd name="T59" fmla="*/ 18 h 240"/>
                <a:gd name="T60" fmla="*/ 12 w 132"/>
                <a:gd name="T61" fmla="*/ 158 h 240"/>
                <a:gd name="T62" fmla="*/ 32 w 132"/>
                <a:gd name="T63" fmla="*/ 110 h 240"/>
                <a:gd name="T64" fmla="*/ 46 w 132"/>
                <a:gd name="T65" fmla="*/ 97 h 240"/>
                <a:gd name="T66" fmla="*/ 67 w 132"/>
                <a:gd name="T67" fmla="*/ 106 h 240"/>
                <a:gd name="T68" fmla="*/ 70 w 132"/>
                <a:gd name="T69" fmla="*/ 126 h 240"/>
                <a:gd name="T70" fmla="*/ 63 w 132"/>
                <a:gd name="T71" fmla="*/ 157 h 240"/>
                <a:gd name="T72" fmla="*/ 67 w 132"/>
                <a:gd name="T73" fmla="*/ 16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240">
                  <a:moveTo>
                    <a:pt x="66" y="240"/>
                  </a:moveTo>
                  <a:cubicBezTo>
                    <a:pt x="63" y="240"/>
                    <a:pt x="60" y="238"/>
                    <a:pt x="60" y="234"/>
                  </a:cubicBezTo>
                  <a:cubicBezTo>
                    <a:pt x="60" y="210"/>
                    <a:pt x="60" y="210"/>
                    <a:pt x="60" y="210"/>
                  </a:cubicBezTo>
                  <a:cubicBezTo>
                    <a:pt x="60" y="191"/>
                    <a:pt x="57" y="174"/>
                    <a:pt x="51" y="160"/>
                  </a:cubicBezTo>
                  <a:cubicBezTo>
                    <a:pt x="51" y="159"/>
                    <a:pt x="50" y="158"/>
                    <a:pt x="51" y="157"/>
                  </a:cubicBezTo>
                  <a:cubicBezTo>
                    <a:pt x="51" y="156"/>
                    <a:pt x="53" y="139"/>
                    <a:pt x="59" y="122"/>
                  </a:cubicBezTo>
                  <a:cubicBezTo>
                    <a:pt x="60" y="119"/>
                    <a:pt x="60" y="116"/>
                    <a:pt x="58" y="113"/>
                  </a:cubicBezTo>
                  <a:cubicBezTo>
                    <a:pt x="56" y="110"/>
                    <a:pt x="52" y="109"/>
                    <a:pt x="48" y="109"/>
                  </a:cubicBezTo>
                  <a:cubicBezTo>
                    <a:pt x="46" y="110"/>
                    <a:pt x="44" y="111"/>
                    <a:pt x="43" y="114"/>
                  </a:cubicBezTo>
                  <a:cubicBezTo>
                    <a:pt x="19" y="173"/>
                    <a:pt x="19" y="173"/>
                    <a:pt x="19" y="173"/>
                  </a:cubicBezTo>
                  <a:cubicBezTo>
                    <a:pt x="19" y="174"/>
                    <a:pt x="18" y="175"/>
                    <a:pt x="17" y="176"/>
                  </a:cubicBezTo>
                  <a:cubicBezTo>
                    <a:pt x="14" y="178"/>
                    <a:pt x="10" y="178"/>
                    <a:pt x="7" y="176"/>
                  </a:cubicBezTo>
                  <a:cubicBezTo>
                    <a:pt x="2" y="173"/>
                    <a:pt x="0" y="167"/>
                    <a:pt x="0" y="16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4" y="0"/>
                    <a:pt x="132" y="9"/>
                    <a:pt x="132" y="18"/>
                  </a:cubicBezTo>
                  <a:cubicBezTo>
                    <a:pt x="132" y="162"/>
                    <a:pt x="132" y="162"/>
                    <a:pt x="132" y="162"/>
                  </a:cubicBezTo>
                  <a:cubicBezTo>
                    <a:pt x="132" y="172"/>
                    <a:pt x="124" y="180"/>
                    <a:pt x="114" y="180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90"/>
                    <a:pt x="72" y="200"/>
                    <a:pt x="72" y="210"/>
                  </a:cubicBezTo>
                  <a:cubicBezTo>
                    <a:pt x="72" y="234"/>
                    <a:pt x="72" y="234"/>
                    <a:pt x="72" y="234"/>
                  </a:cubicBezTo>
                  <a:cubicBezTo>
                    <a:pt x="72" y="238"/>
                    <a:pt x="70" y="240"/>
                    <a:pt x="66" y="240"/>
                  </a:cubicBezTo>
                  <a:close/>
                  <a:moveTo>
                    <a:pt x="67" y="168"/>
                  </a:moveTo>
                  <a:cubicBezTo>
                    <a:pt x="114" y="168"/>
                    <a:pt x="114" y="168"/>
                    <a:pt x="114" y="168"/>
                  </a:cubicBezTo>
                  <a:cubicBezTo>
                    <a:pt x="118" y="168"/>
                    <a:pt x="120" y="166"/>
                    <a:pt x="120" y="162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5"/>
                    <a:pt x="118" y="12"/>
                    <a:pt x="114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32" y="110"/>
                    <a:pt x="32" y="110"/>
                    <a:pt x="32" y="110"/>
                  </a:cubicBezTo>
                  <a:cubicBezTo>
                    <a:pt x="34" y="103"/>
                    <a:pt x="40" y="98"/>
                    <a:pt x="46" y="97"/>
                  </a:cubicBezTo>
                  <a:cubicBezTo>
                    <a:pt x="54" y="96"/>
                    <a:pt x="62" y="99"/>
                    <a:pt x="67" y="106"/>
                  </a:cubicBezTo>
                  <a:cubicBezTo>
                    <a:pt x="72" y="112"/>
                    <a:pt x="73" y="119"/>
                    <a:pt x="70" y="126"/>
                  </a:cubicBezTo>
                  <a:cubicBezTo>
                    <a:pt x="65" y="139"/>
                    <a:pt x="63" y="153"/>
                    <a:pt x="63" y="157"/>
                  </a:cubicBezTo>
                  <a:cubicBezTo>
                    <a:pt x="64" y="161"/>
                    <a:pt x="66" y="164"/>
                    <a:pt x="67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697" name="Freeform 31">
              <a:extLst>
                <a:ext uri="{FF2B5EF4-FFF2-40B4-BE49-F238E27FC236}">
                  <a16:creationId xmlns:a16="http://schemas.microsoft.com/office/drawing/2014/main" id="{9433732F-DE51-7945-AD84-833FE73A5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477"/>
              <a:ext cx="204" cy="280"/>
            </a:xfrm>
            <a:custGeom>
              <a:avLst/>
              <a:gdLst>
                <a:gd name="T0" fmla="*/ 85 w 138"/>
                <a:gd name="T1" fmla="*/ 189 h 189"/>
                <a:gd name="T2" fmla="*/ 81 w 138"/>
                <a:gd name="T3" fmla="*/ 188 h 189"/>
                <a:gd name="T4" fmla="*/ 5 w 138"/>
                <a:gd name="T5" fmla="*/ 170 h 189"/>
                <a:gd name="T6" fmla="*/ 1 w 138"/>
                <a:gd name="T7" fmla="*/ 163 h 189"/>
                <a:gd name="T8" fmla="*/ 8 w 138"/>
                <a:gd name="T9" fmla="*/ 158 h 189"/>
                <a:gd name="T10" fmla="*/ 84 w 138"/>
                <a:gd name="T11" fmla="*/ 176 h 189"/>
                <a:gd name="T12" fmla="*/ 88 w 138"/>
                <a:gd name="T13" fmla="*/ 176 h 189"/>
                <a:gd name="T14" fmla="*/ 91 w 138"/>
                <a:gd name="T15" fmla="*/ 172 h 189"/>
                <a:gd name="T16" fmla="*/ 124 w 138"/>
                <a:gd name="T17" fmla="*/ 32 h 189"/>
                <a:gd name="T18" fmla="*/ 120 w 138"/>
                <a:gd name="T19" fmla="*/ 25 h 189"/>
                <a:gd name="T20" fmla="*/ 67 w 138"/>
                <a:gd name="T21" fmla="*/ 12 h 189"/>
                <a:gd name="T22" fmla="*/ 62 w 138"/>
                <a:gd name="T23" fmla="*/ 5 h 189"/>
                <a:gd name="T24" fmla="*/ 69 w 138"/>
                <a:gd name="T25" fmla="*/ 0 h 189"/>
                <a:gd name="T26" fmla="*/ 123 w 138"/>
                <a:gd name="T27" fmla="*/ 13 h 189"/>
                <a:gd name="T28" fmla="*/ 136 w 138"/>
                <a:gd name="T29" fmla="*/ 35 h 189"/>
                <a:gd name="T30" fmla="*/ 103 w 138"/>
                <a:gd name="T31" fmla="*/ 175 h 189"/>
                <a:gd name="T32" fmla="*/ 95 w 138"/>
                <a:gd name="T33" fmla="*/ 186 h 189"/>
                <a:gd name="T34" fmla="*/ 85 w 138"/>
                <a:gd name="T3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8" h="189">
                  <a:moveTo>
                    <a:pt x="85" y="189"/>
                  </a:moveTo>
                  <a:cubicBezTo>
                    <a:pt x="84" y="189"/>
                    <a:pt x="83" y="188"/>
                    <a:pt x="81" y="188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" y="169"/>
                    <a:pt x="0" y="166"/>
                    <a:pt x="1" y="163"/>
                  </a:cubicBezTo>
                  <a:cubicBezTo>
                    <a:pt x="2" y="160"/>
                    <a:pt x="5" y="158"/>
                    <a:pt x="8" y="158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5" y="177"/>
                    <a:pt x="87" y="177"/>
                    <a:pt x="88" y="176"/>
                  </a:cubicBezTo>
                  <a:cubicBezTo>
                    <a:pt x="90" y="175"/>
                    <a:pt x="91" y="174"/>
                    <a:pt x="91" y="17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5" y="29"/>
                    <a:pt x="123" y="25"/>
                    <a:pt x="120" y="25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3" y="11"/>
                    <a:pt x="62" y="8"/>
                    <a:pt x="62" y="5"/>
                  </a:cubicBezTo>
                  <a:cubicBezTo>
                    <a:pt x="63" y="2"/>
                    <a:pt x="66" y="0"/>
                    <a:pt x="69" y="0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32" y="15"/>
                    <a:pt x="138" y="25"/>
                    <a:pt x="136" y="35"/>
                  </a:cubicBezTo>
                  <a:cubicBezTo>
                    <a:pt x="103" y="175"/>
                    <a:pt x="103" y="175"/>
                    <a:pt x="103" y="175"/>
                  </a:cubicBezTo>
                  <a:cubicBezTo>
                    <a:pt x="102" y="179"/>
                    <a:pt x="99" y="183"/>
                    <a:pt x="95" y="186"/>
                  </a:cubicBezTo>
                  <a:cubicBezTo>
                    <a:pt x="92" y="188"/>
                    <a:pt x="89" y="189"/>
                    <a:pt x="85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698" name="Rectangle 697">
            <a:extLst>
              <a:ext uri="{FF2B5EF4-FFF2-40B4-BE49-F238E27FC236}">
                <a16:creationId xmlns:a16="http://schemas.microsoft.com/office/drawing/2014/main" id="{D01D4587-273B-7146-8466-5E3AF7DFB967}"/>
              </a:ext>
            </a:extLst>
          </p:cNvPr>
          <p:cNvSpPr/>
          <p:nvPr/>
        </p:nvSpPr>
        <p:spPr>
          <a:xfrm>
            <a:off x="8631651" y="5467067"/>
            <a:ext cx="718410" cy="311720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err="1">
                <a:solidFill>
                  <a:srgbClr val="000000"/>
                </a:solidFill>
                <a:latin typeface="Graphik" panose="020B0503030202060203" pitchFamily="34" charset="77"/>
              </a:rPr>
              <a:t>Verschiedene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 </a:t>
            </a:r>
          </a:p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Graphik" panose="020B0503030202060203" pitchFamily="34" charset="77"/>
              </a:rPr>
              <a:t>L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evel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grpSp>
        <p:nvGrpSpPr>
          <p:cNvPr id="699" name="Group 11">
            <a:extLst>
              <a:ext uri="{FF2B5EF4-FFF2-40B4-BE49-F238E27FC236}">
                <a16:creationId xmlns:a16="http://schemas.microsoft.com/office/drawing/2014/main" id="{B4FDCFF8-6A05-ED41-9597-E03C0C54B6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32385" y="5142043"/>
            <a:ext cx="185980" cy="183751"/>
            <a:chOff x="1379" y="446"/>
            <a:chExt cx="417" cy="412"/>
          </a:xfrm>
          <a:solidFill>
            <a:srgbClr val="004DFF"/>
          </a:solidFill>
        </p:grpSpPr>
        <p:sp>
          <p:nvSpPr>
            <p:cNvPr id="700" name="Freeform 12">
              <a:extLst>
                <a:ext uri="{FF2B5EF4-FFF2-40B4-BE49-F238E27FC236}">
                  <a16:creationId xmlns:a16="http://schemas.microsoft.com/office/drawing/2014/main" id="{E44542D0-ED7C-A74E-A5F1-1EF7084F6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9" y="510"/>
              <a:ext cx="348" cy="348"/>
            </a:xfrm>
            <a:custGeom>
              <a:avLst/>
              <a:gdLst>
                <a:gd name="T0" fmla="*/ 7 w 235"/>
                <a:gd name="T1" fmla="*/ 235 h 235"/>
                <a:gd name="T2" fmla="*/ 2 w 235"/>
                <a:gd name="T3" fmla="*/ 233 h 235"/>
                <a:gd name="T4" fmla="*/ 1 w 235"/>
                <a:gd name="T5" fmla="*/ 227 h 235"/>
                <a:gd name="T6" fmla="*/ 25 w 235"/>
                <a:gd name="T7" fmla="*/ 149 h 235"/>
                <a:gd name="T8" fmla="*/ 26 w 235"/>
                <a:gd name="T9" fmla="*/ 146 h 235"/>
                <a:gd name="T10" fmla="*/ 170 w 235"/>
                <a:gd name="T11" fmla="*/ 2 h 235"/>
                <a:gd name="T12" fmla="*/ 179 w 235"/>
                <a:gd name="T13" fmla="*/ 2 h 235"/>
                <a:gd name="T14" fmla="*/ 233 w 235"/>
                <a:gd name="T15" fmla="*/ 56 h 235"/>
                <a:gd name="T16" fmla="*/ 233 w 235"/>
                <a:gd name="T17" fmla="*/ 65 h 235"/>
                <a:gd name="T18" fmla="*/ 89 w 235"/>
                <a:gd name="T19" fmla="*/ 209 h 235"/>
                <a:gd name="T20" fmla="*/ 86 w 235"/>
                <a:gd name="T21" fmla="*/ 210 h 235"/>
                <a:gd name="T22" fmla="*/ 8 w 235"/>
                <a:gd name="T23" fmla="*/ 234 h 235"/>
                <a:gd name="T24" fmla="*/ 7 w 235"/>
                <a:gd name="T25" fmla="*/ 235 h 235"/>
                <a:gd name="T26" fmla="*/ 36 w 235"/>
                <a:gd name="T27" fmla="*/ 154 h 235"/>
                <a:gd name="T28" fmla="*/ 16 w 235"/>
                <a:gd name="T29" fmla="*/ 220 h 235"/>
                <a:gd name="T30" fmla="*/ 81 w 235"/>
                <a:gd name="T31" fmla="*/ 199 h 235"/>
                <a:gd name="T32" fmla="*/ 220 w 235"/>
                <a:gd name="T33" fmla="*/ 61 h 235"/>
                <a:gd name="T34" fmla="*/ 175 w 235"/>
                <a:gd name="T35" fmla="*/ 15 h 235"/>
                <a:gd name="T36" fmla="*/ 36 w 235"/>
                <a:gd name="T37" fmla="*/ 154 h 235"/>
                <a:gd name="T38" fmla="*/ 85 w 235"/>
                <a:gd name="T39" fmla="*/ 205 h 235"/>
                <a:gd name="T40" fmla="*/ 85 w 235"/>
                <a:gd name="T41" fmla="*/ 20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5" h="235">
                  <a:moveTo>
                    <a:pt x="7" y="235"/>
                  </a:moveTo>
                  <a:cubicBezTo>
                    <a:pt x="5" y="235"/>
                    <a:pt x="4" y="234"/>
                    <a:pt x="2" y="233"/>
                  </a:cubicBezTo>
                  <a:cubicBezTo>
                    <a:pt x="1" y="231"/>
                    <a:pt x="0" y="229"/>
                    <a:pt x="1" y="227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5" y="148"/>
                    <a:pt x="26" y="147"/>
                    <a:pt x="26" y="146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3" y="0"/>
                    <a:pt x="177" y="0"/>
                    <a:pt x="179" y="2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5" y="59"/>
                    <a:pt x="235" y="63"/>
                    <a:pt x="233" y="65"/>
                  </a:cubicBezTo>
                  <a:cubicBezTo>
                    <a:pt x="89" y="209"/>
                    <a:pt x="89" y="209"/>
                    <a:pt x="89" y="209"/>
                  </a:cubicBezTo>
                  <a:cubicBezTo>
                    <a:pt x="88" y="210"/>
                    <a:pt x="87" y="210"/>
                    <a:pt x="86" y="210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8" y="235"/>
                    <a:pt x="7" y="235"/>
                    <a:pt x="7" y="235"/>
                  </a:cubicBezTo>
                  <a:close/>
                  <a:moveTo>
                    <a:pt x="36" y="154"/>
                  </a:moveTo>
                  <a:cubicBezTo>
                    <a:pt x="16" y="220"/>
                    <a:pt x="16" y="220"/>
                    <a:pt x="16" y="220"/>
                  </a:cubicBezTo>
                  <a:cubicBezTo>
                    <a:pt x="81" y="199"/>
                    <a:pt x="81" y="199"/>
                    <a:pt x="81" y="199"/>
                  </a:cubicBezTo>
                  <a:cubicBezTo>
                    <a:pt x="220" y="61"/>
                    <a:pt x="220" y="61"/>
                    <a:pt x="220" y="61"/>
                  </a:cubicBezTo>
                  <a:cubicBezTo>
                    <a:pt x="175" y="15"/>
                    <a:pt x="175" y="15"/>
                    <a:pt x="175" y="15"/>
                  </a:cubicBezTo>
                  <a:lnTo>
                    <a:pt x="36" y="154"/>
                  </a:lnTo>
                  <a:close/>
                  <a:moveTo>
                    <a:pt x="85" y="205"/>
                  </a:moveTo>
                  <a:cubicBezTo>
                    <a:pt x="85" y="205"/>
                    <a:pt x="85" y="205"/>
                    <a:pt x="85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1" name="Freeform 13">
              <a:extLst>
                <a:ext uri="{FF2B5EF4-FFF2-40B4-BE49-F238E27FC236}">
                  <a16:creationId xmlns:a16="http://schemas.microsoft.com/office/drawing/2014/main" id="{44286440-9958-3C4F-A8A7-09E2A934A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" y="446"/>
              <a:ext cx="169" cy="163"/>
            </a:xfrm>
            <a:custGeom>
              <a:avLst/>
              <a:gdLst>
                <a:gd name="T0" fmla="*/ 61 w 114"/>
                <a:gd name="T1" fmla="*/ 110 h 110"/>
                <a:gd name="T2" fmla="*/ 56 w 114"/>
                <a:gd name="T3" fmla="*/ 108 h 110"/>
                <a:gd name="T4" fmla="*/ 56 w 114"/>
                <a:gd name="T5" fmla="*/ 99 h 110"/>
                <a:gd name="T6" fmla="*/ 93 w 114"/>
                <a:gd name="T7" fmla="*/ 62 h 110"/>
                <a:gd name="T8" fmla="*/ 93 w 114"/>
                <a:gd name="T9" fmla="*/ 37 h 110"/>
                <a:gd name="T10" fmla="*/ 73 w 114"/>
                <a:gd name="T11" fmla="*/ 17 h 110"/>
                <a:gd name="T12" fmla="*/ 61 w 114"/>
                <a:gd name="T13" fmla="*/ 12 h 110"/>
                <a:gd name="T14" fmla="*/ 48 w 114"/>
                <a:gd name="T15" fmla="*/ 17 h 110"/>
                <a:gd name="T16" fmla="*/ 11 w 114"/>
                <a:gd name="T17" fmla="*/ 54 h 110"/>
                <a:gd name="T18" fmla="*/ 2 w 114"/>
                <a:gd name="T19" fmla="*/ 54 h 110"/>
                <a:gd name="T20" fmla="*/ 2 w 114"/>
                <a:gd name="T21" fmla="*/ 45 h 110"/>
                <a:gd name="T22" fmla="*/ 39 w 114"/>
                <a:gd name="T23" fmla="*/ 8 h 110"/>
                <a:gd name="T24" fmla="*/ 61 w 114"/>
                <a:gd name="T25" fmla="*/ 0 h 110"/>
                <a:gd name="T26" fmla="*/ 82 w 114"/>
                <a:gd name="T27" fmla="*/ 8 h 110"/>
                <a:gd name="T28" fmla="*/ 102 w 114"/>
                <a:gd name="T29" fmla="*/ 28 h 110"/>
                <a:gd name="T30" fmla="*/ 102 w 114"/>
                <a:gd name="T31" fmla="*/ 71 h 110"/>
                <a:gd name="T32" fmla="*/ 65 w 114"/>
                <a:gd name="T33" fmla="*/ 108 h 110"/>
                <a:gd name="T34" fmla="*/ 61 w 114"/>
                <a:gd name="T3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0">
                  <a:moveTo>
                    <a:pt x="61" y="110"/>
                  </a:moveTo>
                  <a:cubicBezTo>
                    <a:pt x="59" y="110"/>
                    <a:pt x="58" y="109"/>
                    <a:pt x="56" y="108"/>
                  </a:cubicBezTo>
                  <a:cubicBezTo>
                    <a:pt x="54" y="106"/>
                    <a:pt x="54" y="102"/>
                    <a:pt x="56" y="99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100" y="55"/>
                    <a:pt x="100" y="44"/>
                    <a:pt x="93" y="37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0" y="13"/>
                    <a:pt x="65" y="12"/>
                    <a:pt x="61" y="12"/>
                  </a:cubicBezTo>
                  <a:cubicBezTo>
                    <a:pt x="56" y="12"/>
                    <a:pt x="51" y="13"/>
                    <a:pt x="48" y="1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9" y="56"/>
                    <a:pt x="5" y="56"/>
                    <a:pt x="2" y="54"/>
                  </a:cubicBezTo>
                  <a:cubicBezTo>
                    <a:pt x="0" y="52"/>
                    <a:pt x="0" y="48"/>
                    <a:pt x="2" y="4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5" y="3"/>
                    <a:pt x="53" y="0"/>
                    <a:pt x="61" y="0"/>
                  </a:cubicBezTo>
                  <a:cubicBezTo>
                    <a:pt x="69" y="0"/>
                    <a:pt x="76" y="3"/>
                    <a:pt x="82" y="8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14" y="40"/>
                    <a:pt x="114" y="59"/>
                    <a:pt x="102" y="71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4" y="109"/>
                    <a:pt x="62" y="110"/>
                    <a:pt x="61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2" name="Freeform 14">
              <a:extLst>
                <a:ext uri="{FF2B5EF4-FFF2-40B4-BE49-F238E27FC236}">
                  <a16:creationId xmlns:a16="http://schemas.microsoft.com/office/drawing/2014/main" id="{A7ACD6B4-DD69-6C48-BC14-8BB48C16B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550"/>
              <a:ext cx="210" cy="210"/>
            </a:xfrm>
            <a:custGeom>
              <a:avLst/>
              <a:gdLst>
                <a:gd name="T0" fmla="*/ 7 w 142"/>
                <a:gd name="T1" fmla="*/ 142 h 142"/>
                <a:gd name="T2" fmla="*/ 2 w 142"/>
                <a:gd name="T3" fmla="*/ 140 h 142"/>
                <a:gd name="T4" fmla="*/ 2 w 142"/>
                <a:gd name="T5" fmla="*/ 131 h 142"/>
                <a:gd name="T6" fmla="*/ 131 w 142"/>
                <a:gd name="T7" fmla="*/ 2 h 142"/>
                <a:gd name="T8" fmla="*/ 140 w 142"/>
                <a:gd name="T9" fmla="*/ 2 h 142"/>
                <a:gd name="T10" fmla="*/ 140 w 142"/>
                <a:gd name="T11" fmla="*/ 11 h 142"/>
                <a:gd name="T12" fmla="*/ 11 w 142"/>
                <a:gd name="T13" fmla="*/ 140 h 142"/>
                <a:gd name="T14" fmla="*/ 7 w 142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42">
                  <a:moveTo>
                    <a:pt x="7" y="142"/>
                  </a:moveTo>
                  <a:cubicBezTo>
                    <a:pt x="5" y="142"/>
                    <a:pt x="4" y="141"/>
                    <a:pt x="2" y="140"/>
                  </a:cubicBezTo>
                  <a:cubicBezTo>
                    <a:pt x="0" y="138"/>
                    <a:pt x="0" y="134"/>
                    <a:pt x="2" y="131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34" y="0"/>
                    <a:pt x="138" y="0"/>
                    <a:pt x="140" y="2"/>
                  </a:cubicBezTo>
                  <a:cubicBezTo>
                    <a:pt x="142" y="5"/>
                    <a:pt x="142" y="9"/>
                    <a:pt x="140" y="11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10" y="141"/>
                    <a:pt x="8" y="142"/>
                    <a:pt x="7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3" name="Freeform 15">
              <a:extLst>
                <a:ext uri="{FF2B5EF4-FFF2-40B4-BE49-F238E27FC236}">
                  <a16:creationId xmlns:a16="http://schemas.microsoft.com/office/drawing/2014/main" id="{446A872E-BDEC-5D4D-883B-7071FF9ED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" y="723"/>
              <a:ext cx="100" cy="99"/>
            </a:xfrm>
            <a:custGeom>
              <a:avLst/>
              <a:gdLst>
                <a:gd name="T0" fmla="*/ 61 w 67"/>
                <a:gd name="T1" fmla="*/ 67 h 67"/>
                <a:gd name="T2" fmla="*/ 56 w 67"/>
                <a:gd name="T3" fmla="*/ 65 h 67"/>
                <a:gd name="T4" fmla="*/ 44 w 67"/>
                <a:gd name="T5" fmla="*/ 53 h 67"/>
                <a:gd name="T6" fmla="*/ 43 w 67"/>
                <a:gd name="T7" fmla="*/ 49 h 67"/>
                <a:gd name="T8" fmla="*/ 43 w 67"/>
                <a:gd name="T9" fmla="*/ 25 h 67"/>
                <a:gd name="T10" fmla="*/ 19 w 67"/>
                <a:gd name="T11" fmla="*/ 25 h 67"/>
                <a:gd name="T12" fmla="*/ 14 w 67"/>
                <a:gd name="T13" fmla="*/ 23 h 67"/>
                <a:gd name="T14" fmla="*/ 2 w 67"/>
                <a:gd name="T15" fmla="*/ 11 h 67"/>
                <a:gd name="T16" fmla="*/ 2 w 67"/>
                <a:gd name="T17" fmla="*/ 2 h 67"/>
                <a:gd name="T18" fmla="*/ 11 w 67"/>
                <a:gd name="T19" fmla="*/ 2 h 67"/>
                <a:gd name="T20" fmla="*/ 21 w 67"/>
                <a:gd name="T21" fmla="*/ 13 h 67"/>
                <a:gd name="T22" fmla="*/ 49 w 67"/>
                <a:gd name="T23" fmla="*/ 13 h 67"/>
                <a:gd name="T24" fmla="*/ 55 w 67"/>
                <a:gd name="T25" fmla="*/ 19 h 67"/>
                <a:gd name="T26" fmla="*/ 55 w 67"/>
                <a:gd name="T27" fmla="*/ 46 h 67"/>
                <a:gd name="T28" fmla="*/ 65 w 67"/>
                <a:gd name="T29" fmla="*/ 56 h 67"/>
                <a:gd name="T30" fmla="*/ 65 w 67"/>
                <a:gd name="T31" fmla="*/ 65 h 67"/>
                <a:gd name="T32" fmla="*/ 61 w 67"/>
                <a:gd name="T3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67">
                  <a:moveTo>
                    <a:pt x="61" y="67"/>
                  </a:moveTo>
                  <a:cubicBezTo>
                    <a:pt x="59" y="67"/>
                    <a:pt x="58" y="66"/>
                    <a:pt x="56" y="65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3" y="52"/>
                    <a:pt x="43" y="50"/>
                    <a:pt x="43" y="49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6" y="24"/>
                    <a:pt x="14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2" y="13"/>
                    <a:pt x="55" y="15"/>
                    <a:pt x="55" y="1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59"/>
                    <a:pt x="67" y="63"/>
                    <a:pt x="65" y="65"/>
                  </a:cubicBezTo>
                  <a:cubicBezTo>
                    <a:pt x="64" y="66"/>
                    <a:pt x="62" y="67"/>
                    <a:pt x="6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4" name="Freeform 16">
              <a:extLst>
                <a:ext uri="{FF2B5EF4-FFF2-40B4-BE49-F238E27FC236}">
                  <a16:creationId xmlns:a16="http://schemas.microsoft.com/office/drawing/2014/main" id="{F4779BEB-6776-F141-A303-E1BC25154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" y="785"/>
              <a:ext cx="54" cy="55"/>
            </a:xfrm>
            <a:custGeom>
              <a:avLst/>
              <a:gdLst>
                <a:gd name="T0" fmla="*/ 31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2 h 37"/>
                <a:gd name="T8" fmla="*/ 11 w 37"/>
                <a:gd name="T9" fmla="*/ 2 h 37"/>
                <a:gd name="T10" fmla="*/ 35 w 37"/>
                <a:gd name="T11" fmla="*/ 26 h 37"/>
                <a:gd name="T12" fmla="*/ 35 w 37"/>
                <a:gd name="T13" fmla="*/ 35 h 37"/>
                <a:gd name="T14" fmla="*/ 31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1" y="37"/>
                  </a:moveTo>
                  <a:cubicBezTo>
                    <a:pt x="29" y="37"/>
                    <a:pt x="28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7" y="29"/>
                    <a:pt x="37" y="33"/>
                    <a:pt x="35" y="35"/>
                  </a:cubicBezTo>
                  <a:cubicBezTo>
                    <a:pt x="34" y="36"/>
                    <a:pt x="32" y="37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05" name="Freeform 17">
              <a:extLst>
                <a:ext uri="{FF2B5EF4-FFF2-40B4-BE49-F238E27FC236}">
                  <a16:creationId xmlns:a16="http://schemas.microsoft.com/office/drawing/2014/main" id="{499AB49C-AA59-B74F-BDB3-7A1108984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483"/>
              <a:ext cx="99" cy="99"/>
            </a:xfrm>
            <a:custGeom>
              <a:avLst/>
              <a:gdLst>
                <a:gd name="T0" fmla="*/ 61 w 67"/>
                <a:gd name="T1" fmla="*/ 67 h 67"/>
                <a:gd name="T2" fmla="*/ 56 w 67"/>
                <a:gd name="T3" fmla="*/ 65 h 67"/>
                <a:gd name="T4" fmla="*/ 2 w 67"/>
                <a:gd name="T5" fmla="*/ 11 h 67"/>
                <a:gd name="T6" fmla="*/ 2 w 67"/>
                <a:gd name="T7" fmla="*/ 2 h 67"/>
                <a:gd name="T8" fmla="*/ 11 w 67"/>
                <a:gd name="T9" fmla="*/ 2 h 67"/>
                <a:gd name="T10" fmla="*/ 65 w 67"/>
                <a:gd name="T11" fmla="*/ 56 h 67"/>
                <a:gd name="T12" fmla="*/ 65 w 67"/>
                <a:gd name="T13" fmla="*/ 65 h 67"/>
                <a:gd name="T14" fmla="*/ 61 w 67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7">
                  <a:moveTo>
                    <a:pt x="61" y="67"/>
                  </a:moveTo>
                  <a:cubicBezTo>
                    <a:pt x="59" y="67"/>
                    <a:pt x="58" y="66"/>
                    <a:pt x="56" y="6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59"/>
                    <a:pt x="67" y="63"/>
                    <a:pt x="65" y="65"/>
                  </a:cubicBezTo>
                  <a:cubicBezTo>
                    <a:pt x="64" y="66"/>
                    <a:pt x="62" y="67"/>
                    <a:pt x="61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712" name="Rectangle 711">
            <a:extLst>
              <a:ext uri="{FF2B5EF4-FFF2-40B4-BE49-F238E27FC236}">
                <a16:creationId xmlns:a16="http://schemas.microsoft.com/office/drawing/2014/main" id="{C9E3F81B-E2F6-9646-B0C9-473C9556A872}"/>
              </a:ext>
            </a:extLst>
          </p:cNvPr>
          <p:cNvSpPr/>
          <p:nvPr/>
        </p:nvSpPr>
        <p:spPr>
          <a:xfrm>
            <a:off x="9880359" y="5062633"/>
            <a:ext cx="878161" cy="191823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Who runs the best?</a:t>
            </a: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8BF61035-C901-2647-8124-2E22D1F20DF4}"/>
              </a:ext>
            </a:extLst>
          </p:cNvPr>
          <p:cNvSpPr/>
          <p:nvPr/>
        </p:nvSpPr>
        <p:spPr>
          <a:xfrm>
            <a:off x="9870555" y="4635078"/>
            <a:ext cx="871988" cy="369966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Spiele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mit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deinem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Lieblingscharakter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grpSp>
        <p:nvGrpSpPr>
          <p:cNvPr id="714" name="Group 109">
            <a:extLst>
              <a:ext uri="{FF2B5EF4-FFF2-40B4-BE49-F238E27FC236}">
                <a16:creationId xmlns:a16="http://schemas.microsoft.com/office/drawing/2014/main" id="{64F83E43-568D-8445-9B49-7BCA5F1C47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85361" y="5545128"/>
            <a:ext cx="231392" cy="233659"/>
            <a:chOff x="5516" y="1730"/>
            <a:chExt cx="408" cy="412"/>
          </a:xfrm>
          <a:solidFill>
            <a:srgbClr val="004DFF"/>
          </a:solidFill>
        </p:grpSpPr>
        <p:sp>
          <p:nvSpPr>
            <p:cNvPr id="715" name="Freeform 110">
              <a:extLst>
                <a:ext uri="{FF2B5EF4-FFF2-40B4-BE49-F238E27FC236}">
                  <a16:creationId xmlns:a16="http://schemas.microsoft.com/office/drawing/2014/main" id="{B2D51300-CE6C-C547-AA52-9DB8BA74DE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6" y="2000"/>
              <a:ext cx="89" cy="142"/>
            </a:xfrm>
            <a:custGeom>
              <a:avLst/>
              <a:gdLst>
                <a:gd name="T0" fmla="*/ 54 w 60"/>
                <a:gd name="T1" fmla="*/ 96 h 96"/>
                <a:gd name="T2" fmla="*/ 6 w 60"/>
                <a:gd name="T3" fmla="*/ 96 h 96"/>
                <a:gd name="T4" fmla="*/ 0 w 60"/>
                <a:gd name="T5" fmla="*/ 90 h 96"/>
                <a:gd name="T6" fmla="*/ 0 w 60"/>
                <a:gd name="T7" fmla="*/ 6 h 96"/>
                <a:gd name="T8" fmla="*/ 6 w 60"/>
                <a:gd name="T9" fmla="*/ 0 h 96"/>
                <a:gd name="T10" fmla="*/ 54 w 60"/>
                <a:gd name="T11" fmla="*/ 0 h 96"/>
                <a:gd name="T12" fmla="*/ 60 w 60"/>
                <a:gd name="T13" fmla="*/ 6 h 96"/>
                <a:gd name="T14" fmla="*/ 60 w 60"/>
                <a:gd name="T15" fmla="*/ 90 h 96"/>
                <a:gd name="T16" fmla="*/ 54 w 60"/>
                <a:gd name="T17" fmla="*/ 96 h 96"/>
                <a:gd name="T18" fmla="*/ 12 w 60"/>
                <a:gd name="T19" fmla="*/ 84 h 96"/>
                <a:gd name="T20" fmla="*/ 48 w 60"/>
                <a:gd name="T21" fmla="*/ 84 h 96"/>
                <a:gd name="T22" fmla="*/ 48 w 60"/>
                <a:gd name="T23" fmla="*/ 12 h 96"/>
                <a:gd name="T24" fmla="*/ 12 w 60"/>
                <a:gd name="T25" fmla="*/ 12 h 96"/>
                <a:gd name="T26" fmla="*/ 12 w 60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96">
                  <a:moveTo>
                    <a:pt x="54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2" y="96"/>
                    <a:pt x="0" y="93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60" y="3"/>
                    <a:pt x="60" y="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93"/>
                    <a:pt x="57" y="96"/>
                    <a:pt x="54" y="96"/>
                  </a:cubicBezTo>
                  <a:close/>
                  <a:moveTo>
                    <a:pt x="12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16" name="Freeform 111">
              <a:extLst>
                <a:ext uri="{FF2B5EF4-FFF2-40B4-BE49-F238E27FC236}">
                  <a16:creationId xmlns:a16="http://schemas.microsoft.com/office/drawing/2014/main" id="{DA43C10C-4352-FA46-B078-87DD59D6B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" y="2054"/>
              <a:ext cx="320" cy="70"/>
            </a:xfrm>
            <a:custGeom>
              <a:avLst/>
              <a:gdLst>
                <a:gd name="T0" fmla="*/ 210 w 216"/>
                <a:gd name="T1" fmla="*/ 48 h 48"/>
                <a:gd name="T2" fmla="*/ 6 w 216"/>
                <a:gd name="T3" fmla="*/ 48 h 48"/>
                <a:gd name="T4" fmla="*/ 0 w 216"/>
                <a:gd name="T5" fmla="*/ 42 h 48"/>
                <a:gd name="T6" fmla="*/ 6 w 216"/>
                <a:gd name="T7" fmla="*/ 36 h 48"/>
                <a:gd name="T8" fmla="*/ 201 w 216"/>
                <a:gd name="T9" fmla="*/ 36 h 48"/>
                <a:gd name="T10" fmla="*/ 120 w 216"/>
                <a:gd name="T11" fmla="*/ 12 h 48"/>
                <a:gd name="T12" fmla="*/ 36 w 216"/>
                <a:gd name="T13" fmla="*/ 12 h 48"/>
                <a:gd name="T14" fmla="*/ 30 w 216"/>
                <a:gd name="T15" fmla="*/ 6 h 48"/>
                <a:gd name="T16" fmla="*/ 36 w 216"/>
                <a:gd name="T17" fmla="*/ 0 h 48"/>
                <a:gd name="T18" fmla="*/ 120 w 216"/>
                <a:gd name="T19" fmla="*/ 0 h 48"/>
                <a:gd name="T20" fmla="*/ 216 w 216"/>
                <a:gd name="T21" fmla="*/ 42 h 48"/>
                <a:gd name="T22" fmla="*/ 210 w 216"/>
                <a:gd name="T2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48">
                  <a:moveTo>
                    <a:pt x="210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2" y="48"/>
                    <a:pt x="0" y="45"/>
                    <a:pt x="0" y="42"/>
                  </a:cubicBezTo>
                  <a:cubicBezTo>
                    <a:pt x="0" y="39"/>
                    <a:pt x="2" y="36"/>
                    <a:pt x="6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192" y="25"/>
                    <a:pt x="160" y="12"/>
                    <a:pt x="120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12"/>
                    <a:pt x="30" y="9"/>
                    <a:pt x="30" y="6"/>
                  </a:cubicBezTo>
                  <a:cubicBezTo>
                    <a:pt x="30" y="3"/>
                    <a:pt x="32" y="0"/>
                    <a:pt x="3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65" y="0"/>
                    <a:pt x="216" y="17"/>
                    <a:pt x="216" y="42"/>
                  </a:cubicBezTo>
                  <a:cubicBezTo>
                    <a:pt x="216" y="45"/>
                    <a:pt x="213" y="48"/>
                    <a:pt x="21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17" name="Freeform 112">
              <a:extLst>
                <a:ext uri="{FF2B5EF4-FFF2-40B4-BE49-F238E27FC236}">
                  <a16:creationId xmlns:a16="http://schemas.microsoft.com/office/drawing/2014/main" id="{FABDD0FA-51DC-9346-A7B5-0F38D3028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" y="2018"/>
              <a:ext cx="139" cy="50"/>
            </a:xfrm>
            <a:custGeom>
              <a:avLst/>
              <a:gdLst>
                <a:gd name="T0" fmla="*/ 85 w 94"/>
                <a:gd name="T1" fmla="*/ 34 h 34"/>
                <a:gd name="T2" fmla="*/ 83 w 94"/>
                <a:gd name="T3" fmla="*/ 32 h 34"/>
                <a:gd name="T4" fmla="*/ 42 w 94"/>
                <a:gd name="T5" fmla="*/ 12 h 34"/>
                <a:gd name="T6" fmla="*/ 0 w 94"/>
                <a:gd name="T7" fmla="*/ 12 h 34"/>
                <a:gd name="T8" fmla="*/ 0 w 94"/>
                <a:gd name="T9" fmla="*/ 0 h 34"/>
                <a:gd name="T10" fmla="*/ 42 w 94"/>
                <a:gd name="T11" fmla="*/ 0 h 34"/>
                <a:gd name="T12" fmla="*/ 92 w 94"/>
                <a:gd name="T13" fmla="*/ 24 h 34"/>
                <a:gd name="T14" fmla="*/ 94 w 94"/>
                <a:gd name="T15" fmla="*/ 26 h 34"/>
                <a:gd name="T16" fmla="*/ 85 w 9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34">
                  <a:moveTo>
                    <a:pt x="85" y="34"/>
                  </a:moveTo>
                  <a:cubicBezTo>
                    <a:pt x="85" y="34"/>
                    <a:pt x="84" y="33"/>
                    <a:pt x="83" y="32"/>
                  </a:cubicBezTo>
                  <a:cubicBezTo>
                    <a:pt x="77" y="25"/>
                    <a:pt x="64" y="12"/>
                    <a:pt x="42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70" y="0"/>
                    <a:pt x="85" y="16"/>
                    <a:pt x="92" y="24"/>
                  </a:cubicBezTo>
                  <a:cubicBezTo>
                    <a:pt x="93" y="25"/>
                    <a:pt x="93" y="25"/>
                    <a:pt x="94" y="26"/>
                  </a:cubicBezTo>
                  <a:lnTo>
                    <a:pt x="85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  <p:sp>
          <p:nvSpPr>
            <p:cNvPr id="718" name="Freeform 113">
              <a:extLst>
                <a:ext uri="{FF2B5EF4-FFF2-40B4-BE49-F238E27FC236}">
                  <a16:creationId xmlns:a16="http://schemas.microsoft.com/office/drawing/2014/main" id="{49923CD0-1A2A-E147-B9B3-211BC1FC0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1730"/>
              <a:ext cx="321" cy="324"/>
            </a:xfrm>
            <a:custGeom>
              <a:avLst/>
              <a:gdLst>
                <a:gd name="T0" fmla="*/ 175 w 217"/>
                <a:gd name="T1" fmla="*/ 219 h 219"/>
                <a:gd name="T2" fmla="*/ 172 w 217"/>
                <a:gd name="T3" fmla="*/ 218 h 219"/>
                <a:gd name="T4" fmla="*/ 109 w 217"/>
                <a:gd name="T5" fmla="*/ 172 h 219"/>
                <a:gd name="T6" fmla="*/ 87 w 217"/>
                <a:gd name="T7" fmla="*/ 188 h 219"/>
                <a:gd name="T8" fmla="*/ 80 w 217"/>
                <a:gd name="T9" fmla="*/ 178 h 219"/>
                <a:gd name="T10" fmla="*/ 105 w 217"/>
                <a:gd name="T11" fmla="*/ 160 h 219"/>
                <a:gd name="T12" fmla="*/ 112 w 217"/>
                <a:gd name="T13" fmla="*/ 160 h 219"/>
                <a:gd name="T14" fmla="*/ 164 w 217"/>
                <a:gd name="T15" fmla="*/ 197 h 219"/>
                <a:gd name="T16" fmla="*/ 143 w 217"/>
                <a:gd name="T17" fmla="*/ 134 h 219"/>
                <a:gd name="T18" fmla="*/ 145 w 217"/>
                <a:gd name="T19" fmla="*/ 127 h 219"/>
                <a:gd name="T20" fmla="*/ 194 w 217"/>
                <a:gd name="T21" fmla="*/ 87 h 219"/>
                <a:gd name="T22" fmla="*/ 135 w 217"/>
                <a:gd name="T23" fmla="*/ 87 h 219"/>
                <a:gd name="T24" fmla="*/ 130 w 217"/>
                <a:gd name="T25" fmla="*/ 83 h 219"/>
                <a:gd name="T26" fmla="*/ 109 w 217"/>
                <a:gd name="T27" fmla="*/ 24 h 219"/>
                <a:gd name="T28" fmla="*/ 88 w 217"/>
                <a:gd name="T29" fmla="*/ 83 h 219"/>
                <a:gd name="T30" fmla="*/ 82 w 217"/>
                <a:gd name="T31" fmla="*/ 87 h 219"/>
                <a:gd name="T32" fmla="*/ 23 w 217"/>
                <a:gd name="T33" fmla="*/ 87 h 219"/>
                <a:gd name="T34" fmla="*/ 73 w 217"/>
                <a:gd name="T35" fmla="*/ 127 h 219"/>
                <a:gd name="T36" fmla="*/ 74 w 217"/>
                <a:gd name="T37" fmla="*/ 134 h 219"/>
                <a:gd name="T38" fmla="*/ 62 w 217"/>
                <a:gd name="T39" fmla="*/ 172 h 219"/>
                <a:gd name="T40" fmla="*/ 50 w 217"/>
                <a:gd name="T41" fmla="*/ 169 h 219"/>
                <a:gd name="T42" fmla="*/ 62 w 217"/>
                <a:gd name="T43" fmla="*/ 134 h 219"/>
                <a:gd name="T44" fmla="*/ 3 w 217"/>
                <a:gd name="T45" fmla="*/ 86 h 219"/>
                <a:gd name="T46" fmla="*/ 1 w 217"/>
                <a:gd name="T47" fmla="*/ 79 h 219"/>
                <a:gd name="T48" fmla="*/ 7 w 217"/>
                <a:gd name="T49" fmla="*/ 75 h 219"/>
                <a:gd name="T50" fmla="*/ 78 w 217"/>
                <a:gd name="T51" fmla="*/ 75 h 219"/>
                <a:gd name="T52" fmla="*/ 103 w 217"/>
                <a:gd name="T53" fmla="*/ 4 h 219"/>
                <a:gd name="T54" fmla="*/ 109 w 217"/>
                <a:gd name="T55" fmla="*/ 0 h 219"/>
                <a:gd name="T56" fmla="*/ 114 w 217"/>
                <a:gd name="T57" fmla="*/ 4 h 219"/>
                <a:gd name="T58" fmla="*/ 139 w 217"/>
                <a:gd name="T59" fmla="*/ 75 h 219"/>
                <a:gd name="T60" fmla="*/ 211 w 217"/>
                <a:gd name="T61" fmla="*/ 75 h 219"/>
                <a:gd name="T62" fmla="*/ 216 w 217"/>
                <a:gd name="T63" fmla="*/ 79 h 219"/>
                <a:gd name="T64" fmla="*/ 214 w 217"/>
                <a:gd name="T65" fmla="*/ 86 h 219"/>
                <a:gd name="T66" fmla="*/ 156 w 217"/>
                <a:gd name="T67" fmla="*/ 134 h 219"/>
                <a:gd name="T68" fmla="*/ 181 w 217"/>
                <a:gd name="T69" fmla="*/ 211 h 219"/>
                <a:gd name="T70" fmla="*/ 179 w 217"/>
                <a:gd name="T71" fmla="*/ 218 h 219"/>
                <a:gd name="T72" fmla="*/ 175 w 217"/>
                <a:gd name="T73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7" h="219">
                  <a:moveTo>
                    <a:pt x="175" y="219"/>
                  </a:moveTo>
                  <a:cubicBezTo>
                    <a:pt x="174" y="219"/>
                    <a:pt x="173" y="218"/>
                    <a:pt x="172" y="218"/>
                  </a:cubicBezTo>
                  <a:cubicBezTo>
                    <a:pt x="109" y="172"/>
                    <a:pt x="109" y="172"/>
                    <a:pt x="109" y="172"/>
                  </a:cubicBezTo>
                  <a:cubicBezTo>
                    <a:pt x="87" y="188"/>
                    <a:pt x="87" y="188"/>
                    <a:pt x="87" y="188"/>
                  </a:cubicBezTo>
                  <a:cubicBezTo>
                    <a:pt x="80" y="178"/>
                    <a:pt x="80" y="178"/>
                    <a:pt x="80" y="178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7" y="158"/>
                    <a:pt x="110" y="158"/>
                    <a:pt x="112" y="160"/>
                  </a:cubicBezTo>
                  <a:cubicBezTo>
                    <a:pt x="164" y="197"/>
                    <a:pt x="164" y="197"/>
                    <a:pt x="164" y="197"/>
                  </a:cubicBezTo>
                  <a:cubicBezTo>
                    <a:pt x="143" y="134"/>
                    <a:pt x="143" y="134"/>
                    <a:pt x="143" y="134"/>
                  </a:cubicBezTo>
                  <a:cubicBezTo>
                    <a:pt x="142" y="131"/>
                    <a:pt x="143" y="129"/>
                    <a:pt x="145" y="127"/>
                  </a:cubicBezTo>
                  <a:cubicBezTo>
                    <a:pt x="194" y="87"/>
                    <a:pt x="194" y="87"/>
                    <a:pt x="194" y="87"/>
                  </a:cubicBezTo>
                  <a:cubicBezTo>
                    <a:pt x="135" y="87"/>
                    <a:pt x="135" y="87"/>
                    <a:pt x="135" y="87"/>
                  </a:cubicBezTo>
                  <a:cubicBezTo>
                    <a:pt x="133" y="87"/>
                    <a:pt x="130" y="86"/>
                    <a:pt x="130" y="8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7" y="86"/>
                    <a:pt x="85" y="87"/>
                    <a:pt x="82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4" y="129"/>
                    <a:pt x="75" y="131"/>
                    <a:pt x="74" y="134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1" y="84"/>
                    <a:pt x="0" y="82"/>
                    <a:pt x="1" y="79"/>
                  </a:cubicBezTo>
                  <a:cubicBezTo>
                    <a:pt x="2" y="77"/>
                    <a:pt x="4" y="75"/>
                    <a:pt x="7" y="75"/>
                  </a:cubicBezTo>
                  <a:cubicBezTo>
                    <a:pt x="78" y="75"/>
                    <a:pt x="78" y="75"/>
                    <a:pt x="78" y="7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4" y="1"/>
                    <a:pt x="106" y="0"/>
                    <a:pt x="109" y="0"/>
                  </a:cubicBezTo>
                  <a:cubicBezTo>
                    <a:pt x="111" y="0"/>
                    <a:pt x="113" y="1"/>
                    <a:pt x="114" y="4"/>
                  </a:cubicBezTo>
                  <a:cubicBezTo>
                    <a:pt x="139" y="75"/>
                    <a:pt x="139" y="75"/>
                    <a:pt x="139" y="75"/>
                  </a:cubicBezTo>
                  <a:cubicBezTo>
                    <a:pt x="211" y="75"/>
                    <a:pt x="211" y="75"/>
                    <a:pt x="211" y="75"/>
                  </a:cubicBezTo>
                  <a:cubicBezTo>
                    <a:pt x="213" y="75"/>
                    <a:pt x="215" y="77"/>
                    <a:pt x="216" y="79"/>
                  </a:cubicBezTo>
                  <a:cubicBezTo>
                    <a:pt x="217" y="82"/>
                    <a:pt x="216" y="84"/>
                    <a:pt x="214" y="86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81" y="211"/>
                    <a:pt x="181" y="211"/>
                    <a:pt x="181" y="211"/>
                  </a:cubicBezTo>
                  <a:cubicBezTo>
                    <a:pt x="182" y="213"/>
                    <a:pt x="181" y="216"/>
                    <a:pt x="179" y="218"/>
                  </a:cubicBezTo>
                  <a:cubicBezTo>
                    <a:pt x="178" y="218"/>
                    <a:pt x="176" y="219"/>
                    <a:pt x="175" y="2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raphik" panose="020B0503030202060203" pitchFamily="34" charset="77"/>
              </a:endParaRPr>
            </a:p>
          </p:txBody>
        </p:sp>
      </p:grpSp>
      <p:sp>
        <p:nvSpPr>
          <p:cNvPr id="719" name="Rectangle 718">
            <a:extLst>
              <a:ext uri="{FF2B5EF4-FFF2-40B4-BE49-F238E27FC236}">
                <a16:creationId xmlns:a16="http://schemas.microsoft.com/office/drawing/2014/main" id="{49B18931-669D-624C-AE18-CA068898BEA5}"/>
              </a:ext>
            </a:extLst>
          </p:cNvPr>
          <p:cNvSpPr/>
          <p:nvPr/>
        </p:nvSpPr>
        <p:spPr>
          <a:xfrm>
            <a:off x="9871136" y="5420711"/>
            <a:ext cx="922451" cy="464891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38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Basiert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 auf das Leben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eines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</a:rPr>
              <a:t>Studenten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D9A02B87-5C29-8742-970A-E3B114EE4DF5}"/>
              </a:ext>
            </a:extLst>
          </p:cNvPr>
          <p:cNvSpPr/>
          <p:nvPr/>
        </p:nvSpPr>
        <p:spPr>
          <a:xfrm>
            <a:off x="8431952" y="4100458"/>
            <a:ext cx="2124650" cy="464891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955" tIns="0" rIns="71955" bIns="0" rtlCol="0" anchor="ctr" anchorCtr="0"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Gotham Book"/>
            </a:endParaRPr>
          </a:p>
        </p:txBody>
      </p:sp>
      <p:sp>
        <p:nvSpPr>
          <p:cNvPr id="721" name="Oval 30">
            <a:extLst>
              <a:ext uri="{FF2B5EF4-FFF2-40B4-BE49-F238E27FC236}">
                <a16:creationId xmlns:a16="http://schemas.microsoft.com/office/drawing/2014/main" id="{F23955AA-39C6-5743-85A1-76B8D52D71A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08141" y="5080306"/>
            <a:ext cx="1029600" cy="520365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83FF"/>
            </a:solidFill>
            <a:round/>
            <a:headEnd/>
            <a:tailEnd/>
          </a:ln>
          <a:effectLst/>
        </p:spPr>
        <p:txBody>
          <a:bodyPr wrap="none" lIns="71955" tIns="71955" rIns="71955" bIns="71955" anchor="ctr" anchorCtr="1"/>
          <a:lstStyle/>
          <a:p>
            <a:pPr algn="ctr" defTabSz="91421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 err="1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Fortgeschrittene</a:t>
            </a:r>
            <a:r>
              <a:rPr lang="en-US" sz="800" b="1" kern="0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 </a:t>
            </a:r>
          </a:p>
          <a:p>
            <a:pPr algn="ctr" defTabSz="914217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kern="0" dirty="0" err="1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Herausforderungen</a:t>
            </a:r>
            <a:endParaRPr lang="en-US" sz="800" b="1" kern="0" dirty="0">
              <a:solidFill>
                <a:srgbClr val="000000"/>
              </a:solidFill>
              <a:latin typeface="Graphik" panose="020B0503030202060203" pitchFamily="34" charset="77"/>
              <a:cs typeface="Arial" charset="0"/>
            </a:endParaRPr>
          </a:p>
        </p:txBody>
      </p:sp>
      <p:sp>
        <p:nvSpPr>
          <p:cNvPr id="722" name="Oval 34">
            <a:extLst>
              <a:ext uri="{FF2B5EF4-FFF2-40B4-BE49-F238E27FC236}">
                <a16:creationId xmlns:a16="http://schemas.microsoft.com/office/drawing/2014/main" id="{6215F2BC-C057-C048-8315-80540208F63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65356" y="5080306"/>
            <a:ext cx="1028458" cy="520365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83FF"/>
            </a:solidFill>
            <a:round/>
            <a:headEnd/>
            <a:tailEnd/>
          </a:ln>
          <a:effectLst/>
        </p:spPr>
        <p:txBody>
          <a:bodyPr wrap="none" lIns="71955" tIns="71955" rIns="71955" bIns="71955" anchor="ctr" anchorCtr="1"/>
          <a:lstStyle/>
          <a:p>
            <a:pPr marL="0" marR="0" lvl="0" indent="0" algn="ctr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cs typeface="Arial" charset="0"/>
              </a:rPr>
              <a:t>Angepasste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  <a:p>
            <a:pPr marL="0" marR="0" lvl="0" indent="0" algn="ctr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cs typeface="Arial" charset="0"/>
              </a:rPr>
              <a:t>Hindernisse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  <a:p>
            <a:pPr marL="0" marR="0" lvl="0" indent="0" algn="ctr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cs typeface="Arial" charset="0"/>
              </a:rPr>
              <a:t> &amp; </a:t>
            </a:r>
            <a:r>
              <a:rPr kumimoji="0" lang="en-US" sz="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cs typeface="Arial" charset="0"/>
              </a:rPr>
              <a:t>Gegenstände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cxnSp>
        <p:nvCxnSpPr>
          <p:cNvPr id="723" name="Elbow Connector 20">
            <a:extLst>
              <a:ext uri="{FF2B5EF4-FFF2-40B4-BE49-F238E27FC236}">
                <a16:creationId xmlns:a16="http://schemas.microsoft.com/office/drawing/2014/main" id="{2F01C5AD-E3F1-9948-A7C6-D8B6091671A9}"/>
              </a:ext>
            </a:extLst>
          </p:cNvPr>
          <p:cNvCxnSpPr>
            <a:cxnSpLocks/>
            <a:endCxn id="722" idx="3"/>
          </p:cNvCxnSpPr>
          <p:nvPr/>
        </p:nvCxnSpPr>
        <p:spPr>
          <a:xfrm rot="16200000" flipH="1">
            <a:off x="5437453" y="4384128"/>
            <a:ext cx="1419374" cy="493348"/>
          </a:xfrm>
          <a:prstGeom prst="bentConnector4">
            <a:avLst>
              <a:gd name="adj1" fmla="val 17727"/>
              <a:gd name="adj2" fmla="val 146336"/>
            </a:avLst>
          </a:prstGeom>
          <a:noFill/>
          <a:ln w="25400" cap="rnd" cmpd="sng" algn="ctr">
            <a:solidFill>
              <a:srgbClr val="0083FF"/>
            </a:solidFill>
            <a:prstDash val="sysDot"/>
            <a:round/>
            <a:tailEnd type="oval" w="lg" len="lg"/>
          </a:ln>
          <a:effectLst/>
        </p:spPr>
      </p:cxnSp>
      <p:cxnSp>
        <p:nvCxnSpPr>
          <p:cNvPr id="724" name="Elbow Connector 235">
            <a:extLst>
              <a:ext uri="{FF2B5EF4-FFF2-40B4-BE49-F238E27FC236}">
                <a16:creationId xmlns:a16="http://schemas.microsoft.com/office/drawing/2014/main" id="{4B1F2B2B-ACE7-964D-A174-D064D984AAD0}"/>
              </a:ext>
            </a:extLst>
          </p:cNvPr>
          <p:cNvCxnSpPr>
            <a:cxnSpLocks/>
            <a:endCxn id="721" idx="1"/>
          </p:cNvCxnSpPr>
          <p:nvPr/>
        </p:nvCxnSpPr>
        <p:spPr>
          <a:xfrm rot="5400000">
            <a:off x="6361785" y="4446875"/>
            <a:ext cx="1439971" cy="347257"/>
          </a:xfrm>
          <a:prstGeom prst="bentConnector4">
            <a:avLst>
              <a:gd name="adj1" fmla="val 18879"/>
              <a:gd name="adj2" fmla="val 165830"/>
            </a:avLst>
          </a:prstGeom>
          <a:noFill/>
          <a:ln w="25400" cap="rnd" cmpd="sng" algn="ctr">
            <a:solidFill>
              <a:srgbClr val="0083FF"/>
            </a:solidFill>
            <a:prstDash val="sysDot"/>
            <a:round/>
            <a:tailEnd type="oval" w="lg" len="lg"/>
          </a:ln>
          <a:effectLst/>
        </p:spPr>
      </p:cxnSp>
      <p:sp>
        <p:nvSpPr>
          <p:cNvPr id="725" name="Oval 29">
            <a:extLst>
              <a:ext uri="{FF2B5EF4-FFF2-40B4-BE49-F238E27FC236}">
                <a16:creationId xmlns:a16="http://schemas.microsoft.com/office/drawing/2014/main" id="{4CF5FBB5-4EB1-D44C-BE3D-BD142EB37BB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65356" y="4337464"/>
            <a:ext cx="1028458" cy="520365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83FF"/>
            </a:solidFill>
            <a:round/>
            <a:headEnd/>
            <a:tailEnd/>
          </a:ln>
          <a:effectLst/>
        </p:spPr>
        <p:txBody>
          <a:bodyPr wrap="none" lIns="71955" tIns="71955" rIns="71955" bIns="71955" anchor="ctr" anchorCtr="1"/>
          <a:lstStyle/>
          <a:p>
            <a:pPr marL="0" marR="0" lvl="0" indent="0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0" dirty="0" err="1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Tropisches</a:t>
            </a:r>
            <a:endParaRPr lang="en-GB" sz="800" b="1" kern="0" dirty="0">
              <a:solidFill>
                <a:srgbClr val="000000"/>
              </a:solidFill>
              <a:latin typeface="Graphik" panose="020B0503030202060203" pitchFamily="34" charset="77"/>
              <a:cs typeface="Arial" charset="0"/>
            </a:endParaRPr>
          </a:p>
          <a:p>
            <a:pPr marL="0" marR="0" lvl="0" indent="0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0" dirty="0" err="1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Abenteuer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sp>
        <p:nvSpPr>
          <p:cNvPr id="726" name="Oval 31">
            <a:extLst>
              <a:ext uri="{FF2B5EF4-FFF2-40B4-BE49-F238E27FC236}">
                <a16:creationId xmlns:a16="http://schemas.microsoft.com/office/drawing/2014/main" id="{A94CC8F6-254E-3D45-A1CC-32A793FABCE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08141" y="4337464"/>
            <a:ext cx="1029600" cy="520365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83FF"/>
            </a:solidFill>
            <a:round/>
            <a:headEnd/>
            <a:tailEnd/>
          </a:ln>
          <a:effectLst/>
        </p:spPr>
        <p:txBody>
          <a:bodyPr wrap="none" lIns="71955" tIns="71955" rIns="71955" bIns="71955" anchor="ctr" anchorCtr="1"/>
          <a:lstStyle/>
          <a:p>
            <a:pPr marL="0" marR="0" lvl="0" indent="0" algn="ctr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0" dirty="0" err="1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Unterschiedlicher</a:t>
            </a:r>
            <a:endParaRPr lang="en-GB" sz="800" b="1" kern="0" dirty="0">
              <a:solidFill>
                <a:srgbClr val="000000"/>
              </a:solidFill>
              <a:latin typeface="Graphik" panose="020B0503030202060203" pitchFamily="34" charset="77"/>
              <a:cs typeface="Arial" charset="0"/>
            </a:endParaRPr>
          </a:p>
          <a:p>
            <a:pPr marL="0" marR="0" lvl="0" indent="0" algn="ctr" defTabSz="914217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000000"/>
                </a:solidFill>
                <a:latin typeface="Graphik" panose="020B0503030202060203" pitchFamily="34" charset="77"/>
                <a:cs typeface="Arial" charset="0"/>
              </a:rPr>
              <a:t>Professor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sp>
        <p:nvSpPr>
          <p:cNvPr id="727" name="Left Bracket 726">
            <a:extLst>
              <a:ext uri="{FF2B5EF4-FFF2-40B4-BE49-F238E27FC236}">
                <a16:creationId xmlns:a16="http://schemas.microsoft.com/office/drawing/2014/main" id="{302FF3C4-3C76-B74E-9306-377057185053}"/>
              </a:ext>
            </a:extLst>
          </p:cNvPr>
          <p:cNvSpPr/>
          <p:nvPr/>
        </p:nvSpPr>
        <p:spPr>
          <a:xfrm rot="5400000">
            <a:off x="1122092" y="1649578"/>
            <a:ext cx="45719" cy="1445033"/>
          </a:xfrm>
          <a:prstGeom prst="leftBracke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614D0CD6-9365-144B-9C3A-D1F66EAD3ACE}"/>
              </a:ext>
            </a:extLst>
          </p:cNvPr>
          <p:cNvCxnSpPr>
            <a:cxnSpLocks/>
          </p:cNvCxnSpPr>
          <p:nvPr/>
        </p:nvCxnSpPr>
        <p:spPr>
          <a:xfrm>
            <a:off x="6383874" y="4597647"/>
            <a:ext cx="180000" cy="0"/>
          </a:xfrm>
          <a:prstGeom prst="line">
            <a:avLst/>
          </a:prstGeom>
          <a:noFill/>
          <a:ln w="25400" cap="rnd" cmpd="sng" algn="ctr">
            <a:solidFill>
              <a:srgbClr val="0083FF"/>
            </a:solidFill>
            <a:prstDash val="sysDot"/>
            <a:headEnd type="oval" w="lg" len="lg"/>
            <a:tailEnd type="none"/>
          </a:ln>
          <a:effectLst/>
        </p:spPr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CE76EFF8-1B3C-1844-B884-C4D0F031C74C}"/>
              </a:ext>
            </a:extLst>
          </p:cNvPr>
          <p:cNvCxnSpPr>
            <a:cxnSpLocks/>
          </p:cNvCxnSpPr>
          <p:nvPr/>
        </p:nvCxnSpPr>
        <p:spPr>
          <a:xfrm flipV="1">
            <a:off x="6677600" y="4597647"/>
            <a:ext cx="230541" cy="0"/>
          </a:xfrm>
          <a:prstGeom prst="line">
            <a:avLst/>
          </a:prstGeom>
          <a:noFill/>
          <a:ln w="25400" cap="rnd" cmpd="sng" algn="ctr">
            <a:solidFill>
              <a:srgbClr val="0083FF"/>
            </a:solidFill>
            <a:prstDash val="sysDot"/>
            <a:headEnd type="none" w="lg" len="lg"/>
            <a:tailEnd type="oval" w="lg" len="lg"/>
          </a:ln>
          <a:effectLst/>
        </p:spPr>
      </p:cxnSp>
      <p:sp>
        <p:nvSpPr>
          <p:cNvPr id="734" name="TextBox 733">
            <a:extLst>
              <a:ext uri="{FF2B5EF4-FFF2-40B4-BE49-F238E27FC236}">
                <a16:creationId xmlns:a16="http://schemas.microsoft.com/office/drawing/2014/main" id="{B7A2A25D-D6AB-1145-B923-239DA4D56EAA}"/>
              </a:ext>
            </a:extLst>
          </p:cNvPr>
          <p:cNvSpPr txBox="1"/>
          <p:nvPr/>
        </p:nvSpPr>
        <p:spPr>
          <a:xfrm>
            <a:off x="811513" y="2199540"/>
            <a:ext cx="771608" cy="15696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 dirty="0">
                <a:solidFill>
                  <a:srgbClr val="000000"/>
                </a:solidFill>
                <a:latin typeface="Graphik" panose="020B0503030202060203" pitchFamily="34" charset="77"/>
              </a:rPr>
              <a:t>NPC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688057D3-373E-6E4C-BADA-E8F3F98FE162}"/>
              </a:ext>
            </a:extLst>
          </p:cNvPr>
          <p:cNvSpPr txBox="1"/>
          <p:nvPr/>
        </p:nvSpPr>
        <p:spPr>
          <a:xfrm>
            <a:off x="5315685" y="1962761"/>
            <a:ext cx="2664000" cy="282573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algn="ctr" defTabSz="913851">
              <a:defRPr/>
            </a:pPr>
            <a:r>
              <a:rPr lang="en-US" sz="1300" b="1" dirty="0">
                <a:solidFill>
                  <a:srgbClr val="0083FF"/>
                </a:solidFill>
                <a:latin typeface="Graphik" panose="020B0503030202060203" pitchFamily="34" charset="77"/>
                <a:cs typeface="Arial" charset="0"/>
              </a:rPr>
              <a:t>2. LEVEL: JUNGLE RUN</a:t>
            </a:r>
          </a:p>
        </p:txBody>
      </p:sp>
      <p:pic>
        <p:nvPicPr>
          <p:cNvPr id="761" name="Picture 760">
            <a:extLst>
              <a:ext uri="{FF2B5EF4-FFF2-40B4-BE49-F238E27FC236}">
                <a16:creationId xmlns:a16="http://schemas.microsoft.com/office/drawing/2014/main" id="{0E2D953C-6C1A-BC49-9695-1CE0B355CE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2609" y="2466808"/>
            <a:ext cx="2102365" cy="1413542"/>
          </a:xfrm>
          <a:prstGeom prst="rect">
            <a:avLst/>
          </a:prstGeom>
        </p:spPr>
      </p:pic>
      <p:sp>
        <p:nvSpPr>
          <p:cNvPr id="762" name="Rectangle 761">
            <a:extLst>
              <a:ext uri="{FF2B5EF4-FFF2-40B4-BE49-F238E27FC236}">
                <a16:creationId xmlns:a16="http://schemas.microsoft.com/office/drawing/2014/main" id="{F883D179-0967-4340-A2E3-E7DF4FDAEA9F}"/>
              </a:ext>
            </a:extLst>
          </p:cNvPr>
          <p:cNvSpPr/>
          <p:nvPr/>
        </p:nvSpPr>
        <p:spPr>
          <a:xfrm>
            <a:off x="7857032" y="3814183"/>
            <a:ext cx="587845" cy="304808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txBody>
          <a:bodyPr wrap="square" lIns="0" tIns="36000" rIns="0" bIns="36000" anchor="ctr"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77"/>
                <a:cs typeface="Arial" charset="0"/>
              </a:rPr>
              <a:t> </a:t>
            </a:r>
            <a:r>
              <a:rPr lang="en-US" sz="1050" b="1" kern="0" spc="-10" dirty="0">
                <a:solidFill>
                  <a:srgbClr val="FFFFFF"/>
                </a:solidFill>
                <a:latin typeface="Graphik" panose="020B0503030202060203" pitchFamily="34" charset="77"/>
                <a:cs typeface="Arial" charset="0"/>
              </a:rPr>
              <a:t>3 Level</a:t>
            </a:r>
            <a:endParaRPr kumimoji="0" lang="en-US" sz="1050" b="1" i="0" u="none" strike="noStrike" kern="0" cap="none" spc="-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77"/>
              <a:cs typeface="Arial" charset="0"/>
            </a:endParaRPr>
          </a:p>
        </p:txBody>
      </p: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8B22F2CD-CF84-A14F-A6FC-C6C9FE9919C4}"/>
              </a:ext>
            </a:extLst>
          </p:cNvPr>
          <p:cNvCxnSpPr>
            <a:cxnSpLocks/>
          </p:cNvCxnSpPr>
          <p:nvPr/>
        </p:nvCxnSpPr>
        <p:spPr>
          <a:xfrm>
            <a:off x="4397197" y="3754822"/>
            <a:ext cx="805388" cy="0"/>
          </a:xfrm>
          <a:prstGeom prst="line">
            <a:avLst/>
          </a:prstGeom>
          <a:noFill/>
          <a:ln w="15875" cap="flat" cmpd="sng" algn="ctr">
            <a:solidFill>
              <a:srgbClr val="919191"/>
            </a:solidFill>
            <a:prstDash val="sysDot"/>
            <a:tailEnd type="oval"/>
          </a:ln>
          <a:effectLst/>
        </p:spPr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29160827-D779-45C7-AED4-5FCE982FA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16" y="3656838"/>
            <a:ext cx="2408300" cy="1473985"/>
          </a:xfrm>
          <a:prstGeom prst="rect">
            <a:avLst/>
          </a:prstGeom>
        </p:spPr>
      </p:pic>
      <p:pic>
        <p:nvPicPr>
          <p:cNvPr id="6" name="Picture 760">
            <a:extLst>
              <a:ext uri="{FF2B5EF4-FFF2-40B4-BE49-F238E27FC236}">
                <a16:creationId xmlns:a16="http://schemas.microsoft.com/office/drawing/2014/main" id="{95F66E2A-EBA0-4124-A4E7-2F539C617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2310" y="2466808"/>
            <a:ext cx="2102365" cy="1413542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45C10F2-8967-4958-B057-4D4621BCB2CB}"/>
              </a:ext>
            </a:extLst>
          </p:cNvPr>
          <p:cNvGrpSpPr/>
          <p:nvPr/>
        </p:nvGrpSpPr>
        <p:grpSpPr>
          <a:xfrm>
            <a:off x="503403" y="5967604"/>
            <a:ext cx="9995317" cy="923068"/>
            <a:chOff x="-1861639" y="5762233"/>
            <a:chExt cx="9995317" cy="923068"/>
          </a:xfrm>
        </p:grpSpPr>
        <p:sp>
          <p:nvSpPr>
            <p:cNvPr id="276" name="Rectangle 7">
              <a:extLst>
                <a:ext uri="{FF2B5EF4-FFF2-40B4-BE49-F238E27FC236}">
                  <a16:creationId xmlns:a16="http://schemas.microsoft.com/office/drawing/2014/main" id="{BD48A83B-B8C6-4EE3-BE1E-D1719C92A9E7}"/>
                </a:ext>
              </a:extLst>
            </p:cNvPr>
            <p:cNvSpPr/>
            <p:nvPr/>
          </p:nvSpPr>
          <p:spPr>
            <a:xfrm>
              <a:off x="-1861639" y="5768127"/>
              <a:ext cx="3091078" cy="91717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b="1" cap="all" dirty="0" err="1">
                  <a:solidFill>
                    <a:srgbClr val="000000"/>
                  </a:solidFill>
                  <a:latin typeface="Graphik" panose="020B0503030202060203" pitchFamily="34" charset="77"/>
                </a:rPr>
                <a:t>Spielgeschichte</a:t>
              </a:r>
              <a:endParaRPr lang="en-US" sz="900" b="1" cap="all" dirty="0">
                <a:solidFill>
                  <a:srgbClr val="000000"/>
                </a:solidFill>
                <a:latin typeface="Graphik" panose="020B0503030202060203" pitchFamily="34" charset="77"/>
              </a:endParaRPr>
            </a:p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de-DE" sz="900" dirty="0">
                  <a:solidFill>
                    <a:srgbClr val="000000"/>
                  </a:solidFill>
                  <a:latin typeface="Graphik" panose="020B0503030202060203" pitchFamily="34" charset="77"/>
                </a:rPr>
                <a:t>Der Student/in befindet sich am Anfang seines Bachelor-Marathons. Er/Sie muss viele Hindernisse überwinden und Gegenstände sammeln, um sein/ihr Endziel, das Bachelor Zertifikat zu erreichen.</a:t>
              </a:r>
              <a:r>
                <a:rPr lang="de-DE" sz="900" dirty="0">
                  <a:solidFill>
                    <a:srgbClr val="24292E"/>
                  </a:solidFill>
                  <a:latin typeface="-apple-system"/>
                </a:rPr>
                <a:t> </a:t>
              </a:r>
              <a:r>
                <a:rPr lang="de-DE" sz="900" b="0" i="0" dirty="0">
                  <a:solidFill>
                    <a:srgbClr val="24292E"/>
                  </a:solidFill>
                  <a:effectLst/>
                  <a:latin typeface="-apple-system"/>
                </a:rPr>
                <a:t>Bist du bereit, für den größten Marathon deines Lebens zu laufen? </a:t>
              </a:r>
              <a:endParaRPr lang="en-US" sz="900" dirty="0">
                <a:solidFill>
                  <a:srgbClr val="000000"/>
                </a:solidFill>
                <a:latin typeface="Graphik" panose="020B0503030202060203" pitchFamily="34" charset="77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C98752-3E1E-4F57-876F-D00F3F53A753}"/>
                </a:ext>
              </a:extLst>
            </p:cNvPr>
            <p:cNvSpPr/>
            <p:nvPr/>
          </p:nvSpPr>
          <p:spPr>
            <a:xfrm>
              <a:off x="1807790" y="5763567"/>
              <a:ext cx="3000214" cy="84792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b="1" cap="all" dirty="0" err="1">
                  <a:solidFill>
                    <a:srgbClr val="000000"/>
                  </a:solidFill>
                  <a:latin typeface="Graphik" panose="020B0503030202060203" pitchFamily="34" charset="77"/>
                </a:rPr>
                <a:t>Levelziel</a:t>
              </a:r>
              <a:endParaRPr lang="en-US" sz="900" b="1" cap="all" dirty="0">
                <a:solidFill>
                  <a:srgbClr val="000000"/>
                </a:solidFill>
                <a:latin typeface="Graphik" panose="020B0503030202060203" pitchFamily="34" charset="77"/>
              </a:endParaRPr>
            </a:p>
            <a:p>
              <a:pPr algn="l"/>
              <a:r>
                <a:rPr lang="de-DE" sz="900" b="0" i="0" dirty="0">
                  <a:solidFill>
                    <a:srgbClr val="24292E"/>
                  </a:solidFill>
                  <a:effectLst/>
                  <a:latin typeface="-apple-system"/>
                </a:rPr>
                <a:t>Es gibt insgesamt 3 Level und in jedem einzelnen sind maximal         60 CP zu erreichen. Diese setzen sich wie folgt zusammen: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de-DE" sz="900" b="0" i="0" dirty="0">
                  <a:solidFill>
                    <a:srgbClr val="24292E"/>
                  </a:solidFill>
                  <a:effectLst/>
                  <a:latin typeface="-apple-system"/>
                </a:rPr>
                <a:t> 5 x 3 CP durch Einsammeln von Münzen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de-DE" sz="900" b="0" i="0" dirty="0">
                  <a:solidFill>
                    <a:srgbClr val="24292E"/>
                  </a:solidFill>
                  <a:effectLst/>
                  <a:latin typeface="-apple-system"/>
                </a:rPr>
                <a:t> 45 CP durch Überwindung von allen Hindernissen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F49492E-64F5-4AD8-8E98-82A3FDF888B2}"/>
                </a:ext>
              </a:extLst>
            </p:cNvPr>
            <p:cNvSpPr/>
            <p:nvPr/>
          </p:nvSpPr>
          <p:spPr>
            <a:xfrm>
              <a:off x="5386355" y="5762233"/>
              <a:ext cx="2747323" cy="91717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900" b="1" cap="all" dirty="0" err="1">
                  <a:solidFill>
                    <a:srgbClr val="000000"/>
                  </a:solidFill>
                  <a:latin typeface="Graphik" panose="020B0503030202060203" pitchFamily="34" charset="77"/>
                </a:rPr>
                <a:t>Levelanleitung</a:t>
              </a:r>
              <a:endParaRPr lang="en-US" sz="900" b="1" cap="all" dirty="0">
                <a:solidFill>
                  <a:srgbClr val="000000"/>
                </a:solidFill>
                <a:latin typeface="Graphik" panose="020B0503030202060203" pitchFamily="34" charset="77"/>
              </a:endParaRPr>
            </a:p>
            <a:p>
              <a:pPr defTabSz="173359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de-DE" sz="900" b="0" i="0" dirty="0">
                  <a:solidFill>
                    <a:srgbClr val="24292E"/>
                  </a:solidFill>
                  <a:effectLst/>
                  <a:latin typeface="-apple-system"/>
                </a:rPr>
                <a:t>Der Student hat insgesamt 3 Leben in einem Level. Wenn er alle 3 Leben verliert, wird das Level von neu gestartet. Am Anfang jedes Levels werden auf dem Whiteboard die Gegenstände angezeigt, die für eine bessere Note eingesammelt werden sollten.</a:t>
              </a:r>
              <a:endParaRPr lang="en-US" sz="900" dirty="0">
                <a:solidFill>
                  <a:srgbClr val="000000"/>
                </a:solidFill>
                <a:latin typeface="Graphik" panose="020B0503030202060203" pitchFamily="34" charset="77"/>
              </a:endParaRPr>
            </a:p>
          </p:txBody>
        </p:sp>
        <p:cxnSp>
          <p:nvCxnSpPr>
            <p:cNvPr id="292" name="Straight Connector 143">
              <a:extLst>
                <a:ext uri="{FF2B5EF4-FFF2-40B4-BE49-F238E27FC236}">
                  <a16:creationId xmlns:a16="http://schemas.microsoft.com/office/drawing/2014/main" id="{220479BC-C8DC-4DAE-8522-299586B35B06}"/>
                </a:ext>
              </a:extLst>
            </p:cNvPr>
            <p:cNvCxnSpPr>
              <a:cxnSpLocks/>
            </p:cNvCxnSpPr>
            <p:nvPr/>
          </p:nvCxnSpPr>
          <p:spPr>
            <a:xfrm>
              <a:off x="5079649" y="6017823"/>
              <a:ext cx="0" cy="432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143">
              <a:extLst>
                <a:ext uri="{FF2B5EF4-FFF2-40B4-BE49-F238E27FC236}">
                  <a16:creationId xmlns:a16="http://schemas.microsoft.com/office/drawing/2014/main" id="{E33431D0-2A50-41F7-8B8B-4231652CDA8D}"/>
                </a:ext>
              </a:extLst>
            </p:cNvPr>
            <p:cNvCxnSpPr>
              <a:cxnSpLocks/>
            </p:cNvCxnSpPr>
            <p:nvPr/>
          </p:nvCxnSpPr>
          <p:spPr>
            <a:xfrm>
              <a:off x="1490219" y="6017823"/>
              <a:ext cx="0" cy="4321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C7FBAC3-8A7E-4533-ADA2-7D676157D960}"/>
              </a:ext>
            </a:extLst>
          </p:cNvPr>
          <p:cNvGrpSpPr/>
          <p:nvPr/>
        </p:nvGrpSpPr>
        <p:grpSpPr>
          <a:xfrm>
            <a:off x="264319" y="2392037"/>
            <a:ext cx="1668148" cy="898098"/>
            <a:chOff x="1181195" y="2382372"/>
            <a:chExt cx="1668148" cy="89809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E69124C-E7E0-4FD0-BEB5-DD09636518A9}"/>
                </a:ext>
              </a:extLst>
            </p:cNvPr>
            <p:cNvGrpSpPr/>
            <p:nvPr/>
          </p:nvGrpSpPr>
          <p:grpSpPr>
            <a:xfrm>
              <a:off x="1181195" y="2396242"/>
              <a:ext cx="736567" cy="842468"/>
              <a:chOff x="1181195" y="2396242"/>
              <a:chExt cx="736567" cy="842468"/>
            </a:xfrm>
          </p:grpSpPr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6402291B-74FA-BF42-BDFC-CC93B54C066B}"/>
                  </a:ext>
                </a:extLst>
              </p:cNvPr>
              <p:cNvSpPr/>
              <p:nvPr/>
            </p:nvSpPr>
            <p:spPr>
              <a:xfrm>
                <a:off x="1181195" y="3050255"/>
                <a:ext cx="736567" cy="188455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85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raphik" panose="020B0503030202060203" pitchFamily="34" charset="77"/>
                  </a:rPr>
                  <a:t>Bäumle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raphik" panose="020B0503030202060203" pitchFamily="34" charset="77"/>
                </a:endParaRPr>
              </a:p>
              <a:p>
                <a:pPr marL="0" marR="0" lvl="0" indent="0" algn="ctr" defTabSz="91385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raphik" panose="020B0503030202060203" pitchFamily="34" charset="77"/>
                  </a:rPr>
                  <a:t>-</a:t>
                </a: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raphik" panose="020B0503030202060203" pitchFamily="34" charset="77"/>
                  </a:rPr>
                  <a:t>Courth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raphik" panose="020B0503030202060203" pitchFamily="34" charset="77"/>
                </a:endParaRPr>
              </a:p>
            </p:txBody>
          </p:sp>
          <p:pic>
            <p:nvPicPr>
              <p:cNvPr id="16" name="Grafik 15" descr="Ein Bild, das Spielzeug enthält.&#10;&#10;Automatisch generierte Beschreibung">
                <a:extLst>
                  <a:ext uri="{FF2B5EF4-FFF2-40B4-BE49-F238E27FC236}">
                    <a16:creationId xmlns:a16="http://schemas.microsoft.com/office/drawing/2014/main" id="{27CD2FED-6C16-45A7-A15D-BA0DB55DA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326318" y="2396242"/>
                <a:ext cx="458503" cy="687754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CAA18D50-1151-4839-B6C1-2F9FEB01D56C}"/>
                </a:ext>
              </a:extLst>
            </p:cNvPr>
            <p:cNvGrpSpPr/>
            <p:nvPr/>
          </p:nvGrpSpPr>
          <p:grpSpPr>
            <a:xfrm>
              <a:off x="1701537" y="2396242"/>
              <a:ext cx="736567" cy="884228"/>
              <a:chOff x="1701537" y="2396242"/>
              <a:chExt cx="736567" cy="884228"/>
            </a:xfrm>
          </p:grpSpPr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9A18AB59-2947-094F-AFA0-BC1224BF582A}"/>
                  </a:ext>
                </a:extLst>
              </p:cNvPr>
              <p:cNvSpPr/>
              <p:nvPr/>
            </p:nvSpPr>
            <p:spPr>
              <a:xfrm>
                <a:off x="1701537" y="3092015"/>
                <a:ext cx="736567" cy="188455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85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raphik" panose="020B0503030202060203" pitchFamily="34" charset="77"/>
                  </a:rPr>
                  <a:t>Brändle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raphik" panose="020B0503030202060203" pitchFamily="34" charset="77"/>
                </a:endParaRPr>
              </a:p>
            </p:txBody>
          </p:sp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5C49FDF8-767C-4B6D-938F-09DDF0577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832236" y="2396242"/>
                <a:ext cx="467097" cy="700646"/>
              </a:xfrm>
              <a:prstGeom prst="rect">
                <a:avLst/>
              </a:prstGeom>
            </p:spPr>
          </p:pic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0544FB51-B35C-4D31-A18D-44B04300EF99}"/>
                </a:ext>
              </a:extLst>
            </p:cNvPr>
            <p:cNvGrpSpPr/>
            <p:nvPr/>
          </p:nvGrpSpPr>
          <p:grpSpPr>
            <a:xfrm>
              <a:off x="2229184" y="2382372"/>
              <a:ext cx="620159" cy="862535"/>
              <a:chOff x="2234036" y="2387967"/>
              <a:chExt cx="620159" cy="862535"/>
            </a:xfrm>
          </p:grpSpPr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A42527C2-B17A-E544-8263-FC5E36D05B50}"/>
                  </a:ext>
                </a:extLst>
              </p:cNvPr>
              <p:cNvSpPr/>
              <p:nvPr/>
            </p:nvSpPr>
            <p:spPr>
              <a:xfrm>
                <a:off x="2234036" y="3097163"/>
                <a:ext cx="620159" cy="153339"/>
              </a:xfrm>
              <a:prstGeom prst="rect">
                <a:avLst/>
              </a:prstGeom>
              <a:noFill/>
              <a:ln w="2857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851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kern="0" dirty="0" err="1">
                    <a:solidFill>
                      <a:prstClr val="black"/>
                    </a:solidFill>
                    <a:latin typeface="Graphik" panose="020B0503030202060203" pitchFamily="34" charset="77"/>
                  </a:rPr>
                  <a:t>Müsch</a:t>
                </a: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raphik" panose="020B0503030202060203" pitchFamily="34" charset="77"/>
                </a:endParaRPr>
              </a:p>
            </p:txBody>
          </p:sp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E942A436-8E88-4C09-8425-E216E8DD9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09517" y="2387967"/>
                <a:ext cx="475066" cy="712598"/>
              </a:xfrm>
              <a:prstGeom prst="rect">
                <a:avLst/>
              </a:prstGeom>
            </p:spPr>
          </p:pic>
        </p:grpSp>
      </p:grpSp>
      <p:sp>
        <p:nvSpPr>
          <p:cNvPr id="4" name="Left Bracket 726">
            <a:extLst>
              <a:ext uri="{FF2B5EF4-FFF2-40B4-BE49-F238E27FC236}">
                <a16:creationId xmlns:a16="http://schemas.microsoft.com/office/drawing/2014/main" id="{F1B78EEB-BB6A-4029-90C9-51AED2B8A636}"/>
              </a:ext>
            </a:extLst>
          </p:cNvPr>
          <p:cNvSpPr/>
          <p:nvPr/>
        </p:nvSpPr>
        <p:spPr>
          <a:xfrm rot="5400000">
            <a:off x="2724628" y="1697502"/>
            <a:ext cx="46072" cy="1348834"/>
          </a:xfrm>
          <a:prstGeom prst="leftBracke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7" name="TextBox 733">
            <a:extLst>
              <a:ext uri="{FF2B5EF4-FFF2-40B4-BE49-F238E27FC236}">
                <a16:creationId xmlns:a16="http://schemas.microsoft.com/office/drawing/2014/main" id="{AB3E5215-0B23-4CEE-BE82-2BB88613A903}"/>
              </a:ext>
            </a:extLst>
          </p:cNvPr>
          <p:cNvSpPr txBox="1"/>
          <p:nvPr/>
        </p:nvSpPr>
        <p:spPr>
          <a:xfrm>
            <a:off x="2283195" y="2198234"/>
            <a:ext cx="936811" cy="15696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 dirty="0" err="1">
                <a:solidFill>
                  <a:srgbClr val="000000"/>
                </a:solidFill>
                <a:latin typeface="Graphik" panose="020B0503030202060203" pitchFamily="34" charset="77"/>
              </a:rPr>
              <a:t>Männlicher</a:t>
            </a:r>
            <a:r>
              <a:rPr lang="en-US" sz="800" b="1" dirty="0">
                <a:solidFill>
                  <a:srgbClr val="000000"/>
                </a:solidFill>
                <a:latin typeface="Graphik" panose="020B0503030202060203" pitchFamily="34" charset="77"/>
              </a:rPr>
              <a:t> Student</a:t>
            </a:r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238FA4CB-4B27-4A9E-BF3F-40D500688248}"/>
              </a:ext>
            </a:extLst>
          </p:cNvPr>
          <p:cNvGrpSpPr/>
          <p:nvPr/>
        </p:nvGrpSpPr>
        <p:grpSpPr>
          <a:xfrm>
            <a:off x="1940205" y="2415064"/>
            <a:ext cx="1429901" cy="690077"/>
            <a:chOff x="1940205" y="2415064"/>
            <a:chExt cx="1429901" cy="690077"/>
          </a:xfrm>
        </p:grpSpPr>
        <p:pic>
          <p:nvPicPr>
            <p:cNvPr id="9" name="Grafik 8" descr="Ein Bild, das Licht enthält.&#10;&#10;Automatisch generierte Beschreibung">
              <a:extLst>
                <a:ext uri="{FF2B5EF4-FFF2-40B4-BE49-F238E27FC236}">
                  <a16:creationId xmlns:a16="http://schemas.microsoft.com/office/drawing/2014/main" id="{FED8622C-F694-4234-B7D1-A2DF7C778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40205" y="2446178"/>
              <a:ext cx="475067" cy="658963"/>
            </a:xfrm>
            <a:prstGeom prst="rect">
              <a:avLst/>
            </a:prstGeom>
          </p:spPr>
        </p:pic>
        <p:pic>
          <p:nvPicPr>
            <p:cNvPr id="13" name="Grafik 1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A476729-5649-4877-BE19-A5A915117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46833" y="2415064"/>
              <a:ext cx="341677" cy="683354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15F932F9-5992-42E5-903D-C128C6EA0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21567" y="2430586"/>
              <a:ext cx="348539" cy="662225"/>
            </a:xfrm>
            <a:prstGeom prst="rect">
              <a:avLst/>
            </a:prstGeom>
          </p:spPr>
        </p:pic>
      </p:grpSp>
      <p:sp>
        <p:nvSpPr>
          <p:cNvPr id="24" name="Left Bracket 726">
            <a:extLst>
              <a:ext uri="{FF2B5EF4-FFF2-40B4-BE49-F238E27FC236}">
                <a16:creationId xmlns:a16="http://schemas.microsoft.com/office/drawing/2014/main" id="{0514EA76-07C8-425D-9BA5-18A71B016364}"/>
              </a:ext>
            </a:extLst>
          </p:cNvPr>
          <p:cNvSpPr/>
          <p:nvPr/>
        </p:nvSpPr>
        <p:spPr>
          <a:xfrm rot="5400000">
            <a:off x="4270625" y="1696881"/>
            <a:ext cx="46072" cy="1348834"/>
          </a:xfrm>
          <a:prstGeom prst="leftBracket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25" name="TextBox 733">
            <a:extLst>
              <a:ext uri="{FF2B5EF4-FFF2-40B4-BE49-F238E27FC236}">
                <a16:creationId xmlns:a16="http://schemas.microsoft.com/office/drawing/2014/main" id="{660FF2E4-AE3A-4CA0-B0D4-D2DC0862EDAA}"/>
              </a:ext>
            </a:extLst>
          </p:cNvPr>
          <p:cNvSpPr txBox="1"/>
          <p:nvPr/>
        </p:nvSpPr>
        <p:spPr>
          <a:xfrm>
            <a:off x="3855261" y="2197851"/>
            <a:ext cx="872779" cy="15696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 dirty="0" err="1">
                <a:solidFill>
                  <a:srgbClr val="000000"/>
                </a:solidFill>
                <a:latin typeface="Graphik" panose="020B0503030202060203" pitchFamily="34" charset="77"/>
              </a:rPr>
              <a:t>Weibliche</a:t>
            </a:r>
            <a:r>
              <a:rPr lang="en-US" sz="800" b="1" dirty="0">
                <a:solidFill>
                  <a:srgbClr val="000000"/>
                </a:solidFill>
                <a:latin typeface="Graphik" panose="020B0503030202060203" pitchFamily="34" charset="77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Graphik" panose="020B0503030202060203" pitchFamily="34" charset="77"/>
              </a:rPr>
              <a:t>Studentin</a:t>
            </a:r>
            <a:endParaRPr lang="en-US" sz="800" b="1" dirty="0">
              <a:solidFill>
                <a:srgbClr val="000000"/>
              </a:solidFill>
              <a:latin typeface="Graphik" panose="020B0503030202060203" pitchFamily="34" charset="77"/>
            </a:endParaRPr>
          </a:p>
        </p:txBody>
      </p: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FA35E848-31FD-4FB2-8352-EB7CEA7D505D}"/>
              </a:ext>
            </a:extLst>
          </p:cNvPr>
          <p:cNvGrpSpPr/>
          <p:nvPr/>
        </p:nvGrpSpPr>
        <p:grpSpPr>
          <a:xfrm>
            <a:off x="3616776" y="2478274"/>
            <a:ext cx="1313349" cy="633126"/>
            <a:chOff x="3616776" y="2478274"/>
            <a:chExt cx="1313349" cy="633126"/>
          </a:xfrm>
        </p:grpSpPr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4E297F34-4955-45B6-8F21-F3FFA494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16776" y="2478313"/>
              <a:ext cx="382301" cy="626322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242BEFF-2504-4BA8-90D3-C851B42F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24552" y="2478274"/>
              <a:ext cx="329685" cy="626400"/>
            </a:xfrm>
            <a:prstGeom prst="rect">
              <a:avLst/>
            </a:prstGeom>
          </p:spPr>
        </p:pic>
        <p:pic>
          <p:nvPicPr>
            <p:cNvPr id="225" name="Grafik 22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381FC78A-A262-4744-A5A3-4116A8C2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64725" y="2485000"/>
              <a:ext cx="365400" cy="626400"/>
            </a:xfrm>
            <a:prstGeom prst="rect">
              <a:avLst/>
            </a:prstGeom>
          </p:spPr>
        </p:pic>
      </p:grpSp>
      <p:sp>
        <p:nvSpPr>
          <p:cNvPr id="230" name="Rectangle 641">
            <a:extLst>
              <a:ext uri="{FF2B5EF4-FFF2-40B4-BE49-F238E27FC236}">
                <a16:creationId xmlns:a16="http://schemas.microsoft.com/office/drawing/2014/main" id="{D0DF729A-4F01-41B2-B9A2-C0987FA6A817}"/>
              </a:ext>
            </a:extLst>
          </p:cNvPr>
          <p:cNvSpPr/>
          <p:nvPr/>
        </p:nvSpPr>
        <p:spPr>
          <a:xfrm>
            <a:off x="2388419" y="3104630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rPr>
              <a:t>Boy2</a:t>
            </a:r>
          </a:p>
        </p:txBody>
      </p:sp>
      <p:sp>
        <p:nvSpPr>
          <p:cNvPr id="231" name="Rectangle 641">
            <a:extLst>
              <a:ext uri="{FF2B5EF4-FFF2-40B4-BE49-F238E27FC236}">
                <a16:creationId xmlns:a16="http://schemas.microsoft.com/office/drawing/2014/main" id="{7BFD0A53-CAEF-435E-87CE-1CEFDCF39AE8}"/>
              </a:ext>
            </a:extLst>
          </p:cNvPr>
          <p:cNvSpPr/>
          <p:nvPr/>
        </p:nvSpPr>
        <p:spPr>
          <a:xfrm>
            <a:off x="2871142" y="3104629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rPr>
              <a:t>Boy3</a:t>
            </a:r>
          </a:p>
        </p:txBody>
      </p:sp>
      <p:sp>
        <p:nvSpPr>
          <p:cNvPr id="232" name="Rectangle 641">
            <a:extLst>
              <a:ext uri="{FF2B5EF4-FFF2-40B4-BE49-F238E27FC236}">
                <a16:creationId xmlns:a16="http://schemas.microsoft.com/office/drawing/2014/main" id="{9D626556-1126-4482-A755-072EDB3B47B7}"/>
              </a:ext>
            </a:extLst>
          </p:cNvPr>
          <p:cNvSpPr/>
          <p:nvPr/>
        </p:nvSpPr>
        <p:spPr>
          <a:xfrm>
            <a:off x="1903244" y="3104635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black"/>
                </a:solidFill>
                <a:latin typeface="Graphik" panose="020B0503030202060203" pitchFamily="34" charset="77"/>
              </a:rPr>
              <a:t>Boy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rPr>
              <a:t>1</a:t>
            </a:r>
          </a:p>
        </p:txBody>
      </p:sp>
      <p:sp>
        <p:nvSpPr>
          <p:cNvPr id="233" name="Rectangle 641">
            <a:extLst>
              <a:ext uri="{FF2B5EF4-FFF2-40B4-BE49-F238E27FC236}">
                <a16:creationId xmlns:a16="http://schemas.microsoft.com/office/drawing/2014/main" id="{FFB040E9-A751-41ED-8199-D4E8A0C4BB0D}"/>
              </a:ext>
            </a:extLst>
          </p:cNvPr>
          <p:cNvSpPr/>
          <p:nvPr/>
        </p:nvSpPr>
        <p:spPr>
          <a:xfrm>
            <a:off x="3501070" y="3101761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black"/>
                </a:solidFill>
                <a:latin typeface="Graphik" panose="020B0503030202060203" pitchFamily="34" charset="77"/>
              </a:rPr>
              <a:t>Girl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77"/>
              </a:rPr>
              <a:t>1</a:t>
            </a:r>
          </a:p>
        </p:txBody>
      </p:sp>
      <p:sp>
        <p:nvSpPr>
          <p:cNvPr id="234" name="Rectangle 641">
            <a:extLst>
              <a:ext uri="{FF2B5EF4-FFF2-40B4-BE49-F238E27FC236}">
                <a16:creationId xmlns:a16="http://schemas.microsoft.com/office/drawing/2014/main" id="{4BDF8763-3264-4752-BB55-776D829DEBC1}"/>
              </a:ext>
            </a:extLst>
          </p:cNvPr>
          <p:cNvSpPr/>
          <p:nvPr/>
        </p:nvSpPr>
        <p:spPr>
          <a:xfrm>
            <a:off x="4428302" y="3098614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black"/>
                </a:solidFill>
                <a:latin typeface="Graphik" panose="020B0503030202060203" pitchFamily="34" charset="77"/>
              </a:rPr>
              <a:t>Girl3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sp>
        <p:nvSpPr>
          <p:cNvPr id="235" name="Rectangle 641">
            <a:extLst>
              <a:ext uri="{FF2B5EF4-FFF2-40B4-BE49-F238E27FC236}">
                <a16:creationId xmlns:a16="http://schemas.microsoft.com/office/drawing/2014/main" id="{6625A833-C68D-4FF3-B36F-88F15CF8AEF0}"/>
              </a:ext>
            </a:extLst>
          </p:cNvPr>
          <p:cNvSpPr/>
          <p:nvPr/>
        </p:nvSpPr>
        <p:spPr>
          <a:xfrm>
            <a:off x="3947171" y="3101232"/>
            <a:ext cx="620159" cy="153339"/>
          </a:xfrm>
          <a:prstGeom prst="rect">
            <a:avLst/>
          </a:prstGeom>
          <a:noFill/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691" rIns="0" bIns="456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prstClr val="black"/>
                </a:solidFill>
                <a:latin typeface="Graphik" panose="020B0503030202060203" pitchFamily="34" charset="77"/>
              </a:rPr>
              <a:t>Girl2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77"/>
            </a:endParaRPr>
          </a:p>
        </p:txBody>
      </p:sp>
      <p:cxnSp>
        <p:nvCxnSpPr>
          <p:cNvPr id="273" name="Straight Connector 51">
            <a:extLst>
              <a:ext uri="{FF2B5EF4-FFF2-40B4-BE49-F238E27FC236}">
                <a16:creationId xmlns:a16="http://schemas.microsoft.com/office/drawing/2014/main" id="{D599E4F4-B1EB-435E-96A7-4A6E6F6A8DF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033588" y="5130823"/>
            <a:ext cx="1350878" cy="1778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54">
            <a:extLst>
              <a:ext uri="{FF2B5EF4-FFF2-40B4-BE49-F238E27FC236}">
                <a16:creationId xmlns:a16="http://schemas.microsoft.com/office/drawing/2014/main" id="{E4609642-5364-41B9-AE77-0B7777834A0A}"/>
              </a:ext>
            </a:extLst>
          </p:cNvPr>
          <p:cNvSpPr/>
          <p:nvPr/>
        </p:nvSpPr>
        <p:spPr>
          <a:xfrm>
            <a:off x="1687820" y="5318485"/>
            <a:ext cx="640062" cy="57765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5" name="Oval 62">
            <a:extLst>
              <a:ext uri="{FF2B5EF4-FFF2-40B4-BE49-F238E27FC236}">
                <a16:creationId xmlns:a16="http://schemas.microsoft.com/office/drawing/2014/main" id="{CC2BFFAA-9719-40CA-8D3D-DB4924F041C6}"/>
              </a:ext>
            </a:extLst>
          </p:cNvPr>
          <p:cNvSpPr/>
          <p:nvPr/>
        </p:nvSpPr>
        <p:spPr>
          <a:xfrm>
            <a:off x="1997929" y="5293822"/>
            <a:ext cx="55658" cy="45719"/>
          </a:xfrm>
          <a:prstGeom prst="ellipse">
            <a:avLst/>
          </a:prstGeom>
          <a:solidFill>
            <a:srgbClr val="00D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7" name="Rectangle 71">
            <a:extLst>
              <a:ext uri="{FF2B5EF4-FFF2-40B4-BE49-F238E27FC236}">
                <a16:creationId xmlns:a16="http://schemas.microsoft.com/office/drawing/2014/main" id="{EA7FECFC-15CA-4AC1-8DDB-F0AD00E2894E}"/>
              </a:ext>
            </a:extLst>
          </p:cNvPr>
          <p:cNvSpPr/>
          <p:nvPr/>
        </p:nvSpPr>
        <p:spPr>
          <a:xfrm>
            <a:off x="1741510" y="5420000"/>
            <a:ext cx="532682" cy="396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00" b="1" dirty="0" err="1">
                <a:solidFill>
                  <a:srgbClr val="00D700"/>
                </a:solidFill>
                <a:latin typeface="Graphik" panose="020B0503030202060203" pitchFamily="34" charset="77"/>
              </a:rPr>
              <a:t>Alle</a:t>
            </a:r>
            <a:r>
              <a:rPr lang="en-US" sz="800" b="1" dirty="0">
                <a:solidFill>
                  <a:srgbClr val="00D700"/>
                </a:solidFill>
                <a:latin typeface="Graphik" panose="020B0503030202060203" pitchFamily="34" charset="77"/>
              </a:rPr>
              <a:t> </a:t>
            </a:r>
            <a:r>
              <a:rPr lang="en-US" sz="800" b="1" dirty="0" err="1">
                <a:solidFill>
                  <a:srgbClr val="00D700"/>
                </a:solidFill>
                <a:latin typeface="Graphik" panose="020B0503030202060203" pitchFamily="34" charset="77"/>
              </a:rPr>
              <a:t>Elemente</a:t>
            </a:r>
            <a:r>
              <a:rPr lang="en-US" sz="800" b="1" dirty="0">
                <a:solidFill>
                  <a:srgbClr val="00D700"/>
                </a:solidFill>
                <a:latin typeface="Graphik" panose="020B0503030202060203" pitchFamily="34" charset="77"/>
              </a:rPr>
              <a:t> von </a:t>
            </a:r>
            <a:r>
              <a:rPr lang="en-US" sz="800" b="1" dirty="0" err="1">
                <a:solidFill>
                  <a:srgbClr val="00D700"/>
                </a:solidFill>
                <a:latin typeface="Graphik" panose="020B0503030202060203" pitchFamily="34" charset="77"/>
              </a:rPr>
              <a:t>uns</a:t>
            </a:r>
            <a:r>
              <a:rPr lang="en-US" sz="800" b="1" dirty="0">
                <a:solidFill>
                  <a:srgbClr val="00D700"/>
                </a:solidFill>
                <a:latin typeface="Graphik" panose="020B0503030202060203" pitchFamily="34" charset="77"/>
              </a:rPr>
              <a:t> designed</a:t>
            </a:r>
          </a:p>
        </p:txBody>
      </p:sp>
      <p:sp>
        <p:nvSpPr>
          <p:cNvPr id="250" name="Oval 54">
            <a:extLst>
              <a:ext uri="{FF2B5EF4-FFF2-40B4-BE49-F238E27FC236}">
                <a16:creationId xmlns:a16="http://schemas.microsoft.com/office/drawing/2014/main" id="{99B3DD6D-18CE-4B41-A175-33429E7AC498}"/>
              </a:ext>
            </a:extLst>
          </p:cNvPr>
          <p:cNvSpPr/>
          <p:nvPr/>
        </p:nvSpPr>
        <p:spPr>
          <a:xfrm>
            <a:off x="3069660" y="5318392"/>
            <a:ext cx="640062" cy="609781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1" name="Rectangle 71">
            <a:extLst>
              <a:ext uri="{FF2B5EF4-FFF2-40B4-BE49-F238E27FC236}">
                <a16:creationId xmlns:a16="http://schemas.microsoft.com/office/drawing/2014/main" id="{564BE36E-A726-4B81-8B06-63C3DC6C0F88}"/>
              </a:ext>
            </a:extLst>
          </p:cNvPr>
          <p:cNvSpPr/>
          <p:nvPr/>
        </p:nvSpPr>
        <p:spPr>
          <a:xfrm>
            <a:off x="3095104" y="5431312"/>
            <a:ext cx="595499" cy="396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00" b="1" dirty="0" err="1">
                <a:solidFill>
                  <a:srgbClr val="00D700"/>
                </a:solidFill>
                <a:latin typeface="Graphik" panose="020B0503030202060203" pitchFamily="34" charset="77"/>
              </a:rPr>
              <a:t>Spielmusik</a:t>
            </a:r>
            <a:r>
              <a:rPr lang="en-US" sz="800" b="1" dirty="0">
                <a:solidFill>
                  <a:srgbClr val="00D700"/>
                </a:solidFill>
                <a:latin typeface="Graphik" panose="020B0503030202060203" pitchFamily="34" charset="77"/>
              </a:rPr>
              <a:t> &amp; -sounds von </a:t>
            </a:r>
            <a:r>
              <a:rPr lang="en-US" sz="800" b="1" dirty="0" err="1">
                <a:solidFill>
                  <a:srgbClr val="00D700"/>
                </a:solidFill>
                <a:latin typeface="Graphik" panose="020B0503030202060203" pitchFamily="34" charset="77"/>
              </a:rPr>
              <a:t>uns</a:t>
            </a:r>
            <a:r>
              <a:rPr lang="en-US" sz="800" b="1" dirty="0">
                <a:solidFill>
                  <a:srgbClr val="00D700"/>
                </a:solidFill>
                <a:latin typeface="Graphik" panose="020B0503030202060203" pitchFamily="34" charset="77"/>
              </a:rPr>
              <a:t> </a:t>
            </a:r>
            <a:r>
              <a:rPr lang="en-US" sz="800" b="1" dirty="0" err="1">
                <a:solidFill>
                  <a:srgbClr val="00D700"/>
                </a:solidFill>
                <a:latin typeface="Graphik" panose="020B0503030202060203" pitchFamily="34" charset="77"/>
              </a:rPr>
              <a:t>komponiert</a:t>
            </a:r>
            <a:endParaRPr lang="en-US" sz="800" b="1" dirty="0">
              <a:solidFill>
                <a:srgbClr val="00D700"/>
              </a:solidFill>
              <a:latin typeface="Graphik" panose="020B0503030202060203" pitchFamily="34" charset="77"/>
            </a:endParaRPr>
          </a:p>
        </p:txBody>
      </p:sp>
      <p:cxnSp>
        <p:nvCxnSpPr>
          <p:cNvPr id="287" name="Straight Connector 51">
            <a:extLst>
              <a:ext uri="{FF2B5EF4-FFF2-40B4-BE49-F238E27FC236}">
                <a16:creationId xmlns:a16="http://schemas.microsoft.com/office/drawing/2014/main" id="{F43D2D4D-86AD-4A14-B54C-10D35C576983}"/>
              </a:ext>
            </a:extLst>
          </p:cNvPr>
          <p:cNvCxnSpPr>
            <a:cxnSpLocks/>
            <a:stCxn id="250" idx="0"/>
            <a:endCxn id="5" idx="2"/>
          </p:cNvCxnSpPr>
          <p:nvPr/>
        </p:nvCxnSpPr>
        <p:spPr>
          <a:xfrm flipH="1" flipV="1">
            <a:off x="3384466" y="5130823"/>
            <a:ext cx="5225" cy="1875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62">
            <a:extLst>
              <a:ext uri="{FF2B5EF4-FFF2-40B4-BE49-F238E27FC236}">
                <a16:creationId xmlns:a16="http://schemas.microsoft.com/office/drawing/2014/main" id="{D91B7E59-6426-4691-8CF2-CF3AEE67D788}"/>
              </a:ext>
            </a:extLst>
          </p:cNvPr>
          <p:cNvSpPr/>
          <p:nvPr/>
        </p:nvSpPr>
        <p:spPr>
          <a:xfrm>
            <a:off x="3361912" y="5291081"/>
            <a:ext cx="55658" cy="45719"/>
          </a:xfrm>
          <a:prstGeom prst="ellipse">
            <a:avLst/>
          </a:prstGeom>
          <a:solidFill>
            <a:srgbClr val="00D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97" name="Straight Connector 51">
            <a:extLst>
              <a:ext uri="{FF2B5EF4-FFF2-40B4-BE49-F238E27FC236}">
                <a16:creationId xmlns:a16="http://schemas.microsoft.com/office/drawing/2014/main" id="{903ECEC3-ED0A-4491-913C-57B17B43D3C3}"/>
              </a:ext>
            </a:extLst>
          </p:cNvPr>
          <p:cNvCxnSpPr>
            <a:cxnSpLocks/>
            <a:stCxn id="298" idx="0"/>
            <a:endCxn id="5" idx="2"/>
          </p:cNvCxnSpPr>
          <p:nvPr/>
        </p:nvCxnSpPr>
        <p:spPr>
          <a:xfrm flipH="1" flipV="1">
            <a:off x="3384466" y="5130823"/>
            <a:ext cx="1356103" cy="1939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54">
            <a:extLst>
              <a:ext uri="{FF2B5EF4-FFF2-40B4-BE49-F238E27FC236}">
                <a16:creationId xmlns:a16="http://schemas.microsoft.com/office/drawing/2014/main" id="{F322D568-4325-46EB-B9F7-94E4ED2ACF0D}"/>
              </a:ext>
            </a:extLst>
          </p:cNvPr>
          <p:cNvSpPr/>
          <p:nvPr/>
        </p:nvSpPr>
        <p:spPr>
          <a:xfrm>
            <a:off x="4420538" y="5324776"/>
            <a:ext cx="640062" cy="577652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1" name="Rectangle 71">
            <a:extLst>
              <a:ext uri="{FF2B5EF4-FFF2-40B4-BE49-F238E27FC236}">
                <a16:creationId xmlns:a16="http://schemas.microsoft.com/office/drawing/2014/main" id="{0D478728-DDA6-46B7-8AD9-EB17AC70BCAE}"/>
              </a:ext>
            </a:extLst>
          </p:cNvPr>
          <p:cNvSpPr/>
          <p:nvPr/>
        </p:nvSpPr>
        <p:spPr>
          <a:xfrm>
            <a:off x="4465581" y="5498232"/>
            <a:ext cx="563687" cy="1994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00" b="1" dirty="0">
                <a:solidFill>
                  <a:srgbClr val="00D700"/>
                </a:solidFill>
                <a:latin typeface="Graphik" panose="020B0503030202060203" pitchFamily="34" charset="77"/>
              </a:rPr>
              <a:t>100% MADE IN GERMANY</a:t>
            </a:r>
          </a:p>
        </p:txBody>
      </p:sp>
      <p:sp>
        <p:nvSpPr>
          <p:cNvPr id="282" name="Oval 62">
            <a:extLst>
              <a:ext uri="{FF2B5EF4-FFF2-40B4-BE49-F238E27FC236}">
                <a16:creationId xmlns:a16="http://schemas.microsoft.com/office/drawing/2014/main" id="{82082525-45CA-4CFD-BE54-60CA84442E66}"/>
              </a:ext>
            </a:extLst>
          </p:cNvPr>
          <p:cNvSpPr/>
          <p:nvPr/>
        </p:nvSpPr>
        <p:spPr>
          <a:xfrm>
            <a:off x="4720711" y="5300047"/>
            <a:ext cx="55658" cy="45719"/>
          </a:xfrm>
          <a:prstGeom prst="ellipse">
            <a:avLst/>
          </a:prstGeom>
          <a:solidFill>
            <a:srgbClr val="00D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9" name="Oval 62">
            <a:extLst>
              <a:ext uri="{FF2B5EF4-FFF2-40B4-BE49-F238E27FC236}">
                <a16:creationId xmlns:a16="http://schemas.microsoft.com/office/drawing/2014/main" id="{300D9F4E-6E20-45D9-BB4D-B9A5CBEE26C6}"/>
              </a:ext>
            </a:extLst>
          </p:cNvPr>
          <p:cNvSpPr/>
          <p:nvPr/>
        </p:nvSpPr>
        <p:spPr>
          <a:xfrm>
            <a:off x="3354398" y="5113227"/>
            <a:ext cx="55658" cy="4571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303" name="Grafik 302">
            <a:extLst>
              <a:ext uri="{FF2B5EF4-FFF2-40B4-BE49-F238E27FC236}">
                <a16:creationId xmlns:a16="http://schemas.microsoft.com/office/drawing/2014/main" id="{6D2DAB16-6872-4A0A-9312-93EC7DD84F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365" y="3111400"/>
            <a:ext cx="468320" cy="468320"/>
          </a:xfrm>
          <a:prstGeom prst="rect">
            <a:avLst/>
          </a:prstGeom>
        </p:spPr>
      </p:pic>
      <p:pic>
        <p:nvPicPr>
          <p:cNvPr id="305" name="Grafik 304" descr="Ein Bild, das sitzend, Monitor, Bildschirm, dunkel enthält.&#10;&#10;Automatisch generierte Beschreibung">
            <a:extLst>
              <a:ext uri="{FF2B5EF4-FFF2-40B4-BE49-F238E27FC236}">
                <a16:creationId xmlns:a16="http://schemas.microsoft.com/office/drawing/2014/main" id="{B1CC483D-8F96-46B6-8592-A40AB305F8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322" y="2638419"/>
            <a:ext cx="545846" cy="545846"/>
          </a:xfrm>
          <a:prstGeom prst="rect">
            <a:avLst/>
          </a:prstGeom>
        </p:spPr>
      </p:pic>
      <p:pic>
        <p:nvPicPr>
          <p:cNvPr id="307" name="Grafik 306" descr="Ein Bild, das grün, Schild, sitzend, Monitor enthält.&#10;&#10;Automatisch generierte Beschreibung">
            <a:extLst>
              <a:ext uri="{FF2B5EF4-FFF2-40B4-BE49-F238E27FC236}">
                <a16:creationId xmlns:a16="http://schemas.microsoft.com/office/drawing/2014/main" id="{89F00DA1-844A-4B0A-B91B-24DE22F9490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05" y="3489234"/>
            <a:ext cx="711881" cy="711881"/>
          </a:xfrm>
          <a:prstGeom prst="rect">
            <a:avLst/>
          </a:prstGeom>
        </p:spPr>
      </p:pic>
      <p:pic>
        <p:nvPicPr>
          <p:cNvPr id="309" name="Grafik 308" descr="Ein Bild, das Schild, Zug enthält.&#10;&#10;Automatisch generierte Beschreibung">
            <a:extLst>
              <a:ext uri="{FF2B5EF4-FFF2-40B4-BE49-F238E27FC236}">
                <a16:creationId xmlns:a16="http://schemas.microsoft.com/office/drawing/2014/main" id="{35B6CD15-8F65-45FF-85AC-2CA926F8E7C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297" y="4100458"/>
            <a:ext cx="685635" cy="685635"/>
          </a:xfrm>
          <a:prstGeom prst="rect">
            <a:avLst/>
          </a:prstGeom>
        </p:spPr>
      </p:pic>
      <p:pic>
        <p:nvPicPr>
          <p:cNvPr id="313" name="Grafik 312" descr="Ein Bild, das Essen enthält.&#10;&#10;Automatisch generierte Beschreibung">
            <a:extLst>
              <a:ext uri="{FF2B5EF4-FFF2-40B4-BE49-F238E27FC236}">
                <a16:creationId xmlns:a16="http://schemas.microsoft.com/office/drawing/2014/main" id="{AD7FBC00-5802-4AA7-BA89-D15D1D68D6D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05" y="5003087"/>
            <a:ext cx="723031" cy="723031"/>
          </a:xfrm>
          <a:prstGeom prst="rect">
            <a:avLst/>
          </a:prstGeom>
        </p:spPr>
      </p:pic>
      <p:pic>
        <p:nvPicPr>
          <p:cNvPr id="315" name="Grafik 314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2A29E1A0-3032-48A0-9DBB-B64C4678501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565" y="5559923"/>
            <a:ext cx="565491" cy="565491"/>
          </a:xfrm>
          <a:prstGeom prst="rect">
            <a:avLst/>
          </a:prstGeom>
        </p:spPr>
      </p:pic>
      <p:sp>
        <p:nvSpPr>
          <p:cNvPr id="319" name="Rectangle 761">
            <a:extLst>
              <a:ext uri="{FF2B5EF4-FFF2-40B4-BE49-F238E27FC236}">
                <a16:creationId xmlns:a16="http://schemas.microsoft.com/office/drawing/2014/main" id="{4EB5FE55-2FD8-441A-8663-661297C7FF83}"/>
              </a:ext>
            </a:extLst>
          </p:cNvPr>
          <p:cNvSpPr/>
          <p:nvPr/>
        </p:nvSpPr>
        <p:spPr>
          <a:xfrm>
            <a:off x="4903449" y="3837897"/>
            <a:ext cx="587845" cy="304808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txBody>
          <a:bodyPr wrap="square" lIns="0" tIns="36000" rIns="0" bIns="36000" anchor="ctr">
            <a:noAutofit/>
          </a:bodyPr>
          <a:lstStyle/>
          <a:p>
            <a:pPr marL="0" marR="0" lvl="0" indent="0" algn="ctr" defTabSz="91385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77"/>
                <a:cs typeface="Arial" charset="0"/>
              </a:rPr>
              <a:t> Canvas</a:t>
            </a:r>
          </a:p>
        </p:txBody>
      </p:sp>
      <p:sp>
        <p:nvSpPr>
          <p:cNvPr id="153" name="Title 1">
            <a:extLst>
              <a:ext uri="{FF2B5EF4-FFF2-40B4-BE49-F238E27FC236}">
                <a16:creationId xmlns:a16="http://schemas.microsoft.com/office/drawing/2014/main" id="{951C519E-E75F-4B46-ADFE-CB5E708A0BC6}"/>
              </a:ext>
            </a:extLst>
          </p:cNvPr>
          <p:cNvSpPr txBox="1">
            <a:spLocks/>
          </p:cNvSpPr>
          <p:nvPr/>
        </p:nvSpPr>
        <p:spPr>
          <a:xfrm>
            <a:off x="381000" y="162721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0" dirty="0">
                <a:latin typeface="Berlin Sans FB Demi" panose="020E0802020502020306" pitchFamily="34" charset="0"/>
              </a:rPr>
              <a:t>Run for the bachelor</a:t>
            </a:r>
            <a:br>
              <a:rPr lang="en-GB" sz="3200" b="0" dirty="0">
                <a:latin typeface="Berlin Sans FB Demi" panose="020E0802020502020306" pitchFamily="34" charset="0"/>
              </a:rPr>
            </a:br>
            <a:r>
              <a:rPr lang="en-GB" sz="3200" b="0" dirty="0" err="1">
                <a:solidFill>
                  <a:srgbClr val="F78009"/>
                </a:solidFill>
                <a:latin typeface="Berlin Sans FB Demi" panose="020E0802020502020306" pitchFamily="34" charset="0"/>
              </a:rPr>
              <a:t>pitchslide</a:t>
            </a:r>
            <a:endParaRPr lang="en-GB" sz="3200" b="0" dirty="0">
              <a:solidFill>
                <a:srgbClr val="F78009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55" name="Group 158">
            <a:extLst>
              <a:ext uri="{FF2B5EF4-FFF2-40B4-BE49-F238E27FC236}">
                <a16:creationId xmlns:a16="http://schemas.microsoft.com/office/drawing/2014/main" id="{FD4A66AB-24DD-44A6-8635-187E70A6ED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04302" y="4719671"/>
            <a:ext cx="246074" cy="246074"/>
            <a:chOff x="5688" y="3222"/>
            <a:chExt cx="426" cy="426"/>
          </a:xfrm>
          <a:solidFill>
            <a:srgbClr val="004DFF"/>
          </a:solidFill>
        </p:grpSpPr>
        <p:sp>
          <p:nvSpPr>
            <p:cNvPr id="156" name="Freeform 159">
              <a:extLst>
                <a:ext uri="{FF2B5EF4-FFF2-40B4-BE49-F238E27FC236}">
                  <a16:creationId xmlns:a16="http://schemas.microsoft.com/office/drawing/2014/main" id="{A0D8B9DC-88C0-44DE-B7CB-B3B1DF9883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8" y="3222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228 w 228"/>
                <a:gd name="T7" fmla="*/ 114 h 228"/>
                <a:gd name="T8" fmla="*/ 114 w 228"/>
                <a:gd name="T9" fmla="*/ 228 h 228"/>
                <a:gd name="T10" fmla="*/ 114 w 228"/>
                <a:gd name="T11" fmla="*/ 12 h 228"/>
                <a:gd name="T12" fmla="*/ 12 w 228"/>
                <a:gd name="T13" fmla="*/ 114 h 228"/>
                <a:gd name="T14" fmla="*/ 114 w 228"/>
                <a:gd name="T15" fmla="*/ 216 h 228"/>
                <a:gd name="T16" fmla="*/ 216 w 228"/>
                <a:gd name="T17" fmla="*/ 114 h 228"/>
                <a:gd name="T18" fmla="*/ 114 w 228"/>
                <a:gd name="T19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2"/>
                    <a:pt x="51" y="0"/>
                    <a:pt x="114" y="0"/>
                  </a:cubicBezTo>
                  <a:cubicBezTo>
                    <a:pt x="177" y="0"/>
                    <a:pt x="228" y="52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  <a:moveTo>
                    <a:pt x="114" y="12"/>
                  </a:moveTo>
                  <a:cubicBezTo>
                    <a:pt x="58" y="12"/>
                    <a:pt x="12" y="58"/>
                    <a:pt x="12" y="114"/>
                  </a:cubicBezTo>
                  <a:cubicBezTo>
                    <a:pt x="12" y="171"/>
                    <a:pt x="58" y="216"/>
                    <a:pt x="114" y="216"/>
                  </a:cubicBezTo>
                  <a:cubicBezTo>
                    <a:pt x="170" y="216"/>
                    <a:pt x="216" y="171"/>
                    <a:pt x="216" y="114"/>
                  </a:cubicBezTo>
                  <a:cubicBezTo>
                    <a:pt x="216" y="58"/>
                    <a:pt x="170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kern="0">
                <a:solidFill>
                  <a:srgbClr val="7030A0"/>
                </a:solidFill>
                <a:latin typeface="Graphik" panose="020B0503030202060203" pitchFamily="34" charset="77"/>
              </a:endParaRPr>
            </a:p>
          </p:txBody>
        </p:sp>
        <p:sp>
          <p:nvSpPr>
            <p:cNvPr id="157" name="Freeform 160">
              <a:extLst>
                <a:ext uri="{FF2B5EF4-FFF2-40B4-BE49-F238E27FC236}">
                  <a16:creationId xmlns:a16="http://schemas.microsoft.com/office/drawing/2014/main" id="{A19A5E26-930E-4BBF-AE10-E0C27AE07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" y="3494"/>
              <a:ext cx="154" cy="154"/>
            </a:xfrm>
            <a:custGeom>
              <a:avLst/>
              <a:gdLst>
                <a:gd name="T0" fmla="*/ 98 w 104"/>
                <a:gd name="T1" fmla="*/ 104 h 104"/>
                <a:gd name="T2" fmla="*/ 94 w 104"/>
                <a:gd name="T3" fmla="*/ 103 h 104"/>
                <a:gd name="T4" fmla="*/ 2 w 104"/>
                <a:gd name="T5" fmla="*/ 11 h 104"/>
                <a:gd name="T6" fmla="*/ 2 w 104"/>
                <a:gd name="T7" fmla="*/ 3 h 104"/>
                <a:gd name="T8" fmla="*/ 10 w 104"/>
                <a:gd name="T9" fmla="*/ 3 h 104"/>
                <a:gd name="T10" fmla="*/ 102 w 104"/>
                <a:gd name="T11" fmla="*/ 94 h 104"/>
                <a:gd name="T12" fmla="*/ 102 w 104"/>
                <a:gd name="T13" fmla="*/ 103 h 104"/>
                <a:gd name="T14" fmla="*/ 98 w 104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4">
                  <a:moveTo>
                    <a:pt x="98" y="104"/>
                  </a:moveTo>
                  <a:cubicBezTo>
                    <a:pt x="96" y="104"/>
                    <a:pt x="95" y="104"/>
                    <a:pt x="94" y="10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4" y="97"/>
                    <a:pt x="104" y="100"/>
                    <a:pt x="102" y="103"/>
                  </a:cubicBezTo>
                  <a:cubicBezTo>
                    <a:pt x="101" y="104"/>
                    <a:pt x="99" y="104"/>
                    <a:pt x="9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kern="0">
                <a:solidFill>
                  <a:srgbClr val="7030A0"/>
                </a:solidFill>
                <a:latin typeface="Graphik" panose="020B0503030202060203" pitchFamily="34" charset="77"/>
              </a:endParaRPr>
            </a:p>
          </p:txBody>
        </p:sp>
        <p:sp>
          <p:nvSpPr>
            <p:cNvPr id="158" name="Freeform 161">
              <a:extLst>
                <a:ext uri="{FF2B5EF4-FFF2-40B4-BE49-F238E27FC236}">
                  <a16:creationId xmlns:a16="http://schemas.microsoft.com/office/drawing/2014/main" id="{B57900CB-CA9B-4243-9535-8372F2DEC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" y="3276"/>
              <a:ext cx="167" cy="223"/>
            </a:xfrm>
            <a:custGeom>
              <a:avLst/>
              <a:gdLst>
                <a:gd name="T0" fmla="*/ 5 w 113"/>
                <a:gd name="T1" fmla="*/ 151 h 151"/>
                <a:gd name="T2" fmla="*/ 0 w 113"/>
                <a:gd name="T3" fmla="*/ 140 h 151"/>
                <a:gd name="T4" fmla="*/ 27 w 113"/>
                <a:gd name="T5" fmla="*/ 128 h 151"/>
                <a:gd name="T6" fmla="*/ 27 w 113"/>
                <a:gd name="T7" fmla="*/ 112 h 151"/>
                <a:gd name="T8" fmla="*/ 15 w 113"/>
                <a:gd name="T9" fmla="*/ 83 h 151"/>
                <a:gd name="T10" fmla="*/ 7 w 113"/>
                <a:gd name="T11" fmla="*/ 65 h 151"/>
                <a:gd name="T12" fmla="*/ 10 w 113"/>
                <a:gd name="T13" fmla="*/ 54 h 151"/>
                <a:gd name="T14" fmla="*/ 13 w 113"/>
                <a:gd name="T15" fmla="*/ 51 h 151"/>
                <a:gd name="T16" fmla="*/ 11 w 113"/>
                <a:gd name="T17" fmla="*/ 23 h 151"/>
                <a:gd name="T18" fmla="*/ 23 w 113"/>
                <a:gd name="T19" fmla="*/ 18 h 151"/>
                <a:gd name="T20" fmla="*/ 63 w 113"/>
                <a:gd name="T21" fmla="*/ 0 h 151"/>
                <a:gd name="T22" fmla="*/ 105 w 113"/>
                <a:gd name="T23" fmla="*/ 23 h 151"/>
                <a:gd name="T24" fmla="*/ 101 w 113"/>
                <a:gd name="T25" fmla="*/ 51 h 151"/>
                <a:gd name="T26" fmla="*/ 104 w 113"/>
                <a:gd name="T27" fmla="*/ 54 h 151"/>
                <a:gd name="T28" fmla="*/ 107 w 113"/>
                <a:gd name="T29" fmla="*/ 65 h 151"/>
                <a:gd name="T30" fmla="*/ 99 w 113"/>
                <a:gd name="T31" fmla="*/ 83 h 151"/>
                <a:gd name="T32" fmla="*/ 87 w 113"/>
                <a:gd name="T33" fmla="*/ 112 h 151"/>
                <a:gd name="T34" fmla="*/ 87 w 113"/>
                <a:gd name="T35" fmla="*/ 128 h 151"/>
                <a:gd name="T36" fmla="*/ 113 w 113"/>
                <a:gd name="T37" fmla="*/ 140 h 151"/>
                <a:gd name="T38" fmla="*/ 108 w 113"/>
                <a:gd name="T39" fmla="*/ 151 h 151"/>
                <a:gd name="T40" fmla="*/ 79 w 113"/>
                <a:gd name="T41" fmla="*/ 138 h 151"/>
                <a:gd name="T42" fmla="*/ 75 w 113"/>
                <a:gd name="T43" fmla="*/ 132 h 151"/>
                <a:gd name="T44" fmla="*/ 75 w 113"/>
                <a:gd name="T45" fmla="*/ 108 h 151"/>
                <a:gd name="T46" fmla="*/ 79 w 113"/>
                <a:gd name="T47" fmla="*/ 103 h 151"/>
                <a:gd name="T48" fmla="*/ 79 w 113"/>
                <a:gd name="T49" fmla="*/ 103 h 151"/>
                <a:gd name="T50" fmla="*/ 87 w 113"/>
                <a:gd name="T51" fmla="*/ 78 h 151"/>
                <a:gd name="T52" fmla="*/ 92 w 113"/>
                <a:gd name="T53" fmla="*/ 72 h 151"/>
                <a:gd name="T54" fmla="*/ 95 w 113"/>
                <a:gd name="T55" fmla="*/ 65 h 151"/>
                <a:gd name="T56" fmla="*/ 94 w 113"/>
                <a:gd name="T57" fmla="*/ 60 h 151"/>
                <a:gd name="T58" fmla="*/ 89 w 113"/>
                <a:gd name="T59" fmla="*/ 59 h 151"/>
                <a:gd name="T60" fmla="*/ 87 w 113"/>
                <a:gd name="T61" fmla="*/ 54 h 151"/>
                <a:gd name="T62" fmla="*/ 89 w 113"/>
                <a:gd name="T63" fmla="*/ 48 h 151"/>
                <a:gd name="T64" fmla="*/ 93 w 113"/>
                <a:gd name="T65" fmla="*/ 26 h 151"/>
                <a:gd name="T66" fmla="*/ 63 w 113"/>
                <a:gd name="T67" fmla="*/ 12 h 151"/>
                <a:gd name="T68" fmla="*/ 33 w 113"/>
                <a:gd name="T69" fmla="*/ 26 h 151"/>
                <a:gd name="T70" fmla="*/ 26 w 113"/>
                <a:gd name="T71" fmla="*/ 30 h 151"/>
                <a:gd name="T72" fmla="*/ 20 w 113"/>
                <a:gd name="T73" fmla="*/ 30 h 151"/>
                <a:gd name="T74" fmla="*/ 25 w 113"/>
                <a:gd name="T75" fmla="*/ 47 h 151"/>
                <a:gd name="T76" fmla="*/ 27 w 113"/>
                <a:gd name="T77" fmla="*/ 54 h 151"/>
                <a:gd name="T78" fmla="*/ 21 w 113"/>
                <a:gd name="T79" fmla="*/ 60 h 151"/>
                <a:gd name="T80" fmla="*/ 20 w 113"/>
                <a:gd name="T81" fmla="*/ 62 h 151"/>
                <a:gd name="T82" fmla="*/ 21 w 113"/>
                <a:gd name="T83" fmla="*/ 72 h 151"/>
                <a:gd name="T84" fmla="*/ 27 w 113"/>
                <a:gd name="T85" fmla="*/ 78 h 151"/>
                <a:gd name="T86" fmla="*/ 35 w 113"/>
                <a:gd name="T87" fmla="*/ 103 h 151"/>
                <a:gd name="T88" fmla="*/ 39 w 113"/>
                <a:gd name="T89" fmla="*/ 108 h 151"/>
                <a:gd name="T90" fmla="*/ 39 w 113"/>
                <a:gd name="T91" fmla="*/ 132 h 151"/>
                <a:gd name="T92" fmla="*/ 35 w 113"/>
                <a:gd name="T93" fmla="*/ 138 h 151"/>
                <a:gd name="T94" fmla="*/ 5 w 113"/>
                <a:gd name="T9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3" h="151">
                  <a:moveTo>
                    <a:pt x="5" y="151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9" y="136"/>
                    <a:pt x="18" y="132"/>
                    <a:pt x="27" y="128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2" y="108"/>
                    <a:pt x="16" y="100"/>
                    <a:pt x="15" y="83"/>
                  </a:cubicBezTo>
                  <a:cubicBezTo>
                    <a:pt x="10" y="79"/>
                    <a:pt x="7" y="72"/>
                    <a:pt x="7" y="65"/>
                  </a:cubicBezTo>
                  <a:cubicBezTo>
                    <a:pt x="7" y="61"/>
                    <a:pt x="8" y="57"/>
                    <a:pt x="10" y="54"/>
                  </a:cubicBezTo>
                  <a:cubicBezTo>
                    <a:pt x="11" y="53"/>
                    <a:pt x="12" y="52"/>
                    <a:pt x="13" y="51"/>
                  </a:cubicBezTo>
                  <a:cubicBezTo>
                    <a:pt x="10" y="42"/>
                    <a:pt x="5" y="30"/>
                    <a:pt x="11" y="23"/>
                  </a:cubicBezTo>
                  <a:cubicBezTo>
                    <a:pt x="13" y="19"/>
                    <a:pt x="18" y="18"/>
                    <a:pt x="23" y="18"/>
                  </a:cubicBezTo>
                  <a:cubicBezTo>
                    <a:pt x="30" y="5"/>
                    <a:pt x="48" y="0"/>
                    <a:pt x="63" y="0"/>
                  </a:cubicBezTo>
                  <a:cubicBezTo>
                    <a:pt x="80" y="0"/>
                    <a:pt x="101" y="6"/>
                    <a:pt x="105" y="23"/>
                  </a:cubicBezTo>
                  <a:cubicBezTo>
                    <a:pt x="107" y="34"/>
                    <a:pt x="104" y="45"/>
                    <a:pt x="101" y="51"/>
                  </a:cubicBezTo>
                  <a:cubicBezTo>
                    <a:pt x="102" y="52"/>
                    <a:pt x="103" y="53"/>
                    <a:pt x="104" y="54"/>
                  </a:cubicBezTo>
                  <a:cubicBezTo>
                    <a:pt x="106" y="57"/>
                    <a:pt x="107" y="61"/>
                    <a:pt x="107" y="65"/>
                  </a:cubicBezTo>
                  <a:cubicBezTo>
                    <a:pt x="107" y="72"/>
                    <a:pt x="104" y="79"/>
                    <a:pt x="99" y="83"/>
                  </a:cubicBezTo>
                  <a:cubicBezTo>
                    <a:pt x="98" y="100"/>
                    <a:pt x="91" y="108"/>
                    <a:pt x="87" y="112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96" y="132"/>
                    <a:pt x="105" y="136"/>
                    <a:pt x="113" y="140"/>
                  </a:cubicBezTo>
                  <a:cubicBezTo>
                    <a:pt x="108" y="151"/>
                    <a:pt x="108" y="151"/>
                    <a:pt x="108" y="151"/>
                  </a:cubicBezTo>
                  <a:cubicBezTo>
                    <a:pt x="99" y="146"/>
                    <a:pt x="88" y="142"/>
                    <a:pt x="79" y="138"/>
                  </a:cubicBezTo>
                  <a:cubicBezTo>
                    <a:pt x="76" y="137"/>
                    <a:pt x="75" y="135"/>
                    <a:pt x="75" y="132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6"/>
                    <a:pt x="76" y="104"/>
                    <a:pt x="79" y="103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7" y="99"/>
                    <a:pt x="87" y="78"/>
                  </a:cubicBezTo>
                  <a:cubicBezTo>
                    <a:pt x="87" y="75"/>
                    <a:pt x="89" y="73"/>
                    <a:pt x="92" y="72"/>
                  </a:cubicBezTo>
                  <a:cubicBezTo>
                    <a:pt x="93" y="72"/>
                    <a:pt x="95" y="68"/>
                    <a:pt x="95" y="65"/>
                  </a:cubicBezTo>
                  <a:cubicBezTo>
                    <a:pt x="95" y="62"/>
                    <a:pt x="94" y="61"/>
                    <a:pt x="94" y="60"/>
                  </a:cubicBezTo>
                  <a:cubicBezTo>
                    <a:pt x="92" y="60"/>
                    <a:pt x="90" y="60"/>
                    <a:pt x="89" y="59"/>
                  </a:cubicBezTo>
                  <a:cubicBezTo>
                    <a:pt x="88" y="58"/>
                    <a:pt x="87" y="56"/>
                    <a:pt x="87" y="54"/>
                  </a:cubicBezTo>
                  <a:cubicBezTo>
                    <a:pt x="87" y="53"/>
                    <a:pt x="88" y="51"/>
                    <a:pt x="89" y="48"/>
                  </a:cubicBezTo>
                  <a:cubicBezTo>
                    <a:pt x="91" y="43"/>
                    <a:pt x="95" y="35"/>
                    <a:pt x="93" y="26"/>
                  </a:cubicBezTo>
                  <a:cubicBezTo>
                    <a:pt x="91" y="18"/>
                    <a:pt x="78" y="12"/>
                    <a:pt x="63" y="12"/>
                  </a:cubicBezTo>
                  <a:cubicBezTo>
                    <a:pt x="47" y="12"/>
                    <a:pt x="35" y="18"/>
                    <a:pt x="33" y="26"/>
                  </a:cubicBezTo>
                  <a:cubicBezTo>
                    <a:pt x="32" y="29"/>
                    <a:pt x="29" y="31"/>
                    <a:pt x="26" y="30"/>
                  </a:cubicBezTo>
                  <a:cubicBezTo>
                    <a:pt x="21" y="29"/>
                    <a:pt x="20" y="30"/>
                    <a:pt x="20" y="30"/>
                  </a:cubicBezTo>
                  <a:cubicBezTo>
                    <a:pt x="19" y="31"/>
                    <a:pt x="20" y="35"/>
                    <a:pt x="25" y="47"/>
                  </a:cubicBezTo>
                  <a:cubicBezTo>
                    <a:pt x="26" y="51"/>
                    <a:pt x="27" y="53"/>
                    <a:pt x="27" y="54"/>
                  </a:cubicBezTo>
                  <a:cubicBezTo>
                    <a:pt x="27" y="58"/>
                    <a:pt x="24" y="60"/>
                    <a:pt x="21" y="60"/>
                  </a:cubicBezTo>
                  <a:cubicBezTo>
                    <a:pt x="20" y="60"/>
                    <a:pt x="20" y="60"/>
                    <a:pt x="20" y="62"/>
                  </a:cubicBezTo>
                  <a:cubicBezTo>
                    <a:pt x="18" y="66"/>
                    <a:pt x="20" y="71"/>
                    <a:pt x="21" y="72"/>
                  </a:cubicBezTo>
                  <a:cubicBezTo>
                    <a:pt x="24" y="73"/>
                    <a:pt x="27" y="75"/>
                    <a:pt x="27" y="78"/>
                  </a:cubicBezTo>
                  <a:cubicBezTo>
                    <a:pt x="27" y="99"/>
                    <a:pt x="35" y="103"/>
                    <a:pt x="35" y="103"/>
                  </a:cubicBezTo>
                  <a:cubicBezTo>
                    <a:pt x="37" y="104"/>
                    <a:pt x="39" y="106"/>
                    <a:pt x="39" y="108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9" y="135"/>
                    <a:pt x="37" y="137"/>
                    <a:pt x="35" y="138"/>
                  </a:cubicBezTo>
                  <a:cubicBezTo>
                    <a:pt x="25" y="142"/>
                    <a:pt x="15" y="146"/>
                    <a:pt x="5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kern="0">
                <a:solidFill>
                  <a:srgbClr val="7030A0"/>
                </a:solidFill>
                <a:latin typeface="Graphik" panose="020B0503030202060203" pitchFamily="34" charset="7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8D96BB-1F5F-4A90-9BD4-059FC954C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104" y="5268404"/>
            <a:ext cx="112743" cy="11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Ein Bild, das computer, Bildschirm, Computer, sitzend enthält.&#10;&#10;Automatisch generierte Beschreibung">
            <a:extLst>
              <a:ext uri="{FF2B5EF4-FFF2-40B4-BE49-F238E27FC236}">
                <a16:creationId xmlns:a16="http://schemas.microsoft.com/office/drawing/2014/main" id="{1C7877C8-D90E-444B-A8F6-30FC4538A2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368" y="4542339"/>
            <a:ext cx="524468" cy="524468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7A3F15A-C21C-4D7E-B986-AA4529EF6B5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753" y="1720210"/>
            <a:ext cx="662294" cy="74494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97D59027-A832-47EF-A77E-D2941D6CD7A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05" y="5975735"/>
            <a:ext cx="590039" cy="590039"/>
          </a:xfrm>
          <a:prstGeom prst="rect">
            <a:avLst/>
          </a:prstGeom>
        </p:spPr>
      </p:pic>
      <p:pic>
        <p:nvPicPr>
          <p:cNvPr id="28" name="Grafik 27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E3109DD3-4097-4342-A2D1-1B3DDEA3D47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86" y="6315801"/>
            <a:ext cx="782496" cy="782496"/>
          </a:xfrm>
          <a:prstGeom prst="rect">
            <a:avLst/>
          </a:prstGeom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3F11354E-262C-448B-AEE6-6FEDC3CF6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20" y="6714268"/>
            <a:ext cx="112743" cy="11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3142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.W9mRU5qEmlvPK6i.Mov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CyhuXei0uN0f_IfDt0.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VrQIt5YEKB_Usz8lp60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vqRCxKGkmVZ89bnMAO5w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Breitbild</PresentationFormat>
  <Paragraphs>59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-apple-system</vt:lpstr>
      <vt:lpstr>Arial</vt:lpstr>
      <vt:lpstr>Berlin Sans FB Demi</vt:lpstr>
      <vt:lpstr>Calibri</vt:lpstr>
      <vt:lpstr>Calibri Light</vt:lpstr>
      <vt:lpstr>Graphik</vt:lpstr>
      <vt:lpstr>Graphik Medium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Erdem Aksoy</dc:creator>
  <cp:lastModifiedBy>Erdem Aksoy</cp:lastModifiedBy>
  <cp:revision>22</cp:revision>
  <dcterms:created xsi:type="dcterms:W3CDTF">2020-09-01T11:52:25Z</dcterms:created>
  <dcterms:modified xsi:type="dcterms:W3CDTF">2020-09-03T16:17:20Z</dcterms:modified>
</cp:coreProperties>
</file>