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0" r:id="rId4"/>
    <p:sldId id="261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73" d="100"/>
          <a:sy n="73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928lin/GNewsAnalys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paper.readthedocs.io/en/latest/" TargetMode="External"/><Relationship Id="rId2" Type="http://schemas.openxmlformats.org/officeDocument/2006/relationships/hyperlink" Target="https://github.com/nikhilkumarsingh/gnewsclient/tree/master/gnewscli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mueller/word_cloud" TargetMode="External"/><Relationship Id="rId4" Type="http://schemas.openxmlformats.org/officeDocument/2006/relationships/hyperlink" Target="https://github.com/fxsjy/jieb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ABE94-E447-4F9D-9685-199E4E446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err="1"/>
              <a:t>GNewsAnalysis</a:t>
            </a:r>
            <a:endParaRPr lang="zh-TW" altLang="en-US" cap="none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F23275-6435-412B-A129-5C626407E3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2019/09/01</a:t>
            </a:r>
          </a:p>
          <a:p>
            <a:r>
              <a:rPr lang="en-US" altLang="zh-TW" dirty="0"/>
              <a:t>Chung-</a:t>
            </a:r>
            <a:r>
              <a:rPr lang="en-US" altLang="zh-TW" dirty="0" err="1"/>
              <a:t>yi</a:t>
            </a:r>
            <a:r>
              <a:rPr lang="en-US" altLang="zh-TW" dirty="0"/>
              <a:t> Lin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68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419E7-0227-4B58-88FE-E83FE56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What can </a:t>
            </a:r>
            <a:r>
              <a:rPr lang="en-US" altLang="zh-TW" cap="none" dirty="0" err="1"/>
              <a:t>GNewsAnalysis</a:t>
            </a:r>
            <a:r>
              <a:rPr lang="en-US" altLang="zh-TW" cap="none" dirty="0"/>
              <a:t> do?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D57BF-0A93-41E1-96A4-5B30424E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用關鍵字搜尋相關新聞</a:t>
            </a:r>
            <a:endParaRPr lang="en-US" altLang="zh-TW" sz="3200" dirty="0"/>
          </a:p>
          <a:p>
            <a:r>
              <a:rPr lang="zh-TW" altLang="en-US" sz="3200" dirty="0"/>
              <a:t>爬取新聞內容、圖片、影片、作者、時間、來源</a:t>
            </a:r>
            <a:r>
              <a:rPr lang="en-US" altLang="zh-TW" sz="3200" dirty="0"/>
              <a:t>……</a:t>
            </a:r>
          </a:p>
          <a:p>
            <a:r>
              <a:rPr lang="zh-TW" altLang="en-US" sz="3200" dirty="0"/>
              <a:t>字頻與關鍵字分析</a:t>
            </a:r>
            <a:endParaRPr lang="en-US" altLang="zh-TW" sz="3200" dirty="0"/>
          </a:p>
          <a:p>
            <a:r>
              <a:rPr lang="zh-TW" altLang="en-US" sz="3200" dirty="0"/>
              <a:t>文字雲製作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185434-B70C-4E4F-A7C6-D15111D48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006" y="3531107"/>
            <a:ext cx="5886994" cy="312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8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419E7-0227-4B58-88FE-E83FE56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How to use </a:t>
            </a:r>
            <a:r>
              <a:rPr lang="en-US" altLang="zh-TW" cap="none" dirty="0" err="1"/>
              <a:t>GNewsAnalysis</a:t>
            </a:r>
            <a:r>
              <a:rPr lang="en-US" altLang="zh-TW" cap="none" dirty="0"/>
              <a:t>?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D57BF-0A93-41E1-96A4-5B30424E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從</a:t>
            </a:r>
            <a:r>
              <a:rPr lang="en-US" altLang="zh-TW" sz="2800" dirty="0" err="1"/>
              <a:t>Github</a:t>
            </a:r>
            <a:r>
              <a:rPr lang="zh-TW" altLang="en-US" sz="2800" dirty="0"/>
              <a:t>下載</a:t>
            </a:r>
            <a:r>
              <a:rPr lang="en-US" altLang="zh-TW" sz="2800" dirty="0"/>
              <a:t>: </a:t>
            </a:r>
            <a:r>
              <a:rPr lang="en-US" altLang="zh-TW" sz="2800" dirty="0">
                <a:hlinkClick r:id="rId2"/>
              </a:rPr>
              <a:t>https://github.com/philip928lin/GNewsAnalysis</a:t>
            </a:r>
            <a:endParaRPr lang="en-US" altLang="zh-TW" sz="2800" dirty="0"/>
          </a:p>
          <a:p>
            <a:r>
              <a:rPr lang="zh-TW" altLang="en-US" sz="2800" dirty="0"/>
              <a:t>解壓縮並用 </a:t>
            </a:r>
            <a:r>
              <a:rPr lang="en-US" altLang="zh-TW" sz="2800" dirty="0" err="1"/>
              <a:t>conda</a:t>
            </a:r>
            <a:r>
              <a:rPr lang="en-US" altLang="zh-TW" sz="2800" dirty="0"/>
              <a:t> or terminal </a:t>
            </a:r>
            <a:r>
              <a:rPr lang="zh-TW" altLang="en-US" sz="2800" dirty="0"/>
              <a:t>移到該資料夾的路徑下，以 </a:t>
            </a:r>
            <a:r>
              <a:rPr lang="en-US" altLang="zh-TW" sz="2800" dirty="0"/>
              <a:t>“pip install . “</a:t>
            </a:r>
            <a:r>
              <a:rPr lang="zh-TW" altLang="en-US" sz="2800" dirty="0"/>
              <a:t> 安裝此套件</a:t>
            </a:r>
            <a:endParaRPr lang="en-US" altLang="zh-TW" sz="2800" dirty="0"/>
          </a:p>
          <a:p>
            <a:r>
              <a:rPr lang="zh-TW" altLang="en-US" sz="2800" dirty="0"/>
              <a:t>用</a:t>
            </a:r>
            <a:r>
              <a:rPr lang="en-US" altLang="zh-TW" sz="2800" dirty="0" err="1"/>
              <a:t>spyder</a:t>
            </a:r>
            <a:r>
              <a:rPr lang="zh-TW" altLang="en-US" sz="2800" dirty="0"/>
              <a:t>開啟 </a:t>
            </a:r>
            <a:r>
              <a:rPr lang="en-US" altLang="zh-TW" sz="2800" dirty="0"/>
              <a:t>demo.py</a:t>
            </a:r>
          </a:p>
          <a:p>
            <a:r>
              <a:rPr lang="zh-TW" altLang="en-US" sz="2800" dirty="0"/>
              <a:t>按 </a:t>
            </a:r>
            <a:r>
              <a:rPr lang="en-US" altLang="zh-TW" sz="2800" dirty="0"/>
              <a:t>F9</a:t>
            </a:r>
            <a:r>
              <a:rPr lang="zh-TW" altLang="en-US" sz="2800" dirty="0"/>
              <a:t> 一步一步執行即可</a:t>
            </a:r>
          </a:p>
        </p:txBody>
      </p:sp>
    </p:spTree>
    <p:extLst>
      <p:ext uri="{BB962C8B-B14F-4D97-AF65-F5344CB8AC3E}">
        <p14:creationId xmlns:p14="http://schemas.microsoft.com/office/powerpoint/2010/main" val="225302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419E7-0227-4B58-88FE-E83FE56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demo.py</a:t>
            </a:r>
            <a:endParaRPr lang="zh-TW" altLang="en-US" cap="none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DCEDCCD-805D-423A-B1FD-8BD0AF7EF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78" y="1389384"/>
            <a:ext cx="7513026" cy="54686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5796290-843A-4818-A983-3CBFC2B56852}"/>
              </a:ext>
            </a:extLst>
          </p:cNvPr>
          <p:cNvSpPr txBox="1"/>
          <p:nvPr/>
        </p:nvSpPr>
        <p:spPr>
          <a:xfrm>
            <a:off x="3979817" y="16023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引入套件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66D301B-4F7F-4E4B-A4D9-444FE2AF3524}"/>
              </a:ext>
            </a:extLst>
          </p:cNvPr>
          <p:cNvSpPr txBox="1"/>
          <p:nvPr/>
        </p:nvSpPr>
        <p:spPr>
          <a:xfrm>
            <a:off x="3113314" y="2294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設定物件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40EB94-F545-4688-8EB2-3F90F60BB63E}"/>
              </a:ext>
            </a:extLst>
          </p:cNvPr>
          <p:cNvSpPr txBox="1"/>
          <p:nvPr/>
        </p:nvSpPr>
        <p:spPr>
          <a:xfrm>
            <a:off x="3113314" y="3059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檢視目前設定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4352FB-2A70-46F9-9450-A4E8030E4655}"/>
              </a:ext>
            </a:extLst>
          </p:cNvPr>
          <p:cNvSpPr txBox="1"/>
          <p:nvPr/>
        </p:nvSpPr>
        <p:spPr>
          <a:xfrm>
            <a:off x="3114317" y="3567333"/>
            <a:ext cx="18004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查看各設定選項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sz="1200" b="1" dirty="0">
                <a:solidFill>
                  <a:srgbClr val="0070C0"/>
                </a:solidFill>
              </a:rPr>
              <a:t>	</a:t>
            </a:r>
            <a:r>
              <a:rPr lang="zh-TW" altLang="en-US" sz="1200" b="1" dirty="0">
                <a:solidFill>
                  <a:srgbClr val="0070C0"/>
                </a:solidFill>
              </a:rPr>
              <a:t>國家</a:t>
            </a:r>
            <a:endParaRPr lang="en-US" altLang="zh-TW" sz="1200" b="1" dirty="0">
              <a:solidFill>
                <a:srgbClr val="0070C0"/>
              </a:solidFill>
            </a:endParaRPr>
          </a:p>
          <a:p>
            <a:r>
              <a:rPr lang="en-US" altLang="zh-TW" sz="1200" b="1" dirty="0">
                <a:solidFill>
                  <a:srgbClr val="0070C0"/>
                </a:solidFill>
              </a:rPr>
              <a:t>	</a:t>
            </a:r>
            <a:r>
              <a:rPr lang="zh-TW" altLang="en-US" sz="1200" b="1" dirty="0">
                <a:solidFill>
                  <a:srgbClr val="0070C0"/>
                </a:solidFill>
              </a:rPr>
              <a:t>語言</a:t>
            </a:r>
            <a:endParaRPr lang="en-US" altLang="zh-TW" sz="1200" b="1" dirty="0">
              <a:solidFill>
                <a:srgbClr val="0070C0"/>
              </a:solidFill>
            </a:endParaRPr>
          </a:p>
          <a:p>
            <a:r>
              <a:rPr lang="en-US" altLang="zh-TW" sz="1200" b="1" dirty="0">
                <a:solidFill>
                  <a:srgbClr val="0070C0"/>
                </a:solidFill>
              </a:rPr>
              <a:t>	</a:t>
            </a:r>
            <a:r>
              <a:rPr lang="zh-TW" altLang="en-US" sz="1200" b="1" dirty="0">
                <a:solidFill>
                  <a:srgbClr val="0070C0"/>
                </a:solidFill>
              </a:rPr>
              <a:t>搜尋順序</a:t>
            </a:r>
            <a:endParaRPr lang="en-US" altLang="zh-TW" sz="1200" b="1" dirty="0">
              <a:solidFill>
                <a:srgbClr val="0070C0"/>
              </a:solidFill>
            </a:endParaRPr>
          </a:p>
          <a:p>
            <a:r>
              <a:rPr lang="en-US" altLang="zh-TW" sz="1200" b="1" dirty="0">
                <a:solidFill>
                  <a:srgbClr val="0070C0"/>
                </a:solidFill>
              </a:rPr>
              <a:t>	</a:t>
            </a:r>
            <a:r>
              <a:rPr lang="zh-TW" altLang="en-US" sz="1200" b="1" dirty="0">
                <a:solidFill>
                  <a:srgbClr val="0070C0"/>
                </a:solidFill>
              </a:rPr>
              <a:t>新聞類別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8D4CAF-2B84-4670-8F36-62E3924A6AF6}"/>
              </a:ext>
            </a:extLst>
          </p:cNvPr>
          <p:cNvSpPr txBox="1"/>
          <p:nvPr/>
        </p:nvSpPr>
        <p:spPr>
          <a:xfrm>
            <a:off x="3113314" y="4839958"/>
            <a:ext cx="2339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更改物件設定</a:t>
            </a:r>
            <a:endParaRPr lang="en-US" altLang="zh-TW" b="1" dirty="0">
              <a:solidFill>
                <a:srgbClr val="0070C0"/>
              </a:solidFill>
            </a:endParaRPr>
          </a:p>
          <a:p>
            <a:r>
              <a:rPr lang="en-US" altLang="zh-TW" sz="1200" b="1" dirty="0">
                <a:solidFill>
                  <a:srgbClr val="0070C0"/>
                </a:solidFill>
              </a:rPr>
              <a:t>	</a:t>
            </a:r>
            <a:r>
              <a:rPr lang="zh-TW" altLang="en-US" sz="1200" b="1" dirty="0">
                <a:solidFill>
                  <a:srgbClr val="0070C0"/>
                </a:solidFill>
              </a:rPr>
              <a:t>以時間最新的為排序優先</a:t>
            </a:r>
            <a:endParaRPr lang="en-US" altLang="zh-TW" sz="1200" b="1" dirty="0">
              <a:solidFill>
                <a:srgbClr val="0070C0"/>
              </a:solidFill>
            </a:endParaRPr>
          </a:p>
          <a:p>
            <a:r>
              <a:rPr lang="en-US" altLang="zh-TW" sz="1200" b="1" dirty="0">
                <a:solidFill>
                  <a:srgbClr val="0070C0"/>
                </a:solidFill>
              </a:rPr>
              <a:t>	</a:t>
            </a:r>
            <a:r>
              <a:rPr lang="zh-TW" altLang="en-US" sz="1200" b="1" dirty="0">
                <a:solidFill>
                  <a:srgbClr val="0070C0"/>
                </a:solidFill>
              </a:rPr>
              <a:t>搜尋關鍵字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A262D0B-1F2A-43CD-AC88-243AE9411A07}"/>
              </a:ext>
            </a:extLst>
          </p:cNvPr>
          <p:cNvSpPr txBox="1"/>
          <p:nvPr/>
        </p:nvSpPr>
        <p:spPr>
          <a:xfrm>
            <a:off x="3113314" y="57432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開始搜尋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FDE499-98CB-4892-B9C4-52ABE060E2C8}"/>
              </a:ext>
            </a:extLst>
          </p:cNvPr>
          <p:cNvSpPr txBox="1"/>
          <p:nvPr/>
        </p:nvSpPr>
        <p:spPr>
          <a:xfrm>
            <a:off x="5939009" y="5927917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是否轉換輸出格式成 </a:t>
            </a:r>
            <a:r>
              <a:rPr lang="en-US" altLang="zh-TW" b="1" dirty="0" err="1">
                <a:solidFill>
                  <a:srgbClr val="0070C0"/>
                </a:solidFill>
              </a:rPr>
              <a:t>Dataframe</a:t>
            </a:r>
            <a:r>
              <a:rPr lang="en-US" altLang="zh-TW" b="1" dirty="0">
                <a:solidFill>
                  <a:srgbClr val="0070C0"/>
                </a:solidFill>
              </a:rPr>
              <a:t>?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6047C5-7F7E-4712-BAF4-FEF8B2B059DF}"/>
              </a:ext>
            </a:extLst>
          </p:cNvPr>
          <p:cNvSpPr txBox="1"/>
          <p:nvPr/>
        </p:nvSpPr>
        <p:spPr>
          <a:xfrm>
            <a:off x="8583822" y="620829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是否爬取新聞內文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E0EAD9E-3CD2-45BC-A920-413AEBFA270F}"/>
              </a:ext>
            </a:extLst>
          </p:cNvPr>
          <p:cNvSpPr txBox="1"/>
          <p:nvPr/>
        </p:nvSpPr>
        <p:spPr>
          <a:xfrm>
            <a:off x="6093179" y="6475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98136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B419E7-0227-4B58-88FE-E83FE56B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demo.py</a:t>
            </a:r>
            <a:endParaRPr lang="zh-TW" altLang="en-US" cap="none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67A530D-BD9D-48F0-9387-D0C4009B7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37" y="1332411"/>
            <a:ext cx="6992323" cy="52129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9617708-943D-45F8-8E08-BBE87D282364}"/>
              </a:ext>
            </a:extLst>
          </p:cNvPr>
          <p:cNvSpPr txBox="1"/>
          <p:nvPr/>
        </p:nvSpPr>
        <p:spPr>
          <a:xfrm>
            <a:off x="6815982" y="133241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提取關鍵字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3154CB-9B57-4ABE-93DA-B182AC90A59E}"/>
              </a:ext>
            </a:extLst>
          </p:cNvPr>
          <p:cNvSpPr txBox="1"/>
          <p:nvPr/>
        </p:nvSpPr>
        <p:spPr>
          <a:xfrm>
            <a:off x="6469733" y="36559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製作文字雲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0289F0-4FA2-4577-98FD-6441882BCF80}"/>
              </a:ext>
            </a:extLst>
          </p:cNvPr>
          <p:cNvSpPr txBox="1"/>
          <p:nvPr/>
        </p:nvSpPr>
        <p:spPr>
          <a:xfrm>
            <a:off x="7876167" y="534092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可以客製自然語言分析所需字典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8D459FE-805A-4FA2-AF6B-BB9FD823B959}"/>
              </a:ext>
            </a:extLst>
          </p:cNvPr>
          <p:cNvSpPr txBox="1"/>
          <p:nvPr/>
        </p:nvSpPr>
        <p:spPr>
          <a:xfrm>
            <a:off x="3926484" y="617602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可以客製文字雲的字型</a:t>
            </a:r>
          </a:p>
        </p:txBody>
      </p:sp>
    </p:spTree>
    <p:extLst>
      <p:ext uri="{BB962C8B-B14F-4D97-AF65-F5344CB8AC3E}">
        <p14:creationId xmlns:p14="http://schemas.microsoft.com/office/powerpoint/2010/main" val="406422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FA08E-8A29-4363-AD4E-9DB758C7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How we make </a:t>
            </a:r>
            <a:r>
              <a:rPr lang="en-US" altLang="zh-TW" cap="none" dirty="0" err="1"/>
              <a:t>GNewsAnalysis</a:t>
            </a:r>
            <a:r>
              <a:rPr lang="en-US" altLang="zh-TW" cap="none" dirty="0"/>
              <a:t>?</a:t>
            </a:r>
            <a:endParaRPr lang="zh-TW" altLang="en-US" cap="none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D7A23-6EBF-43E7-A53E-8B684C027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/>
              <a:t>GNewsAnalysis</a:t>
            </a:r>
            <a:r>
              <a:rPr lang="en-US" altLang="zh-TW" sz="2800" dirty="0"/>
              <a:t> </a:t>
            </a:r>
            <a:r>
              <a:rPr lang="zh-TW" altLang="en-US" sz="2800" dirty="0"/>
              <a:t>是以</a:t>
            </a:r>
            <a:r>
              <a:rPr lang="en-US" altLang="zh-TW" sz="2800" dirty="0"/>
              <a:t> </a:t>
            </a:r>
            <a:r>
              <a:rPr lang="en-US" altLang="zh-TW" sz="2800" dirty="0" err="1">
                <a:hlinkClick r:id="rId2"/>
              </a:rPr>
              <a:t>gnewsclient</a:t>
            </a:r>
            <a:r>
              <a:rPr lang="en-US" altLang="zh-TW" sz="2800" dirty="0"/>
              <a:t> </a:t>
            </a:r>
            <a:r>
              <a:rPr lang="zh-TW" altLang="en-US" sz="2800" dirty="0"/>
              <a:t>為基礎，整合 </a:t>
            </a:r>
            <a:r>
              <a:rPr lang="en-US" altLang="zh-TW" sz="2800" dirty="0" err="1">
                <a:hlinkClick r:id="rId3"/>
              </a:rPr>
              <a:t>newpaper</a:t>
            </a:r>
            <a:r>
              <a:rPr lang="en-US" altLang="zh-TW" sz="2800" dirty="0"/>
              <a:t>, </a:t>
            </a:r>
            <a:r>
              <a:rPr lang="zh-TW" altLang="en-US" sz="2800" dirty="0"/>
              <a:t> </a:t>
            </a:r>
            <a:r>
              <a:rPr lang="en-US" altLang="zh-TW" sz="2800" dirty="0" err="1">
                <a:hlinkClick r:id="rId4"/>
              </a:rPr>
              <a:t>jeiba</a:t>
            </a:r>
            <a:r>
              <a:rPr lang="en-US" altLang="zh-TW" sz="2800" dirty="0"/>
              <a:t> and </a:t>
            </a:r>
            <a:r>
              <a:rPr lang="en-US" altLang="zh-TW" sz="2800" dirty="0" err="1">
                <a:hlinkClick r:id="rId5"/>
              </a:rPr>
              <a:t>wordcloud</a:t>
            </a:r>
            <a:r>
              <a:rPr lang="en-US" altLang="zh-TW" sz="2800" dirty="0"/>
              <a:t> </a:t>
            </a:r>
            <a:r>
              <a:rPr lang="zh-TW" altLang="en-US" sz="2800" dirty="0"/>
              <a:t>等套件達到</a:t>
            </a:r>
            <a:r>
              <a:rPr lang="en-US" altLang="zh-TW" sz="2800" dirty="0"/>
              <a:t> </a:t>
            </a:r>
            <a:r>
              <a:rPr lang="zh-TW" altLang="en-US" sz="2800" dirty="0"/>
              <a:t>搜尋並分析</a:t>
            </a:r>
            <a:r>
              <a:rPr lang="en-US" altLang="zh-TW" sz="2800" dirty="0"/>
              <a:t>Google</a:t>
            </a:r>
            <a:r>
              <a:rPr lang="zh-TW" altLang="en-US" sz="2800" dirty="0"/>
              <a:t>新聞之功效。</a:t>
            </a:r>
            <a:endParaRPr lang="en-US" altLang="zh-TW" sz="2800" dirty="0"/>
          </a:p>
          <a:p>
            <a:r>
              <a:rPr lang="zh-TW" altLang="en-US" sz="2800" dirty="0"/>
              <a:t>其中的核心概念包含</a:t>
            </a:r>
            <a:endParaRPr lang="en-US" altLang="zh-TW" sz="2800" dirty="0"/>
          </a:p>
          <a:p>
            <a:pPr lvl="1"/>
            <a:r>
              <a:rPr lang="zh-TW" altLang="en-US" sz="2400" dirty="0"/>
              <a:t>爬蟲</a:t>
            </a:r>
            <a:endParaRPr lang="en-US" altLang="zh-TW" sz="2400" dirty="0"/>
          </a:p>
          <a:p>
            <a:pPr lvl="1"/>
            <a:r>
              <a:rPr lang="zh-TW" altLang="en-US" sz="2400" dirty="0"/>
              <a:t>自然語言分析</a:t>
            </a:r>
            <a:endParaRPr lang="en-US" altLang="zh-TW" sz="2400" dirty="0"/>
          </a:p>
          <a:p>
            <a:pPr lvl="1"/>
            <a:r>
              <a:rPr lang="zh-TW" altLang="en-US" sz="2400" dirty="0"/>
              <a:t>字頻分析 </a:t>
            </a:r>
            <a:r>
              <a:rPr lang="en-US" altLang="zh-TW" sz="2400" dirty="0"/>
              <a:t>(</a:t>
            </a:r>
            <a:r>
              <a:rPr lang="zh-TW" altLang="en-US" sz="2400" dirty="0"/>
              <a:t>文字雲</a:t>
            </a:r>
            <a:r>
              <a:rPr lang="en-US" altLang="zh-TW" sz="2400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8394638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32</TotalTime>
  <Words>150</Words>
  <Application>Microsoft Office PowerPoint</Application>
  <PresentationFormat>寬螢幕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Gill Sans MT</vt:lpstr>
      <vt:lpstr>Impact</vt:lpstr>
      <vt:lpstr>徽章</vt:lpstr>
      <vt:lpstr>GNewsAnalysis</vt:lpstr>
      <vt:lpstr>What can GNewsAnalysis do?</vt:lpstr>
      <vt:lpstr>How to use GNewsAnalysis?</vt:lpstr>
      <vt:lpstr>demo.py</vt:lpstr>
      <vt:lpstr>demo.py</vt:lpstr>
      <vt:lpstr>How we make GNewsAnalysis?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GNewsAnalysis</dc:title>
  <dc:creator>宗毅 林</dc:creator>
  <cp:lastModifiedBy>宗毅 林</cp:lastModifiedBy>
  <cp:revision>4</cp:revision>
  <dcterms:created xsi:type="dcterms:W3CDTF">2019-09-01T11:51:17Z</dcterms:created>
  <dcterms:modified xsi:type="dcterms:W3CDTF">2019-09-01T12:24:04Z</dcterms:modified>
</cp:coreProperties>
</file>