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  <p:sldMasterId id="2147483854" r:id="rId2"/>
  </p:sldMasterIdLst>
  <p:notesMasterIdLst>
    <p:notesMasterId r:id="rId52"/>
  </p:notesMasterIdLst>
  <p:sldIdLst>
    <p:sldId id="256" r:id="rId3"/>
    <p:sldId id="401" r:id="rId4"/>
    <p:sldId id="258" r:id="rId5"/>
    <p:sldId id="295" r:id="rId6"/>
    <p:sldId id="372" r:id="rId7"/>
    <p:sldId id="373" r:id="rId8"/>
    <p:sldId id="328" r:id="rId9"/>
    <p:sldId id="331" r:id="rId10"/>
    <p:sldId id="378" r:id="rId11"/>
    <p:sldId id="379" r:id="rId12"/>
    <p:sldId id="381" r:id="rId13"/>
    <p:sldId id="380" r:id="rId14"/>
    <p:sldId id="382" r:id="rId15"/>
    <p:sldId id="389" r:id="rId16"/>
    <p:sldId id="390" r:id="rId17"/>
    <p:sldId id="391" r:id="rId18"/>
    <p:sldId id="392" r:id="rId19"/>
    <p:sldId id="393" r:id="rId20"/>
    <p:sldId id="394" r:id="rId21"/>
    <p:sldId id="365" r:id="rId22"/>
    <p:sldId id="368" r:id="rId23"/>
    <p:sldId id="369" r:id="rId24"/>
    <p:sldId id="366" r:id="rId25"/>
    <p:sldId id="266" r:id="rId26"/>
    <p:sldId id="370" r:id="rId27"/>
    <p:sldId id="371" r:id="rId28"/>
    <p:sldId id="329" r:id="rId29"/>
    <p:sldId id="330" r:id="rId30"/>
    <p:sldId id="314" r:id="rId31"/>
    <p:sldId id="315" r:id="rId32"/>
    <p:sldId id="320" r:id="rId33"/>
    <p:sldId id="367" r:id="rId34"/>
    <p:sldId id="377" r:id="rId35"/>
    <p:sldId id="262" r:id="rId36"/>
    <p:sldId id="374" r:id="rId37"/>
    <p:sldId id="375" r:id="rId38"/>
    <p:sldId id="376" r:id="rId39"/>
    <p:sldId id="383" r:id="rId40"/>
    <p:sldId id="384" r:id="rId41"/>
    <p:sldId id="386" r:id="rId42"/>
    <p:sldId id="385" r:id="rId43"/>
    <p:sldId id="400" r:id="rId44"/>
    <p:sldId id="387" r:id="rId45"/>
    <p:sldId id="388" r:id="rId46"/>
    <p:sldId id="395" r:id="rId47"/>
    <p:sldId id="396" r:id="rId48"/>
    <p:sldId id="398" r:id="rId49"/>
    <p:sldId id="397" r:id="rId50"/>
    <p:sldId id="39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61456-EDC7-4EA9-A212-7FEEA4B7A9BD}" type="datetimeFigureOut">
              <a:rPr lang="fr-CA" smtClean="0"/>
              <a:t>2020-10-01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9D853-32FA-4603-822E-D46ABA0A138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0469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4ABA-55A8-4777-AD9E-A2627B8CD869}" type="datetime1">
              <a:rPr lang="fr-CA" smtClean="0"/>
              <a:t>2020-10-01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4403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384D-770D-4D29-B502-C60434F41CC9}" type="datetime1">
              <a:rPr lang="fr-CA" smtClean="0"/>
              <a:t>2020-10-01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5770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3C6C-47FF-47F6-92A2-09643D647879}" type="datetime1">
              <a:rPr lang="fr-CA" smtClean="0"/>
              <a:t>2020-10-01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66231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A5C3-2338-476E-BC2C-B0D94D27E905}" type="datetime1">
              <a:rPr lang="fr-CA" smtClean="0"/>
              <a:t>2020-10-01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47754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B0D-AF1D-40BB-B7E4-73AB96EA3520}" type="datetime1">
              <a:rPr lang="fr-CA" smtClean="0"/>
              <a:t>2020-10-01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39317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CD23-4F61-4172-823A-BF6BE92AC31C}" type="datetime1">
              <a:rPr lang="fr-CA" smtClean="0"/>
              <a:t>2020-10-01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07094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FB7F-B53E-48CD-A30B-0FABE3907732}" type="datetime1">
              <a:rPr lang="fr-CA" smtClean="0"/>
              <a:t>2020-10-01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367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7C6D-6CE2-4CF5-991D-5BDD79D77363}" type="datetime1">
              <a:rPr lang="fr-CA" smtClean="0"/>
              <a:t>2020-10-01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0971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3A28-A80C-4A14-9000-65C6B0BF6B47}" type="datetime1">
              <a:rPr lang="fr-CA" smtClean="0"/>
              <a:t>2020-10-01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2561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997315" y="6107721"/>
            <a:ext cx="911939" cy="365125"/>
          </a:xfrm>
        </p:spPr>
        <p:txBody>
          <a:bodyPr/>
          <a:lstStyle/>
          <a:p>
            <a:fld id="{FE7B0CD4-93B6-45E2-9CDD-94748176D6C1}" type="datetime1">
              <a:rPr lang="fr-CA" smtClean="0"/>
              <a:t>2020-10-01</a:t>
            </a:fld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‹#›</a:t>
            </a:fld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E08907-AF48-4E64-8B66-EE3D6BE1A69F}"/>
              </a:ext>
            </a:extLst>
          </p:cNvPr>
          <p:cNvSpPr/>
          <p:nvPr userDrawn="1"/>
        </p:nvSpPr>
        <p:spPr>
          <a:xfrm>
            <a:off x="456525" y="6410500"/>
            <a:ext cx="3058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1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Collecte et stockage des données </a:t>
            </a:r>
            <a:r>
              <a:rPr lang="fr-CA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CA" sz="10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420-A53-BB</a:t>
            </a:r>
          </a:p>
          <a:p>
            <a:r>
              <a:rPr lang="fr-CA" sz="10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Hassina Bounif </a:t>
            </a:r>
            <a:endParaRPr lang="fr-CA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805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77C5-8C1D-47F6-BE39-4EFC7A88FA68}" type="datetime1">
              <a:rPr lang="fr-CA" smtClean="0"/>
              <a:t>2020-10-01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6618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6227-3292-4429-998A-759587557A84}" type="datetime1">
              <a:rPr lang="fr-CA" smtClean="0"/>
              <a:t>2020-10-01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917647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‹#›</a:t>
            </a:fld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4CB9-B531-4513-9CFA-B8071C15067F}" type="datetime1">
              <a:rPr lang="fr-CA" smtClean="0"/>
              <a:t>2020-10-01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95636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5147-FBE8-4761-B43E-FD53CE7E96E4}" type="datetime1">
              <a:rPr lang="fr-CA" smtClean="0"/>
              <a:t>2020-10-01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12991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5A11-9661-46D4-95EA-E54CA4635754}" type="datetime1">
              <a:rPr lang="fr-CA" smtClean="0"/>
              <a:t>2020-10-01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‹#›</a:t>
            </a:fld>
            <a:endParaRPr lang="fr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37391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89641-B8E8-4F83-8A92-7CDFE05FEF56}" type="datetime1">
              <a:rPr lang="fr-CA" smtClean="0"/>
              <a:t>2020-10-01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649236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DD11-43CD-4CF7-BE19-B3667B330E57}" type="datetime1">
              <a:rPr lang="fr-CA" smtClean="0"/>
              <a:t>2020-10-01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‹#›</a:t>
            </a:fld>
            <a:endParaRPr lang="fr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66136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EC7F-E9FF-46CD-994A-9C86733392BA}" type="datetime1">
              <a:rPr lang="fr-CA" smtClean="0"/>
              <a:t>2020-10-01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994949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F2DC-D85F-48D4-8BD3-8FB2752CD62A}" type="datetime1">
              <a:rPr lang="fr-CA" smtClean="0"/>
              <a:t>2020-10-01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16153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42FE-6D31-4A57-8D98-30944FF79852}" type="datetime1">
              <a:rPr lang="fr-CA" smtClean="0"/>
              <a:t>2020-10-01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5038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AB40-C678-432D-B869-6BC8C6F26400}" type="datetime1">
              <a:rPr lang="fr-CA" smtClean="0"/>
              <a:t>2020-10-01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3661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C87B-9365-4F78-AE9A-69E0D45203F5}" type="datetime1">
              <a:rPr lang="fr-CA" smtClean="0"/>
              <a:t>2020-10-01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159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7B92-6566-4691-8204-8657BEACC2FB}" type="datetime1">
              <a:rPr lang="fr-CA" smtClean="0"/>
              <a:t>2020-10-01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‹#›</a:t>
            </a:fld>
            <a:endParaRPr lang="fr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7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E84D-78CD-49BB-A0C6-6B8BEB930D22}" type="datetime1">
              <a:rPr lang="fr-CA" smtClean="0"/>
              <a:t>2020-10-01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‹#›</a:t>
            </a:fld>
            <a:endParaRPr lang="fr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0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0685-6F2A-4B84-8250-F08D7466F4AF}" type="datetime1">
              <a:rPr lang="fr-CA" smtClean="0"/>
              <a:t>2020-10-01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878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4D64-575A-47B6-82F6-FD9335F050C7}" type="datetime1">
              <a:rPr lang="fr-CA" smtClean="0"/>
              <a:t>2020-10-01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5488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8DB9-21B9-47E9-9126-9DA81DA4AAEC}" type="datetime1">
              <a:rPr lang="fr-CA" smtClean="0"/>
              <a:t>2020-10-01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856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2C4BD4E-CC54-4C13-9FE0-A4EB5EA0A26C}" type="datetime1">
              <a:rPr lang="fr-CA" smtClean="0"/>
              <a:t>2020-10-01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D3B3E-C719-4BAA-94D6-0B02D4D7E67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4375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14AE6-37E7-40D5-92A6-6C1821072BD1}" type="datetime1">
              <a:rPr lang="fr-CA" smtClean="0"/>
              <a:t>2020-10-01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8D3B3E-C719-4BAA-94D6-0B02D4D7E67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758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2E0D24E9-6265-4072-95C3-B5F971619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595" y="2660829"/>
            <a:ext cx="6714507" cy="1050038"/>
          </a:xfrm>
        </p:spPr>
        <p:txBody>
          <a:bodyPr>
            <a:noAutofit/>
          </a:bodyPr>
          <a:lstStyle/>
          <a:p>
            <a:pPr algn="l"/>
            <a:r>
              <a:rPr lang="fr-CA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</a:t>
            </a:r>
            <a:r>
              <a:rPr lang="fr-CA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programmation python de base</a:t>
            </a:r>
          </a:p>
          <a:p>
            <a:pPr algn="l"/>
            <a:r>
              <a:rPr lang="fr-CA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Partie Théorie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21BD42-FC87-479A-BD62-F6B5FE90439D}"/>
              </a:ext>
            </a:extLst>
          </p:cNvPr>
          <p:cNvSpPr/>
          <p:nvPr/>
        </p:nvSpPr>
        <p:spPr>
          <a:xfrm>
            <a:off x="155189" y="6041362"/>
            <a:ext cx="5378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Collecte et stockage des données </a:t>
            </a:r>
            <a:r>
              <a:rPr lang="fr-CA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CA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420-A53-BB</a:t>
            </a:r>
          </a:p>
          <a:p>
            <a:r>
              <a:rPr lang="fr-CA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Hassina Bounif </a:t>
            </a:r>
            <a:endParaRPr lang="fr-CA" dirty="0">
              <a:solidFill>
                <a:srgbClr val="0070C0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76BB01-DB26-4396-A7CD-A1959B75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5101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6E0C6-F698-4FF9-B2F6-C34DF11F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10</a:t>
            </a:fld>
            <a:endParaRPr lang="fr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1B3EB7-DB6A-4494-9697-665B5D6AE34F}"/>
              </a:ext>
            </a:extLst>
          </p:cNvPr>
          <p:cNvSpPr txBox="1"/>
          <p:nvPr/>
        </p:nvSpPr>
        <p:spPr>
          <a:xfrm>
            <a:off x="161125" y="523463"/>
            <a:ext cx="10337223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Exemples de codes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#4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variable de type String et print </a:t>
            </a:r>
          </a:p>
          <a:p>
            <a:r>
              <a:rPr lang="fr-CA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"String"  </a:t>
            </a:r>
          </a:p>
          <a:p>
            <a:r>
              <a:rPr lang="fr-CA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print(X)</a:t>
            </a:r>
          </a:p>
          <a:p>
            <a:endParaRPr lang="fr-CA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#5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variable de type String et format </a:t>
            </a:r>
          </a:p>
          <a:p>
            <a:r>
              <a:rPr lang="fr-CA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fr-CA" sz="1600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format </a:t>
            </a:r>
            <a:r>
              <a:rPr lang="fr-CA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permet d’afficher un chiffre avec une chaîne en utilisant </a:t>
            </a:r>
            <a:r>
              <a:rPr lang="fr-FR" sz="1600" dirty="0" err="1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placeholders</a:t>
            </a:r>
            <a:r>
              <a:rPr lang="fr-FR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CA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fr-CA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‘Obama'</a:t>
            </a:r>
          </a:p>
          <a:p>
            <a:r>
              <a:rPr lang="fr-CA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fr-CA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30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print('My name is {} and my number is {}'.format(name, number))</a:t>
            </a:r>
            <a:endParaRPr lang="fr-CA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print('My name is {one} and my number is {two}'.format(one=name, two=number))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print('My name is {one} and my number is {two}, {one} again and {two} again'.format(one=name, two=number))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#6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les éléments d’une chaîne sont stockés et récupérés par leur position relative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fr-CA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"String"  </a:t>
            </a:r>
          </a:p>
          <a:p>
            <a:r>
              <a:rPr lang="fr-CA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print(X[0])          # premier élément</a:t>
            </a:r>
          </a:p>
          <a:p>
            <a:r>
              <a:rPr lang="fr-CA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print(X[-1])         # dernier élément</a:t>
            </a:r>
          </a:p>
          <a:p>
            <a:r>
              <a:rPr lang="fr-CA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print(X[1:])         # tout après  l’index 1</a:t>
            </a:r>
          </a:p>
          <a:p>
            <a:r>
              <a:rPr lang="fr-CA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print(X[:4])         # tout depuis 0 jusqu’4 sans inclure le quatre</a:t>
            </a:r>
          </a:p>
          <a:p>
            <a:r>
              <a:rPr lang="fr-CA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Print(X[0:4])       # tout depuis 0 jusqu’4 avec inclusion du quatre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D8D08CF9-031C-4E0B-AEC1-636310DAB8F5}"/>
              </a:ext>
            </a:extLst>
          </p:cNvPr>
          <p:cNvSpPr txBox="1">
            <a:spLocks/>
          </p:cNvSpPr>
          <p:nvPr/>
        </p:nvSpPr>
        <p:spPr>
          <a:xfrm>
            <a:off x="161125" y="0"/>
            <a:ext cx="8145544" cy="598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Rappel: </a:t>
            </a:r>
            <a:r>
              <a:rPr lang="fr-C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de base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Chaîne (</a:t>
            </a: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String) </a:t>
            </a:r>
          </a:p>
        </p:txBody>
      </p:sp>
    </p:spTree>
    <p:extLst>
      <p:ext uri="{BB962C8B-B14F-4D97-AF65-F5344CB8AC3E}">
        <p14:creationId xmlns:p14="http://schemas.microsoft.com/office/powerpoint/2010/main" val="1015756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A0E067-20C6-426D-88CD-4B2F4089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11</a:t>
            </a:fld>
            <a:endParaRPr lang="fr-CA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D8E8BD4E-3C80-4716-91A0-FACAB4464F6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145544" cy="598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Rappel: </a:t>
            </a:r>
            <a:r>
              <a:rPr lang="fr-C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de base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Chaîne (</a:t>
            </a: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86CC70-C55A-45F1-B747-B7BCF137A9C9}"/>
              </a:ext>
            </a:extLst>
          </p:cNvPr>
          <p:cNvSpPr txBox="1"/>
          <p:nvPr/>
        </p:nvSpPr>
        <p:spPr>
          <a:xfrm>
            <a:off x="161125" y="383504"/>
            <a:ext cx="10337223" cy="6032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Exemples de codes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#7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st1 =</a:t>
            </a:r>
            <a:r>
              <a:rPr lang="fr-CA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"python"  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st2 =</a:t>
            </a:r>
            <a:r>
              <a:rPr lang="fr-CA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scripting</a:t>
            </a:r>
            <a:r>
              <a:rPr lang="fr-CA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st3= st1 + st2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print(st3)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endParaRPr lang="fr-CA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#8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str =</a:t>
            </a:r>
            <a:r>
              <a:rPr lang="fr-CA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"python"  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print(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str.startswith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CA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"p"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print(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str.endswith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CA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"on"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print(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str.islower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print(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str.isupper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print(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str.space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print(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str.isalpha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str=</a:t>
            </a:r>
            <a:r>
              <a:rPr lang="fr-CA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"5678903456"  </a:t>
            </a:r>
          </a:p>
          <a:p>
            <a:r>
              <a:rPr lang="fr-CA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fr-CA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str.isnumeric</a:t>
            </a:r>
            <a:r>
              <a:rPr lang="fr-CA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  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#9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CA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méthode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x =</a:t>
            </a:r>
            <a:r>
              <a:rPr lang="fr-CA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"python"  </a:t>
            </a:r>
          </a:p>
          <a:p>
            <a:r>
              <a:rPr lang="fr-CA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y = "-" . </a:t>
            </a:r>
            <a:r>
              <a:rPr lang="fr-CA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fr-CA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</a:p>
          <a:p>
            <a:r>
              <a:rPr lang="fr-CA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print(y)</a:t>
            </a:r>
          </a:p>
          <a:p>
            <a:r>
              <a:rPr lang="fr-CA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print("*". </a:t>
            </a:r>
            <a:r>
              <a:rPr lang="fr-CA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fr-CA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(x))</a:t>
            </a:r>
          </a:p>
          <a:p>
            <a:r>
              <a:rPr lang="fr-CA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print("\t". </a:t>
            </a:r>
            <a:r>
              <a:rPr lang="fr-CA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fr-CA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(x))</a:t>
            </a:r>
          </a:p>
          <a:p>
            <a:r>
              <a:rPr lang="fr-CA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print("\t". </a:t>
            </a:r>
            <a:r>
              <a:rPr lang="fr-CA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fr-CA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(x))</a:t>
            </a:r>
          </a:p>
          <a:p>
            <a:r>
              <a:rPr lang="fr-CA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print("\n". </a:t>
            </a:r>
            <a:r>
              <a:rPr lang="fr-CA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fr-CA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(x))   </a:t>
            </a:r>
          </a:p>
        </p:txBody>
      </p:sp>
    </p:spTree>
    <p:extLst>
      <p:ext uri="{BB962C8B-B14F-4D97-AF65-F5344CB8AC3E}">
        <p14:creationId xmlns:p14="http://schemas.microsoft.com/office/powerpoint/2010/main" val="3289195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4923A5-F619-4840-B2C5-CEA770296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12</a:t>
            </a:fld>
            <a:endParaRPr lang="fr-CA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01905FFA-54F4-4E09-9144-17C83672B3D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145544" cy="598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Rappel: </a:t>
            </a:r>
            <a:r>
              <a:rPr lang="fr-C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de base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Chaîne (</a:t>
            </a: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AACA84-D1BB-4E92-95E4-B6DE4B9AC2D4}"/>
              </a:ext>
            </a:extLst>
          </p:cNvPr>
          <p:cNvSpPr txBox="1"/>
          <p:nvPr/>
        </p:nvSpPr>
        <p:spPr>
          <a:xfrm>
            <a:off x="267987" y="464487"/>
            <a:ext cx="1033722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Exemples de codes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#10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CA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fr-CA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upper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fr-CA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swapcase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split(), 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…)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= 'Hi I am Obama'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fr-CA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s.lower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fr-CA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s.upper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fr-CA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s.swapcase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endParaRPr lang="fr-FR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#renvoyer une liste des mots d’une chaîne, à l’aide du paramètre sep (séparateur) comme chaîne #de délimiteur. Si le séparateur n’est pas spécifié, toute chaîne d’espace blanc est un séparateur et #les chaînes vides sont supprimées du résultat</a:t>
            </a:r>
            <a:endParaRPr lang="fr-CA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CA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rint(</a:t>
            </a:r>
            <a:r>
              <a:rPr lang="en-CA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s.split</a:t>
            </a:r>
            <a:r>
              <a:rPr lang="en-CA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tweet = </a:t>
            </a:r>
            <a:r>
              <a:rPr lang="en-CA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 </a:t>
            </a:r>
            <a:r>
              <a:rPr lang="en-CA" b="1" dirty="0">
                <a:solidFill>
                  <a:schemeClr val="accent2">
                    <a:lumMod val="75000"/>
                  </a:schemeClr>
                </a:solidFill>
                <a:effectLst/>
                <a:latin typeface="Roboto"/>
              </a:rPr>
              <a:t>Montreal Canadiens</a:t>
            </a: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Go! #Hockey</a:t>
            </a:r>
            <a:r>
              <a:rPr lang="en-CA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endParaRPr lang="en-US" b="0" i="0" dirty="0"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CA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rint(</a:t>
            </a:r>
            <a:r>
              <a:rPr lang="en-CA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tweet.split</a:t>
            </a:r>
            <a:r>
              <a:rPr lang="en-CA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('#'))   # or (</a:t>
            </a:r>
            <a:r>
              <a:rPr lang="en-CA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sep</a:t>
            </a:r>
            <a:r>
              <a:rPr lang="en-CA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'#')</a:t>
            </a: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fr-CA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tweet.split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('#')[1])</a:t>
            </a:r>
          </a:p>
          <a:p>
            <a:endParaRPr lang="fr-CA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#11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center(), </a:t>
            </a:r>
            <a:r>
              <a:rPr lang="fr-CA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zfill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fr-CA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='string  </a:t>
            </a:r>
            <a:r>
              <a:rPr lang="fr-CA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fr-CA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str.center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(20))</a:t>
            </a: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print(f"{</a:t>
            </a:r>
            <a:r>
              <a:rPr lang="fr-CA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str.center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(20)} \n)</a:t>
            </a:r>
          </a:p>
          <a:p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str.zfill</a:t>
            </a: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(10))</a:t>
            </a:r>
          </a:p>
        </p:txBody>
      </p:sp>
    </p:spTree>
    <p:extLst>
      <p:ext uri="{BB962C8B-B14F-4D97-AF65-F5344CB8AC3E}">
        <p14:creationId xmlns:p14="http://schemas.microsoft.com/office/powerpoint/2010/main" val="1018720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372523-D3EF-403D-B1A6-FB0D2A2E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13</a:t>
            </a:fld>
            <a:endParaRPr lang="fr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41AEC-FFF3-4EF4-8C24-1C777A56D783}"/>
              </a:ext>
            </a:extLst>
          </p:cNvPr>
          <p:cNvSpPr txBox="1"/>
          <p:nvPr/>
        </p:nvSpPr>
        <p:spPr>
          <a:xfrm>
            <a:off x="161126" y="383504"/>
            <a:ext cx="4180056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Exemples de codes: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#12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strip()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x='Python   '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print(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x.strip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endParaRPr lang="fr-CA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#13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string.count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(value, start, end)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string.index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(value, start, end) 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string.find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(value, start, end)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x='Python is easy and is popular   '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print(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x.count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('is’)) 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print(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x.find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('y’))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print(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x.find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('p',23))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print(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x.index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('p',10))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#14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str = input("Enter your String:")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print(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str.center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print(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str.ljust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print(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str.rjust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59743115-15D0-467A-B3BE-949C0CC8634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145544" cy="598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Rappel: </a:t>
            </a:r>
            <a:r>
              <a:rPr lang="fr-C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de base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Chaîne (</a:t>
            </a: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String) </a:t>
            </a:r>
          </a:p>
        </p:txBody>
      </p:sp>
    </p:spTree>
    <p:extLst>
      <p:ext uri="{BB962C8B-B14F-4D97-AF65-F5344CB8AC3E}">
        <p14:creationId xmlns:p14="http://schemas.microsoft.com/office/powerpoint/2010/main" val="3112584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A78F18-AE74-4490-9AB8-539B24CB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14</a:t>
            </a:fld>
            <a:endParaRPr lang="fr-CA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8111BA06-2914-4393-9B3F-EE30844E9DFE}"/>
              </a:ext>
            </a:extLst>
          </p:cNvPr>
          <p:cNvSpPr txBox="1">
            <a:spLocks/>
          </p:cNvSpPr>
          <p:nvPr/>
        </p:nvSpPr>
        <p:spPr>
          <a:xfrm>
            <a:off x="367807" y="2830563"/>
            <a:ext cx="8496096" cy="598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</a:t>
            </a:r>
            <a:r>
              <a:rPr lang="fr-CA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programmation python de base : </a:t>
            </a:r>
            <a:r>
              <a:rPr lang="fr-CA" sz="28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fr-CA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080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DC4E90-5D95-4002-AE5F-CA331344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15</a:t>
            </a:fld>
            <a:endParaRPr lang="fr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0C849-9C0C-4EDE-A2FE-87D0F6A012CE}"/>
              </a:ext>
            </a:extLst>
          </p:cNvPr>
          <p:cNvSpPr txBox="1"/>
          <p:nvPr/>
        </p:nvSpPr>
        <p:spPr>
          <a:xfrm>
            <a:off x="350023" y="299218"/>
            <a:ext cx="9344393" cy="6032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Exécuter le code pour effectuer une action basée sur une condition (if,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fr-CA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Exemples de codes: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#1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if 3 &gt; 2: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print ('True’)</a:t>
            </a:r>
          </a:p>
          <a:p>
            <a:endParaRPr lang="fr-CA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#2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if 3 != 2: 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print ('True’)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else: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print ('False’)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#3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if 1 == 2: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print('1st statement’)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== 2: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print('2nd statement’)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else: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print('3rd statement’)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#4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if 1 == 2: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print('1st statement’)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== 3: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print('2nd statement’)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== 2: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print('3rd statement’)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else: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print('4rd statement')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BDFF9F6C-6AE9-43CA-A25F-FE946FA5454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145544" cy="598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Rappel: </a:t>
            </a:r>
            <a:r>
              <a:rPr lang="fr-C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de base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endParaRPr lang="fr-CA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025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A78F18-AE74-4490-9AB8-539B24CB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16</a:t>
            </a:fld>
            <a:endParaRPr lang="fr-CA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8111BA06-2914-4393-9B3F-EE30844E9DFE}"/>
              </a:ext>
            </a:extLst>
          </p:cNvPr>
          <p:cNvSpPr txBox="1">
            <a:spLocks/>
          </p:cNvSpPr>
          <p:nvPr/>
        </p:nvSpPr>
        <p:spPr>
          <a:xfrm>
            <a:off x="367807" y="2830563"/>
            <a:ext cx="8496096" cy="598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</a:t>
            </a:r>
            <a:r>
              <a:rPr lang="fr-CA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programmation python de base : </a:t>
            </a:r>
            <a:r>
              <a:rPr lang="fr-CA" sz="28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Itération</a:t>
            </a:r>
            <a:r>
              <a:rPr lang="fr-CA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7012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DC4E90-5D95-4002-AE5F-CA331344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17</a:t>
            </a:fld>
            <a:endParaRPr lang="fr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0C849-9C0C-4EDE-A2FE-87D0F6A012CE}"/>
              </a:ext>
            </a:extLst>
          </p:cNvPr>
          <p:cNvSpPr txBox="1"/>
          <p:nvPr/>
        </p:nvSpPr>
        <p:spPr>
          <a:xfrm>
            <a:off x="294040" y="451513"/>
            <a:ext cx="9344393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Répéter l’action ou un ensemble d’actions selon un critère ou un compteur et s’arrêter quand le critère n’est plus satisfait ou le compteur atteindra une certaine limite </a:t>
            </a:r>
          </a:p>
          <a:p>
            <a:r>
              <a:rPr lang="fr-CA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Exemples de codes: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#1: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boucle while  </a:t>
            </a:r>
          </a:p>
          <a:p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 # initializing a variable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5: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print('The value of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is: {}'.format(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 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i+1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#2: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boucle while </a:t>
            </a:r>
          </a:p>
          <a:p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5: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print('The value of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is: {}'.format(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 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i+1 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print('Exit loop’)</a:t>
            </a:r>
            <a:endParaRPr lang="fr-CA" sz="1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#3: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boucle for  : </a:t>
            </a:r>
            <a:r>
              <a:rPr lang="fr-FR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permet d’itérer à travers une séquence (chaînes, les listes, les tuples,…)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my_list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[1,2,3,4,5]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item in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my_list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print(item)</a:t>
            </a:r>
          </a:p>
          <a:p>
            <a:endParaRPr lang="en-US" sz="1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num in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my_list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print('Hello world’)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print(num**2)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BDFF9F6C-6AE9-43CA-A25F-FE946FA5454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145544" cy="598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Rappel: </a:t>
            </a:r>
            <a:r>
              <a:rPr lang="fr-C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de base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</a:t>
            </a:r>
            <a:endParaRPr lang="fr-CA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50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0DB74F-45B1-43CB-A540-7B16446B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18</a:t>
            </a:fld>
            <a:endParaRPr lang="fr-CA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1AF4DB28-2171-45D4-93F4-FC3CAD3439A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145544" cy="598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Rappel: </a:t>
            </a:r>
            <a:r>
              <a:rPr lang="fr-C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de base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</a:t>
            </a:r>
            <a:endParaRPr lang="fr-CA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6AA8A-6A34-4AB6-9855-D96087B2EB61}"/>
              </a:ext>
            </a:extLst>
          </p:cNvPr>
          <p:cNvSpPr txBox="1"/>
          <p:nvPr/>
        </p:nvSpPr>
        <p:spPr>
          <a:xfrm>
            <a:off x="237930" y="413771"/>
            <a:ext cx="10821134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range()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:</a:t>
            </a:r>
            <a:r>
              <a:rPr lang="fr-FR" sz="1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générateur de valeurs numériques</a:t>
            </a:r>
          </a:p>
          <a:p>
            <a:endParaRPr lang="en-US" sz="1800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range(</a:t>
            </a:r>
            <a:r>
              <a:rPr lang="fr-FR" sz="18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a</a:t>
            </a:r>
            <a:r>
              <a:rPr lang="fr-FR" sz="1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 un argument génère une liste d’entiers allant de zéro à la valeur de l’argument </a:t>
            </a:r>
            <a:r>
              <a:rPr lang="fr-FR" sz="18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sans l’inclure.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range(</a:t>
            </a:r>
            <a:r>
              <a:rPr lang="fr-FR" sz="18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avec </a:t>
            </a:r>
            <a:r>
              <a:rPr lang="fr-FR" sz="1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deux arguments, le premier est considéré comme la limite inférieure (début).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range(</a:t>
            </a:r>
            <a:r>
              <a:rPr lang="fr-FR" sz="18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i,j,n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avec </a:t>
            </a:r>
            <a:r>
              <a:rPr lang="fr-FR" sz="1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troisième argument facultatif n comme étape. Si le troisième argument est fourni, Python ajoute l’étape à chaque entier successif dans le résultat (la valeur par défaut de l’étape est +1)</a:t>
            </a:r>
          </a:p>
          <a:p>
            <a:endParaRPr lang="fr-CA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18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Exemples de codes:</a:t>
            </a:r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#4: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print(list(range(5)))</a:t>
            </a:r>
          </a:p>
          <a:p>
            <a:endParaRPr lang="en-CA" sz="1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i in range(5):</a:t>
            </a:r>
          </a:p>
          <a:p>
            <a:r>
              <a:rPr lang="fr-CA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print(i)</a:t>
            </a:r>
          </a:p>
          <a:p>
            <a:endParaRPr lang="fr-CA" sz="1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i in range(3,5):</a:t>
            </a:r>
          </a:p>
          <a:p>
            <a:r>
              <a:rPr lang="fr-CA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print(i)</a:t>
            </a:r>
          </a:p>
          <a:p>
            <a:endParaRPr lang="fr-CA" sz="1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i in range(1,10,2):</a:t>
            </a:r>
          </a:p>
          <a:p>
            <a:r>
              <a:rPr lang="fr-CA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print(i)</a:t>
            </a:r>
          </a:p>
        </p:txBody>
      </p:sp>
    </p:spTree>
    <p:extLst>
      <p:ext uri="{BB962C8B-B14F-4D97-AF65-F5344CB8AC3E}">
        <p14:creationId xmlns:p14="http://schemas.microsoft.com/office/powerpoint/2010/main" val="3059743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D55702-CABE-4672-8868-D5E3311C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19</a:t>
            </a:fld>
            <a:endParaRPr lang="fr-CA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CED8F524-9B06-4ED2-9A8A-16E2E380E35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145544" cy="598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Rappel: </a:t>
            </a:r>
            <a:r>
              <a:rPr lang="fr-C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de base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</a:t>
            </a:r>
            <a:endParaRPr lang="fr-CA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5B63DE-FDE3-4DF6-9536-486B75FC898D}"/>
              </a:ext>
            </a:extLst>
          </p:cNvPr>
          <p:cNvSpPr txBox="1"/>
          <p:nvPr/>
        </p:nvSpPr>
        <p:spPr>
          <a:xfrm>
            <a:off x="0" y="475734"/>
            <a:ext cx="61468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8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Exemples de codes:</a:t>
            </a:r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#5: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CA" sz="1800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[2,3,4,5]    # définition des listes dans les slides suivants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 = [] #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vide 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num in x: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out.append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(num**2) #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print(out)</a:t>
            </a:r>
          </a:p>
          <a:p>
            <a:endParaRPr lang="en-US" sz="1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#6: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fr-CA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[2,3,4,5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fr-CA" sz="1600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res=[num**2 for num in x]</a:t>
            </a:r>
          </a:p>
          <a:p>
            <a:r>
              <a:rPr lang="pt-BR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print(res)</a:t>
            </a:r>
          </a:p>
          <a:p>
            <a:endParaRPr lang="en-US" sz="1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#7: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print([letters for letters in 'Hello World’])</a:t>
            </a:r>
          </a:p>
          <a:p>
            <a:endParaRPr lang="en-US" sz="1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#8: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print([numbers**2 for numbers in range(2,10)])</a:t>
            </a:r>
            <a:endParaRPr lang="fr-CA" sz="1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64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D9DE37-82CC-48AF-BAAA-D221B58A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2</a:t>
            </a:fld>
            <a:endParaRPr lang="fr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D0FA3-8D54-4E8F-96F0-DA82007E8897}"/>
              </a:ext>
            </a:extLst>
          </p:cNvPr>
          <p:cNvSpPr txBox="1"/>
          <p:nvPr/>
        </p:nvSpPr>
        <p:spPr>
          <a:xfrm>
            <a:off x="207013" y="265507"/>
            <a:ext cx="4951728" cy="4832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accent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Plan</a:t>
            </a:r>
          </a:p>
          <a:p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latin typeface="Arial" panose="020B0604020202020204" pitchFamily="34" charset="0"/>
                <a:cs typeface="Arial" panose="020B0604020202020204" pitchFamily="34" charset="0"/>
              </a:rPr>
              <a:t>Bienvenue et présentation</a:t>
            </a:r>
          </a:p>
          <a:p>
            <a:endParaRPr lang="fr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latin typeface="Arial" panose="020B0604020202020204" pitchFamily="34" charset="0"/>
                <a:cs typeface="Arial" panose="020B0604020202020204" pitchFamily="34" charset="0"/>
              </a:rPr>
              <a:t>Présentation du cours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latin typeface="Arial" panose="020B0604020202020204" pitchFamily="34" charset="0"/>
                <a:cs typeface="Arial" panose="020B0604020202020204" pitchFamily="34" charset="0"/>
              </a:rPr>
              <a:t>Présentation des outils </a:t>
            </a:r>
          </a:p>
          <a:p>
            <a:endParaRPr lang="fr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latin typeface="Arial" panose="020B0604020202020204" pitchFamily="34" charset="0"/>
                <a:cs typeface="Arial" panose="020B0604020202020204" pitchFamily="34" charset="0"/>
              </a:rPr>
              <a:t>Cours</a:t>
            </a:r>
          </a:p>
          <a:p>
            <a:endParaRPr lang="fr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latin typeface="Arial" panose="020B0604020202020204" pitchFamily="34" charset="0"/>
                <a:cs typeface="Arial" panose="020B0604020202020204" pitchFamily="34" charset="0"/>
              </a:rPr>
              <a:t>Exercices</a:t>
            </a:r>
          </a:p>
        </p:txBody>
      </p:sp>
    </p:spTree>
    <p:extLst>
      <p:ext uri="{BB962C8B-B14F-4D97-AF65-F5344CB8AC3E}">
        <p14:creationId xmlns:p14="http://schemas.microsoft.com/office/powerpoint/2010/main" val="860961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A78F18-AE74-4490-9AB8-539B24CB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20</a:t>
            </a:fld>
            <a:endParaRPr lang="fr-CA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8111BA06-2914-4393-9B3F-EE30844E9DFE}"/>
              </a:ext>
            </a:extLst>
          </p:cNvPr>
          <p:cNvSpPr txBox="1">
            <a:spLocks/>
          </p:cNvSpPr>
          <p:nvPr/>
        </p:nvSpPr>
        <p:spPr>
          <a:xfrm>
            <a:off x="367807" y="2830563"/>
            <a:ext cx="8496096" cy="598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</a:t>
            </a:r>
            <a:r>
              <a:rPr lang="fr-CA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programmation python de base : </a:t>
            </a:r>
            <a:r>
              <a:rPr lang="fr-CA" sz="28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</a:t>
            </a:r>
            <a:r>
              <a:rPr lang="fr-CA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3993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D8751B-AFCB-4F80-BA90-D2C63CE0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21</a:t>
            </a:fld>
            <a:endParaRPr lang="fr-CA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4F8D7FE6-74F2-4710-8CC5-35F49B788B68}"/>
              </a:ext>
            </a:extLst>
          </p:cNvPr>
          <p:cNvSpPr txBox="1">
            <a:spLocks/>
          </p:cNvSpPr>
          <p:nvPr/>
        </p:nvSpPr>
        <p:spPr>
          <a:xfrm>
            <a:off x="14465" y="84082"/>
            <a:ext cx="6117047" cy="598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Rappel: </a:t>
            </a:r>
            <a:r>
              <a:rPr lang="fr-C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de base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063583-7AA0-4D67-9B54-8FA4DCC9FE39}"/>
              </a:ext>
            </a:extLst>
          </p:cNvPr>
          <p:cNvSpPr txBox="1"/>
          <p:nvPr/>
        </p:nvSpPr>
        <p:spPr>
          <a:xfrm>
            <a:off x="504495" y="777112"/>
            <a:ext cx="7840717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b="1" u="sng" dirty="0">
                <a:latin typeface="Arial" panose="020B0604020202020204" pitchFamily="34" charset="0"/>
                <a:cs typeface="Arial" panose="020B0604020202020204" pitchFamily="34" charset="0"/>
              </a:rPr>
              <a:t>Exemple:</a:t>
            </a:r>
          </a:p>
          <a:p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import os</a:t>
            </a:r>
          </a:p>
          <a:p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import time</a:t>
            </a:r>
          </a:p>
          <a:p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import platform</a:t>
            </a:r>
          </a:p>
          <a:p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if platform.system()=="Windows":</a:t>
            </a:r>
          </a:p>
          <a:p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    print("Attendre 2ms....")</a:t>
            </a:r>
          </a:p>
          <a:p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    time.sleep(2)</a:t>
            </a:r>
          </a:p>
          <a:p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    os.system("cls")</a:t>
            </a:r>
          </a:p>
          <a:p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    print("Ecran Efface")</a:t>
            </a:r>
          </a:p>
          <a:p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    print("print Afficher maintenant la liste des repertoire et fichiers")</a:t>
            </a:r>
          </a:p>
          <a:p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    time.sleep(2)</a:t>
            </a:r>
          </a:p>
          <a:p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    os.system("dir")</a:t>
            </a:r>
          </a:p>
          <a:p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</a:p>
          <a:p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    print("Attendre 2ms....")</a:t>
            </a:r>
          </a:p>
          <a:p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    time.sleep(2)</a:t>
            </a:r>
          </a:p>
          <a:p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    os.system("clear")</a:t>
            </a:r>
          </a:p>
          <a:p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    print("Ecran Efface")</a:t>
            </a:r>
          </a:p>
          <a:p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    print("print Afficher maintenant la liste des repertoire et fichiers")</a:t>
            </a:r>
          </a:p>
          <a:p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    time.sleep(2)</a:t>
            </a:r>
          </a:p>
          <a:p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    os.system("ls -</a:t>
            </a:r>
            <a:r>
              <a:rPr lang="en-CA" sz="1600" dirty="0" err="1">
                <a:latin typeface="Arial" panose="020B0604020202020204" pitchFamily="34" charset="0"/>
                <a:cs typeface="Arial" panose="020B0604020202020204" pitchFamily="34" charset="0"/>
              </a:rPr>
              <a:t>lrt</a:t>
            </a:r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882516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E68AE-A8B4-4478-AB65-02B17B97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22</a:t>
            </a:fld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0A21AD-3A7E-4FFB-AC08-87934958710D}"/>
              </a:ext>
            </a:extLst>
          </p:cNvPr>
          <p:cNvSpPr/>
          <p:nvPr/>
        </p:nvSpPr>
        <p:spPr>
          <a:xfrm>
            <a:off x="451201" y="320456"/>
            <a:ext cx="7845173" cy="621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CA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Est un bloc de code pour une opération spécifique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Est définie avec le mot réservé </a:t>
            </a:r>
            <a:r>
              <a:rPr lang="fr-CA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 suivie du nom de la fonction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fr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fr-F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Règles pour définir le nom de la fonction: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1)  Ne doit avoir que a-z, A-Z, 0-9, _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en-US" dirty="0">
                <a:latin typeface="Arial Unicode MS"/>
              </a:rPr>
              <a:t>         2)  Ne </a:t>
            </a:r>
            <a:r>
              <a:rPr kumimoji="0" lang="fr-F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commence pas par un nombre mais peut commencer par </a:t>
            </a:r>
            <a:r>
              <a:rPr kumimoji="0" lang="fr-F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 Unicode MS"/>
              </a:rPr>
              <a:t>_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3)  Ne contient aucun espace.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fr-FR" altLang="en-US" dirty="0"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 fonction doit être définie avant de l'appeler</a:t>
            </a:r>
            <a:r>
              <a:rPr kumimoji="0" lang="fr-C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Ne s’exécute que lorsqu'elle est appelée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Exemple:</a:t>
            </a:r>
          </a:p>
          <a:p>
            <a:r>
              <a:rPr lang="en-CA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display():</a:t>
            </a:r>
          </a:p>
          <a:p>
            <a:r>
              <a:rPr lang="en-CA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print("</a:t>
            </a:r>
            <a:r>
              <a:rPr lang="en-CA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ceci</a:t>
            </a:r>
            <a:r>
              <a:rPr lang="en-CA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CA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 message 1")</a:t>
            </a:r>
          </a:p>
          <a:p>
            <a:r>
              <a:rPr lang="en-CA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print("</a:t>
            </a:r>
            <a:r>
              <a:rPr lang="en-CA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ceci</a:t>
            </a:r>
            <a:r>
              <a:rPr lang="en-CA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CA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 message 2")</a:t>
            </a:r>
          </a:p>
          <a:p>
            <a:endParaRPr lang="en-CA" sz="1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display()</a:t>
            </a:r>
          </a:p>
          <a:p>
            <a:r>
              <a:rPr lang="en-CA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display()</a:t>
            </a:r>
          </a:p>
          <a:p>
            <a:r>
              <a:rPr lang="en-CA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print("encore </a:t>
            </a:r>
            <a:r>
              <a:rPr lang="en-CA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</a:t>
            </a:r>
            <a:r>
              <a:rPr lang="en-CA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fois</a:t>
            </a:r>
            <a:r>
              <a:rPr lang="en-CA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r>
              <a:rPr lang="en-CA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display()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6CDD4FDF-81E1-4621-A487-941B176891A4}"/>
              </a:ext>
            </a:extLst>
          </p:cNvPr>
          <p:cNvSpPr txBox="1">
            <a:spLocks/>
          </p:cNvSpPr>
          <p:nvPr/>
        </p:nvSpPr>
        <p:spPr>
          <a:xfrm>
            <a:off x="24975" y="10512"/>
            <a:ext cx="6117047" cy="598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Rappel: </a:t>
            </a:r>
            <a:r>
              <a:rPr lang="fr-C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de base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 </a:t>
            </a:r>
          </a:p>
        </p:txBody>
      </p:sp>
    </p:spTree>
    <p:extLst>
      <p:ext uri="{BB962C8B-B14F-4D97-AF65-F5344CB8AC3E}">
        <p14:creationId xmlns:p14="http://schemas.microsoft.com/office/powerpoint/2010/main" val="2264637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CD3B1E-5478-49CB-9AB9-60EE7E6C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23</a:t>
            </a:fld>
            <a:endParaRPr lang="fr-CA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E0F7A546-B4B8-4716-9047-ACEA2DE03196}"/>
              </a:ext>
            </a:extLst>
          </p:cNvPr>
          <p:cNvSpPr txBox="1">
            <a:spLocks/>
          </p:cNvSpPr>
          <p:nvPr/>
        </p:nvSpPr>
        <p:spPr>
          <a:xfrm>
            <a:off x="14465" y="10512"/>
            <a:ext cx="6117047" cy="598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Rappel: </a:t>
            </a:r>
            <a:r>
              <a:rPr lang="fr-C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de base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0EA4B1-C9AF-444D-8E7D-451B63447FD9}"/>
              </a:ext>
            </a:extLst>
          </p:cNvPr>
          <p:cNvGrpSpPr/>
          <p:nvPr/>
        </p:nvGrpSpPr>
        <p:grpSpPr>
          <a:xfrm>
            <a:off x="0" y="503843"/>
            <a:ext cx="12044856" cy="5720081"/>
            <a:chOff x="0" y="503843"/>
            <a:chExt cx="12044856" cy="57200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C039906-BAFE-4A88-AD70-7D4EDE83D1F3}"/>
                </a:ext>
              </a:extLst>
            </p:cNvPr>
            <p:cNvSpPr/>
            <p:nvPr/>
          </p:nvSpPr>
          <p:spPr>
            <a:xfrm>
              <a:off x="0" y="503843"/>
              <a:ext cx="5532116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CA" dirty="0">
                  <a:latin typeface="Arial" panose="020B0604020202020204" pitchFamily="34" charset="0"/>
                  <a:cs typeface="Arial" panose="020B0604020202020204" pitchFamily="34" charset="0"/>
                </a:rPr>
                <a:t>But d’utilisation d’une fonction :</a:t>
              </a:r>
            </a:p>
            <a:p>
              <a:pPr marL="800100" lvl="1" indent="-342900">
                <a:buAutoNum type="arabicParenR"/>
              </a:pPr>
              <a:r>
                <a:rPr lang="fr-CA" dirty="0">
                  <a:latin typeface="Arial" panose="020B0604020202020204" pitchFamily="34" charset="0"/>
                  <a:cs typeface="Arial" panose="020B0604020202020204" pitchFamily="34" charset="0"/>
                </a:rPr>
                <a:t>Réutiliser le code / </a:t>
              </a:r>
            </a:p>
            <a:p>
              <a:pPr marL="800100" lvl="1" indent="-342900">
                <a:buAutoNum type="arabicParenR"/>
              </a:pPr>
              <a:r>
                <a:rPr lang="fr-CA" dirty="0">
                  <a:latin typeface="Arial" panose="020B0604020202020204" pitchFamily="34" charset="0"/>
                  <a:cs typeface="Arial" panose="020B0604020202020204" pitchFamily="34" charset="0"/>
                </a:rPr>
                <a:t>Améliorer la modularité du code</a:t>
              </a:r>
            </a:p>
            <a:p>
              <a:pPr marL="800100" lvl="1" indent="-342900">
                <a:buAutoNum type="arabicParenR"/>
              </a:pPr>
              <a:r>
                <a:rPr lang="fr-CA" dirty="0">
                  <a:latin typeface="Arial" panose="020B0604020202020204" pitchFamily="34" charset="0"/>
                  <a:cs typeface="Arial" panose="020B0604020202020204" pitchFamily="34" charset="0"/>
                </a:rPr>
                <a:t>Réduire les erreurs de programmation</a:t>
              </a:r>
            </a:p>
            <a:p>
              <a:pPr marL="800100" lvl="1" indent="-342900">
                <a:buAutoNum type="arabicParenR"/>
              </a:pPr>
              <a:r>
                <a:rPr lang="fr-CA" dirty="0">
                  <a:latin typeface="Arial" panose="020B0604020202020204" pitchFamily="34" charset="0"/>
                  <a:cs typeface="Arial" panose="020B0604020202020204" pitchFamily="34" charset="0"/>
                </a:rPr>
                <a:t>Rendre le code plus simple à comprendre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C65C-8A8A-47BE-8511-71D7A3756DB9}"/>
                </a:ext>
              </a:extLst>
            </p:cNvPr>
            <p:cNvSpPr txBox="1"/>
            <p:nvPr/>
          </p:nvSpPr>
          <p:spPr>
            <a:xfrm>
              <a:off x="240449" y="2438272"/>
              <a:ext cx="5665078" cy="3785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CA" sz="1200" b="1" u="sng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Avant  / Exemple:</a:t>
              </a:r>
            </a:p>
            <a:p>
              <a:r>
                <a:rPr lang="en-CA" sz="12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 os</a:t>
              </a:r>
            </a:p>
            <a:p>
              <a:r>
                <a:rPr lang="en-CA" sz="12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 time</a:t>
              </a:r>
            </a:p>
            <a:p>
              <a:r>
                <a:rPr lang="en-CA" sz="12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 platform</a:t>
              </a:r>
            </a:p>
            <a:p>
              <a:r>
                <a:rPr lang="en-CA" sz="12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 platform.system()=="Windows":</a:t>
              </a:r>
            </a:p>
            <a:p>
              <a:r>
                <a:rPr lang="en-CA" sz="12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print("Attendre 2ms....")</a:t>
              </a:r>
            </a:p>
            <a:p>
              <a:r>
                <a:rPr lang="en-CA" sz="12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time.sleep(2)</a:t>
              </a:r>
            </a:p>
            <a:p>
              <a:r>
                <a:rPr lang="en-CA" sz="12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os.system("cls")</a:t>
              </a:r>
            </a:p>
            <a:p>
              <a:r>
                <a:rPr lang="en-CA" sz="12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print("Ecran Efface")</a:t>
              </a:r>
            </a:p>
            <a:p>
              <a:r>
                <a:rPr lang="en-CA" sz="12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print("print Afficher maintenant la liste des repertoire et fichiers")</a:t>
              </a:r>
            </a:p>
            <a:p>
              <a:r>
                <a:rPr lang="en-CA" sz="12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time.sleep(2)</a:t>
              </a:r>
            </a:p>
            <a:p>
              <a:r>
                <a:rPr lang="en-CA" sz="12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os.system("dir")</a:t>
              </a:r>
            </a:p>
            <a:p>
              <a:r>
                <a:rPr lang="en-CA" sz="12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else:</a:t>
              </a:r>
            </a:p>
            <a:p>
              <a:r>
                <a:rPr lang="en-CA" sz="12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print("Attendre 2ms....")</a:t>
              </a:r>
            </a:p>
            <a:p>
              <a:r>
                <a:rPr lang="en-CA" sz="12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time.sleep(2)</a:t>
              </a:r>
            </a:p>
            <a:p>
              <a:r>
                <a:rPr lang="en-CA" sz="12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os.system("clear")</a:t>
              </a:r>
            </a:p>
            <a:p>
              <a:r>
                <a:rPr lang="en-CA" sz="12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print("Ecran Efface")</a:t>
              </a:r>
            </a:p>
            <a:p>
              <a:r>
                <a:rPr lang="en-CA" sz="12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print("print Afficher maintenant la liste des repertoire et fichiers")</a:t>
              </a:r>
            </a:p>
            <a:p>
              <a:r>
                <a:rPr lang="en-CA" sz="12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time.sleep(2)</a:t>
              </a:r>
            </a:p>
            <a:p>
              <a:r>
                <a:rPr lang="en-CA" sz="12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os.system("ls -</a:t>
              </a:r>
              <a:r>
                <a:rPr lang="en-CA" sz="1200" dirty="0" err="1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lrt</a:t>
              </a:r>
              <a:r>
                <a:rPr lang="en-CA" sz="12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")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521C08-7A7D-47F5-AB58-3E5C44EFCAFA}"/>
                </a:ext>
              </a:extLst>
            </p:cNvPr>
            <p:cNvSpPr txBox="1"/>
            <p:nvPr/>
          </p:nvSpPr>
          <p:spPr>
            <a:xfrm>
              <a:off x="6096000" y="2438272"/>
              <a:ext cx="5948856" cy="3046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1200" b="1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Apres</a:t>
              </a:r>
              <a:r>
                <a:rPr lang="en-CA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/ </a:t>
              </a:r>
              <a:r>
                <a:rPr lang="en-CA" sz="1200" b="1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Exemple</a:t>
              </a:r>
              <a:r>
                <a:rPr lang="en-CA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</a:p>
            <a:p>
              <a:r>
                <a:rPr lang="en-CA" sz="12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 os</a:t>
              </a:r>
            </a:p>
            <a:p>
              <a:r>
                <a:rPr lang="en-CA" sz="12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 time</a:t>
              </a:r>
            </a:p>
            <a:p>
              <a:r>
                <a:rPr lang="en-CA" sz="12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 platform</a:t>
              </a:r>
            </a:p>
            <a:p>
              <a:r>
                <a:rPr lang="en-CA" sz="12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 </a:t>
              </a:r>
              <a:r>
                <a:rPr lang="en-CA" sz="1200" dirty="0" err="1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mycode</a:t>
              </a:r>
              <a:r>
                <a:rPr lang="en-CA" sz="12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(cmd1,cmd2):</a:t>
              </a:r>
            </a:p>
            <a:p>
              <a:r>
                <a:rPr lang="en-CA" sz="12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print("Attendre 2ms....")</a:t>
              </a:r>
            </a:p>
            <a:p>
              <a:r>
                <a:rPr lang="en-CA" sz="12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time.sleep(2)</a:t>
              </a:r>
            </a:p>
            <a:p>
              <a:r>
                <a:rPr lang="en-CA" sz="12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os.system(cmd1)</a:t>
              </a:r>
            </a:p>
            <a:p>
              <a:r>
                <a:rPr lang="en-CA" sz="12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print("Ecran Efface")</a:t>
              </a:r>
            </a:p>
            <a:p>
              <a:r>
                <a:rPr lang="en-CA" sz="12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print("print Afficher maintenant la liste des repertoire et fichiers")</a:t>
              </a:r>
            </a:p>
            <a:p>
              <a:r>
                <a:rPr lang="en-CA" sz="12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time.sleep(2)</a:t>
              </a:r>
            </a:p>
            <a:p>
              <a:r>
                <a:rPr lang="en-CA" sz="12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os.system(cmd2)</a:t>
              </a:r>
            </a:p>
            <a:p>
              <a:r>
                <a:rPr lang="en-CA" sz="12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 platform.system()=="Windows":</a:t>
              </a:r>
            </a:p>
            <a:p>
              <a:r>
                <a:rPr lang="en-CA" sz="12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	</a:t>
              </a:r>
              <a:r>
                <a:rPr lang="en-CA" sz="1200" dirty="0" err="1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mycode</a:t>
              </a:r>
              <a:r>
                <a:rPr lang="en-CA" sz="12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("</a:t>
              </a:r>
              <a:r>
                <a:rPr lang="en-CA" sz="1200" dirty="0" err="1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cls","dir</a:t>
              </a:r>
              <a:r>
                <a:rPr lang="en-CA" sz="12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")</a:t>
              </a:r>
            </a:p>
            <a:p>
              <a:r>
                <a:rPr lang="en-CA" sz="12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else:</a:t>
              </a:r>
            </a:p>
            <a:p>
              <a:r>
                <a:rPr lang="en-CA" sz="12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	</a:t>
              </a:r>
              <a:r>
                <a:rPr lang="en-CA" sz="1200" dirty="0" err="1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mycode</a:t>
              </a:r>
              <a:r>
                <a:rPr lang="en-CA" sz="12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('</a:t>
              </a:r>
              <a:r>
                <a:rPr lang="en-CA" sz="1200" dirty="0" err="1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clear','ls</a:t>
              </a:r>
              <a:r>
                <a:rPr lang="en-CA" sz="12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</a:t>
              </a:r>
              <a:r>
                <a:rPr lang="en-CA" sz="1200" dirty="0" err="1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lrt</a:t>
              </a:r>
              <a:r>
                <a:rPr lang="en-CA" sz="12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')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F28322B-BCAC-43A2-9EE4-28E0441950FA}"/>
                </a:ext>
              </a:extLst>
            </p:cNvPr>
            <p:cNvSpPr/>
            <p:nvPr/>
          </p:nvSpPr>
          <p:spPr>
            <a:xfrm>
              <a:off x="620110" y="2112579"/>
              <a:ext cx="357352" cy="3256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CA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65EDE14-3CFC-463F-A317-4A9FC40C28A6}"/>
                </a:ext>
              </a:extLst>
            </p:cNvPr>
            <p:cNvSpPr/>
            <p:nvPr/>
          </p:nvSpPr>
          <p:spPr>
            <a:xfrm>
              <a:off x="6437588" y="2112579"/>
              <a:ext cx="357352" cy="3256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310787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7FBCE96-4587-4429-852C-5819B480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24</a:t>
            </a:fld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08461B-CF62-4688-936A-04469D23D7D0}"/>
              </a:ext>
            </a:extLst>
          </p:cNvPr>
          <p:cNvSpPr/>
          <p:nvPr/>
        </p:nvSpPr>
        <p:spPr>
          <a:xfrm>
            <a:off x="252548" y="581614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Fonction sans arguments</a:t>
            </a:r>
          </a:p>
          <a:p>
            <a:r>
              <a:rPr lang="fr-CA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fr-CA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Exemples code </a:t>
            </a:r>
          </a:p>
          <a:p>
            <a:r>
              <a:rPr lang="fr-CA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#definition de la fonction</a:t>
            </a:r>
          </a:p>
          <a:p>
            <a:r>
              <a:rPr lang="fr-CA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fr-CA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fr-CA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aff():</a:t>
            </a:r>
          </a:p>
          <a:p>
            <a:r>
              <a:rPr lang="fr-CA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print("Bonjour")</a:t>
            </a:r>
          </a:p>
          <a:p>
            <a:r>
              <a:rPr lang="fr-CA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#appel fonction – » exécution</a:t>
            </a:r>
          </a:p>
          <a:p>
            <a:r>
              <a:rPr lang="fr-CA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aff()</a:t>
            </a:r>
          </a:p>
          <a:p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Fonction avec un seul argument</a:t>
            </a:r>
          </a:p>
          <a:p>
            <a:r>
              <a:rPr lang="fr-CA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fr-CA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 code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square(number):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 number**2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def square(number):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print(number**2)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Fonction avec plusieurs arguments </a:t>
            </a:r>
          </a:p>
          <a:p>
            <a:r>
              <a:rPr lang="fr-CA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fr-CA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 code </a:t>
            </a:r>
            <a:endParaRPr lang="es-ES" dirty="0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add(x, y): </a:t>
            </a:r>
          </a:p>
          <a:p>
            <a:r>
              <a:rPr lang="es-E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+ y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006210B5-5522-45C6-9C1C-FDB2ADC83333}"/>
              </a:ext>
            </a:extLst>
          </p:cNvPr>
          <p:cNvSpPr txBox="1">
            <a:spLocks/>
          </p:cNvSpPr>
          <p:nvPr/>
        </p:nvSpPr>
        <p:spPr>
          <a:xfrm>
            <a:off x="14465" y="84082"/>
            <a:ext cx="6117047" cy="598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Rappel: </a:t>
            </a:r>
            <a:r>
              <a:rPr lang="fr-C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de base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7EA808-3F1A-4942-9FDD-61F62CD1698C}"/>
              </a:ext>
            </a:extLst>
          </p:cNvPr>
          <p:cNvSpPr/>
          <p:nvPr/>
        </p:nvSpPr>
        <p:spPr>
          <a:xfrm>
            <a:off x="5073612" y="1914612"/>
            <a:ext cx="467751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Fonction avec des arguments par défaut</a:t>
            </a:r>
          </a:p>
          <a:p>
            <a:r>
              <a:rPr lang="fr-CA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 code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display(a=1):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print("The value of a is: ",a)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 None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display(4)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display(5)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display()</a:t>
            </a:r>
            <a:endParaRPr lang="es-ES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696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93CAB5-858A-4129-AE7A-3CB8F9F5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25</a:t>
            </a:fld>
            <a:endParaRPr lang="fr-CA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ABBA714E-E59C-496E-91AE-DFB7F266F5E5}"/>
              </a:ext>
            </a:extLst>
          </p:cNvPr>
          <p:cNvSpPr txBox="1">
            <a:spLocks/>
          </p:cNvSpPr>
          <p:nvPr/>
        </p:nvSpPr>
        <p:spPr>
          <a:xfrm>
            <a:off x="14465" y="84082"/>
            <a:ext cx="6117047" cy="598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Rappel: </a:t>
            </a:r>
            <a:r>
              <a:rPr lang="fr-C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de base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935CFE-42F4-47D7-8339-B1E2E1FF6B21}"/>
              </a:ext>
            </a:extLst>
          </p:cNvPr>
          <p:cNvSpPr/>
          <p:nvPr/>
        </p:nvSpPr>
        <p:spPr>
          <a:xfrm>
            <a:off x="380624" y="682519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Fonction avec plusieurs valeurs retournées</a:t>
            </a:r>
          </a:p>
          <a:p>
            <a:r>
              <a:rPr lang="fr-CA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 code </a:t>
            </a:r>
            <a:endParaRPr lang="es-ES" dirty="0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Somme_produit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(a, b):</a:t>
            </a:r>
          </a:p>
          <a:p>
            <a:r>
              <a:rPr lang="es-E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p = a* b</a:t>
            </a:r>
          </a:p>
          <a:p>
            <a:r>
              <a:rPr lang="es-E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s = a+b</a:t>
            </a:r>
          </a:p>
          <a:p>
            <a:r>
              <a:rPr lang="es-E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p, s</a:t>
            </a:r>
          </a:p>
          <a:p>
            <a:r>
              <a:rPr lang="es-E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endParaRPr lang="es-E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Fonction à l′intérieur d′une autre fonction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 code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add_to_square(x):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square(x) + 1000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Fonctions prédéfinies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(build-in functions) </a:t>
            </a:r>
            <a:endParaRPr lang="en-US" dirty="0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fr-CA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 code </a:t>
            </a:r>
          </a:p>
          <a:p>
            <a:r>
              <a:rPr lang="fr-CA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("hi"))</a:t>
            </a:r>
          </a:p>
          <a:p>
            <a:r>
              <a:rPr lang="es-E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x="5"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    print(int(x))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646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13181A-1DF3-4EC6-A67F-6E9380CB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26</a:t>
            </a:fld>
            <a:endParaRPr lang="fr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43339B-79CE-4FCE-8793-090135E97304}"/>
              </a:ext>
            </a:extLst>
          </p:cNvPr>
          <p:cNvSpPr txBox="1"/>
          <p:nvPr/>
        </p:nvSpPr>
        <p:spPr>
          <a:xfrm>
            <a:off x="30258" y="550462"/>
            <a:ext cx="61012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Exemple</a:t>
            </a:r>
            <a:r>
              <a:rPr lang="en-CA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</a:t>
            </a:r>
          </a:p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get_addition(</a:t>
            </a:r>
            <a:r>
              <a:rPr lang="en-CA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result=</a:t>
            </a:r>
            <a:r>
              <a:rPr lang="en-CA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a+b</a:t>
            </a:r>
            <a:endParaRPr lang="en-CA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print(f"The addition of {a} and {b} is: {result}")</a:t>
            </a:r>
          </a:p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 None</a:t>
            </a:r>
          </a:p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main():</a:t>
            </a:r>
          </a:p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a=eval(input("Enter your first number: "))</a:t>
            </a:r>
          </a:p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b=eval(input("Enter your second number :"))</a:t>
            </a:r>
          </a:p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result=get_addition(</a:t>
            </a:r>
            <a:r>
              <a:rPr lang="en-CA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</a:t>
            </a:r>
            <a:r>
              <a:rPr lang="en-CA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f"The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addition of {a} and {b} is: {result}")</a:t>
            </a:r>
          </a:p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 None</a:t>
            </a:r>
          </a:p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C4DFA8-7CE9-42CE-B144-7D78108054EE}"/>
              </a:ext>
            </a:extLst>
          </p:cNvPr>
          <p:cNvSpPr txBox="1"/>
          <p:nvPr/>
        </p:nvSpPr>
        <p:spPr>
          <a:xfrm>
            <a:off x="5987391" y="2542401"/>
            <a:ext cx="551150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Exemple</a:t>
            </a:r>
            <a:r>
              <a:rPr lang="en-CA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2:</a:t>
            </a:r>
          </a:p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multiply_num_10(value):</a:t>
            </a:r>
          </a:p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result=value*10</a:t>
            </a:r>
          </a:p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 result</a:t>
            </a:r>
          </a:p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 value*10</a:t>
            </a:r>
          </a:p>
          <a:p>
            <a:endParaRPr lang="en-CA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main():</a:t>
            </a:r>
          </a:p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num=eval(input("Enter your number: "))</a:t>
            </a:r>
          </a:p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result=multiply_num_10(num)</a:t>
            </a:r>
          </a:p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print("The result is: ",result)</a:t>
            </a:r>
          </a:p>
          <a:p>
            <a:endParaRPr lang="en-CA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CA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CA" dirty="0">
                <a:solidFill>
                  <a:schemeClr val="accent2">
                    <a:lumMod val="50000"/>
                  </a:schemeClr>
                </a:solidFill>
              </a:rPr>
              <a:t>main()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64E422E2-D6D0-46BA-970F-85D0DF105D3C}"/>
              </a:ext>
            </a:extLst>
          </p:cNvPr>
          <p:cNvSpPr txBox="1">
            <a:spLocks/>
          </p:cNvSpPr>
          <p:nvPr/>
        </p:nvSpPr>
        <p:spPr>
          <a:xfrm>
            <a:off x="14465" y="84082"/>
            <a:ext cx="7899825" cy="598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Rappel: </a:t>
            </a:r>
            <a:r>
              <a:rPr lang="fr-C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de base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 </a:t>
            </a:r>
            <a:r>
              <a:rPr lang="fr-CA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(Erreurs) </a:t>
            </a:r>
          </a:p>
        </p:txBody>
      </p:sp>
    </p:spTree>
    <p:extLst>
      <p:ext uri="{BB962C8B-B14F-4D97-AF65-F5344CB8AC3E}">
        <p14:creationId xmlns:p14="http://schemas.microsoft.com/office/powerpoint/2010/main" val="2123943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E592700-9EA0-49FE-9DF6-FF8DC070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27</a:t>
            </a:fld>
            <a:endParaRPr lang="fr-CA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751709E0-AC30-40EE-8CE8-6E94CB3AD515}"/>
              </a:ext>
            </a:extLst>
          </p:cNvPr>
          <p:cNvSpPr txBox="1">
            <a:spLocks/>
          </p:cNvSpPr>
          <p:nvPr/>
        </p:nvSpPr>
        <p:spPr>
          <a:xfrm>
            <a:off x="127321" y="3806"/>
            <a:ext cx="7899825" cy="598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Rappel: </a:t>
            </a:r>
            <a:r>
              <a:rPr lang="fr-C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de base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3D507E-F571-4084-BF7E-F4E512223C2D}"/>
              </a:ext>
            </a:extLst>
          </p:cNvPr>
          <p:cNvSpPr/>
          <p:nvPr/>
        </p:nvSpPr>
        <p:spPr>
          <a:xfrm>
            <a:off x="4877232" y="915466"/>
            <a:ext cx="43234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CA" dirty="0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 code </a:t>
            </a:r>
          </a:p>
          <a:p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fonction(</a:t>
            </a:r>
            <a:r>
              <a:rPr lang="fr-CA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argcount</a:t>
            </a:r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*</a:t>
            </a:r>
            <a:r>
              <a:rPr lang="fr-CA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varArg</a:t>
            </a:r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 nombre argument", </a:t>
            </a:r>
            <a:r>
              <a:rPr lang="fr-CA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argcount</a:t>
            </a:r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for i in </a:t>
            </a:r>
            <a:r>
              <a:rPr lang="fr-CA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varArg</a:t>
            </a:r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print(i)</a:t>
            </a:r>
          </a:p>
          <a:p>
            <a:endParaRPr lang="fr-CA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fonction(5,1,2,"un","deux","trois")</a:t>
            </a:r>
          </a:p>
          <a:p>
            <a:endParaRPr lang="fr-CA" dirty="0">
              <a:solidFill>
                <a:schemeClr val="accent2">
                  <a:lumMod val="50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Dictionnaire = Clé et valeur</a:t>
            </a:r>
          </a:p>
          <a:p>
            <a:r>
              <a:rPr lang="fr-CA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 code </a:t>
            </a:r>
          </a:p>
          <a:p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display(p,**</a:t>
            </a:r>
            <a:r>
              <a:rPr lang="fr-CA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karg</a:t>
            </a:r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print(p)</a:t>
            </a:r>
          </a:p>
          <a:p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</a:t>
            </a:r>
            <a:r>
              <a:rPr lang="fr-CA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karg</a:t>
            </a:r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 None</a:t>
            </a:r>
          </a:p>
          <a:p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display(4,5)</a:t>
            </a:r>
          </a:p>
          <a:p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display(b=5,a=4)</a:t>
            </a:r>
          </a:p>
          <a:p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display(a=4,b=5,c=6)</a:t>
            </a:r>
          </a:p>
          <a:p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display(56,x=5,y="</a:t>
            </a:r>
            <a:r>
              <a:rPr lang="fr-CA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Hi",z</a:t>
            </a:r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=6.7,user="root")</a:t>
            </a:r>
          </a:p>
          <a:p>
            <a:endParaRPr lang="fr-CA" dirty="0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4102B6-12E4-4D4C-A6DE-9FD183E928EA}"/>
              </a:ext>
            </a:extLst>
          </p:cNvPr>
          <p:cNvSpPr/>
          <p:nvPr/>
        </p:nvSpPr>
        <p:spPr>
          <a:xfrm>
            <a:off x="312515" y="602243"/>
            <a:ext cx="597253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Fonction avec plusieurs argument </a:t>
            </a:r>
            <a:r>
              <a:rPr lang="fr-CA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(*arg, **</a:t>
            </a:r>
            <a:r>
              <a:rPr lang="fr-CA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karg</a:t>
            </a:r>
            <a:r>
              <a:rPr lang="fr-CA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fr-CA" dirty="0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 code 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display(*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for each in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print(type(each))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print(each)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return None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print('---1---')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display()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print('---2---')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display(4)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print('---3---')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display(4,5,67)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print('-------4------')</a:t>
            </a:r>
            <a:endParaRPr lang="es-E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346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A7574D2-48A7-4A05-9574-7C909D8E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28</a:t>
            </a:fld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1E7E6B-24BB-4868-B016-AD33C1996195}"/>
              </a:ext>
            </a:extLst>
          </p:cNvPr>
          <p:cNvSpPr/>
          <p:nvPr/>
        </p:nvSpPr>
        <p:spPr>
          <a:xfrm>
            <a:off x="361217" y="663661"/>
            <a:ext cx="45565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Fonction récursive </a:t>
            </a:r>
          </a:p>
          <a:p>
            <a:endParaRPr lang="fr-CA" dirty="0">
              <a:solidFill>
                <a:schemeClr val="accent5">
                  <a:lumMod val="50000"/>
                </a:schemeClr>
              </a:solidFill>
              <a:highlight>
                <a:srgbClr val="FFFF00"/>
              </a:highlight>
            </a:endParaRPr>
          </a:p>
          <a:p>
            <a:r>
              <a:rPr lang="fr-CA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 code:</a:t>
            </a:r>
          </a:p>
          <a:p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fr-CA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</a:t>
            </a:r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(n):</a:t>
            </a:r>
          </a:p>
          <a:p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# Condition </a:t>
            </a:r>
            <a:r>
              <a:rPr lang="fr-CA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arret</a:t>
            </a:r>
            <a:endParaRPr lang="fr-CA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print("factoriel", </a:t>
            </a:r>
            <a:r>
              <a:rPr lang="fr-CA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(n))</a:t>
            </a:r>
          </a:p>
          <a:p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if (n==1 or n==0):</a:t>
            </a:r>
          </a:p>
          <a:p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print("arriver condition </a:t>
            </a:r>
            <a:r>
              <a:rPr lang="fr-CA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arret</a:t>
            </a:r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return 1</a:t>
            </a:r>
          </a:p>
          <a:p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else:</a:t>
            </a:r>
          </a:p>
          <a:p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# </a:t>
            </a:r>
            <a:r>
              <a:rPr lang="fr-CA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fr-CA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return n*</a:t>
            </a:r>
            <a:r>
              <a:rPr lang="fr-CA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</a:t>
            </a:r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(n-1)</a:t>
            </a:r>
          </a:p>
          <a:p>
            <a:endParaRPr lang="fr-CA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fr-CA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</a:t>
            </a:r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(6))</a:t>
            </a:r>
          </a:p>
          <a:p>
            <a:endParaRPr lang="fr-CA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fr-CA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9FD28E-6E0F-4A1A-8843-6CD5DF603021}"/>
              </a:ext>
            </a:extLst>
          </p:cNvPr>
          <p:cNvSpPr/>
          <p:nvPr/>
        </p:nvSpPr>
        <p:spPr>
          <a:xfrm>
            <a:off x="4943392" y="968508"/>
            <a:ext cx="46616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CA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 code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CA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tri_recursion(k):</a:t>
            </a:r>
            <a:br>
              <a:rPr lang="fr-CA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if(k&gt;0):</a:t>
            </a:r>
            <a:b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 result = k+tri_recursion(k-1)</a:t>
            </a:r>
            <a:b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 print(result)</a:t>
            </a:r>
            <a:b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else:</a:t>
            </a:r>
            <a:b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 result = 0</a:t>
            </a:r>
            <a:b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return result</a:t>
            </a:r>
            <a:b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print("\n\</a:t>
            </a:r>
            <a:r>
              <a:rPr lang="fr-CA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nRecursion</a:t>
            </a:r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Example </a:t>
            </a:r>
            <a:r>
              <a:rPr lang="fr-CA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b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tri_recursion(6)</a:t>
            </a:r>
          </a:p>
          <a:p>
            <a:endParaRPr lang="fr-CA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4E24C213-8EB9-4054-96C3-23D39E58D540}"/>
              </a:ext>
            </a:extLst>
          </p:cNvPr>
          <p:cNvSpPr txBox="1">
            <a:spLocks/>
          </p:cNvSpPr>
          <p:nvPr/>
        </p:nvSpPr>
        <p:spPr>
          <a:xfrm>
            <a:off x="14465" y="84082"/>
            <a:ext cx="6117047" cy="598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Rappel: </a:t>
            </a:r>
            <a:r>
              <a:rPr lang="fr-C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de base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 </a:t>
            </a:r>
          </a:p>
        </p:txBody>
      </p:sp>
    </p:spTree>
    <p:extLst>
      <p:ext uri="{BB962C8B-B14F-4D97-AF65-F5344CB8AC3E}">
        <p14:creationId xmlns:p14="http://schemas.microsoft.com/office/powerpoint/2010/main" val="3506608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179E45-0FC2-4192-B7C1-5848399E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29</a:t>
            </a:fld>
            <a:endParaRPr lang="fr-CA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42477A68-E852-409F-BFE4-0F570C816C99}"/>
              </a:ext>
            </a:extLst>
          </p:cNvPr>
          <p:cNvGrpSpPr/>
          <p:nvPr/>
        </p:nvGrpSpPr>
        <p:grpSpPr>
          <a:xfrm>
            <a:off x="370113" y="581614"/>
            <a:ext cx="6096000" cy="6065427"/>
            <a:chOff x="370113" y="581614"/>
            <a:chExt cx="6096000" cy="60654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CF59C6-F0FE-4B63-8494-4594F855C888}"/>
                </a:ext>
              </a:extLst>
            </p:cNvPr>
            <p:cNvSpPr/>
            <p:nvPr/>
          </p:nvSpPr>
          <p:spPr>
            <a:xfrm>
              <a:off x="370113" y="581614"/>
              <a:ext cx="6096000" cy="34163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CA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Variable globale = variable du programme principale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CA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Variable locale   = variable de la fonction</a:t>
              </a:r>
            </a:p>
            <a:p>
              <a:r>
                <a:rPr lang="fr-CA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Exemple de code:</a:t>
              </a:r>
            </a:p>
            <a:p>
              <a:endParaRPr lang="fr-CA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CA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CA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CA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CA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CA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CA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CA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CA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Variable globale ne peut être modifiée dans fonction</a:t>
              </a:r>
            </a:p>
          </p:txBody>
        </p: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BAFDDB19-679C-497A-92B4-2DB0D55C3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0113" y="1849856"/>
              <a:ext cx="2040044" cy="1251319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D49B9A75-12E8-499C-A5EE-45FB9CBB7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8435" y="1813544"/>
              <a:ext cx="1939508" cy="1571625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82D5690-7FB2-4553-8BF7-C2A43421C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138" y="4103388"/>
              <a:ext cx="5695950" cy="2543653"/>
            </a:xfrm>
            <a:prstGeom prst="rect">
              <a:avLst/>
            </a:prstGeom>
          </p:spPr>
        </p:pic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EC70EB57-061B-45C9-9D9D-04099350B178}"/>
                </a:ext>
              </a:extLst>
            </p:cNvPr>
            <p:cNvSpPr/>
            <p:nvPr/>
          </p:nvSpPr>
          <p:spPr>
            <a:xfrm>
              <a:off x="3396343" y="1489166"/>
              <a:ext cx="365760" cy="324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2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099C3E5-49CD-4D77-85D2-A095E04A65B3}"/>
                </a:ext>
              </a:extLst>
            </p:cNvPr>
            <p:cNvSpPr/>
            <p:nvPr/>
          </p:nvSpPr>
          <p:spPr>
            <a:xfrm>
              <a:off x="1114100" y="1525478"/>
              <a:ext cx="365760" cy="324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1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9DD0B93-CBBA-44B8-AEBF-4C3BC173E56A}"/>
                </a:ext>
              </a:extLst>
            </p:cNvPr>
            <p:cNvSpPr/>
            <p:nvPr/>
          </p:nvSpPr>
          <p:spPr>
            <a:xfrm>
              <a:off x="2767011" y="3923542"/>
              <a:ext cx="365760" cy="324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3</a:t>
              </a:r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B2FA8053-1CF6-47B9-9715-C2ED12C52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365" y="2289774"/>
            <a:ext cx="2240069" cy="1866900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6D2625E2-F0D8-427A-A278-B286EB794D36}"/>
              </a:ext>
            </a:extLst>
          </p:cNvPr>
          <p:cNvSpPr/>
          <p:nvPr/>
        </p:nvSpPr>
        <p:spPr>
          <a:xfrm>
            <a:off x="7302137" y="1946366"/>
            <a:ext cx="418012" cy="343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0EEFEFCF-1889-4112-8769-E938C7B957CB}"/>
              </a:ext>
            </a:extLst>
          </p:cNvPr>
          <p:cNvSpPr txBox="1">
            <a:spLocks/>
          </p:cNvSpPr>
          <p:nvPr/>
        </p:nvSpPr>
        <p:spPr>
          <a:xfrm>
            <a:off x="14465" y="84082"/>
            <a:ext cx="6117047" cy="598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Rappel: </a:t>
            </a:r>
            <a:r>
              <a:rPr lang="fr-C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de base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</a:t>
            </a:r>
          </a:p>
        </p:txBody>
      </p:sp>
    </p:spTree>
    <p:extLst>
      <p:ext uri="{BB962C8B-B14F-4D97-AF65-F5344CB8AC3E}">
        <p14:creationId xmlns:p14="http://schemas.microsoft.com/office/powerpoint/2010/main" val="356369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9051A-20B7-4A5A-AED8-E62D9B2D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6CD07-91E1-4293-B1AC-CE09A7F6ACF9}" type="slidenum">
              <a:rPr lang="en-CA" smtClean="0"/>
              <a:t>3</a:t>
            </a:fld>
            <a:endParaRPr lang="en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A7880AB-B604-4E04-A71F-436BBACE22E9}"/>
              </a:ext>
            </a:extLst>
          </p:cNvPr>
          <p:cNvSpPr txBox="1">
            <a:spLocks/>
          </p:cNvSpPr>
          <p:nvPr/>
        </p:nvSpPr>
        <p:spPr>
          <a:xfrm>
            <a:off x="372533" y="1284389"/>
            <a:ext cx="8112622" cy="440591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CA" b="1" dirty="0"/>
          </a:p>
          <a:p>
            <a:r>
              <a:rPr lang="fr-CA" sz="2000" b="1" dirty="0">
                <a:latin typeface="Arial" panose="020B0604020202020204" pitchFamily="34" charset="0"/>
                <a:cs typeface="Arial" panose="020B0604020202020204" pitchFamily="34" charset="0"/>
              </a:rPr>
              <a:t>Expérience professionnelle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sz="2000" dirty="0">
                <a:latin typeface="Arial" panose="020B0604020202020204" pitchFamily="34" charset="0"/>
                <a:cs typeface="Arial" panose="020B0604020202020204" pitchFamily="34" charset="0"/>
              </a:rPr>
              <a:t>AI, BIG DATA, CLOUD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2000" b="1" dirty="0">
                <a:latin typeface="Arial" panose="020B0604020202020204" pitchFamily="34" charset="0"/>
                <a:cs typeface="Arial" panose="020B0604020202020204" pitchFamily="34" charset="0"/>
              </a:rPr>
              <a:t>Parcours académique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sz="2000" dirty="0" err="1">
                <a:latin typeface="Arial" panose="020B0604020202020204" pitchFamily="34" charset="0"/>
                <a:cs typeface="Arial" panose="020B0604020202020204" pitchFamily="34" charset="0"/>
              </a:rPr>
              <a:t>Ph.D</a:t>
            </a:r>
            <a:r>
              <a:rPr lang="fr-CA" sz="2000" dirty="0">
                <a:latin typeface="Arial" panose="020B0604020202020204" pitchFamily="34" charset="0"/>
                <a:cs typeface="Arial" panose="020B0604020202020204" pitchFamily="34" charset="0"/>
              </a:rPr>
              <a:t>. en AI et VLDB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CA" dirty="0"/>
          </a:p>
          <a:p>
            <a:r>
              <a:rPr lang="fr-CA" b="1" dirty="0">
                <a:latin typeface="Arial" panose="020B0604020202020204" pitchFamily="34" charset="0"/>
                <a:cs typeface="Arial" panose="020B0604020202020204" pitchFamily="34" charset="0"/>
              </a:rPr>
              <a:t>Coordonnées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par courriel :  </a:t>
            </a:r>
            <a:r>
              <a:rPr lang="en-CA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hassina.bounif@bdeb.qc.ca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CA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CA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56A2945-3F25-42AD-B328-08E46B7DCCB4}"/>
              </a:ext>
            </a:extLst>
          </p:cNvPr>
          <p:cNvSpPr txBox="1">
            <a:spLocks/>
          </p:cNvSpPr>
          <p:nvPr/>
        </p:nvSpPr>
        <p:spPr>
          <a:xfrm>
            <a:off x="372533" y="621323"/>
            <a:ext cx="5477283" cy="52929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peu sur moi…</a:t>
            </a:r>
          </a:p>
        </p:txBody>
      </p:sp>
    </p:spTree>
    <p:extLst>
      <p:ext uri="{BB962C8B-B14F-4D97-AF65-F5344CB8AC3E}">
        <p14:creationId xmlns:p14="http://schemas.microsoft.com/office/powerpoint/2010/main" val="1136436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Texte 17">
            <a:extLst>
              <a:ext uri="{FF2B5EF4-FFF2-40B4-BE49-F238E27FC236}">
                <a16:creationId xmlns:a16="http://schemas.microsoft.com/office/drawing/2014/main" id="{0E6A7732-CEFD-41E4-818A-DC72BBF46B8E}"/>
              </a:ext>
            </a:extLst>
          </p:cNvPr>
          <p:cNvSpPr txBox="1"/>
          <p:nvPr/>
        </p:nvSpPr>
        <p:spPr>
          <a:xfrm>
            <a:off x="276631" y="619366"/>
            <a:ext cx="1013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>
                <a:latin typeface="Arial" panose="020B0604020202020204" pitchFamily="34" charset="0"/>
                <a:cs typeface="Arial" panose="020B0604020202020204" pitchFamily="34" charset="0"/>
              </a:rPr>
              <a:t>Parmi les programmes suivants lesquels peuvent s′exécuter sans retourner d′erreurs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9A0089A3-3B0F-4C5D-9882-324656229FAE}"/>
              </a:ext>
            </a:extLst>
          </p:cNvPr>
          <p:cNvGrpSpPr/>
          <p:nvPr/>
        </p:nvGrpSpPr>
        <p:grpSpPr>
          <a:xfrm>
            <a:off x="363415" y="1231012"/>
            <a:ext cx="9410637" cy="4845697"/>
            <a:chOff x="363415" y="1231012"/>
            <a:chExt cx="9410637" cy="5505736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6F18B7C9-9FD1-4CC8-B131-B4D8D2553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8268" y="1233551"/>
              <a:ext cx="2048556" cy="1773967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8365A3DC-476B-438E-B68F-7F4AA17EC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6641" y="5105578"/>
              <a:ext cx="2048556" cy="1544955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E4ACD23F-3A86-4EB7-BD64-6F038E61A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8268" y="3128473"/>
              <a:ext cx="2048555" cy="1856150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90B8D4F4-C10B-4213-A976-D23DABD7E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6137" y="1231012"/>
              <a:ext cx="2456011" cy="1685925"/>
            </a:xfrm>
            <a:prstGeom prst="rect">
              <a:avLst/>
            </a:prstGeom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549E73B2-FBA5-4BB6-B60C-33503832C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18280" y="3162368"/>
              <a:ext cx="2351723" cy="1685925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1541E8E9-4EED-46DF-B972-8105E7EF5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66138" y="4984623"/>
              <a:ext cx="2456010" cy="1685924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6D63E8FF-C6D3-4208-97E4-5033EECD4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22330" y="1260308"/>
              <a:ext cx="2351722" cy="1685925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C688346F-F28E-4A00-A775-572302334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422330" y="3167813"/>
              <a:ext cx="2351722" cy="1680480"/>
            </a:xfrm>
            <a:prstGeom prst="rect">
              <a:avLst/>
            </a:prstGeom>
          </p:spPr>
        </p:pic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763D1DA3-9610-4C87-8D23-4B99F215C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09921" y="5069873"/>
              <a:ext cx="2351722" cy="1666875"/>
            </a:xfrm>
            <a:prstGeom prst="rect">
              <a:avLst/>
            </a:prstGeom>
          </p:spPr>
        </p:pic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674345A0-3BCA-424E-B335-2C9059DC16B3}"/>
                </a:ext>
              </a:extLst>
            </p:cNvPr>
            <p:cNvSpPr/>
            <p:nvPr/>
          </p:nvSpPr>
          <p:spPr>
            <a:xfrm>
              <a:off x="363415" y="1817077"/>
              <a:ext cx="433754" cy="4001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1</a:t>
              </a: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D03431A-6622-4AD8-88E3-C97EDE4CD4FF}"/>
                </a:ext>
              </a:extLst>
            </p:cNvPr>
            <p:cNvSpPr/>
            <p:nvPr/>
          </p:nvSpPr>
          <p:spPr>
            <a:xfrm>
              <a:off x="410825" y="3605220"/>
              <a:ext cx="433754" cy="4001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2</a:t>
              </a: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C66AC173-1D31-43F9-8C6D-72D572F8669A}"/>
                </a:ext>
              </a:extLst>
            </p:cNvPr>
            <p:cNvSpPr/>
            <p:nvPr/>
          </p:nvSpPr>
          <p:spPr>
            <a:xfrm>
              <a:off x="412157" y="5589300"/>
              <a:ext cx="433754" cy="4001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3</a:t>
              </a: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1E08353D-E4AA-47DC-99BC-5CB568E127DB}"/>
                </a:ext>
              </a:extLst>
            </p:cNvPr>
            <p:cNvSpPr/>
            <p:nvPr/>
          </p:nvSpPr>
          <p:spPr>
            <a:xfrm>
              <a:off x="3443252" y="1777194"/>
              <a:ext cx="433754" cy="4001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4</a:t>
              </a: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4C589664-A880-4495-80EE-6340A8D882EB}"/>
                </a:ext>
              </a:extLst>
            </p:cNvPr>
            <p:cNvSpPr/>
            <p:nvPr/>
          </p:nvSpPr>
          <p:spPr>
            <a:xfrm>
              <a:off x="3495396" y="3859961"/>
              <a:ext cx="433754" cy="4001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5</a:t>
              </a: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A7B2DAFE-3EC6-4BDC-93F2-3F971A39467C}"/>
                </a:ext>
              </a:extLst>
            </p:cNvPr>
            <p:cNvSpPr/>
            <p:nvPr/>
          </p:nvSpPr>
          <p:spPr>
            <a:xfrm>
              <a:off x="3578552" y="5678000"/>
              <a:ext cx="433754" cy="4001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6</a:t>
              </a: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81097A7D-1D30-41EC-B7F0-32252F7B49F3}"/>
                </a:ext>
              </a:extLst>
            </p:cNvPr>
            <p:cNvSpPr/>
            <p:nvPr/>
          </p:nvSpPr>
          <p:spPr>
            <a:xfrm>
              <a:off x="6908004" y="1725980"/>
              <a:ext cx="433754" cy="4001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7</a:t>
              </a: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759899EB-A35D-49F7-9552-E68C8555D1B6}"/>
                </a:ext>
              </a:extLst>
            </p:cNvPr>
            <p:cNvSpPr/>
            <p:nvPr/>
          </p:nvSpPr>
          <p:spPr>
            <a:xfrm>
              <a:off x="6908004" y="3763204"/>
              <a:ext cx="433754" cy="4001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8</a:t>
              </a: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EF670B0E-7306-4623-9070-BE7AF7C6E1E0}"/>
                </a:ext>
              </a:extLst>
            </p:cNvPr>
            <p:cNvSpPr/>
            <p:nvPr/>
          </p:nvSpPr>
          <p:spPr>
            <a:xfrm>
              <a:off x="6956519" y="5600373"/>
              <a:ext cx="433754" cy="4001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9</a:t>
              </a:r>
            </a:p>
          </p:txBody>
        </p:sp>
      </p:grpSp>
      <p:sp>
        <p:nvSpPr>
          <p:cNvPr id="4" name="Sous-titre 2">
            <a:extLst>
              <a:ext uri="{FF2B5EF4-FFF2-40B4-BE49-F238E27FC236}">
                <a16:creationId xmlns:a16="http://schemas.microsoft.com/office/drawing/2014/main" id="{87F58F2F-2229-4E9E-8B3C-598CC26CAF50}"/>
              </a:ext>
            </a:extLst>
          </p:cNvPr>
          <p:cNvSpPr txBox="1">
            <a:spLocks/>
          </p:cNvSpPr>
          <p:nvPr/>
        </p:nvSpPr>
        <p:spPr>
          <a:xfrm>
            <a:off x="14465" y="84082"/>
            <a:ext cx="6117047" cy="598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Rappel: </a:t>
            </a:r>
            <a:r>
              <a:rPr lang="fr-C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de base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</a:t>
            </a:r>
          </a:p>
        </p:txBody>
      </p:sp>
    </p:spTree>
    <p:extLst>
      <p:ext uri="{BB962C8B-B14F-4D97-AF65-F5344CB8AC3E}">
        <p14:creationId xmlns:p14="http://schemas.microsoft.com/office/powerpoint/2010/main" val="3913764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F20CA96-F749-44FB-BCCA-5227EE08A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31</a:t>
            </a:fld>
            <a:endParaRPr lang="fr-CA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A93C70D-E3D5-4E03-8634-6BDCAB9D9F55}"/>
              </a:ext>
            </a:extLst>
          </p:cNvPr>
          <p:cNvSpPr txBox="1"/>
          <p:nvPr/>
        </p:nvSpPr>
        <p:spPr>
          <a:xfrm>
            <a:off x="124947" y="914400"/>
            <a:ext cx="1002870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AutoNum type="arabicParenR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Affiche erreur : fonction démo attend paramètre et aucun n′est donné</a:t>
            </a:r>
          </a:p>
          <a:p>
            <a:pPr marL="342900" indent="-342900" algn="just">
              <a:buAutoNum type="arabicParenR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20(variable globale v) 10(0+10 =10, v est le paramètre qui vaut 0)</a:t>
            </a:r>
          </a:p>
          <a:p>
            <a:pPr marL="342900" indent="-342900" algn="just">
              <a:buAutoNum type="arabicParenR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20(variable globale v), 30(20+10=30, la valeur de v est le paramètre qui vaut 20)</a:t>
            </a:r>
          </a:p>
          <a:p>
            <a:pPr marL="342900" indent="-342900" algn="just">
              <a:buAutoNum type="arabicParenR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Affiche une erreur ( v est à la fois le paramètre de la fonction et la variable globale du </a:t>
            </a:r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pg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arenR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20 (variable globale  v inchangée au sein de la fonction)</a:t>
            </a:r>
          </a:p>
          <a:p>
            <a:pPr algn="just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6)  20 (variable globale v) 30(20+10=30 valeur de v est le paramètre qui vaut 20) </a:t>
            </a:r>
          </a:p>
          <a:p>
            <a:pPr algn="just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    30(valeur de v qui a été changée)</a:t>
            </a:r>
          </a:p>
          <a:p>
            <a:pPr algn="just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7) 20  (variable globale) 30(20+10 la valeur de v est la valeur globale) 20(variable v inchangée)</a:t>
            </a:r>
          </a:p>
          <a:p>
            <a:pPr algn="just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8) Affiche erreur  v+10 ne peut être calculée car valeur v n′est pas encore connue</a:t>
            </a:r>
          </a:p>
          <a:p>
            <a:pPr algn="just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9) 20(variable globale v) 30(20+10 valeur globale v est mise a jour) </a:t>
            </a:r>
          </a:p>
          <a:p>
            <a:pPr algn="just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    30 (variable globale v qui a été changée)</a:t>
            </a:r>
          </a:p>
          <a:p>
            <a:endParaRPr lang="fr-CA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63E169AF-C3B2-43A0-9AD0-CD911E4A7C18}"/>
              </a:ext>
            </a:extLst>
          </p:cNvPr>
          <p:cNvSpPr txBox="1">
            <a:spLocks/>
          </p:cNvSpPr>
          <p:nvPr/>
        </p:nvSpPr>
        <p:spPr>
          <a:xfrm>
            <a:off x="14465" y="84082"/>
            <a:ext cx="7694274" cy="598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Rappel: </a:t>
            </a:r>
            <a:r>
              <a:rPr lang="fr-C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de base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- Solution</a:t>
            </a:r>
          </a:p>
        </p:txBody>
      </p:sp>
    </p:spTree>
    <p:extLst>
      <p:ext uri="{BB962C8B-B14F-4D97-AF65-F5344CB8AC3E}">
        <p14:creationId xmlns:p14="http://schemas.microsoft.com/office/powerpoint/2010/main" val="1910097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FE45D1-7ABD-4173-8824-74EC5DEB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32</a:t>
            </a:fld>
            <a:endParaRPr lang="fr-CA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9D0B4701-FA30-47C2-91CA-C21C12B666EE}"/>
              </a:ext>
            </a:extLst>
          </p:cNvPr>
          <p:cNvSpPr txBox="1">
            <a:spLocks/>
          </p:cNvSpPr>
          <p:nvPr/>
        </p:nvSpPr>
        <p:spPr>
          <a:xfrm>
            <a:off x="367807" y="2830563"/>
            <a:ext cx="8496096" cy="598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</a:t>
            </a:r>
            <a:r>
              <a:rPr lang="fr-CA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programmation python de base : </a:t>
            </a:r>
            <a:r>
              <a:rPr lang="fr-CA" sz="28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fr-CA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6357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151747-BDD2-48B9-89B7-8BE7C7A4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33</a:t>
            </a:fld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DAA556-51A7-448C-B5EB-DBB6EE697B5E}"/>
              </a:ext>
            </a:extLst>
          </p:cNvPr>
          <p:cNvSpPr/>
          <p:nvPr/>
        </p:nvSpPr>
        <p:spPr>
          <a:xfrm>
            <a:off x="360555" y="544653"/>
            <a:ext cx="96205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Est un fichier contenant des définitions, déclarations : fonctions, classes et variables</a:t>
            </a:r>
            <a:endParaRPr lang="fr-CA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Sert principalement à réutiliser le code existant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Est nécessaire d’ importer le module avant de l’utiliser 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1454EC51-6DC6-4027-8CA4-C77577A3C8D7}"/>
              </a:ext>
            </a:extLst>
          </p:cNvPr>
          <p:cNvSpPr txBox="1">
            <a:spLocks/>
          </p:cNvSpPr>
          <p:nvPr/>
        </p:nvSpPr>
        <p:spPr>
          <a:xfrm>
            <a:off x="14465" y="84082"/>
            <a:ext cx="7694274" cy="598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Rappel: </a:t>
            </a:r>
            <a:r>
              <a:rPr lang="fr-C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de base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57627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151747-BDD2-48B9-89B7-8BE7C7A4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34</a:t>
            </a:fld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DAA556-51A7-448C-B5EB-DBB6EE697B5E}"/>
              </a:ext>
            </a:extLst>
          </p:cNvPr>
          <p:cNvSpPr/>
          <p:nvPr/>
        </p:nvSpPr>
        <p:spPr>
          <a:xfrm>
            <a:off x="360555" y="544653"/>
            <a:ext cx="962057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Créer un module </a:t>
            </a:r>
          </a:p>
          <a:p>
            <a:r>
              <a:rPr lang="fr-CA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Exemple code :  def </a:t>
            </a:r>
            <a:r>
              <a:rPr lang="fr-CA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myfunction</a:t>
            </a:r>
            <a:r>
              <a:rPr lang="fr-CA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():</a:t>
            </a:r>
          </a:p>
          <a:p>
            <a:r>
              <a:rPr lang="fr-CA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print (′Hello world′)</a:t>
            </a:r>
          </a:p>
          <a:p>
            <a:r>
              <a:rPr lang="fr-CA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  sauvegarder la fonction dans un module mymodule.py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Utiliser le module </a:t>
            </a:r>
          </a:p>
          <a:p>
            <a:r>
              <a:rPr lang="fr-CA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Exemple code : import </a:t>
            </a:r>
            <a:r>
              <a:rPr lang="fr-CA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mymodule</a:t>
            </a:r>
            <a:endParaRPr lang="fr-CA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	            </a:t>
            </a:r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mymodule.myfunction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Importer tout un module</a:t>
            </a:r>
          </a:p>
          <a:p>
            <a:r>
              <a:rPr lang="fr-CA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Exemple code : import csv</a:t>
            </a:r>
          </a:p>
          <a:p>
            <a:r>
              <a:rPr lang="fr-CA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  </a:t>
            </a:r>
            <a:r>
              <a:rPr lang="fr-CA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csv.reader</a:t>
            </a:r>
            <a:r>
              <a:rPr lang="fr-CA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   ou bien </a:t>
            </a:r>
            <a:r>
              <a:rPr lang="fr-CA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fr-CA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csv import *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Importer un module avec un alias</a:t>
            </a:r>
          </a:p>
          <a:p>
            <a:r>
              <a:rPr lang="fr-CA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Exemple code : import csv as c</a:t>
            </a:r>
          </a:p>
          <a:p>
            <a:r>
              <a:rPr lang="fr-CA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  </a:t>
            </a:r>
            <a:r>
              <a:rPr lang="fr-CA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c.reader</a:t>
            </a:r>
            <a:r>
              <a:rPr lang="fr-CA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Importer une seule définition (classe) </a:t>
            </a:r>
          </a:p>
          <a:p>
            <a:r>
              <a:rPr lang="fr-CA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Exemple code: </a:t>
            </a:r>
            <a:r>
              <a:rPr lang="fr-CA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fr-CA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csv import </a:t>
            </a:r>
            <a:r>
              <a:rPr lang="fr-CA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reader</a:t>
            </a:r>
            <a:r>
              <a:rPr lang="fr-CA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fr-CA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</a:t>
            </a:r>
            <a:r>
              <a:rPr lang="fr-CA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reader</a:t>
            </a:r>
            <a:r>
              <a:rPr lang="fr-CA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Importer plusieurs définitions (classes) </a:t>
            </a:r>
          </a:p>
          <a:p>
            <a:r>
              <a:rPr lang="fr-CA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Exemple code:  </a:t>
            </a:r>
            <a:r>
              <a:rPr lang="fr-CA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fr-CA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csv import </a:t>
            </a:r>
            <a:r>
              <a:rPr lang="fr-CA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reader</a:t>
            </a:r>
            <a:r>
              <a:rPr lang="fr-CA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writer</a:t>
            </a:r>
            <a:endParaRPr lang="fr-CA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  <a:r>
              <a:rPr lang="fr-CA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reader</a:t>
            </a:r>
            <a:r>
              <a:rPr lang="fr-CA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fr-CA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  <a:r>
              <a:rPr lang="fr-CA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writer</a:t>
            </a:r>
            <a:r>
              <a:rPr lang="fr-CA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1454EC51-6DC6-4027-8CA4-C77577A3C8D7}"/>
              </a:ext>
            </a:extLst>
          </p:cNvPr>
          <p:cNvSpPr txBox="1">
            <a:spLocks/>
          </p:cNvSpPr>
          <p:nvPr/>
        </p:nvSpPr>
        <p:spPr>
          <a:xfrm>
            <a:off x="14465" y="84082"/>
            <a:ext cx="7694274" cy="598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Rappel: </a:t>
            </a:r>
            <a:r>
              <a:rPr lang="fr-C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de base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17217834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FE45D1-7ABD-4173-8824-74EC5DEB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35</a:t>
            </a:fld>
            <a:endParaRPr lang="fr-CA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9D0B4701-FA30-47C2-91CA-C21C12B666EE}"/>
              </a:ext>
            </a:extLst>
          </p:cNvPr>
          <p:cNvSpPr txBox="1">
            <a:spLocks/>
          </p:cNvSpPr>
          <p:nvPr/>
        </p:nvSpPr>
        <p:spPr>
          <a:xfrm>
            <a:off x="367807" y="2830563"/>
            <a:ext cx="8496096" cy="114234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</a:t>
            </a:r>
            <a:r>
              <a:rPr lang="fr-CA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programmation python de base :</a:t>
            </a:r>
          </a:p>
          <a:p>
            <a:pPr marL="0" indent="0">
              <a:buNone/>
            </a:pPr>
            <a:r>
              <a:rPr lang="fr-CA" sz="28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Structures de données </a:t>
            </a:r>
          </a:p>
          <a:p>
            <a:pPr marL="0" indent="0">
              <a:buNone/>
            </a:pPr>
            <a:endParaRPr lang="fr-CA" sz="2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CA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CA" sz="2800" b="1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CA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2267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E5A455-AEB9-44B0-87BE-D6474FBD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36</a:t>
            </a:fld>
            <a:endParaRPr lang="fr-CA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223966ED-CC79-493E-8415-F5595A02675C}"/>
              </a:ext>
            </a:extLst>
          </p:cNvPr>
          <p:cNvSpPr txBox="1">
            <a:spLocks/>
          </p:cNvSpPr>
          <p:nvPr/>
        </p:nvSpPr>
        <p:spPr>
          <a:xfrm>
            <a:off x="14465" y="84082"/>
            <a:ext cx="9024432" cy="598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Rappel: </a:t>
            </a:r>
            <a:r>
              <a:rPr lang="fr-C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de base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Structures de données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736372-8E16-493E-94AD-06E07DF45943}"/>
              </a:ext>
            </a:extLst>
          </p:cNvPr>
          <p:cNvSpPr/>
          <p:nvPr/>
        </p:nvSpPr>
        <p:spPr>
          <a:xfrm>
            <a:off x="271188" y="583849"/>
            <a:ext cx="92460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Sont utilisées pour travailler et sauvegarder une collection – ensemble de données de même type ou non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Quatre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types de structures : 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[ ]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Tupe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()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Dictionnaire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{ key: value}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Set  { }</a:t>
            </a:r>
          </a:p>
        </p:txBody>
      </p:sp>
    </p:spTree>
    <p:extLst>
      <p:ext uri="{BB962C8B-B14F-4D97-AF65-F5344CB8AC3E}">
        <p14:creationId xmlns:p14="http://schemas.microsoft.com/office/powerpoint/2010/main" val="15496598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E5A455-AEB9-44B0-87BE-D6474FBD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37</a:t>
            </a:fld>
            <a:endParaRPr lang="fr-CA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223966ED-CC79-493E-8415-F5595A02675C}"/>
              </a:ext>
            </a:extLst>
          </p:cNvPr>
          <p:cNvSpPr txBox="1">
            <a:spLocks/>
          </p:cNvSpPr>
          <p:nvPr/>
        </p:nvSpPr>
        <p:spPr>
          <a:xfrm>
            <a:off x="14465" y="84082"/>
            <a:ext cx="9024432" cy="598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Rappel: </a:t>
            </a:r>
            <a:r>
              <a:rPr lang="fr-C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de base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736372-8E16-493E-94AD-06E07DF45943}"/>
              </a:ext>
            </a:extLst>
          </p:cNvPr>
          <p:cNvSpPr/>
          <p:nvPr/>
        </p:nvSpPr>
        <p:spPr>
          <a:xfrm>
            <a:off x="308511" y="471881"/>
            <a:ext cx="82821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fr-CA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fr-CA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78D71B-00F2-4E3A-9D0F-C153CAA3F177}"/>
              </a:ext>
            </a:extLst>
          </p:cNvPr>
          <p:cNvSpPr txBox="1"/>
          <p:nvPr/>
        </p:nvSpPr>
        <p:spPr>
          <a:xfrm>
            <a:off x="177281" y="566678"/>
            <a:ext cx="919065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Est une séquence d’éléments (collection ordonnée) séparés par des virgules dans un ensemble de crochets carrés.</a:t>
            </a:r>
          </a:p>
          <a:p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Peut prendre n’importe quel type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N’a pas de taille fixe</a:t>
            </a:r>
          </a:p>
          <a:p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Est mutable — contrairement aux chaînes, la liste peut être modifiée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Peut être indexée et tranchée, comme des chaînes.</a:t>
            </a:r>
          </a:p>
          <a:p>
            <a:r>
              <a:rPr lang="fr-CA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Exemples de codes</a:t>
            </a:r>
          </a:p>
          <a:p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#1: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liste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[4,5,6]</a:t>
            </a:r>
          </a:p>
          <a:p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#2: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liste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string</a:t>
            </a:r>
          </a:p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['d','</a:t>
            </a:r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e',’f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’]</a:t>
            </a:r>
          </a:p>
          <a:p>
            <a:r>
              <a:rPr lang="fr-CA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#3: 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Assigner une variable à une liste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my_list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['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d','e','f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']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my_list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3694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67AF04-FCF9-472C-BF70-B032812E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38</a:t>
            </a:fld>
            <a:endParaRPr lang="fr-CA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51EE7549-9D85-46D5-96F6-B8504EC409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415951" cy="598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Rappel: </a:t>
            </a:r>
            <a:r>
              <a:rPr lang="fr-C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de base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2802A2-B106-4F05-B7A2-78053877057A}"/>
              </a:ext>
            </a:extLst>
          </p:cNvPr>
          <p:cNvSpPr txBox="1"/>
          <p:nvPr/>
        </p:nvSpPr>
        <p:spPr>
          <a:xfrm>
            <a:off x="148663" y="451513"/>
            <a:ext cx="919065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Exemples de codes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#1: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[4,5,6]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#2: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string</a:t>
            </a: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['d','</a:t>
            </a:r>
            <a:r>
              <a:rPr lang="fr-CA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e',’f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’]</a:t>
            </a: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#3: 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Assigner une variable à une liste 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my_list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['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d','e','f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my_list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#4: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Manipulation de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x=40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L== ['h']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my_list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.append(x)       #Ajouter un élément à la fin de la liste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my_list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.insert(</a:t>
            </a:r>
            <a:r>
              <a:rPr lang="fr-CA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i,x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    # Insérer un élément x à la position i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my_list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CA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my_list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.pop(x)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my_list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.index(x)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my_list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.count(x)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my_list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CA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(L)       #Ajouter la sous liste L dans la liste List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my_list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.sort()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my_list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.reverse()</a:t>
            </a:r>
            <a:endParaRPr lang="fr-CA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393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381C23-106E-4AFF-B441-4F69B3EB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39</a:t>
            </a:fld>
            <a:endParaRPr lang="fr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EA606-2479-4640-906F-836E6E2452D9}"/>
              </a:ext>
            </a:extLst>
          </p:cNvPr>
          <p:cNvSpPr txBox="1"/>
          <p:nvPr/>
        </p:nvSpPr>
        <p:spPr>
          <a:xfrm>
            <a:off x="186611" y="477139"/>
            <a:ext cx="795901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Exemples de codes</a:t>
            </a:r>
          </a:p>
          <a:p>
            <a:r>
              <a:rPr lang="fr-CA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#6:</a:t>
            </a:r>
            <a:r>
              <a:rPr lang="fr-CA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my_list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['d','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e','f','g','h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’]</a:t>
            </a:r>
          </a:p>
          <a:p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print(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my_list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[0])</a:t>
            </a:r>
          </a:p>
          <a:p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print(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my_list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[1:])    # prend tous les éléments après le 1er élément</a:t>
            </a:r>
          </a:p>
          <a:p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print(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my_list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[1:3] ) # pas inclure le 3</a:t>
            </a:r>
          </a:p>
          <a:p>
            <a:endParaRPr lang="fr-FR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#7: 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quarter =["Jan", "</a:t>
            </a:r>
            <a:r>
              <a:rPr lang="fr-CA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","Mar"]</a:t>
            </a: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print("1:", quarter[0])</a:t>
            </a: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print("2:", quarter[1])</a:t>
            </a: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print("3:", quarter[2])</a:t>
            </a:r>
          </a:p>
          <a:p>
            <a:endParaRPr lang="fr-CA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#8: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 =[[1,2,3], [4,5,6]]</a:t>
            </a: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print ("1:", </a:t>
            </a:r>
            <a:r>
              <a:rPr lang="fr-CA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[0][0])</a:t>
            </a: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print ("1:", </a:t>
            </a:r>
            <a:r>
              <a:rPr lang="fr-CA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[1][2])</a:t>
            </a:r>
          </a:p>
          <a:p>
            <a:endParaRPr lang="fr-CA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#9: </a:t>
            </a:r>
            <a:r>
              <a:rPr lang="fr-FR" b="0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imbriquer une liste dans une autre et saisir n’importe quel élément d’une liste imbriquée. Une fonctionnalité très utile appliquée pour représenter des matrices ou des tableaux multidimensionnels.</a:t>
            </a:r>
          </a:p>
          <a:p>
            <a:r>
              <a:rPr lang="nb-NO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nested_1 = [1,2,3,[4,5,6]]</a:t>
            </a:r>
          </a:p>
          <a:p>
            <a:r>
              <a:rPr lang="nb-NO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print(nested_1)</a:t>
            </a: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print(nested_1[3])  # Afficher la sous-liste  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9D107396-6D24-466F-9FDF-74E63D6C160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415951" cy="598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Rappel: </a:t>
            </a:r>
            <a:r>
              <a:rPr lang="fr-C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de base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</a:p>
        </p:txBody>
      </p:sp>
    </p:spTree>
    <p:extLst>
      <p:ext uri="{BB962C8B-B14F-4D97-AF65-F5344CB8AC3E}">
        <p14:creationId xmlns:p14="http://schemas.microsoft.com/office/powerpoint/2010/main" val="181375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5663" y="1062124"/>
            <a:ext cx="10711277" cy="311958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CA" sz="2000" dirty="0">
                <a:latin typeface="Arial" panose="020B0604020202020204" pitchFamily="34" charset="0"/>
                <a:cs typeface="Arial" panose="020B0604020202020204" pitchFamily="34" charset="0"/>
              </a:rPr>
              <a:t>Les attentes ou les stratégies d’apprentissage sont:</a:t>
            </a:r>
          </a:p>
          <a:p>
            <a:pPr marL="685800"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CA" sz="2000" dirty="0">
                <a:latin typeface="Arial" panose="020B0604020202020204" pitchFamily="34" charset="0"/>
                <a:cs typeface="Arial" panose="020B0604020202020204" pitchFamily="34" charset="0"/>
              </a:rPr>
              <a:t>Dédier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2000" dirty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fr-CA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temps</a:t>
            </a:r>
            <a:r>
              <a:rPr lang="fr-CA" sz="2000" dirty="0">
                <a:latin typeface="Arial" panose="020B0604020202020204" pitchFamily="34" charset="0"/>
                <a:cs typeface="Arial" panose="020B0604020202020204" pitchFamily="34" charset="0"/>
              </a:rPr>
              <a:t> pour </a:t>
            </a:r>
            <a:r>
              <a:rPr lang="fr-FR" altLang="en-US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écrire</a:t>
            </a:r>
            <a:r>
              <a:rPr lang="fr-F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les programmes, les </a:t>
            </a:r>
            <a:r>
              <a:rPr lang="fr-FR" altLang="en-US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tester</a:t>
            </a:r>
            <a:r>
              <a:rPr lang="fr-F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fr-FR" altLang="en-US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corriger</a:t>
            </a:r>
            <a:r>
              <a:rPr lang="fr-F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les erreurs</a:t>
            </a:r>
          </a:p>
          <a:p>
            <a:pPr marL="685800"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CA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Écoute</a:t>
            </a:r>
            <a:r>
              <a:rPr lang="fr-CA" sz="2000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fr-CA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participation active</a:t>
            </a:r>
          </a:p>
          <a:p>
            <a:pPr marL="685800"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CA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Positivisme</a:t>
            </a:r>
          </a:p>
          <a:p>
            <a:pPr marL="685800"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CA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Travailler</a:t>
            </a:r>
            <a:r>
              <a:rPr lang="fr-CA" sz="2000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fr-CA" sz="20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collaborer </a:t>
            </a:r>
            <a:r>
              <a:rPr lang="fr-CA" sz="2000" dirty="0">
                <a:latin typeface="Arial" panose="020B0604020202020204" pitchFamily="34" charset="0"/>
                <a:cs typeface="Arial" panose="020B0604020202020204" pitchFamily="34" charset="0"/>
              </a:rPr>
              <a:t> ensemble vers l’atteinte des objectifs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94D0E6"/>
              </a:buClr>
              <a:defRPr/>
            </a:pPr>
            <a:fld id="{ACAE856F-9351-4E77-8E90-E714B94CD991}" type="slidenum">
              <a:rPr lang="fr-FR" altLang="fr-FR" smtClean="0">
                <a:solidFill>
                  <a:prstClr val="white"/>
                </a:solidFill>
              </a:rPr>
              <a:pPr>
                <a:buClr>
                  <a:srgbClr val="94D0E6"/>
                </a:buClr>
                <a:defRPr/>
              </a:pPr>
              <a:t>4</a:t>
            </a:fld>
            <a:endParaRPr lang="fr-FR" altLang="fr-FR">
              <a:solidFill>
                <a:prstClr val="white"/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A4A4514-5390-402D-8807-9EBB5B511398}"/>
              </a:ext>
            </a:extLst>
          </p:cNvPr>
          <p:cNvSpPr txBox="1">
            <a:spLocks/>
          </p:cNvSpPr>
          <p:nvPr/>
        </p:nvSpPr>
        <p:spPr>
          <a:xfrm>
            <a:off x="335664" y="241913"/>
            <a:ext cx="8596668" cy="6607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Attentes et Stratégies D’apprentissage</a:t>
            </a:r>
          </a:p>
        </p:txBody>
      </p:sp>
    </p:spTree>
    <p:extLst>
      <p:ext uri="{BB962C8B-B14F-4D97-AF65-F5344CB8AC3E}">
        <p14:creationId xmlns:p14="http://schemas.microsoft.com/office/powerpoint/2010/main" val="42578401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7B441F-7B0A-476D-9457-DE8963D1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40</a:t>
            </a:fld>
            <a:endParaRPr lang="fr-CA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A4D9139F-4412-4108-90D6-895151D3EF74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5645021" cy="598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Rappel: </a:t>
            </a:r>
            <a:r>
              <a:rPr lang="fr-C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de base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103020-D2FB-4AD2-8D17-004AA0CD9B3C}"/>
              </a:ext>
            </a:extLst>
          </p:cNvPr>
          <p:cNvSpPr txBox="1"/>
          <p:nvPr/>
        </p:nvSpPr>
        <p:spPr>
          <a:xfrm>
            <a:off x="379448" y="429288"/>
            <a:ext cx="61675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#9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liste imbriquée</a:t>
            </a: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nested_1 = [1,2,3,[4,5,6]]</a:t>
            </a: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print(nested_1[3][0])</a:t>
            </a: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nested_2 = [1,2,[3,4,['a','b']]]</a:t>
            </a:r>
          </a:p>
          <a:p>
            <a:r>
              <a:rPr lang="nb-NO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print(nested_2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print(nested_2[2][2][0])</a:t>
            </a:r>
          </a:p>
          <a:p>
            <a:endParaRPr lang="en-CA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#10</a:t>
            </a:r>
          </a:p>
          <a:p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= ['Alberta',2,[3,4],[5,['Canada',7,['hello']],10,15],1,7]</a:t>
            </a:r>
          </a:p>
          <a:p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Sortir Canada: print(a[3][1][0])</a:t>
            </a:r>
            <a:endParaRPr lang="fr-CA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3482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7B441F-7B0A-476D-9457-DE8963D1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41</a:t>
            </a:fld>
            <a:endParaRPr lang="fr-CA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A4D9139F-4412-4108-90D6-895151D3EF7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531429" cy="598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Rappel: </a:t>
            </a:r>
            <a:r>
              <a:rPr lang="fr-C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de base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Dictionnaire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103020-D2FB-4AD2-8D17-004AA0CD9B3C}"/>
              </a:ext>
            </a:extLst>
          </p:cNvPr>
          <p:cNvSpPr txBox="1"/>
          <p:nvPr/>
        </p:nvSpPr>
        <p:spPr>
          <a:xfrm>
            <a:off x="222205" y="462121"/>
            <a:ext cx="1018142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Est constitué de des paires de valeurs clés dans des crochets bouclés </a:t>
            </a:r>
            <a:r>
              <a:rPr lang="fr-FR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« {}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Stocke les objets par « clé » plutôt que par position (la clé et sa valeur associée)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Peut croître et diminuer à la demande, comme les listes.</a:t>
            </a:r>
          </a:p>
          <a:p>
            <a:endParaRPr lang="fr-CA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Exemples de codes: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#1: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d1 = {'key1':'value1','key2':'value2', 'key3':'value3’}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print(d1)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print(d1['key1’]) #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accéder à n’importe quelle valeur dans le dictionnaire à l’aide de sa clé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#2: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d2 = {'k1':[1,2,3],'k2':['</a:t>
            </a:r>
            <a:r>
              <a:rPr lang="fr-CA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a','b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’]}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print(d2['k1’])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#3: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nested_d = {'k1':{'k_in':[1,2,3]}}  # 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dictionnaire imbriquée dans un autre dictionnaire </a:t>
            </a: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print(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nested_d['k1']['k_in'][1])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fr-CA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#4: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keys()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values()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sont des méthodes intégrées (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built-in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qui renvoient toutes les clés et les valeurs d’un dictionnaire</a:t>
            </a:r>
            <a:endParaRPr lang="fr-CA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d1 = {'key1':'value1','key2':'value2', 'key3':'value3’}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print(d1.keys())</a:t>
            </a:r>
          </a:p>
          <a:p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print(d1.values())</a:t>
            </a:r>
          </a:p>
          <a:p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print(d1.items())</a:t>
            </a:r>
          </a:p>
        </p:txBody>
      </p:sp>
    </p:spTree>
    <p:extLst>
      <p:ext uri="{BB962C8B-B14F-4D97-AF65-F5344CB8AC3E}">
        <p14:creationId xmlns:p14="http://schemas.microsoft.com/office/powerpoint/2010/main" val="1658555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0FEAC-318F-426D-99CE-0EF98C67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42</a:t>
            </a:fld>
            <a:endParaRPr lang="fr-CA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12C94BD-268E-44ED-87B4-586BC4B47FF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531429" cy="598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Rappel: </a:t>
            </a:r>
            <a:r>
              <a:rPr lang="fr-C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de base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Dictionnaire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2FBF4-07C2-4C8A-889C-D4EF1F12F57B}"/>
              </a:ext>
            </a:extLst>
          </p:cNvPr>
          <p:cNvSpPr txBox="1"/>
          <p:nvPr/>
        </p:nvSpPr>
        <p:spPr>
          <a:xfrm>
            <a:off x="70484" y="443984"/>
            <a:ext cx="756475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Exemples de codes:</a:t>
            </a:r>
          </a:p>
          <a:p>
            <a:r>
              <a:rPr lang="fr-CA" sz="16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#5:</a:t>
            </a:r>
            <a:r>
              <a:rPr lang="fr-CA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 = {'</a:t>
            </a:r>
            <a:r>
              <a:rPr lang="fr-CA" sz="16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BC':'Victoria','AB':'Edmonton</a:t>
            </a:r>
            <a:r>
              <a:rPr lang="fr-CA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fr-CA" sz="16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ON':'Toronto</a:t>
            </a:r>
            <a:r>
              <a:rPr lang="fr-CA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'QC':'</a:t>
            </a:r>
            <a:r>
              <a:rPr lang="fr-CA" sz="16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Quebec</a:t>
            </a:r>
            <a:r>
              <a:rPr lang="fr-CA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City’}</a:t>
            </a: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Comment sortir juste le code de la provinc</a:t>
            </a: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['BC', 'AB', 'ON', 'QC’]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fr-CA" sz="16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fr-CA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print(</a:t>
            </a:r>
            <a:r>
              <a:rPr lang="fr-CA" sz="16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CA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CA" sz="16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d.keys</a:t>
            </a:r>
            <a:r>
              <a:rPr lang="fr-CA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()))</a:t>
            </a:r>
          </a:p>
          <a:p>
            <a:endParaRPr lang="fr-CA" sz="1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1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16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#6: </a:t>
            </a:r>
            <a:r>
              <a:rPr lang="fr-CA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= {'k1':'AB','k2':[1,{'BC':['</a:t>
            </a:r>
            <a:r>
              <a:rPr lang="fr-CA" sz="16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SK','ON','Vancouver</a:t>
            </a:r>
            <a:r>
              <a:rPr lang="fr-CA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',{'Calgary':[1,2,3,'Montreal']}]}]}</a:t>
            </a:r>
          </a:p>
          <a:p>
            <a:r>
              <a:rPr lang="fr-CA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 sortir juste Montréal? </a:t>
            </a:r>
          </a:p>
          <a:p>
            <a:r>
              <a:rPr lang="fr-CA" sz="16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fr-CA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d['k2'][1]['BC'][3]['Calgary'][3]</a:t>
            </a:r>
            <a:endParaRPr lang="fr-CA" sz="1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1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710962A-7C75-4063-9A25-0598B57CD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0740" y="19570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5448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B2315B-9D08-4ED4-8B64-3CCEEB22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43</a:t>
            </a:fld>
            <a:endParaRPr lang="fr-CA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8DEFBF17-2B26-43E8-99E0-41ECB7153D8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531429" cy="598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Rappel: </a:t>
            </a:r>
            <a:r>
              <a:rPr lang="fr-C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de base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786C2-A9E8-4793-9558-DCADB9464D2C}"/>
              </a:ext>
            </a:extLst>
          </p:cNvPr>
          <p:cNvSpPr txBox="1"/>
          <p:nvPr/>
        </p:nvSpPr>
        <p:spPr>
          <a:xfrm>
            <a:off x="172616" y="480783"/>
            <a:ext cx="864481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Est similaire a la liste, mais ne peut pas être modifié (immuable)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Est utilisé pour représenter la collection fixe d’éléments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Est représenté entre parenthèses </a:t>
            </a:r>
            <a:r>
              <a:rPr lang="fr-CA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« () » 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au lieu de crochets carrés</a:t>
            </a:r>
          </a:p>
          <a:p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Exemples de codes:</a:t>
            </a:r>
          </a:p>
          <a:p>
            <a:r>
              <a:rPr lang="fr-CA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#1: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 créer un tuple</a:t>
            </a:r>
          </a:p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      t = (3,4,5)</a:t>
            </a:r>
          </a:p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      print(t[0])</a:t>
            </a:r>
          </a:p>
          <a:p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#2: 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tuple est immuable </a:t>
            </a:r>
          </a:p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      t = (3,4,5)</a:t>
            </a:r>
          </a:p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      t[0] = 'New’ # erreur :</a:t>
            </a:r>
          </a:p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      print(t[0])</a:t>
            </a:r>
          </a:p>
        </p:txBody>
      </p:sp>
    </p:spTree>
    <p:extLst>
      <p:ext uri="{BB962C8B-B14F-4D97-AF65-F5344CB8AC3E}">
        <p14:creationId xmlns:p14="http://schemas.microsoft.com/office/powerpoint/2010/main" val="32878530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B2315B-9D08-4ED4-8B64-3CCEEB22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44</a:t>
            </a:fld>
            <a:endParaRPr lang="fr-CA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8DEFBF17-2B26-43E8-99E0-41ECB7153D8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531429" cy="598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Rappel: </a:t>
            </a:r>
            <a:r>
              <a:rPr lang="fr-C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de base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786C2-A9E8-4793-9558-DCADB9464D2C}"/>
              </a:ext>
            </a:extLst>
          </p:cNvPr>
          <p:cNvSpPr txBox="1"/>
          <p:nvPr/>
        </p:nvSpPr>
        <p:spPr>
          <a:xfrm>
            <a:off x="172616" y="480783"/>
            <a:ext cx="910138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 une collection d’éléments uniques enfermés dans une paire de crochets bouclés.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élément n’apparaît qu’une seule fois dans un ensemble, peu importe le nombre de fois qu’il est ajouté.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Exemples de codes</a:t>
            </a: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#1: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 = {2,2,2,3,3,3,4,4,4,4}</a:t>
            </a: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print(s)</a:t>
            </a: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s.add(5)</a:t>
            </a: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print(s)</a:t>
            </a:r>
          </a:p>
          <a:p>
            <a:endParaRPr lang="fr-CA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#2: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a= {3,4,5,6}</a:t>
            </a: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b={5,6,7,8,9}</a:t>
            </a: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a.union(b)</a:t>
            </a: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fr-CA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a.intersection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  <a:p>
            <a:endParaRPr lang="fr-CA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#3: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 = {"a", "b", "c"}</a:t>
            </a:r>
            <a:br>
              <a:rPr lang="en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CA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 = {"c", "d", "e"}</a:t>
            </a:r>
            <a:br>
              <a:rPr lang="en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CA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 = {"f", "g", "c"}</a:t>
            </a:r>
            <a:br>
              <a:rPr lang="en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CA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 = </a:t>
            </a:r>
            <a:r>
              <a:rPr lang="en-CA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x.intersection</a:t>
            </a:r>
            <a:r>
              <a:rPr lang="en-CA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(y, z)</a:t>
            </a:r>
            <a:br>
              <a:rPr lang="en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CA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print(result)</a:t>
            </a:r>
            <a:endParaRPr lang="fr-CA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696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FE45D1-7ABD-4173-8824-74EC5DEB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45</a:t>
            </a:fld>
            <a:endParaRPr lang="fr-CA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9D0B4701-FA30-47C2-91CA-C21C12B666EE}"/>
              </a:ext>
            </a:extLst>
          </p:cNvPr>
          <p:cNvSpPr txBox="1">
            <a:spLocks/>
          </p:cNvSpPr>
          <p:nvPr/>
        </p:nvSpPr>
        <p:spPr>
          <a:xfrm>
            <a:off x="436236" y="2144763"/>
            <a:ext cx="8496096" cy="114234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</a:t>
            </a:r>
            <a:r>
              <a:rPr lang="fr-CA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programmation python de base :</a:t>
            </a:r>
          </a:p>
          <a:p>
            <a:pPr marL="0" indent="0">
              <a:buNone/>
            </a:pPr>
            <a:r>
              <a:rPr lang="fr-CA" sz="28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 Expression</a:t>
            </a:r>
          </a:p>
          <a:p>
            <a:pPr marL="0" indent="0">
              <a:buNone/>
            </a:pPr>
            <a:endParaRPr lang="fr-CA" sz="2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CA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CA" sz="2800" b="1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CA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45123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B2315B-9D08-4ED4-8B64-3CCEEB22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46</a:t>
            </a:fld>
            <a:endParaRPr lang="fr-CA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8DEFBF17-2B26-43E8-99E0-41ECB7153D8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03820" cy="598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Rappel: </a:t>
            </a:r>
            <a:r>
              <a:rPr lang="fr-C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de base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 Expression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D5486-46E5-4BA0-B98E-0A9E250BFF05}"/>
              </a:ext>
            </a:extLst>
          </p:cNvPr>
          <p:cNvSpPr txBox="1"/>
          <p:nvPr/>
        </p:nvSpPr>
        <p:spPr>
          <a:xfrm>
            <a:off x="222884" y="664873"/>
            <a:ext cx="1037653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Est un moyen de créer de petites fonctions anonymes, c’est-à-dire des fonctions sans nom.</a:t>
            </a:r>
          </a:p>
          <a:p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Est principalement utilisée en combinaison avec les fonctions  </a:t>
            </a:r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() et </a:t>
            </a:r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</a:p>
          <a:p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Syntaxe générale: </a:t>
            </a:r>
            <a:r>
              <a:rPr lang="fr-CA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lambda </a:t>
            </a:r>
            <a:r>
              <a:rPr lang="fr-CA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argument_list</a:t>
            </a:r>
            <a:r>
              <a:rPr lang="fr-CA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: expression</a:t>
            </a:r>
          </a:p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     1) </a:t>
            </a:r>
            <a:r>
              <a:rPr lang="fr-CA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argument_list : 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se compose d’une liste d’arguments séparés par virgule.</a:t>
            </a:r>
          </a:p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     2) expression: est une expression arithmétique utilisant ces arguments.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Est possible d’attribuer « expression lambda » à une variable pour lui donner un nom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CA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Exemples de codes:</a:t>
            </a: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#1: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def square(num):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 return num**2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lambda num : num*2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0032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3CFC7E-8C80-4C9C-9EE2-865CA06A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47</a:t>
            </a:fld>
            <a:endParaRPr lang="fr-CA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D6C5D491-A7DD-45DB-891F-DCDC0F25A2E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03820" cy="598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Rappel: </a:t>
            </a:r>
            <a:r>
              <a:rPr lang="fr-C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de base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 Expression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D6F0B-36AD-48FF-BAEC-350C142BC8C9}"/>
              </a:ext>
            </a:extLst>
          </p:cNvPr>
          <p:cNvSpPr txBox="1"/>
          <p:nvPr/>
        </p:nvSpPr>
        <p:spPr>
          <a:xfrm>
            <a:off x="207644" y="451513"/>
            <a:ext cx="1037653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fr-FR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()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est une fonction avec deux arguments, une fonction et une séquence (p. ex. liste).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    qui mappe une fonction à chaque élément d’une séquence</a:t>
            </a:r>
          </a:p>
          <a:p>
            <a:r>
              <a:rPr lang="fr-CA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Exemples de codes:</a:t>
            </a: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#2:</a:t>
            </a: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#Sans lambda expression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my_list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[1,2,3,4,5]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num_sq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[]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num 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my_list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num_sq.append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(num**2)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 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num_sq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#Avec lambda expression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my_list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[1,2,3,4,5]</a:t>
            </a:r>
            <a:endParaRPr lang="fr-CA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square(num):return num**2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= map(square,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my_list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print(list(result))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Autre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alternative avec lambda expression</a:t>
            </a:r>
          </a:p>
          <a:p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print(list(map(lambda num:num**2, my_list)))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4470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F5553F-9E83-41E3-977F-7556169B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48</a:t>
            </a:fld>
            <a:endParaRPr lang="fr-CA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D45A36B0-6700-48AC-9FA4-09779F6EF55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03820" cy="598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Rappel: </a:t>
            </a:r>
            <a:r>
              <a:rPr lang="fr-C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de base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 Expression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FC5DF-9948-4FEE-A363-1F22F446BC75}"/>
              </a:ext>
            </a:extLst>
          </p:cNvPr>
          <p:cNvSpPr txBox="1"/>
          <p:nvPr/>
        </p:nvSpPr>
        <p:spPr>
          <a:xfrm>
            <a:off x="207644" y="451513"/>
            <a:ext cx="103765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Exemples de codes:</a:t>
            </a: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#3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CA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est appliquée sur plusieurs listes</a:t>
            </a: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= [1,2,3,4]</a:t>
            </a: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= [17,12,11,10]</a:t>
            </a: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= [-1,-4,5,9]</a:t>
            </a: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fr-CA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CA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fr-CA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(lambda x, y, z : x + y + z, a, b, c)))</a:t>
            </a:r>
          </a:p>
        </p:txBody>
      </p:sp>
    </p:spTree>
    <p:extLst>
      <p:ext uri="{BB962C8B-B14F-4D97-AF65-F5344CB8AC3E}">
        <p14:creationId xmlns:p14="http://schemas.microsoft.com/office/powerpoint/2010/main" val="10863737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3CFC7E-8C80-4C9C-9EE2-865CA06A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49</a:t>
            </a:fld>
            <a:endParaRPr lang="fr-CA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D6C5D491-A7DD-45DB-891F-DCDC0F25A2E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03820" cy="598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Rappel: </a:t>
            </a:r>
            <a:r>
              <a:rPr lang="fr-C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de base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 Expression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D6F0B-36AD-48FF-BAEC-350C142BC8C9}"/>
              </a:ext>
            </a:extLst>
          </p:cNvPr>
          <p:cNvSpPr txBox="1"/>
          <p:nvPr/>
        </p:nvSpPr>
        <p:spPr>
          <a:xfrm>
            <a:off x="207644" y="451513"/>
            <a:ext cx="103765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fr-FR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()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est une autre fonction très utile : façon élégante et plus intelligente de filtrer tous les éléments de la liste fournie, pour lequel le filtre() renvoie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Prend deux arguments: 1) une fonction ou une expression lambda 2) une liste.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Son premier argument renvoie la valeur booléenne,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ou False.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La fonction (argument 1) sera appliquée à chaque élément de la liste (argument 2). Si la fonction (argument 1) renvoie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pour l’élément de la liste (argument 2), l’élément sera ajoute dans la liste de résultats</a:t>
            </a:r>
          </a:p>
          <a:p>
            <a:r>
              <a:rPr lang="fr-CA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Exemples de codes:</a:t>
            </a: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</a:p>
          <a:p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print(list(filter(lambda num: num % 2 == 0, range(1,10)))</a:t>
            </a:r>
          </a:p>
          <a:p>
            <a:endParaRPr lang="pt-BR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 :  </a:t>
            </a:r>
          </a:p>
          <a:p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veg_list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['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tomato','cabbage','meat','chicken','goat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’] </a:t>
            </a:r>
          </a:p>
          <a:p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Sortie: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cabbage','chicken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’] </a:t>
            </a:r>
          </a:p>
          <a:p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rint(list(filter(lambda word: word[0]=='c',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veg_list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77118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F76F6D-5A6D-4457-AE8F-D178D808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5</a:t>
            </a:fld>
            <a:endParaRPr lang="fr-CA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292EB7DF-0BBB-4AD1-8D2C-4FB1188C2E8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448480" cy="598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Rappel: </a:t>
            </a:r>
            <a:r>
              <a:rPr lang="fr-C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de base</a:t>
            </a:r>
            <a:endParaRPr lang="fr-CA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C9C64F-ADED-4404-BD97-7966701F4A0E}"/>
              </a:ext>
            </a:extLst>
          </p:cNvPr>
          <p:cNvSpPr/>
          <p:nvPr/>
        </p:nvSpPr>
        <p:spPr>
          <a:xfrm>
            <a:off x="308511" y="471881"/>
            <a:ext cx="828215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Crée par Guido Van </a:t>
            </a:r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Rossum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 1989, soumis à la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Defense Advanced Research Projects Agency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DARPA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 en 1999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Deux versions  (2.x et 3.x)</a:t>
            </a:r>
          </a:p>
          <a:p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Est de plus en plus utilisé:</a:t>
            </a:r>
          </a:p>
          <a:p>
            <a:pPr marL="800100" lvl="1" indent="-342900">
              <a:buFont typeface="+mj-lt"/>
              <a:buAutoNum type="arabicParenR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Développement des applications web</a:t>
            </a:r>
          </a:p>
          <a:p>
            <a:pPr marL="800100" lvl="1" indent="-342900">
              <a:buFont typeface="+mj-lt"/>
              <a:buAutoNum type="arabicParenR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Développement des APIs</a:t>
            </a:r>
          </a:p>
          <a:p>
            <a:pPr marL="800100" lvl="1" indent="-342900">
              <a:buFont typeface="+mj-lt"/>
              <a:buAutoNum type="arabicParenR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Développement des applications graphiques </a:t>
            </a:r>
          </a:p>
          <a:p>
            <a:pPr marL="800100" lvl="1" indent="-342900">
              <a:buFont typeface="+mj-lt"/>
              <a:buAutoNum type="arabicParenR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Analyse de données</a:t>
            </a:r>
          </a:p>
          <a:p>
            <a:pPr marL="800100" lvl="1" indent="-342900">
              <a:buFont typeface="+mj-lt"/>
              <a:buAutoNum type="arabicParenR"/>
            </a:pPr>
            <a:r>
              <a:rPr lang="fr-CA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Intelligence Artificielle  </a:t>
            </a:r>
          </a:p>
          <a:p>
            <a:pPr marL="800100" lvl="1" indent="-342900">
              <a:buFont typeface="+mj-lt"/>
              <a:buAutoNum type="arabicParenR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</a:p>
          <a:p>
            <a:pPr marL="800100" lvl="1" indent="-342900">
              <a:buFont typeface="+mj-lt"/>
              <a:buAutoNum type="arabicParenR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Automatisation</a:t>
            </a:r>
          </a:p>
          <a:p>
            <a:pPr marL="800100" lvl="1" indent="-342900">
              <a:buFont typeface="+mj-lt"/>
              <a:buAutoNum type="arabicParenR"/>
            </a:pP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Est populaire:</a:t>
            </a:r>
          </a:p>
          <a:p>
            <a:pPr marL="800100" lvl="1" indent="-342900">
              <a:buAutoNum type="arabicParenR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Facile à apprendre</a:t>
            </a:r>
          </a:p>
          <a:p>
            <a:pPr marL="800100" lvl="1" indent="-342900">
              <a:buAutoNum type="arabicParenR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Compréhensible qu’un anglais simple </a:t>
            </a:r>
          </a:p>
          <a:p>
            <a:pPr marL="800100" lvl="1" indent="-342900">
              <a:buAutoNum type="arabicParenR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Open source </a:t>
            </a:r>
          </a:p>
          <a:p>
            <a:pPr marL="800100" lvl="1" indent="-342900">
              <a:buAutoNum type="arabicParenR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Longueur du code (très court)</a:t>
            </a:r>
          </a:p>
          <a:p>
            <a:pPr marL="800100" lvl="1" indent="-342900">
              <a:buAutoNum type="arabicParenR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Indépendant de la plateforme </a:t>
            </a:r>
          </a:p>
          <a:p>
            <a:pPr marL="800100" lvl="1" indent="-342900">
              <a:buAutoNum type="arabicParenR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Soutient les concepts fonctionnels </a:t>
            </a:r>
            <a:r>
              <a:rPr lang="fr-CA">
                <a:latin typeface="Arial" panose="020B0604020202020204" pitchFamily="34" charset="0"/>
                <a:cs typeface="Arial" panose="020B0604020202020204" pitchFamily="34" charset="0"/>
              </a:rPr>
              <a:t>et Orientés 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Objets </a:t>
            </a:r>
            <a:r>
              <a:rPr lang="fr-CA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CA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OOs</a:t>
            </a:r>
            <a:r>
              <a:rPr lang="fr-CA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fr-CA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462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2E35FD-A6A5-480C-A869-67EA6A60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6</a:t>
            </a:fld>
            <a:endParaRPr lang="fr-CA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54370DE2-09D5-4BA7-84E3-DACEE0B2D768}"/>
              </a:ext>
            </a:extLst>
          </p:cNvPr>
          <p:cNvSpPr txBox="1">
            <a:spLocks/>
          </p:cNvSpPr>
          <p:nvPr/>
        </p:nvSpPr>
        <p:spPr>
          <a:xfrm>
            <a:off x="-21047" y="84082"/>
            <a:ext cx="8145544" cy="598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Rappel: </a:t>
            </a:r>
            <a:r>
              <a:rPr lang="fr-C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de base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et types de données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74D5DE-F04E-4A43-A80C-70F89FAF61BD}"/>
              </a:ext>
            </a:extLst>
          </p:cNvPr>
          <p:cNvSpPr/>
          <p:nvPr/>
        </p:nvSpPr>
        <p:spPr>
          <a:xfrm>
            <a:off x="308511" y="471881"/>
            <a:ext cx="82821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Variable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Pas besoin de déclarer les variables avant de les utiliser</a:t>
            </a:r>
          </a:p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     Exemple : </a:t>
            </a:r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=10</a:t>
            </a:r>
          </a:p>
          <a:p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print(a)</a:t>
            </a:r>
          </a:p>
          <a:p>
            <a:r>
              <a:rPr lang="fr-CA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print(type(a))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Règles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pour definer les 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noms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des variables</a:t>
            </a:r>
          </a:p>
          <a:p>
            <a:pPr marL="800100" lvl="1" indent="-342900">
              <a:buFont typeface="+mj-lt"/>
              <a:buAutoNum type="arabicParenR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Peut contenir des lettres, nombres et un souligné </a:t>
            </a:r>
            <a:r>
              <a:rPr lang="fr-CA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  <a:p>
            <a:pPr marL="800100" lvl="1" indent="-342900">
              <a:buFont typeface="+mj-lt"/>
              <a:buAutoNum type="arabicParenR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Ne peut contenir de mot réservé </a:t>
            </a:r>
          </a:p>
          <a:p>
            <a:pPr marL="800100" lvl="1" indent="-342900">
              <a:buFont typeface="+mj-lt"/>
              <a:buAutoNum type="arabicParenR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Ne contient pas d’espaces</a:t>
            </a:r>
          </a:p>
          <a:p>
            <a:pPr marL="800100" lvl="1" indent="-342900">
              <a:buFont typeface="+mj-lt"/>
              <a:buAutoNum type="arabicParenR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Sensible à la casse (majuscule et minuscule) </a:t>
            </a:r>
            <a:r>
              <a:rPr lang="fr-CA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Type de données : simple (</a:t>
            </a:r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, string et </a:t>
            </a:r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booleen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69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01EDDB6-B3BB-4713-9EEB-44BBF752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7</a:t>
            </a:fld>
            <a:endParaRPr lang="fr-CA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5E08C0F1-7569-4C1B-A24E-F245428C0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743274"/>
              </p:ext>
            </p:extLst>
          </p:nvPr>
        </p:nvGraphicFramePr>
        <p:xfrm>
          <a:off x="564254" y="2681072"/>
          <a:ext cx="6530609" cy="3360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919">
                  <a:extLst>
                    <a:ext uri="{9D8B030D-6E8A-4147-A177-3AD203B41FA5}">
                      <a16:colId xmlns:a16="http://schemas.microsoft.com/office/drawing/2014/main" val="441559476"/>
                    </a:ext>
                  </a:extLst>
                </a:gridCol>
                <a:gridCol w="1583675">
                  <a:extLst>
                    <a:ext uri="{9D8B030D-6E8A-4147-A177-3AD203B41FA5}">
                      <a16:colId xmlns:a16="http://schemas.microsoft.com/office/drawing/2014/main" val="3079854265"/>
                    </a:ext>
                  </a:extLst>
                </a:gridCol>
                <a:gridCol w="3403015">
                  <a:extLst>
                    <a:ext uri="{9D8B030D-6E8A-4147-A177-3AD203B41FA5}">
                      <a16:colId xmlns:a16="http://schemas.microsoft.com/office/drawing/2014/main" val="1332027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dirty="0"/>
                        <a:t>Operateur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dirty="0"/>
                        <a:t>Exemple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dirty="0"/>
                        <a:t>Équivalent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991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a 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a =b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765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a +=b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a=(</a:t>
                      </a:r>
                      <a:r>
                        <a:rPr lang="fr-CA" dirty="0" err="1"/>
                        <a:t>a+b</a:t>
                      </a:r>
                      <a:r>
                        <a:rPr lang="fr-CA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2840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r>
                        <a:rPr lang="fr-CA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a -=b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a=(a-b)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79038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r>
                        <a:rPr lang="fr-CA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a *=b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a =(a*b)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30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a /=b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a=(a*b)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38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a %=b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a=(</a:t>
                      </a:r>
                      <a:r>
                        <a:rPr lang="fr-CA" dirty="0" err="1"/>
                        <a:t>a%b</a:t>
                      </a:r>
                      <a:r>
                        <a:rPr lang="fr-CA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349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//=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//=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a =(a//b)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16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**=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a**=b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a=(a**b)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91503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54EA5136-C3EA-44D4-8FCD-BAB3FA5B34D0}"/>
              </a:ext>
            </a:extLst>
          </p:cNvPr>
          <p:cNvGraphicFramePr>
            <a:graphicFrameLocks noGrp="1"/>
          </p:cNvGraphicFramePr>
          <p:nvPr/>
        </p:nvGraphicFramePr>
        <p:xfrm>
          <a:off x="564254" y="739576"/>
          <a:ext cx="38166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608">
                  <a:extLst>
                    <a:ext uri="{9D8B030D-6E8A-4147-A177-3AD203B41FA5}">
                      <a16:colId xmlns:a16="http://schemas.microsoft.com/office/drawing/2014/main" val="45174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Operateur arithmétique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93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+, -, *, /, %, //, 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0819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171AA557-58F7-4570-9625-8BB03192ACCF}"/>
              </a:ext>
            </a:extLst>
          </p:cNvPr>
          <p:cNvGraphicFramePr>
            <a:graphicFrameLocks noGrp="1"/>
          </p:cNvGraphicFramePr>
          <p:nvPr/>
        </p:nvGraphicFramePr>
        <p:xfrm>
          <a:off x="564254" y="1740275"/>
          <a:ext cx="38166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608">
                  <a:extLst>
                    <a:ext uri="{9D8B030D-6E8A-4147-A177-3AD203B41FA5}">
                      <a16:colId xmlns:a16="http://schemas.microsoft.com/office/drawing/2014/main" val="45174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Operateur de comparaison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93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==, !=, &gt;, &lt;, &gt;=, 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0819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348E825C-E4CD-47FF-AC57-B009014D5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572398"/>
              </p:ext>
            </p:extLst>
          </p:nvPr>
        </p:nvGraphicFramePr>
        <p:xfrm>
          <a:off x="4902660" y="1152262"/>
          <a:ext cx="38166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608">
                  <a:extLst>
                    <a:ext uri="{9D8B030D-6E8A-4147-A177-3AD203B41FA5}">
                      <a16:colId xmlns:a16="http://schemas.microsoft.com/office/drawing/2014/main" val="45174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Operateur Logique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93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and, or,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0819"/>
                  </a:ext>
                </a:extLst>
              </a:tr>
            </a:tbl>
          </a:graphicData>
        </a:graphic>
      </p:graphicFrame>
      <p:sp>
        <p:nvSpPr>
          <p:cNvPr id="5" name="Sous-titre 2">
            <a:extLst>
              <a:ext uri="{FF2B5EF4-FFF2-40B4-BE49-F238E27FC236}">
                <a16:creationId xmlns:a16="http://schemas.microsoft.com/office/drawing/2014/main" id="{DCC17B92-D79D-4339-8447-D9A98EC9005E}"/>
              </a:ext>
            </a:extLst>
          </p:cNvPr>
          <p:cNvSpPr txBox="1">
            <a:spLocks/>
          </p:cNvSpPr>
          <p:nvPr/>
        </p:nvSpPr>
        <p:spPr>
          <a:xfrm>
            <a:off x="-21047" y="84082"/>
            <a:ext cx="6448480" cy="598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Rappel: </a:t>
            </a:r>
            <a:r>
              <a:rPr lang="fr-C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de base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Opérateurs </a:t>
            </a:r>
          </a:p>
        </p:txBody>
      </p:sp>
    </p:spTree>
    <p:extLst>
      <p:ext uri="{BB962C8B-B14F-4D97-AF65-F5344CB8AC3E}">
        <p14:creationId xmlns:p14="http://schemas.microsoft.com/office/powerpoint/2010/main" val="132123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1F40982-14C6-4C36-B79C-179FFE65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8</a:t>
            </a:fld>
            <a:endParaRPr lang="fr-CA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B9F220C-54C1-4FED-BFD1-DEA088CE9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101261"/>
              </p:ext>
            </p:extLst>
          </p:nvPr>
        </p:nvGraphicFramePr>
        <p:xfrm>
          <a:off x="500656" y="719666"/>
          <a:ext cx="539336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6684">
                  <a:extLst>
                    <a:ext uri="{9D8B030D-6E8A-4147-A177-3AD203B41FA5}">
                      <a16:colId xmlns:a16="http://schemas.microsoft.com/office/drawing/2014/main" val="47127702"/>
                    </a:ext>
                  </a:extLst>
                </a:gridCol>
                <a:gridCol w="2696684">
                  <a:extLst>
                    <a:ext uri="{9D8B030D-6E8A-4147-A177-3AD203B41FA5}">
                      <a16:colId xmlns:a16="http://schemas.microsoft.com/office/drawing/2014/main" val="234287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Fonction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03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convertir à entier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 </a:t>
                      </a:r>
                      <a:r>
                        <a:rPr lang="fr-CA" dirty="0" err="1"/>
                        <a:t>int</a:t>
                      </a:r>
                      <a:r>
                        <a:rPr lang="fr-CA" dirty="0"/>
                        <a:t>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32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convertir à </a:t>
                      </a:r>
                      <a:r>
                        <a:rPr lang="fr-CA" dirty="0" err="1"/>
                        <a:t>float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 </a:t>
                      </a:r>
                      <a:r>
                        <a:rPr lang="fr-CA" dirty="0" err="1"/>
                        <a:t>float</a:t>
                      </a:r>
                      <a:r>
                        <a:rPr lang="fr-CA" dirty="0"/>
                        <a:t>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5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convertir à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 </a:t>
                      </a:r>
                      <a:r>
                        <a:rPr lang="fr-CA" dirty="0" err="1"/>
                        <a:t>str</a:t>
                      </a:r>
                      <a:r>
                        <a:rPr lang="fr-CA" dirty="0"/>
                        <a:t>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convertir à  caractère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 </a:t>
                      </a:r>
                      <a:r>
                        <a:rPr lang="fr-CA" dirty="0" err="1"/>
                        <a:t>chr</a:t>
                      </a:r>
                      <a:r>
                        <a:rPr lang="fr-CA" dirty="0"/>
                        <a:t>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81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convertir à </a:t>
                      </a:r>
                      <a:r>
                        <a:rPr lang="fr-CA" dirty="0" err="1"/>
                        <a:t>unicode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 </a:t>
                      </a:r>
                      <a:r>
                        <a:rPr lang="fr-CA" dirty="0" err="1"/>
                        <a:t>unichr</a:t>
                      </a:r>
                      <a:r>
                        <a:rPr lang="fr-CA" dirty="0"/>
                        <a:t>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05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convertir à ordinal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 ord(x)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07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convertir à hexadécimal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 </a:t>
                      </a:r>
                      <a:r>
                        <a:rPr lang="fr-CA" dirty="0" err="1"/>
                        <a:t>hex</a:t>
                      </a:r>
                      <a:r>
                        <a:rPr lang="fr-CA" dirty="0"/>
                        <a:t>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41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convertir à octal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 </a:t>
                      </a:r>
                      <a:r>
                        <a:rPr lang="fr-CA" dirty="0" err="1"/>
                        <a:t>oct</a:t>
                      </a:r>
                      <a:r>
                        <a:rPr lang="fr-CA" dirty="0"/>
                        <a:t>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526632"/>
                  </a:ext>
                </a:extLst>
              </a:tr>
            </a:tbl>
          </a:graphicData>
        </a:graphic>
      </p:graphicFrame>
      <p:sp>
        <p:nvSpPr>
          <p:cNvPr id="6" name="Sous-titre 2">
            <a:extLst>
              <a:ext uri="{FF2B5EF4-FFF2-40B4-BE49-F238E27FC236}">
                <a16:creationId xmlns:a16="http://schemas.microsoft.com/office/drawing/2014/main" id="{0042EAB5-7CC4-4928-AAE1-5E9D4A8B3BF7}"/>
              </a:ext>
            </a:extLst>
          </p:cNvPr>
          <p:cNvSpPr txBox="1">
            <a:spLocks/>
          </p:cNvSpPr>
          <p:nvPr/>
        </p:nvSpPr>
        <p:spPr>
          <a:xfrm>
            <a:off x="-21047" y="84082"/>
            <a:ext cx="6448480" cy="598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Rappel: </a:t>
            </a:r>
            <a:r>
              <a:rPr lang="fr-C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de base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Conversion  </a:t>
            </a:r>
          </a:p>
        </p:txBody>
      </p:sp>
    </p:spTree>
    <p:extLst>
      <p:ext uri="{BB962C8B-B14F-4D97-AF65-F5344CB8AC3E}">
        <p14:creationId xmlns:p14="http://schemas.microsoft.com/office/powerpoint/2010/main" val="275788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107DE2-AE66-432E-A2E5-1DE56D82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3B3E-C719-4BAA-94D6-0B02D4D7E67B}" type="slidenum">
              <a:rPr lang="fr-CA" smtClean="0"/>
              <a:t>9</a:t>
            </a:fld>
            <a:endParaRPr lang="fr-CA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05253DFE-72E0-4AE7-8255-3E9026E7515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145544" cy="598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Rappel: </a:t>
            </a:r>
            <a:r>
              <a:rPr lang="fr-C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de base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Chaîne (</a:t>
            </a:r>
            <a:r>
              <a:rPr lang="fr-CA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5A09BB-F3E1-493C-8A5C-69F4726EF44E}"/>
              </a:ext>
            </a:extLst>
          </p:cNvPr>
          <p:cNvSpPr txBox="1"/>
          <p:nvPr/>
        </p:nvSpPr>
        <p:spPr>
          <a:xfrm>
            <a:off x="82830" y="553442"/>
            <a:ext cx="982717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 Est l’un des types de données les plus populaires et les plus utiles.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Helvetica Neue"/>
              </a:rPr>
              <a:t>E</a:t>
            </a: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st une séquence (une collection ordonnée avec une position) d’autres objets ou éléments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Peut être créé en enfermant des caractères dans des guillemets simples ou doubles </a:t>
            </a:r>
          </a:p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(Python considérer les guillemets simples et doubles de la même manière)</a:t>
            </a:r>
          </a:p>
          <a:p>
            <a:r>
              <a:rPr lang="fr-CA" dirty="0">
                <a:solidFill>
                  <a:srgbClr val="0070C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Exemples de codes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creating single quotes string</a:t>
            </a:r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print('creating single quotes string’)</a:t>
            </a:r>
          </a:p>
          <a:p>
            <a:endParaRPr lang="en-US" sz="18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#2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creating double quotes string</a:t>
            </a:r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print("creating double quotes string")</a:t>
            </a:r>
          </a:p>
          <a:p>
            <a:endParaRPr lang="en-US" sz="18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#3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chaînes de caractères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avec des quotes</a:t>
            </a:r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print("we have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lot's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other quotes,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let's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wrap them in double quotes") </a:t>
            </a:r>
          </a:p>
          <a:p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Est utilisée pour enregistrer des informations textuelles (p. ex. le nom de la personne) ainsi que pour la collecte arbitraire d’octets (p. ex. le contenu d’un fichier image).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Est immuable dans Python —ne peut pas être modifiée une fois qu’elle est créée</a:t>
            </a:r>
          </a:p>
        </p:txBody>
      </p:sp>
    </p:spTree>
    <p:extLst>
      <p:ext uri="{BB962C8B-B14F-4D97-AF65-F5344CB8AC3E}">
        <p14:creationId xmlns:p14="http://schemas.microsoft.com/office/powerpoint/2010/main" val="38073612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5259</TotalTime>
  <Words>5455</Words>
  <Application>Microsoft Office PowerPoint</Application>
  <PresentationFormat>Widescreen</PresentationFormat>
  <Paragraphs>862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Arial</vt:lpstr>
      <vt:lpstr>Arial Unicode MS</vt:lpstr>
      <vt:lpstr>Calibri</vt:lpstr>
      <vt:lpstr>Calibri Light</vt:lpstr>
      <vt:lpstr>Helvetica Neue</vt:lpstr>
      <vt:lpstr>Roboto</vt:lpstr>
      <vt:lpstr>Trebuchet MS</vt:lpstr>
      <vt:lpstr>Wingdings</vt:lpstr>
      <vt:lpstr>Wingdings 2</vt:lpstr>
      <vt:lpstr>Wingdings 3</vt:lpstr>
      <vt:lpstr>HDOfficeLightV0</vt:lpstr>
      <vt:lpstr>Facette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hassina bounif</dc:creator>
  <cp:lastModifiedBy>Hassina Bounif</cp:lastModifiedBy>
  <cp:revision>536</cp:revision>
  <dcterms:created xsi:type="dcterms:W3CDTF">2019-07-16T02:01:19Z</dcterms:created>
  <dcterms:modified xsi:type="dcterms:W3CDTF">2020-10-01T21:31:00Z</dcterms:modified>
</cp:coreProperties>
</file>