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9D615E1-712F-46BE-8D33-9D9CA56EDF66}">
  <a:tblStyle styleId="{39D615E1-712F-46BE-8D33-9D9CA56EDF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5b40b63c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5b40b63c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5b40b63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5b40b63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b40b63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b40b63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5b40b63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5b40b63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Total Servos, each is controlled individually, range is limited to prevent damage, played with init value so head is in middle at 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5b40b63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5b40b63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5b40b63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5b40b63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5b40b63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5b40b63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5b40b63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5b40b63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5b40b63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5b40b63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84OHAJzbtnn5vT6z2YnNI3qG_jk8N05T/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Einstein TurtleBot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 Matsuo and Philip Arola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a:t>
            </a:r>
            <a:endParaRPr/>
          </a:p>
        </p:txBody>
      </p:sp>
      <p:pic>
        <p:nvPicPr>
          <p:cNvPr id="190" name="Google Shape;190;p22" title="20181105_161129[1].mp4">
            <a:hlinkClick r:id="rId3"/>
          </p:cNvPr>
          <p:cNvPicPr preferRelativeResize="0"/>
          <p:nvPr/>
        </p:nvPicPr>
        <p:blipFill>
          <a:blip r:embed="rId4">
            <a:alphaModFix/>
          </a:blip>
          <a:stretch>
            <a:fillRect/>
          </a:stretch>
        </p:blipFill>
        <p:spPr>
          <a:xfrm>
            <a:off x="1354000" y="1211375"/>
            <a:ext cx="6925876" cy="3401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Overview/Goals/Requirements</a:t>
            </a:r>
            <a:endParaRPr/>
          </a:p>
        </p:txBody>
      </p:sp>
      <p:sp>
        <p:nvSpPr>
          <p:cNvPr id="141" name="Google Shape;141;p14"/>
          <p:cNvSpPr txBox="1"/>
          <p:nvPr>
            <p:ph idx="1" type="body"/>
          </p:nvPr>
        </p:nvSpPr>
        <p:spPr>
          <a:xfrm>
            <a:off x="1297500" y="15392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Robot must have some simple body gestures like greeting, hello, good bye, shake hand, etc.</a:t>
            </a:r>
            <a:endParaRPr/>
          </a:p>
          <a:p>
            <a:pPr indent="-311150" lvl="0" marL="457200" rtl="0" algn="l">
              <a:spcBef>
                <a:spcPts val="0"/>
              </a:spcBef>
              <a:spcAft>
                <a:spcPts val="0"/>
              </a:spcAft>
              <a:buSzPts val="1300"/>
              <a:buChar char="●"/>
            </a:pPr>
            <a:r>
              <a:rPr lang="en"/>
              <a:t>Robot must have some vision capabilities: recognize human face (not who this person is, only that human is present and where) , recognize object (like big red box or yellow round object etc), or recognize another robot (which one).</a:t>
            </a:r>
            <a:endParaRPr/>
          </a:p>
          <a:p>
            <a:pPr indent="-311150" lvl="0" marL="457200" rtl="0" algn="l">
              <a:spcBef>
                <a:spcPts val="0"/>
              </a:spcBef>
              <a:spcAft>
                <a:spcPts val="0"/>
              </a:spcAft>
              <a:buSzPts val="1300"/>
              <a:buChar char="●"/>
            </a:pPr>
            <a:r>
              <a:rPr lang="en"/>
              <a:t>Robot must use some type of Machine Learning, Evolutionary algorithm, neural net or fuzzy logic.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 Project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 is divided into 4 nodes:</a:t>
            </a:r>
            <a:endParaRPr/>
          </a:p>
          <a:p>
            <a:pPr indent="-311150" lvl="0" marL="457200" rtl="0" algn="l">
              <a:spcBef>
                <a:spcPts val="1600"/>
              </a:spcBef>
              <a:spcAft>
                <a:spcPts val="0"/>
              </a:spcAft>
              <a:buSzPts val="1300"/>
              <a:buAutoNum type="arabicPeriod"/>
            </a:pPr>
            <a:r>
              <a:rPr lang="en"/>
              <a:t>Dynamixel servo </a:t>
            </a:r>
            <a:r>
              <a:rPr lang="en"/>
              <a:t>initialization</a:t>
            </a:r>
            <a:endParaRPr/>
          </a:p>
          <a:p>
            <a:pPr indent="-311150" lvl="0" marL="457200" rtl="0" algn="l">
              <a:spcBef>
                <a:spcPts val="0"/>
              </a:spcBef>
              <a:spcAft>
                <a:spcPts val="0"/>
              </a:spcAft>
              <a:buSzPts val="1300"/>
              <a:buAutoNum type="arabicPeriod"/>
            </a:pPr>
            <a:r>
              <a:rPr lang="en"/>
              <a:t>Servo control</a:t>
            </a:r>
            <a:endParaRPr/>
          </a:p>
          <a:p>
            <a:pPr indent="-311150" lvl="0" marL="457200" rtl="0" algn="l">
              <a:spcBef>
                <a:spcPts val="0"/>
              </a:spcBef>
              <a:spcAft>
                <a:spcPts val="0"/>
              </a:spcAft>
              <a:buSzPts val="1300"/>
              <a:buAutoNum type="arabicPeriod"/>
            </a:pPr>
            <a:r>
              <a:rPr lang="en"/>
              <a:t>Face detection</a:t>
            </a:r>
            <a:endParaRPr/>
          </a:p>
          <a:p>
            <a:pPr indent="-311150" lvl="0" marL="457200" rtl="0" algn="l">
              <a:spcBef>
                <a:spcPts val="0"/>
              </a:spcBef>
              <a:spcAft>
                <a:spcPts val="0"/>
              </a:spcAft>
              <a:buSzPts val="1300"/>
              <a:buAutoNum type="arabicPeriod"/>
            </a:pPr>
            <a:r>
              <a:rPr lang="en"/>
              <a:t>Gesture control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Servo Setup/Config/research</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54" name="Google Shape;154;p16"/>
          <p:cNvGraphicFramePr/>
          <p:nvPr/>
        </p:nvGraphicFramePr>
        <p:xfrm>
          <a:off x="13" y="913875"/>
          <a:ext cx="3000000" cy="3000000"/>
        </p:xfrm>
        <a:graphic>
          <a:graphicData uri="http://schemas.openxmlformats.org/drawingml/2006/table">
            <a:tbl>
              <a:tblPr>
                <a:noFill/>
                <a:tableStyleId>{39D615E1-712F-46BE-8D33-9D9CA56EDF66}</a:tableStyleId>
              </a:tblPr>
              <a:tblGrid>
                <a:gridCol w="852825"/>
                <a:gridCol w="413950"/>
                <a:gridCol w="633375"/>
                <a:gridCol w="633375"/>
                <a:gridCol w="633375"/>
                <a:gridCol w="633375"/>
                <a:gridCol w="633375"/>
                <a:gridCol w="633375"/>
                <a:gridCol w="633375"/>
                <a:gridCol w="633375"/>
                <a:gridCol w="633375"/>
                <a:gridCol w="633375"/>
                <a:gridCol w="633375"/>
                <a:gridCol w="910075"/>
              </a:tblGrid>
              <a:tr h="295700">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ID</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Min</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Max</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Torque</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Min</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Max</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Range</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Init</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Min</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Max</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Min (rad)</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Max (rad)</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Description</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r h="295700">
                <a:tc rowSpan="4">
                  <a:txBody>
                    <a:bodyPr>
                      <a:noAutofit/>
                    </a:bodyPr>
                    <a:lstStyle/>
                    <a:p>
                      <a:pPr indent="0" lvl="0" marL="0" rtl="0" algn="l">
                        <a:spcBef>
                          <a:spcPts val="0"/>
                        </a:spcBef>
                        <a:spcAft>
                          <a:spcPts val="0"/>
                        </a:spcAft>
                        <a:buNone/>
                      </a:pPr>
                      <a:r>
                        <a:rPr lang="en" sz="900">
                          <a:solidFill>
                            <a:srgbClr val="FFFFFF"/>
                          </a:solidFill>
                        </a:rPr>
                        <a:t>Right Arm</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409.20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818.40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120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240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120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409</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409</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819</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2.52</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Shoulder Vertical</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r h="344825">
                <a:tc vMerge="1"/>
                <a:tc>
                  <a:txBody>
                    <a:bodyPr>
                      <a:noAutofit/>
                    </a:bodyPr>
                    <a:lstStyle/>
                    <a:p>
                      <a:pPr indent="0" lvl="0" marL="0" rtl="0" algn="r">
                        <a:lnSpc>
                          <a:spcPct val="115000"/>
                        </a:lnSpc>
                        <a:spcBef>
                          <a:spcPts val="0"/>
                        </a:spcBef>
                        <a:spcAft>
                          <a:spcPts val="0"/>
                        </a:spcAft>
                        <a:buNone/>
                      </a:pPr>
                      <a:r>
                        <a:rPr lang="en" sz="900">
                          <a:solidFill>
                            <a:srgbClr val="FFFFFF"/>
                          </a:solidFill>
                        </a:rPr>
                        <a:t>2</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341.00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647.90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190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90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341</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341</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648</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1.89</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Shoulder Horizontal</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r h="295700">
                <a:tc vMerge="1"/>
                <a:tc>
                  <a:txBody>
                    <a:bodyPr>
                      <a:noAutofit/>
                    </a:bodyPr>
                    <a:lstStyle/>
                    <a:p>
                      <a:pPr indent="0" lvl="0" marL="0" rtl="0" algn="r">
                        <a:lnSpc>
                          <a:spcPct val="115000"/>
                        </a:lnSpc>
                        <a:spcBef>
                          <a:spcPts val="0"/>
                        </a:spcBef>
                        <a:spcAft>
                          <a:spcPts val="0"/>
                        </a:spcAft>
                        <a:buNone/>
                      </a:pPr>
                      <a:r>
                        <a:rPr lang="en" sz="900">
                          <a:solidFill>
                            <a:srgbClr val="FFFFFF"/>
                          </a:solidFill>
                        </a:rPr>
                        <a:t>3</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306.90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716.10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90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210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120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306</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306</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717</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2.52</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Elbow Vertical</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r h="295700">
                <a:tc vMerge="1"/>
                <a:tc>
                  <a:txBody>
                    <a:bodyPr>
                      <a:noAutofit/>
                    </a:bodyPr>
                    <a:lstStyle/>
                    <a:p>
                      <a:pPr indent="0" lvl="0" marL="0" rtl="0" algn="r">
                        <a:lnSpc>
                          <a:spcPct val="115000"/>
                        </a:lnSpc>
                        <a:spcBef>
                          <a:spcPts val="0"/>
                        </a:spcBef>
                        <a:spcAft>
                          <a:spcPts val="0"/>
                        </a:spcAft>
                        <a:buNone/>
                      </a:pPr>
                      <a:r>
                        <a:rPr lang="en" sz="900">
                          <a:solidFill>
                            <a:srgbClr val="FFFFFF"/>
                          </a:solidFill>
                        </a:rPr>
                        <a:t>4</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341.00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647.90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190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90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341</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341</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648</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1.89</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Elbow Horizontal</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r h="295700">
                <a:tc rowSpan="4">
                  <a:txBody>
                    <a:bodyPr>
                      <a:noAutofit/>
                    </a:bodyPr>
                    <a:lstStyle/>
                    <a:p>
                      <a:pPr indent="0" lvl="0" marL="0" rtl="0" algn="l">
                        <a:spcBef>
                          <a:spcPts val="0"/>
                        </a:spcBef>
                        <a:spcAft>
                          <a:spcPts val="0"/>
                        </a:spcAft>
                        <a:buNone/>
                      </a:pPr>
                      <a:r>
                        <a:rPr lang="en" sz="900">
                          <a:solidFill>
                            <a:srgbClr val="FFFFFF"/>
                          </a:solidFill>
                        </a:rPr>
                        <a:t>Left Arm</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204.60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613.80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180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120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204</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204</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614</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2.52</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Shoulder Vertical</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r h="344825">
                <a:tc vMerge="1"/>
                <a:tc>
                  <a:txBody>
                    <a:bodyPr>
                      <a:noAutofit/>
                    </a:bodyPr>
                    <a:lstStyle/>
                    <a:p>
                      <a:pPr indent="0" lvl="0" marL="0" rtl="0" algn="r">
                        <a:lnSpc>
                          <a:spcPct val="115000"/>
                        </a:lnSpc>
                        <a:spcBef>
                          <a:spcPts val="0"/>
                        </a:spcBef>
                        <a:spcAft>
                          <a:spcPts val="0"/>
                        </a:spcAft>
                        <a:buNone/>
                      </a:pPr>
                      <a:r>
                        <a:rPr lang="en" sz="900">
                          <a:solidFill>
                            <a:srgbClr val="FFFFFF"/>
                          </a:solidFill>
                        </a:rPr>
                        <a:t>6</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341.00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647.90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190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90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341</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341</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648</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1.89</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Shoulder Horizontal</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r h="295700">
                <a:tc vMerge="1"/>
                <a:tc>
                  <a:txBody>
                    <a:bodyPr>
                      <a:noAutofit/>
                    </a:bodyPr>
                    <a:lstStyle/>
                    <a:p>
                      <a:pPr indent="0" lvl="0" marL="0" rtl="0" algn="r">
                        <a:lnSpc>
                          <a:spcPct val="115000"/>
                        </a:lnSpc>
                        <a:spcBef>
                          <a:spcPts val="0"/>
                        </a:spcBef>
                        <a:spcAft>
                          <a:spcPts val="0"/>
                        </a:spcAft>
                        <a:buNone/>
                      </a:pPr>
                      <a:r>
                        <a:rPr lang="en" sz="900">
                          <a:solidFill>
                            <a:srgbClr val="FFFFFF"/>
                          </a:solidFill>
                        </a:rPr>
                        <a:t>7</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613.80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1023.00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180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120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613</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613</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1023</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2.52</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Elbow Vertical</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r h="295700">
                <a:tc vMerge="1"/>
                <a:tc>
                  <a:txBody>
                    <a:bodyPr>
                      <a:noAutofit/>
                    </a:bodyPr>
                    <a:lstStyle/>
                    <a:p>
                      <a:pPr indent="0" lvl="0" marL="0" rtl="0" algn="r">
                        <a:lnSpc>
                          <a:spcPct val="115000"/>
                        </a:lnSpc>
                        <a:spcBef>
                          <a:spcPts val="0"/>
                        </a:spcBef>
                        <a:spcAft>
                          <a:spcPts val="0"/>
                        </a:spcAft>
                        <a:buNone/>
                      </a:pPr>
                      <a:r>
                        <a:rPr lang="en" sz="900">
                          <a:solidFill>
                            <a:srgbClr val="FFFFFF"/>
                          </a:solidFill>
                        </a:rPr>
                        <a:t>8</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409.20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682.00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120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200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80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409</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409</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682</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1.68</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Elbow Horizontal</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r h="295700">
                <a:tc rowSpan="2">
                  <a:txBody>
                    <a:bodyPr>
                      <a:noAutofit/>
                    </a:bodyPr>
                    <a:lstStyle/>
                    <a:p>
                      <a:pPr indent="0" lvl="0" marL="0" rtl="0" algn="l">
                        <a:spcBef>
                          <a:spcPts val="0"/>
                        </a:spcBef>
                        <a:spcAft>
                          <a:spcPts val="0"/>
                        </a:spcAft>
                        <a:buNone/>
                      </a:pPr>
                      <a:r>
                        <a:rPr lang="en" sz="900">
                          <a:solidFill>
                            <a:srgbClr val="FFFFFF"/>
                          </a:solidFill>
                        </a:rPr>
                        <a:t>Head</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9</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358.05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664.95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105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195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90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511</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358</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665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-0.94</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0.95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Neck Horizontal</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r h="212200">
                <a:tc vMerge="1"/>
                <a:tc>
                  <a:txBody>
                    <a:bodyPr>
                      <a:noAutofit/>
                    </a:bodyPr>
                    <a:lstStyle/>
                    <a:p>
                      <a:pPr indent="0" lvl="0" marL="0" rtl="0" algn="r">
                        <a:lnSpc>
                          <a:spcPct val="115000"/>
                        </a:lnSpc>
                        <a:spcBef>
                          <a:spcPts val="0"/>
                        </a:spcBef>
                        <a:spcAft>
                          <a:spcPts val="0"/>
                        </a:spcAft>
                        <a:buNone/>
                      </a:pPr>
                      <a:r>
                        <a:rPr lang="en" sz="900">
                          <a:solidFill>
                            <a:srgbClr val="FFFFFF"/>
                          </a:solidFill>
                        </a:rPr>
                        <a:t>10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375.10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613.80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110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180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70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375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375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614</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0.00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1.47</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rPr lang="en" sz="900">
                          <a:solidFill>
                            <a:srgbClr val="FFFFFF"/>
                          </a:solidFill>
                        </a:rPr>
                        <a:t>Neck Vertical</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r h="152400">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r h="166325">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2</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3</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4</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6</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7</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8</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9</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r h="295700">
                <a:tc>
                  <a:txBody>
                    <a:bodyPr>
                      <a:noAutofit/>
                    </a:bodyPr>
                    <a:lstStyle/>
                    <a:p>
                      <a:pPr indent="0" lvl="0" marL="0" rtl="0" algn="l">
                        <a:spcBef>
                          <a:spcPts val="0"/>
                        </a:spcBef>
                        <a:spcAft>
                          <a:spcPts val="0"/>
                        </a:spcAft>
                        <a:buNone/>
                      </a:pPr>
                      <a:r>
                        <a:rPr lang="en" sz="900">
                          <a:solidFill>
                            <a:srgbClr val="FFFFFF"/>
                          </a:solidFill>
                        </a:rPr>
                        <a:t>Raise Right Arm</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2.52</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0.95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1.05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1.05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2.52</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1.89</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1.05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0.8</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r h="295700">
                <a:tc>
                  <a:txBody>
                    <a:bodyPr>
                      <a:noAutofit/>
                    </a:bodyPr>
                    <a:lstStyle/>
                    <a:p>
                      <a:pPr indent="0" lvl="0" marL="0" rtl="0" algn="l">
                        <a:spcBef>
                          <a:spcPts val="0"/>
                        </a:spcBef>
                        <a:spcAft>
                          <a:spcPts val="0"/>
                        </a:spcAft>
                        <a:buNone/>
                      </a:pPr>
                      <a:r>
                        <a:rPr lang="en" sz="900">
                          <a:solidFill>
                            <a:srgbClr val="FFFFFF"/>
                          </a:solidFill>
                        </a:rPr>
                        <a:t>Raise Left Arm</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1.05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1.89</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0.84</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1.05</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r">
                        <a:lnSpc>
                          <a:spcPct val="115000"/>
                        </a:lnSpc>
                        <a:spcBef>
                          <a:spcPts val="0"/>
                        </a:spcBef>
                        <a:spcAft>
                          <a:spcPts val="0"/>
                        </a:spcAft>
                        <a:buNone/>
                      </a:pPr>
                      <a:r>
                        <a:rPr lang="en" sz="900">
                          <a:solidFill>
                            <a:srgbClr val="FFFFFF"/>
                          </a:solidFill>
                        </a:rPr>
                        <a:t>0.8</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c>
                  <a:txBody>
                    <a:bodyPr>
                      <a:noAutofit/>
                    </a:bodyPr>
                    <a:lstStyle/>
                    <a:p>
                      <a:pPr indent="0" lvl="0" marL="0" rtl="0" algn="l">
                        <a:spcBef>
                          <a:spcPts val="0"/>
                        </a:spcBef>
                        <a:spcAft>
                          <a:spcPts val="0"/>
                        </a:spcAft>
                        <a:buNone/>
                      </a:pPr>
                      <a:r>
                        <a:t/>
                      </a:r>
                      <a:endParaRPr sz="900">
                        <a:solidFill>
                          <a:srgbClr val="FFFFFF"/>
                        </a:solidFill>
                      </a:endParaRPr>
                    </a:p>
                  </a:txBody>
                  <a:tcPr marT="0" marB="0" marR="0"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000000"/>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Using the default OpenCV Haar Cascade Classifier, we find faces and their location in the image </a:t>
            </a:r>
            <a:endParaRPr/>
          </a:p>
          <a:p>
            <a:pPr indent="-311150" lvl="0" marL="457200" rtl="0" algn="l">
              <a:spcBef>
                <a:spcPts val="0"/>
              </a:spcBef>
              <a:spcAft>
                <a:spcPts val="0"/>
              </a:spcAft>
              <a:buSzPts val="1300"/>
              <a:buChar char="●"/>
            </a:pPr>
            <a:r>
              <a:rPr lang="en"/>
              <a:t>The amount of faces, and their locations, are published on a ROS topic</a:t>
            </a:r>
            <a:endParaRPr/>
          </a:p>
          <a:p>
            <a:pPr indent="-311150" lvl="0" marL="457200" rtl="0" algn="l">
              <a:spcBef>
                <a:spcPts val="0"/>
              </a:spcBef>
              <a:spcAft>
                <a:spcPts val="0"/>
              </a:spcAft>
              <a:buSzPts val="1300"/>
              <a:buChar char="●"/>
            </a:pPr>
            <a:r>
              <a:rPr lang="en"/>
              <a:t>If a monitor is </a:t>
            </a:r>
            <a:r>
              <a:rPr lang="en"/>
              <a:t>attached</a:t>
            </a:r>
            <a:r>
              <a:rPr lang="en"/>
              <a:t>, we display the image, along with the faces recognized</a:t>
            </a:r>
            <a:endParaRPr/>
          </a:p>
          <a:p>
            <a:pPr indent="-298450" lvl="1" marL="914400" rtl="0" algn="l">
              <a:spcBef>
                <a:spcPts val="0"/>
              </a:spcBef>
              <a:spcAft>
                <a:spcPts val="0"/>
              </a:spcAft>
              <a:buSzPts val="1100"/>
              <a:buChar char="○"/>
            </a:pPr>
            <a:r>
              <a:rPr lang="en"/>
              <a:t>We also display the zone where faces trigger a gesture response on screen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Putting them together</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is where ROS comes in for our project.  We used two topics that publish from the face detection script to send over how many faces there are, and where they are</a:t>
            </a:r>
            <a:endParaRPr/>
          </a:p>
          <a:p>
            <a:pPr indent="-311150" lvl="0" marL="457200" rtl="0" algn="l">
              <a:spcBef>
                <a:spcPts val="0"/>
              </a:spcBef>
              <a:spcAft>
                <a:spcPts val="0"/>
              </a:spcAft>
              <a:buSzPts val="1300"/>
              <a:buChar char="●"/>
            </a:pPr>
            <a:r>
              <a:rPr lang="en"/>
              <a:t>The gesture code interprets these, and determines which gesture methods to call</a:t>
            </a:r>
            <a:endParaRPr/>
          </a:p>
          <a:p>
            <a:pPr indent="-311150" lvl="0" marL="457200" rtl="0" algn="l">
              <a:spcBef>
                <a:spcPts val="0"/>
              </a:spcBef>
              <a:spcAft>
                <a:spcPts val="0"/>
              </a:spcAft>
              <a:buSzPts val="1300"/>
              <a:buChar char="●"/>
            </a:pPr>
            <a:r>
              <a:rPr lang="en"/>
              <a:t>Each gesture method is a fairly straightforward </a:t>
            </a:r>
            <a:r>
              <a:rPr lang="en"/>
              <a:t>function</a:t>
            </a:r>
            <a:r>
              <a:rPr lang="en"/>
              <a:t> that publishes target servo values, then waits, the sends the next values (</a:t>
            </a:r>
            <a:r>
              <a:rPr lang="en"/>
              <a:t>wash</a:t>
            </a:r>
            <a:r>
              <a:rPr lang="en"/>
              <a:t>, rinse, repeat).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(of the technical nature)</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Wires disconnect when robot moves sometimes, bring the whole dynamixel bus down</a:t>
            </a:r>
            <a:endParaRPr/>
          </a:p>
          <a:p>
            <a:pPr indent="-298450" lvl="1" marL="914400" rtl="0" algn="l">
              <a:spcBef>
                <a:spcPts val="0"/>
              </a:spcBef>
              <a:spcAft>
                <a:spcPts val="0"/>
              </a:spcAft>
              <a:buSzPts val="1100"/>
              <a:buChar char="○"/>
            </a:pPr>
            <a:r>
              <a:rPr lang="en"/>
              <a:t>Replacing wires helps, but this is a never-ending hunt</a:t>
            </a:r>
            <a:endParaRPr/>
          </a:p>
          <a:p>
            <a:pPr indent="-311150" lvl="0" marL="457200" rtl="0" algn="l">
              <a:spcBef>
                <a:spcPts val="0"/>
              </a:spcBef>
              <a:spcAft>
                <a:spcPts val="0"/>
              </a:spcAft>
              <a:buSzPts val="1300"/>
              <a:buChar char="●"/>
            </a:pPr>
            <a:r>
              <a:rPr lang="en"/>
              <a:t>Navigating and creating ROS/Catkin projects was a learning experience</a:t>
            </a:r>
            <a:endParaRPr/>
          </a:p>
          <a:p>
            <a:pPr indent="-311150" lvl="0" marL="457200" rtl="0" algn="l">
              <a:spcBef>
                <a:spcPts val="0"/>
              </a:spcBef>
              <a:spcAft>
                <a:spcPts val="0"/>
              </a:spcAft>
              <a:buSzPts val="1300"/>
              <a:buChar char="●"/>
            </a:pPr>
            <a:r>
              <a:rPr lang="en"/>
              <a:t>Configuring development devices, and making sure that we can work across multiple devices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learned, what we would do differently</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Add more gestures/have it robot respond accordingly to distance</a:t>
            </a:r>
            <a:endParaRPr/>
          </a:p>
          <a:p>
            <a:pPr indent="-311150" lvl="0" marL="457200" rtl="0" algn="l">
              <a:spcBef>
                <a:spcPts val="0"/>
              </a:spcBef>
              <a:spcAft>
                <a:spcPts val="0"/>
              </a:spcAft>
              <a:buSzPts val="1300"/>
              <a:buChar char="●"/>
            </a:pPr>
            <a:r>
              <a:rPr lang="en"/>
              <a:t>Have different gestures behave differently on the meta level; stack gestures so one can execute, and then another can midway through (eg: rotate torso, then wave)</a:t>
            </a:r>
            <a:endParaRPr/>
          </a:p>
          <a:p>
            <a:pPr indent="-311150" lvl="0" marL="457200" rtl="0" algn="l">
              <a:spcBef>
                <a:spcPts val="0"/>
              </a:spcBef>
              <a:spcAft>
                <a:spcPts val="0"/>
              </a:spcAft>
              <a:buSzPts val="1300"/>
              <a:buChar char="●"/>
            </a:pPr>
            <a:r>
              <a:rPr lang="en"/>
              <a:t>Refine facial detection for less false positives (eyes are seen as faces within faces) and less false negatives (head rotation relative to camera is the worst culprit)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was an awesome project more like this please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