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b40b6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b40b6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b40b6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b40b6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b40b63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b40b63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b2433a1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b2433a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b2433a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b2433a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b40b63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b40b63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b40b63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b40b63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b40b63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b40b63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NESze2Fq4g-mprWR1u-G-BGPxTxIJqEQ/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TurtleBot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Matsuo and Philip Arola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Overview/Goals/Requirements</a:t>
            </a:r>
            <a:endParaRPr/>
          </a:p>
        </p:txBody>
      </p:sp>
      <p:sp>
        <p:nvSpPr>
          <p:cNvPr id="141" name="Google Shape;141;p14"/>
          <p:cNvSpPr txBox="1"/>
          <p:nvPr>
            <p:ph idx="1" type="body"/>
          </p:nvPr>
        </p:nvSpPr>
        <p:spPr>
          <a:xfrm>
            <a:off x="1297500" y="15392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robot is must to speak interactively, being able to perform light conversation</a:t>
            </a:r>
            <a:endParaRPr/>
          </a:p>
          <a:p>
            <a:pPr indent="-311150" lvl="0" marL="457200" rtl="0" algn="l">
              <a:spcBef>
                <a:spcPts val="0"/>
              </a:spcBef>
              <a:spcAft>
                <a:spcPts val="0"/>
              </a:spcAft>
              <a:buSzPts val="1300"/>
              <a:buChar char="●"/>
            </a:pPr>
            <a:r>
              <a:rPr lang="en"/>
              <a:t>Our robot must perform in a theater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 Project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divided into 4 nodes:</a:t>
            </a:r>
            <a:endParaRPr/>
          </a:p>
          <a:p>
            <a:pPr indent="-311150" lvl="0" marL="457200" rtl="0" algn="l">
              <a:spcBef>
                <a:spcPts val="1600"/>
              </a:spcBef>
              <a:spcAft>
                <a:spcPts val="0"/>
              </a:spcAft>
              <a:buSzPts val="1300"/>
              <a:buAutoNum type="arabicPeriod"/>
            </a:pPr>
            <a:r>
              <a:rPr lang="en"/>
              <a:t>Speech Synthesis</a:t>
            </a:r>
            <a:endParaRPr/>
          </a:p>
          <a:p>
            <a:pPr indent="-311150" lvl="0" marL="457200" rtl="0" algn="l">
              <a:spcBef>
                <a:spcPts val="0"/>
              </a:spcBef>
              <a:spcAft>
                <a:spcPts val="0"/>
              </a:spcAft>
              <a:buSzPts val="1300"/>
              <a:buAutoNum type="arabicPeriod"/>
            </a:pPr>
            <a:r>
              <a:rPr lang="en"/>
              <a:t>Voice Recognition</a:t>
            </a:r>
            <a:endParaRPr/>
          </a:p>
          <a:p>
            <a:pPr indent="-311150" lvl="0" marL="457200" rtl="0" algn="l">
              <a:spcBef>
                <a:spcPts val="0"/>
              </a:spcBef>
              <a:spcAft>
                <a:spcPts val="0"/>
              </a:spcAft>
              <a:buSzPts val="1300"/>
              <a:buAutoNum type="arabicPeriod"/>
            </a:pPr>
            <a:r>
              <a:rPr lang="en"/>
              <a:t>Robot Theater Actor</a:t>
            </a:r>
            <a:endParaRPr/>
          </a:p>
          <a:p>
            <a:pPr indent="-311150" lvl="0" marL="457200" rtl="0" algn="l">
              <a:spcBef>
                <a:spcPts val="0"/>
              </a:spcBef>
              <a:spcAft>
                <a:spcPts val="0"/>
              </a:spcAft>
              <a:buSzPts val="1300"/>
              <a:buAutoNum type="arabicPeriod"/>
            </a:pPr>
            <a:r>
              <a:rPr lang="en"/>
              <a:t>Director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Synthesis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speech synthesis script is a service node which takes in a text phrase as a request, plays an mp3 of the phrase, and returns a success or failure status in regards to executing the mp3</a:t>
            </a:r>
            <a:endParaRPr/>
          </a:p>
          <a:p>
            <a:pPr indent="-311150" lvl="0" marL="457200" rtl="0" algn="l">
              <a:spcBef>
                <a:spcPts val="0"/>
              </a:spcBef>
              <a:spcAft>
                <a:spcPts val="0"/>
              </a:spcAft>
              <a:buSzPts val="1300"/>
              <a:buChar char="●"/>
            </a:pPr>
            <a:r>
              <a:rPr lang="en"/>
              <a:t>First this script opens up a Amazon Polly session to access the speech synthesis tools provided by Polly</a:t>
            </a:r>
            <a:endParaRPr/>
          </a:p>
          <a:p>
            <a:pPr indent="-298450" lvl="1" marL="914400" rtl="0" algn="l">
              <a:spcBef>
                <a:spcPts val="0"/>
              </a:spcBef>
              <a:spcAft>
                <a:spcPts val="0"/>
              </a:spcAft>
              <a:buSzPts val="1100"/>
              <a:buChar char="○"/>
            </a:pPr>
            <a:r>
              <a:rPr lang="en"/>
              <a:t>To do this, a AWS access key id and AWS secret access key are required, which you can generate from the AWS website</a:t>
            </a:r>
            <a:endParaRPr/>
          </a:p>
          <a:p>
            <a:pPr indent="-311150" lvl="0" marL="457200" rtl="0" algn="l">
              <a:spcBef>
                <a:spcPts val="0"/>
              </a:spcBef>
              <a:spcAft>
                <a:spcPts val="0"/>
              </a:spcAft>
              <a:buSzPts val="1300"/>
              <a:buChar char="●"/>
            </a:pPr>
            <a:r>
              <a:rPr lang="en"/>
              <a:t>After this, the node is initialized and waits to be called</a:t>
            </a:r>
            <a:endParaRPr/>
          </a:p>
          <a:p>
            <a:pPr indent="-298450" lvl="1" marL="914400" rtl="0" algn="l">
              <a:spcBef>
                <a:spcPts val="0"/>
              </a:spcBef>
              <a:spcAft>
                <a:spcPts val="0"/>
              </a:spcAft>
              <a:buSzPts val="1100"/>
              <a:buChar char="○"/>
            </a:pPr>
            <a:r>
              <a:rPr lang="en"/>
              <a:t>When called, the node takes the request, which in this case is a text phrase, and with Polly, turns it into an mp3</a:t>
            </a:r>
            <a:endParaRPr/>
          </a:p>
          <a:p>
            <a:pPr indent="-298450" lvl="1" marL="914400" rtl="0" algn="l">
              <a:spcBef>
                <a:spcPts val="0"/>
              </a:spcBef>
              <a:spcAft>
                <a:spcPts val="0"/>
              </a:spcAft>
              <a:buSzPts val="1100"/>
              <a:buChar char="○"/>
            </a:pPr>
            <a:r>
              <a:rPr lang="en"/>
              <a:t>The mp3 is then played and the status returns 1 for success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Recognition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The voice recognition node consists of three stage: recording, processing, and response.  In the voice recording stage, the robot records audio and saves the audio file.  This code was mostly provided by Melih, but it has been modified</a:t>
            </a:r>
            <a:endParaRPr/>
          </a:p>
          <a:p>
            <a:pPr indent="-311150" lvl="0" marL="457200" marR="0" rtl="0" algn="l">
              <a:lnSpc>
                <a:spcPct val="115000"/>
              </a:lnSpc>
              <a:spcBef>
                <a:spcPts val="0"/>
              </a:spcBef>
              <a:spcAft>
                <a:spcPts val="0"/>
              </a:spcAft>
              <a:buSzPts val="1300"/>
              <a:buChar char="●"/>
            </a:pPr>
            <a:r>
              <a:rPr lang="en"/>
              <a:t>The voice processing stage is likewise mostly derived from Melih’s code, just modified to better handle my control loop.  It takes in the captured audio file from the prior stage, and sends it to a Google server, which processes it and returns a string.  It does this by determining what is said (speech to text), and processing a response based off of trained conversation models.  The response is a string of like-natural speech.</a:t>
            </a:r>
            <a:endParaRPr/>
          </a:p>
          <a:p>
            <a:pPr indent="-311150" lvl="0" marL="457200" marR="0" rtl="0" algn="l">
              <a:lnSpc>
                <a:spcPct val="115000"/>
              </a:lnSpc>
              <a:spcBef>
                <a:spcPts val="0"/>
              </a:spcBef>
              <a:spcAft>
                <a:spcPts val="0"/>
              </a:spcAft>
              <a:buSzPts val="1300"/>
              <a:buChar char="●"/>
            </a:pPr>
            <a:r>
              <a:rPr lang="en"/>
              <a:t>The response stage takes the response from the processing stage, and vocalizes the response over speakers and will gesture.  The gesture is determined by checking a switch statement of pre-selected responses, and choose the matching gesture.  The voice synthesis code is explained in the previous node.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Theater Actor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The robot theater actor node subscribes to the director node written by the Schrodinger Cat team, and publishes whether or not it is currently active.</a:t>
            </a:r>
            <a:endParaRPr/>
          </a:p>
          <a:p>
            <a:pPr indent="-311150" lvl="0" marL="457200" marR="0" rtl="0" algn="l">
              <a:lnSpc>
                <a:spcPct val="115000"/>
              </a:lnSpc>
              <a:spcBef>
                <a:spcPts val="0"/>
              </a:spcBef>
              <a:spcAft>
                <a:spcPts val="0"/>
              </a:spcAft>
              <a:buSzPts val="1300"/>
              <a:buChar char="●"/>
            </a:pPr>
            <a:r>
              <a:rPr lang="en"/>
              <a:t>The actor gestures according to the line entered.  Once the gesture is determined, it sends a gesture command.  Voice synthesis and playback is handled on the director node for physical reasons (speaker placement, 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primary challenge we faced with this project was library management.  Python was particularly problematic with DialogFlow and Amazon Polly.  We also had trouble when trying to setup the Raspberry Pi as the controller for the robot, because many essential ROS libraries were not available for ARM.</a:t>
            </a:r>
            <a:endParaRPr/>
          </a:p>
          <a:p>
            <a:pPr indent="-311150" lvl="0" marL="457200" rtl="0" algn="l">
              <a:spcBef>
                <a:spcPts val="0"/>
              </a:spcBef>
              <a:spcAft>
                <a:spcPts val="0"/>
              </a:spcAft>
              <a:buSzPts val="1300"/>
              <a:buChar char="●"/>
            </a:pPr>
            <a:r>
              <a:rPr lang="en"/>
              <a:t>We continued to face the problems in servo wiring.  This time, the robot would often run slow, as though there were heavy load applied to all of the servos.  This prevented the robot from completing the motions fully, which is odd considering that the code sends the servos to absolute positions.  Further investigation is needed, possibly the library has timeouts.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 what we would do differently</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improved collaborating with version control by figuring out how to properly track files.  Of particularly difficulty was using .gitignore, which is used to block automatically generated files that contain path/environment information that breaks compilation and execution on other controllers.</a:t>
            </a:r>
            <a:endParaRPr/>
          </a:p>
          <a:p>
            <a:pPr indent="-311150" lvl="0" marL="457200" rtl="0" algn="l">
              <a:spcBef>
                <a:spcPts val="0"/>
              </a:spcBef>
              <a:spcAft>
                <a:spcPts val="0"/>
              </a:spcAft>
              <a:buSzPts val="1300"/>
              <a:buChar char="●"/>
            </a:pPr>
            <a:r>
              <a:rPr lang="en"/>
              <a:t>We also refined our skills with ROS node, publishing/subscribing, and services.  In particular, we learned how to utilize ROS networking to effectively subdivide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Theater Play</a:t>
            </a:r>
            <a:endParaRPr/>
          </a:p>
        </p:txBody>
      </p:sp>
      <p:pic>
        <p:nvPicPr>
          <p:cNvPr id="183" name="Google Shape;183;p21" title="VID_20181208_162915375.mp4">
            <a:hlinkClick r:id="rId3"/>
          </p:cNvPr>
          <p:cNvPicPr preferRelativeResize="0"/>
          <p:nvPr/>
        </p:nvPicPr>
        <p:blipFill>
          <a:blip r:embed="rId4">
            <a:alphaModFix/>
          </a:blip>
          <a:stretch>
            <a:fillRect/>
          </a:stretch>
        </p:blipFill>
        <p:spPr>
          <a:xfrm>
            <a:off x="2060113" y="1008250"/>
            <a:ext cx="5513675" cy="413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