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2964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C6"/>
    <a:srgbClr val="99FF99"/>
    <a:srgbClr val="66CCFF"/>
    <a:srgbClr val="99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9282" y="112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722" y="-96"/>
      </p:cViewPr>
      <p:guideLst>
        <p:guide orient="horz" pos="2160"/>
        <p:guide pos="292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41045" cy="33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56" tIns="45278" rIns="90556" bIns="45278" numCol="1" anchor="t" anchorCtr="0" compatLnSpc="1">
            <a:prstTxWarp prst="textNoShape">
              <a:avLst/>
            </a:prstTxWarp>
          </a:bodyPr>
          <a:lstStyle>
            <a:lvl1pPr defTabSz="906510" eaLnBrk="0" hangingPunct="0">
              <a:defRPr sz="11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5357" y="0"/>
            <a:ext cx="4041044" cy="33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56" tIns="45278" rIns="90556" bIns="45278" numCol="1" anchor="t" anchorCtr="0" compatLnSpc="1">
            <a:prstTxWarp prst="textNoShape">
              <a:avLst/>
            </a:prstTxWarp>
          </a:bodyPr>
          <a:lstStyle>
            <a:lvl1pPr algn="r" defTabSz="906510" eaLnBrk="0" hangingPunct="0">
              <a:defRPr sz="11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21649"/>
            <a:ext cx="4041045" cy="33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56" tIns="45278" rIns="90556" bIns="45278" numCol="1" anchor="b" anchorCtr="0" compatLnSpc="1">
            <a:prstTxWarp prst="textNoShape">
              <a:avLst/>
            </a:prstTxWarp>
          </a:bodyPr>
          <a:lstStyle>
            <a:lvl1pPr defTabSz="906510" eaLnBrk="0" hangingPunct="0">
              <a:defRPr sz="11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5357" y="6521649"/>
            <a:ext cx="4041044" cy="33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56" tIns="45278" rIns="90556" bIns="45278" numCol="1" anchor="b" anchorCtr="0" compatLnSpc="1">
            <a:prstTxWarp prst="textNoShape">
              <a:avLst/>
            </a:prstTxWarp>
          </a:bodyPr>
          <a:lstStyle>
            <a:lvl1pPr algn="r" defTabSz="906510" eaLnBrk="0" hangingPunct="0">
              <a:defRPr sz="1100"/>
            </a:lvl1pPr>
          </a:lstStyle>
          <a:p>
            <a:fld id="{5AE2F5CC-C45E-40F0-A3DC-5BE76D04657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41045" cy="33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56" tIns="45278" rIns="90556" bIns="45278" numCol="1" anchor="t" anchorCtr="0" compatLnSpc="1">
            <a:prstTxWarp prst="textNoShape">
              <a:avLst/>
            </a:prstTxWarp>
          </a:bodyPr>
          <a:lstStyle>
            <a:lvl1pPr defTabSz="906510" eaLnBrk="0" hangingPunct="0">
              <a:defRPr sz="11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5357" y="0"/>
            <a:ext cx="4041044" cy="33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56" tIns="45278" rIns="90556" bIns="45278" numCol="1" anchor="t" anchorCtr="0" compatLnSpc="1">
            <a:prstTxWarp prst="textNoShape">
              <a:avLst/>
            </a:prstTxWarp>
          </a:bodyPr>
          <a:lstStyle>
            <a:lvl1pPr algn="r" defTabSz="906510" eaLnBrk="0" hangingPunct="0">
              <a:defRPr sz="11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5763" y="508000"/>
            <a:ext cx="3444875" cy="2584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2775" y="3259336"/>
            <a:ext cx="6870851" cy="309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56" tIns="45278" rIns="90556" bIns="452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21649"/>
            <a:ext cx="4041045" cy="33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56" tIns="45278" rIns="90556" bIns="45278" numCol="1" anchor="b" anchorCtr="0" compatLnSpc="1">
            <a:prstTxWarp prst="textNoShape">
              <a:avLst/>
            </a:prstTxWarp>
          </a:bodyPr>
          <a:lstStyle>
            <a:lvl1pPr defTabSz="906510" eaLnBrk="0" hangingPunct="0">
              <a:defRPr sz="11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5357" y="6521649"/>
            <a:ext cx="4041044" cy="33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56" tIns="45278" rIns="90556" bIns="45278" numCol="1" anchor="b" anchorCtr="0" compatLnSpc="1">
            <a:prstTxWarp prst="textNoShape">
              <a:avLst/>
            </a:prstTxWarp>
          </a:bodyPr>
          <a:lstStyle>
            <a:lvl1pPr algn="r" defTabSz="906510" eaLnBrk="0" hangingPunct="0">
              <a:defRPr sz="1100"/>
            </a:lvl1pPr>
          </a:lstStyle>
          <a:p>
            <a:fld id="{378436AA-CEAF-4763-AB73-5AAE92AEE9D9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163" y="11930063"/>
            <a:ext cx="43526075" cy="8232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325" y="21763038"/>
            <a:ext cx="35845750" cy="98139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F3425-30A8-4D82-9647-673B8F89AA2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616A2C-7D31-4AB4-AC86-0A0BBE2E770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83925" y="3413125"/>
            <a:ext cx="10880725" cy="307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1750" y="3413125"/>
            <a:ext cx="32489775" cy="307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8C0484-6655-4BFB-BDCD-47462BA8197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FD036E-B703-4AB7-8433-14C013F0BC4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0" y="24679275"/>
            <a:ext cx="43526075" cy="7626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0" y="16278225"/>
            <a:ext cx="43526075" cy="84010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4AB2A3-80A1-4D96-9661-3654A8DC4E1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1750" y="11093450"/>
            <a:ext cx="21685250" cy="23044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79400" y="11093450"/>
            <a:ext cx="21685250" cy="23044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A841C-E476-4233-8C8B-17A1D366481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8" y="1538288"/>
            <a:ext cx="46085125" cy="640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638" y="8596313"/>
            <a:ext cx="22625050" cy="35829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638" y="12179300"/>
            <a:ext cx="22625050" cy="22126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775" y="8596313"/>
            <a:ext cx="22632988" cy="35829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775" y="12179300"/>
            <a:ext cx="22632988" cy="22126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8DA953-16D1-435C-9AF5-22C7ED1799B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CF3227-AE5E-4D70-A4B2-7EB5F93EC9E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87EF38-86F2-4D66-ADB4-B7EF34386F3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8" y="1528763"/>
            <a:ext cx="16846550" cy="65071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9963" y="1528763"/>
            <a:ext cx="28625800" cy="32777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638" y="8035925"/>
            <a:ext cx="16846550" cy="26269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77963-77C1-4A3C-9DF9-1DC9B599E10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175" y="26882725"/>
            <a:ext cx="30724475" cy="3175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175" y="3432175"/>
            <a:ext cx="30724475" cy="23042563"/>
          </a:xfrm>
        </p:spPr>
        <p:txBody>
          <a:bodyPr lIns="438912" tIns="219456" rIns="438912" bIns="219456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175" y="30057725"/>
            <a:ext cx="30724475" cy="4506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DF8299-D4AA-4E27-9B54-37ACC8A30CB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2475" y="2925763"/>
            <a:ext cx="373062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0054" tIns="190027" rIns="380054" bIns="1900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2475" y="9509125"/>
            <a:ext cx="37306250" cy="1975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0054" tIns="190027" rIns="380054" bIns="1900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2475" y="29992638"/>
            <a:ext cx="9144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0054" tIns="190027" rIns="380054" bIns="19002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58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92638"/>
            <a:ext cx="1390015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0054" tIns="190027" rIns="380054" bIns="19002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5800"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92638"/>
            <a:ext cx="9144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0054" tIns="190027" rIns="380054" bIns="19002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5800"/>
            </a:lvl1pPr>
          </a:lstStyle>
          <a:p>
            <a:fld id="{EBA90A16-B130-446F-93B9-FC05ACE7247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00475" rtl="0" eaLnBrk="0" fontAlgn="base" hangingPunct="0">
        <a:spcBef>
          <a:spcPct val="0"/>
        </a:spcBef>
        <a:spcAft>
          <a:spcPct val="0"/>
        </a:spcAft>
        <a:defRPr sz="183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3800475" rtl="0" eaLnBrk="0" fontAlgn="base" hangingPunct="0">
        <a:spcBef>
          <a:spcPct val="0"/>
        </a:spcBef>
        <a:spcAft>
          <a:spcPct val="0"/>
        </a:spcAft>
        <a:defRPr sz="18300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2pPr>
      <a:lvl3pPr algn="ctr" defTabSz="3800475" rtl="0" eaLnBrk="0" fontAlgn="base" hangingPunct="0">
        <a:spcBef>
          <a:spcPct val="0"/>
        </a:spcBef>
        <a:spcAft>
          <a:spcPct val="0"/>
        </a:spcAft>
        <a:defRPr sz="18300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3pPr>
      <a:lvl4pPr algn="ctr" defTabSz="3800475" rtl="0" eaLnBrk="0" fontAlgn="base" hangingPunct="0">
        <a:spcBef>
          <a:spcPct val="0"/>
        </a:spcBef>
        <a:spcAft>
          <a:spcPct val="0"/>
        </a:spcAft>
        <a:defRPr sz="18300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4pPr>
      <a:lvl5pPr algn="ctr" defTabSz="3800475" rtl="0" eaLnBrk="0" fontAlgn="base" hangingPunct="0">
        <a:spcBef>
          <a:spcPct val="0"/>
        </a:spcBef>
        <a:spcAft>
          <a:spcPct val="0"/>
        </a:spcAft>
        <a:defRPr sz="18300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5pPr>
      <a:lvl6pPr marL="457200"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itchFamily="18" charset="0"/>
        </a:defRPr>
      </a:lvl6pPr>
      <a:lvl7pPr marL="914400"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itchFamily="18" charset="0"/>
        </a:defRPr>
      </a:lvl7pPr>
      <a:lvl8pPr marL="1371600"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itchFamily="18" charset="0"/>
        </a:defRPr>
      </a:lvl8pPr>
      <a:lvl9pPr marL="1828800"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 New Roman" pitchFamily="18" charset="0"/>
        </a:defRPr>
      </a:lvl9pPr>
    </p:titleStyle>
    <p:bodyStyle>
      <a:lvl1pPr marL="1425575" indent="-1425575" algn="l" defTabSz="3800475" rtl="0" eaLnBrk="0" fontAlgn="base" hangingPunct="0">
        <a:spcBef>
          <a:spcPct val="20000"/>
        </a:spcBef>
        <a:spcAft>
          <a:spcPct val="0"/>
        </a:spcAft>
        <a:buChar char="•"/>
        <a:defRPr sz="133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3087688" indent="-1187450" algn="l" defTabSz="3800475" rtl="0" eaLnBrk="0" fontAlgn="base" hangingPunct="0">
        <a:spcBef>
          <a:spcPct val="20000"/>
        </a:spcBef>
        <a:spcAft>
          <a:spcPct val="0"/>
        </a:spcAft>
        <a:buChar char="–"/>
        <a:defRPr sz="11600">
          <a:solidFill>
            <a:schemeClr val="tx1"/>
          </a:solidFill>
          <a:latin typeface="+mn-lt"/>
          <a:ea typeface="ＭＳ Ｐゴシック" charset="-128"/>
        </a:defRPr>
      </a:lvl2pPr>
      <a:lvl3pPr marL="4751388" indent="-950913" algn="l" defTabSz="3800475" rtl="0" eaLnBrk="0" fontAlgn="base" hangingPunct="0">
        <a:spcBef>
          <a:spcPct val="20000"/>
        </a:spcBef>
        <a:spcAft>
          <a:spcPct val="0"/>
        </a:spcAft>
        <a:buChar char="•"/>
        <a:defRPr sz="10000">
          <a:solidFill>
            <a:schemeClr val="tx1"/>
          </a:solidFill>
          <a:latin typeface="+mn-lt"/>
          <a:ea typeface="ＭＳ Ｐゴシック" charset="-128"/>
        </a:defRPr>
      </a:lvl3pPr>
      <a:lvl4pPr marL="6650038" indent="-949325" algn="l" defTabSz="3800475" rtl="0" eaLnBrk="0" fontAlgn="base" hangingPunct="0">
        <a:spcBef>
          <a:spcPct val="20000"/>
        </a:spcBef>
        <a:spcAft>
          <a:spcPct val="0"/>
        </a:spcAft>
        <a:buChar char="–"/>
        <a:defRPr sz="8300">
          <a:solidFill>
            <a:schemeClr val="tx1"/>
          </a:solidFill>
          <a:latin typeface="+mn-lt"/>
          <a:ea typeface="ＭＳ Ｐゴシック" charset="-128"/>
        </a:defRPr>
      </a:lvl4pPr>
      <a:lvl5pPr marL="8551863" indent="-950913" algn="l" defTabSz="3800475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  <a:ea typeface="ＭＳ Ｐゴシック" charset="-128"/>
        </a:defRPr>
      </a:lvl5pPr>
      <a:lvl6pPr marL="103330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5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ounded Rectangle 849"/>
          <p:cNvSpPr>
            <a:spLocks noChangeArrowheads="1"/>
          </p:cNvSpPr>
          <p:nvPr/>
        </p:nvSpPr>
        <p:spPr bwMode="auto">
          <a:xfrm>
            <a:off x="37261800" y="4419600"/>
            <a:ext cx="6400800" cy="9445752"/>
          </a:xfrm>
          <a:prstGeom prst="roundRect">
            <a:avLst>
              <a:gd name="adj" fmla="val 16667"/>
            </a:avLst>
          </a:prstGeom>
          <a:solidFill>
            <a:srgbClr val="FCFCC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9178" tIns="39589" rIns="79178" bIns="39589"/>
          <a:lstStyle/>
          <a:p>
            <a:pPr algn="ctr" defTabSz="3800475" eaLnBrk="0" hangingPunct="0"/>
            <a:endParaRPr lang="en-US" sz="3500" dirty="0"/>
          </a:p>
        </p:txBody>
      </p:sp>
      <p:sp>
        <p:nvSpPr>
          <p:cNvPr id="15366" name="Rounded Rectangle 848"/>
          <p:cNvSpPr>
            <a:spLocks noChangeArrowheads="1"/>
          </p:cNvSpPr>
          <p:nvPr/>
        </p:nvSpPr>
        <p:spPr bwMode="auto">
          <a:xfrm>
            <a:off x="228600" y="13868400"/>
            <a:ext cx="28879800" cy="18897600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9178" tIns="39589" rIns="79178" bIns="39589"/>
          <a:lstStyle/>
          <a:p>
            <a:pPr algn="ctr" defTabSz="3800475" eaLnBrk="0" hangingPunct="0"/>
            <a:endParaRPr lang="en-US" sz="4700" i="1" u="sng" dirty="0"/>
          </a:p>
        </p:txBody>
      </p:sp>
      <p:sp>
        <p:nvSpPr>
          <p:cNvPr id="15368" name="Rounded Rectangle 846"/>
          <p:cNvSpPr>
            <a:spLocks noChangeArrowheads="1"/>
          </p:cNvSpPr>
          <p:nvPr/>
        </p:nvSpPr>
        <p:spPr bwMode="auto">
          <a:xfrm>
            <a:off x="10439400" y="4267200"/>
            <a:ext cx="26060400" cy="94488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9178" tIns="39589" rIns="79178" bIns="39589"/>
          <a:lstStyle/>
          <a:p>
            <a:pPr algn="ctr" defTabSz="3800475" eaLnBrk="0" hangingPunct="0"/>
            <a:endParaRPr lang="en-US" sz="4700" i="1" u="sng" dirty="0"/>
          </a:p>
        </p:txBody>
      </p:sp>
      <p:sp>
        <p:nvSpPr>
          <p:cNvPr id="15369" name="Rounded Rectangle 849"/>
          <p:cNvSpPr>
            <a:spLocks noChangeArrowheads="1"/>
          </p:cNvSpPr>
          <p:nvPr/>
        </p:nvSpPr>
        <p:spPr bwMode="auto">
          <a:xfrm>
            <a:off x="29794200" y="14769166"/>
            <a:ext cx="13487400" cy="1479643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9178" tIns="39589" rIns="79178" bIns="39589"/>
          <a:lstStyle/>
          <a:p>
            <a:pPr algn="ctr" defTabSz="3800475" eaLnBrk="0" hangingPunct="0"/>
            <a:endParaRPr lang="en-US" sz="3500" dirty="0"/>
          </a:p>
        </p:txBody>
      </p:sp>
      <p:sp>
        <p:nvSpPr>
          <p:cNvPr id="15371" name="Rounded Rectangle 846"/>
          <p:cNvSpPr>
            <a:spLocks noChangeArrowheads="1"/>
          </p:cNvSpPr>
          <p:nvPr/>
        </p:nvSpPr>
        <p:spPr bwMode="auto">
          <a:xfrm>
            <a:off x="228600" y="4267200"/>
            <a:ext cx="9906000" cy="9445752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9178" tIns="39589" rIns="79178" bIns="39589"/>
          <a:lstStyle/>
          <a:p>
            <a:pPr algn="ctr" defTabSz="3800475" eaLnBrk="0" hangingPunct="0"/>
            <a:endParaRPr lang="en-US" sz="4700" i="1" u="sng" dirty="0"/>
          </a:p>
        </p:txBody>
      </p:sp>
      <p:sp>
        <p:nvSpPr>
          <p:cNvPr id="401413" name="Text Box 5"/>
          <p:cNvSpPr txBox="1">
            <a:spLocks noChangeArrowheads="1"/>
          </p:cNvSpPr>
          <p:nvPr/>
        </p:nvSpPr>
        <p:spPr bwMode="auto">
          <a:xfrm>
            <a:off x="8424863" y="228600"/>
            <a:ext cx="26627137" cy="364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9178" tIns="39589" rIns="79178" bIns="39589" anchorCtr="1">
            <a:spAutoFit/>
          </a:bodyPr>
          <a:lstStyle/>
          <a:p>
            <a:pPr algn="ctr" defTabSz="3800475" eaLnBrk="0" hangingPunct="0"/>
            <a:r>
              <a:rPr lang="en-US" sz="69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What Instructor </a:t>
            </a:r>
            <a:r>
              <a:rPr lang="en-US" sz="69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Characteristics </a:t>
            </a:r>
            <a:r>
              <a:rPr lang="en-US" sz="69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Are Associated With</a:t>
            </a:r>
          </a:p>
          <a:p>
            <a:pPr algn="ctr" defTabSz="3800475" eaLnBrk="0" hangingPunct="0"/>
            <a:r>
              <a:rPr lang="en-US" sz="69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Improved Student Attitudes </a:t>
            </a:r>
            <a:r>
              <a:rPr lang="en-US" sz="69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Toward Statistics</a:t>
            </a:r>
          </a:p>
          <a:p>
            <a:pPr algn="ctr" defTabSz="3800475" eaLnBrk="0" hangingPunct="0"/>
            <a:r>
              <a:rPr lang="en-US" sz="4700" i="1" dirty="0"/>
              <a:t>Michael A. Posner, Department of Mathematical Sciences, Villanova University</a:t>
            </a:r>
          </a:p>
          <a:p>
            <a:pPr algn="ctr" defTabSz="3800475" eaLnBrk="0" hangingPunct="0"/>
            <a:r>
              <a:rPr lang="en-US" sz="4700" i="1" dirty="0"/>
              <a:t>Philip A. Yates, Department of Mathematics, Saint Michael’s College</a:t>
            </a:r>
          </a:p>
        </p:txBody>
      </p:sp>
      <p:sp>
        <p:nvSpPr>
          <p:cNvPr id="15373" name="Text Box 7208"/>
          <p:cNvSpPr txBox="1">
            <a:spLocks noChangeArrowheads="1"/>
          </p:cNvSpPr>
          <p:nvPr/>
        </p:nvSpPr>
        <p:spPr bwMode="auto">
          <a:xfrm>
            <a:off x="976313" y="5816262"/>
            <a:ext cx="8701087" cy="34039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9178" tIns="39589" rIns="79178" bIns="39589">
            <a:spAutoFit/>
          </a:bodyPr>
          <a:lstStyle/>
          <a:p>
            <a:pPr algn="ctr" defTabSz="3800475" eaLnBrk="0" hangingPunct="0"/>
            <a:r>
              <a:rPr lang="en-US" sz="5400" dirty="0">
                <a:solidFill>
                  <a:schemeClr val="hlink"/>
                </a:solidFill>
              </a:rPr>
              <a:t>Determine which instructor characteristics are associated with increases in student attitudes toward statistics</a:t>
            </a:r>
          </a:p>
        </p:txBody>
      </p:sp>
      <p:sp>
        <p:nvSpPr>
          <p:cNvPr id="15374" name="Rectangle 7212"/>
          <p:cNvSpPr>
            <a:spLocks noChangeArrowheads="1"/>
          </p:cNvSpPr>
          <p:nvPr/>
        </p:nvSpPr>
        <p:spPr bwMode="auto">
          <a:xfrm>
            <a:off x="21866225" y="-306388"/>
            <a:ext cx="158750" cy="61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9178" tIns="39589" rIns="79178" bIns="39589" anchor="ctr">
            <a:spAutoFit/>
          </a:bodyPr>
          <a:lstStyle/>
          <a:p>
            <a:pPr algn="ctr" defTabSz="792163" eaLnBrk="0" hangingPunct="0"/>
            <a:endParaRPr lang="en-US" sz="3500" dirty="0"/>
          </a:p>
        </p:txBody>
      </p:sp>
      <p:pic>
        <p:nvPicPr>
          <p:cNvPr id="15375" name="Picture 14961" descr="Villanova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609600"/>
            <a:ext cx="6858000" cy="18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6" name="TextBox 847"/>
          <p:cNvSpPr txBox="1">
            <a:spLocks noChangeArrowheads="1"/>
          </p:cNvSpPr>
          <p:nvPr/>
        </p:nvSpPr>
        <p:spPr bwMode="auto">
          <a:xfrm>
            <a:off x="3516651" y="4572000"/>
            <a:ext cx="3106222" cy="10032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79178" tIns="39589" rIns="79178" bIns="39589">
            <a:spAutoFit/>
          </a:bodyPr>
          <a:lstStyle/>
          <a:p>
            <a:pPr algn="ctr" defTabSz="792163" eaLnBrk="0" hangingPunct="0"/>
            <a:r>
              <a:rPr lang="en-US" sz="6000" i="1" u="sng" dirty="0">
                <a:solidFill>
                  <a:schemeClr val="hlink"/>
                </a:solidFill>
              </a:rPr>
              <a:t>Objective</a:t>
            </a:r>
          </a:p>
        </p:txBody>
      </p:sp>
      <p:sp>
        <p:nvSpPr>
          <p:cNvPr id="15377" name="TextBox 847"/>
          <p:cNvSpPr txBox="1">
            <a:spLocks noChangeArrowheads="1"/>
          </p:cNvSpPr>
          <p:nvPr/>
        </p:nvSpPr>
        <p:spPr bwMode="auto">
          <a:xfrm>
            <a:off x="2160587" y="9788525"/>
            <a:ext cx="5992813" cy="803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79178" tIns="39589" rIns="79178" bIns="39589">
            <a:spAutoFit/>
          </a:bodyPr>
          <a:lstStyle/>
          <a:p>
            <a:pPr algn="ctr" defTabSz="792163" eaLnBrk="0" hangingPunct="0"/>
            <a:r>
              <a:rPr lang="en-US" sz="4700" i="1" u="sng" dirty="0"/>
              <a:t>Why Look at Attitudes?</a:t>
            </a:r>
          </a:p>
        </p:txBody>
      </p:sp>
      <p:sp>
        <p:nvSpPr>
          <p:cNvPr id="15378" name="Text Box 7208"/>
          <p:cNvSpPr txBox="1">
            <a:spLocks noChangeArrowheads="1"/>
          </p:cNvSpPr>
          <p:nvPr/>
        </p:nvSpPr>
        <p:spPr bwMode="auto">
          <a:xfrm>
            <a:off x="914400" y="10792836"/>
            <a:ext cx="8686800" cy="25421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9178" tIns="39589" rIns="79178" bIns="39589">
            <a:spAutoFit/>
          </a:bodyPr>
          <a:lstStyle/>
          <a:p>
            <a:pPr marL="642938" lvl="1" indent="-247650" defTabSz="3800475" eaLnBrk="0" hangingPunct="0">
              <a:buFontTx/>
              <a:buChar char="•"/>
            </a:pPr>
            <a:r>
              <a:rPr lang="en-US" sz="3200" dirty="0" smtClean="0"/>
              <a:t>Fearful or disgruntled students </a:t>
            </a:r>
            <a:r>
              <a:rPr lang="en-US" sz="3200" dirty="0"/>
              <a:t>tend to perform poorly in the course</a:t>
            </a:r>
          </a:p>
          <a:p>
            <a:pPr marL="642938" lvl="1" indent="-247650" defTabSz="3800475" eaLnBrk="0" hangingPunct="0">
              <a:buFontTx/>
              <a:buChar char="•"/>
            </a:pPr>
            <a:r>
              <a:rPr lang="en-US" sz="3200" dirty="0"/>
              <a:t>Student attitudes have been shown to correlate with both </a:t>
            </a:r>
            <a:r>
              <a:rPr lang="en-US" sz="3200" dirty="0" smtClean="0"/>
              <a:t>short- </a:t>
            </a:r>
            <a:r>
              <a:rPr lang="en-US" sz="3200" dirty="0"/>
              <a:t>and long-term </a:t>
            </a:r>
            <a:r>
              <a:rPr lang="en-US" sz="3200" dirty="0" smtClean="0"/>
              <a:t>outcomes (</a:t>
            </a:r>
            <a:r>
              <a:rPr lang="en-US" sz="3200" dirty="0" smtClean="0"/>
              <a:t>Vanhoof</a:t>
            </a:r>
            <a:r>
              <a:rPr lang="en-US" sz="3200" dirty="0"/>
              <a:t>, et. al., 2004)</a:t>
            </a:r>
          </a:p>
        </p:txBody>
      </p:sp>
      <p:sp>
        <p:nvSpPr>
          <p:cNvPr id="15379" name="TextBox 847"/>
          <p:cNvSpPr txBox="1">
            <a:spLocks noChangeArrowheads="1"/>
          </p:cNvSpPr>
          <p:nvPr/>
        </p:nvSpPr>
        <p:spPr bwMode="auto">
          <a:xfrm>
            <a:off x="14358938" y="4572000"/>
            <a:ext cx="1644650" cy="803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79178" tIns="39589" rIns="79178" bIns="39589">
            <a:spAutoFit/>
          </a:bodyPr>
          <a:lstStyle/>
          <a:p>
            <a:pPr algn="ctr" defTabSz="792163" eaLnBrk="0" hangingPunct="0"/>
            <a:r>
              <a:rPr lang="en-US" sz="4700" i="1" u="sng" dirty="0"/>
              <a:t>SATS</a:t>
            </a:r>
          </a:p>
        </p:txBody>
      </p:sp>
      <p:sp>
        <p:nvSpPr>
          <p:cNvPr id="15380" name="Text Box 7208"/>
          <p:cNvSpPr txBox="1">
            <a:spLocks noChangeArrowheads="1"/>
          </p:cNvSpPr>
          <p:nvPr/>
        </p:nvSpPr>
        <p:spPr bwMode="auto">
          <a:xfrm>
            <a:off x="11430000" y="5540375"/>
            <a:ext cx="8001000" cy="3527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9178" tIns="39589" rIns="79178" bIns="39589">
            <a:spAutoFit/>
          </a:bodyPr>
          <a:lstStyle/>
          <a:p>
            <a:pPr defTabSz="3800475" eaLnBrk="0" hangingPunct="0">
              <a:buFontTx/>
              <a:buChar char="•"/>
            </a:pPr>
            <a:r>
              <a:rPr lang="en-US" dirty="0" smtClean="0"/>
              <a:t> Survey </a:t>
            </a:r>
            <a:r>
              <a:rPr lang="en-US" dirty="0"/>
              <a:t>of Attitudes Toward </a:t>
            </a:r>
            <a:r>
              <a:rPr lang="en-US" dirty="0" smtClean="0"/>
              <a:t>Statistics (</a:t>
            </a:r>
            <a:r>
              <a:rPr lang="en-US" dirty="0" smtClean="0"/>
              <a:t>Schau</a:t>
            </a:r>
            <a:r>
              <a:rPr lang="en-US" dirty="0" smtClean="0"/>
              <a:t>, 2000)</a:t>
            </a:r>
            <a:endParaRPr lang="en-US" dirty="0"/>
          </a:p>
          <a:p>
            <a:pPr defTabSz="3800475" eaLnBrk="0" hangingPunct="0">
              <a:buFont typeface="Arial" charset="0"/>
              <a:buChar char="•"/>
            </a:pPr>
            <a:r>
              <a:rPr lang="en-US" dirty="0" smtClean="0"/>
              <a:t> 36 </a:t>
            </a:r>
            <a:r>
              <a:rPr lang="en-US" dirty="0"/>
              <a:t>items that assess six attitudinal components</a:t>
            </a:r>
          </a:p>
          <a:p>
            <a:pPr lvl="1" defTabSz="3800475" eaLnBrk="0" hangingPunct="0">
              <a:buFont typeface="Arial" charset="0"/>
              <a:buChar char="•"/>
            </a:pPr>
            <a:r>
              <a:rPr lang="en-US" dirty="0" smtClean="0"/>
              <a:t> Affect</a:t>
            </a:r>
            <a:r>
              <a:rPr lang="en-US" dirty="0"/>
              <a:t>: </a:t>
            </a:r>
            <a:r>
              <a:rPr lang="en-US" i="1" dirty="0"/>
              <a:t>I like statistics</a:t>
            </a:r>
            <a:r>
              <a:rPr lang="en-US" dirty="0"/>
              <a:t>.</a:t>
            </a:r>
          </a:p>
          <a:p>
            <a:pPr lvl="1" defTabSz="3800475" eaLnBrk="0" hangingPunct="0">
              <a:buFont typeface="Arial" charset="0"/>
              <a:buChar char="•"/>
            </a:pPr>
            <a:r>
              <a:rPr lang="en-US" dirty="0" smtClean="0"/>
              <a:t> Cognitive </a:t>
            </a:r>
            <a:r>
              <a:rPr lang="en-US" dirty="0"/>
              <a:t>Competence: </a:t>
            </a:r>
            <a:r>
              <a:rPr lang="en-US" i="1" dirty="0"/>
              <a:t>I understand statistics.</a:t>
            </a:r>
            <a:endParaRPr lang="en-US" dirty="0"/>
          </a:p>
          <a:p>
            <a:pPr lvl="1" defTabSz="3800475" eaLnBrk="0" hangingPunct="0">
              <a:buFont typeface="Arial" charset="0"/>
              <a:buChar char="•"/>
            </a:pPr>
            <a:r>
              <a:rPr lang="en-US" dirty="0" smtClean="0"/>
              <a:t> Value</a:t>
            </a:r>
            <a:r>
              <a:rPr lang="en-US" dirty="0"/>
              <a:t>: </a:t>
            </a:r>
            <a:r>
              <a:rPr lang="en-US" i="1" dirty="0"/>
              <a:t>Statistics is important.</a:t>
            </a:r>
            <a:endParaRPr lang="en-US" dirty="0"/>
          </a:p>
          <a:p>
            <a:pPr lvl="1" defTabSz="3800475" eaLnBrk="0" hangingPunct="0">
              <a:buFont typeface="Arial" charset="0"/>
              <a:buChar char="•"/>
            </a:pPr>
            <a:r>
              <a:rPr lang="en-US" dirty="0" smtClean="0"/>
              <a:t> Difficulty</a:t>
            </a:r>
            <a:r>
              <a:rPr lang="en-US" dirty="0"/>
              <a:t>: </a:t>
            </a:r>
            <a:r>
              <a:rPr lang="en-US" i="1" dirty="0"/>
              <a:t>Statistics is hard.</a:t>
            </a:r>
            <a:endParaRPr lang="en-US" dirty="0"/>
          </a:p>
          <a:p>
            <a:pPr lvl="1" defTabSz="3800475" eaLnBrk="0" hangingPunct="0">
              <a:buFont typeface="Arial" charset="0"/>
              <a:buChar char="•"/>
            </a:pPr>
            <a:r>
              <a:rPr lang="en-US" dirty="0" smtClean="0"/>
              <a:t> Interest</a:t>
            </a:r>
            <a:r>
              <a:rPr lang="en-US" dirty="0"/>
              <a:t>: </a:t>
            </a:r>
            <a:r>
              <a:rPr lang="en-US" i="1" dirty="0"/>
              <a:t>I am interested in statistics</a:t>
            </a:r>
            <a:r>
              <a:rPr lang="en-US" dirty="0"/>
              <a:t>.</a:t>
            </a:r>
          </a:p>
          <a:p>
            <a:pPr lvl="1" defTabSz="3800475" eaLnBrk="0" hangingPunct="0">
              <a:buFont typeface="Arial" charset="0"/>
              <a:buChar char="•"/>
            </a:pPr>
            <a:r>
              <a:rPr lang="en-US" dirty="0" smtClean="0"/>
              <a:t> Effort</a:t>
            </a:r>
            <a:r>
              <a:rPr lang="en-US" dirty="0"/>
              <a:t>: </a:t>
            </a:r>
            <a:r>
              <a:rPr lang="en-US" i="1" dirty="0"/>
              <a:t>I will work or worked hard.</a:t>
            </a:r>
            <a:endParaRPr lang="en-US" dirty="0"/>
          </a:p>
        </p:txBody>
      </p:sp>
      <p:sp>
        <p:nvSpPr>
          <p:cNvPr id="15381" name="TextBox 847"/>
          <p:cNvSpPr txBox="1">
            <a:spLocks noChangeArrowheads="1"/>
          </p:cNvSpPr>
          <p:nvPr/>
        </p:nvSpPr>
        <p:spPr bwMode="auto">
          <a:xfrm>
            <a:off x="11448886" y="9559925"/>
            <a:ext cx="7953703" cy="80322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79178" tIns="39589" rIns="79178" bIns="39589">
            <a:spAutoFit/>
          </a:bodyPr>
          <a:lstStyle/>
          <a:p>
            <a:pPr algn="ctr" defTabSz="792163" eaLnBrk="0" hangingPunct="0"/>
            <a:r>
              <a:rPr lang="en-US" sz="4700" i="1" u="sng" dirty="0"/>
              <a:t>Why Instructor </a:t>
            </a:r>
            <a:r>
              <a:rPr lang="en-US" sz="4700" i="1" u="sng" dirty="0" smtClean="0"/>
              <a:t>Characteristics?</a:t>
            </a:r>
            <a:endParaRPr lang="en-US" sz="4700" i="1" u="sng" dirty="0"/>
          </a:p>
        </p:txBody>
      </p:sp>
      <p:sp>
        <p:nvSpPr>
          <p:cNvPr id="15382" name="Text Box 7208"/>
          <p:cNvSpPr txBox="1">
            <a:spLocks noChangeArrowheads="1"/>
          </p:cNvSpPr>
          <p:nvPr/>
        </p:nvSpPr>
        <p:spPr bwMode="auto">
          <a:xfrm>
            <a:off x="11430000" y="10669587"/>
            <a:ext cx="7927975" cy="266527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79178" tIns="39589" rIns="79178" bIns="39589">
            <a:spAutoFit/>
          </a:bodyPr>
          <a:lstStyle/>
          <a:p>
            <a:pPr marL="231775" indent="-231775" defTabSz="3800475" eaLnBrk="0" hangingPunct="0">
              <a:buFont typeface="Arial" charset="0"/>
              <a:buChar char="•"/>
            </a:pPr>
            <a:r>
              <a:rPr lang="en-US" dirty="0" smtClean="0"/>
              <a:t>Who is teaching statistics classes varies greatly across high schools, colleges, and universities</a:t>
            </a:r>
            <a:endParaRPr lang="en-US" dirty="0"/>
          </a:p>
          <a:p>
            <a:pPr marL="231775" indent="-231775" defTabSz="3800475" eaLnBrk="0" hangingPunct="0">
              <a:buFont typeface="Arial" charset="0"/>
              <a:buChar char="•"/>
            </a:pPr>
            <a:r>
              <a:rPr lang="en-US" dirty="0" smtClean="0"/>
              <a:t>Leaders </a:t>
            </a:r>
            <a:r>
              <a:rPr lang="en-US" dirty="0"/>
              <a:t>in statistical education believe that </a:t>
            </a:r>
            <a:r>
              <a:rPr lang="en-US" dirty="0" smtClean="0"/>
              <a:t>instructors with </a:t>
            </a:r>
            <a:r>
              <a:rPr lang="en-US" dirty="0"/>
              <a:t>little or no formal training should not be teaching introductory statistics </a:t>
            </a:r>
            <a:r>
              <a:rPr lang="en-US" dirty="0" smtClean="0"/>
              <a:t>course</a:t>
            </a:r>
            <a:r>
              <a:rPr lang="en-US" dirty="0" smtClean="0"/>
              <a:t>.  </a:t>
            </a:r>
            <a:r>
              <a:rPr lang="en-US" dirty="0" smtClean="0"/>
              <a:t>Yet</a:t>
            </a:r>
            <a:r>
              <a:rPr lang="en-US" dirty="0"/>
              <a:t>, it STILL HAPPENS!</a:t>
            </a:r>
          </a:p>
        </p:txBody>
      </p:sp>
      <p:sp>
        <p:nvSpPr>
          <p:cNvPr id="15385" name="TextBox 847"/>
          <p:cNvSpPr txBox="1">
            <a:spLocks noChangeArrowheads="1"/>
          </p:cNvSpPr>
          <p:nvPr/>
        </p:nvSpPr>
        <p:spPr bwMode="auto">
          <a:xfrm>
            <a:off x="24993600" y="4495800"/>
            <a:ext cx="6269560" cy="80322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9178" tIns="39589" rIns="79178" bIns="39589">
            <a:spAutoFit/>
          </a:bodyPr>
          <a:lstStyle/>
          <a:p>
            <a:pPr algn="ctr" defTabSz="792163" eaLnBrk="0" hangingPunct="0"/>
            <a:r>
              <a:rPr lang="en-US" sz="4700" i="1" u="sng" dirty="0" smtClean="0"/>
              <a:t>SATS Data Warehouse</a:t>
            </a:r>
            <a:endParaRPr lang="en-US" sz="4700" i="1" u="sng" dirty="0"/>
          </a:p>
        </p:txBody>
      </p:sp>
      <p:sp>
        <p:nvSpPr>
          <p:cNvPr id="2041" name="Text Box 7208"/>
          <p:cNvSpPr txBox="1">
            <a:spLocks noChangeArrowheads="1"/>
          </p:cNvSpPr>
          <p:nvPr/>
        </p:nvSpPr>
        <p:spPr bwMode="auto">
          <a:xfrm>
            <a:off x="20573999" y="5410201"/>
            <a:ext cx="14191488" cy="81381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9178" tIns="39589" rIns="79178" bIns="39589">
            <a:spAutoFit/>
          </a:bodyPr>
          <a:lstStyle/>
          <a:p>
            <a:pPr defTabSz="3800475">
              <a:defRPr/>
            </a:pPr>
            <a:r>
              <a:rPr lang="en-US" dirty="0">
                <a:ea typeface="+mn-ea"/>
              </a:rPr>
              <a:t>Data from the web-based version of SATS (Fall 2007 to Spring 2010)</a:t>
            </a:r>
          </a:p>
          <a:p>
            <a:pPr defTabSz="3800475">
              <a:defRPr/>
            </a:pPr>
            <a:endParaRPr lang="en-US" dirty="0">
              <a:ea typeface="+mn-ea"/>
            </a:endParaRPr>
          </a:p>
          <a:p>
            <a:pPr defTabSz="3800475">
              <a:defRPr/>
            </a:pPr>
            <a:r>
              <a:rPr lang="en-US" b="1" dirty="0">
                <a:ea typeface="+mn-ea"/>
              </a:rPr>
              <a:t>Initial </a:t>
            </a:r>
            <a:r>
              <a:rPr lang="en-US" b="1" dirty="0" smtClean="0">
                <a:ea typeface="+mn-ea"/>
              </a:rPr>
              <a:t>Sample</a:t>
            </a:r>
            <a:r>
              <a:rPr lang="en-US" dirty="0" smtClean="0">
                <a:ea typeface="+mn-ea"/>
              </a:rPr>
              <a:t>: 3,775 students (in) 141 courses (from) 41 instructors</a:t>
            </a:r>
            <a:endParaRPr lang="en-US" dirty="0">
              <a:ea typeface="+mn-ea"/>
            </a:endParaRPr>
          </a:p>
          <a:p>
            <a:pPr marL="185738" indent="-247650" defTabSz="3800475">
              <a:defRPr/>
            </a:pPr>
            <a:r>
              <a:rPr lang="en-US" b="1" dirty="0">
                <a:ea typeface="+mn-ea"/>
              </a:rPr>
              <a:t>Final </a:t>
            </a:r>
            <a:r>
              <a:rPr lang="en-US" b="1" dirty="0" smtClean="0">
                <a:ea typeface="+mn-ea"/>
              </a:rPr>
              <a:t>Analytic Sample</a:t>
            </a:r>
            <a:r>
              <a:rPr lang="en-US" b="1" dirty="0" smtClean="0">
                <a:ea typeface="+mn-ea"/>
              </a:rPr>
              <a:t>: </a:t>
            </a:r>
            <a:r>
              <a:rPr lang="en-US" dirty="0" smtClean="0">
                <a:ea typeface="+mn-ea"/>
              </a:rPr>
              <a:t>2,184 students (in) 121 courses (from) 31 instructors</a:t>
            </a:r>
          </a:p>
          <a:p>
            <a:pPr marL="185738" indent="-247650" defTabSz="3800475">
              <a:defRPr/>
            </a:pPr>
            <a:r>
              <a:rPr lang="en-US" dirty="0" smtClean="0">
                <a:ea typeface="+mn-ea"/>
              </a:rPr>
              <a:t>     (some data were missing [likely not at random])</a:t>
            </a:r>
            <a:endParaRPr lang="en-US" dirty="0" smtClean="0">
              <a:ea typeface="+mn-ea"/>
            </a:endParaRPr>
          </a:p>
          <a:p>
            <a:pPr marL="185738" indent="-247650" defTabSz="3800475">
              <a:defRPr/>
            </a:pPr>
            <a:endParaRPr lang="en-US" b="1" dirty="0" smtClean="0">
              <a:ea typeface="+mn-ea"/>
            </a:endParaRPr>
          </a:p>
          <a:p>
            <a:pPr marL="185738" indent="-247650" defTabSz="3800475">
              <a:defRPr/>
            </a:pPr>
            <a:r>
              <a:rPr lang="en-US" b="1" dirty="0" smtClean="0">
                <a:ea typeface="+mn-ea"/>
              </a:rPr>
              <a:t>Student </a:t>
            </a:r>
            <a:r>
              <a:rPr lang="en-US" b="1" dirty="0" smtClean="0">
                <a:ea typeface="+mn-ea"/>
              </a:rPr>
              <a:t>characteristics: </a:t>
            </a:r>
          </a:p>
          <a:p>
            <a:pPr marL="185738" indent="-247650" defTabSz="3800475">
              <a:defRPr/>
            </a:pPr>
            <a:endParaRPr lang="en-US" dirty="0" smtClean="0">
              <a:ea typeface="+mn-ea"/>
            </a:endParaRPr>
          </a:p>
          <a:p>
            <a:pPr marL="185738" indent="-247650" defTabSz="3800475">
              <a:defRPr/>
            </a:pPr>
            <a:r>
              <a:rPr lang="en-US" b="1" dirty="0" smtClean="0">
                <a:ea typeface="+mn-ea"/>
              </a:rPr>
              <a:t>Instructor characteristics:</a:t>
            </a:r>
          </a:p>
          <a:p>
            <a:pPr marL="642938" lvl="1" indent="-247650" defTabSz="3800475"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23 (74%) are tenure-track or tenured</a:t>
            </a:r>
          </a:p>
          <a:p>
            <a:pPr marL="642938" lvl="1" indent="-247650" defTabSz="3800475"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21 (68%) are female</a:t>
            </a:r>
          </a:p>
          <a:p>
            <a:pPr marL="642938" lvl="1" indent="-247650" defTabSz="3800475"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13 (42%) have their highest degree in </a:t>
            </a:r>
          </a:p>
          <a:p>
            <a:pPr marL="642938" lvl="1" indent="-247650" defTabSz="3800475">
              <a:defRPr/>
            </a:pPr>
            <a:r>
              <a:rPr lang="en-US" dirty="0" smtClean="0">
                <a:ea typeface="+mn-ea"/>
              </a:rPr>
              <a:t>statistics, 10 (32%) in mathematics, </a:t>
            </a:r>
          </a:p>
          <a:p>
            <a:pPr marL="642938" lvl="1" indent="-247650" defTabSz="3800475">
              <a:defRPr/>
            </a:pPr>
            <a:r>
              <a:rPr lang="en-US" dirty="0" smtClean="0">
                <a:ea typeface="+mn-ea"/>
              </a:rPr>
              <a:t>8 (26%) in some other subject</a:t>
            </a:r>
          </a:p>
          <a:p>
            <a:pPr marL="642938" lvl="1" indent="-247650" defTabSz="3800475">
              <a:buFont typeface="Arial"/>
              <a:buChar char="•"/>
              <a:defRPr/>
            </a:pPr>
            <a:r>
              <a:rPr lang="en-US" dirty="0" smtClean="0">
                <a:ea typeface="+mn-ea"/>
              </a:rPr>
              <a:t>22 (71%) have completed at least 5</a:t>
            </a:r>
          </a:p>
          <a:p>
            <a:pPr marL="642938" lvl="1" indent="-247650" defTabSz="3800475">
              <a:defRPr/>
            </a:pPr>
            <a:r>
              <a:rPr lang="en-US" dirty="0" smtClean="0">
                <a:ea typeface="+mn-ea"/>
              </a:rPr>
              <a:t> graduate courses in statistics</a:t>
            </a:r>
          </a:p>
          <a:p>
            <a:pPr marL="185738" indent="-247650" defTabSz="3800475">
              <a:defRPr/>
            </a:pPr>
            <a:endParaRPr lang="en-US" dirty="0" smtClean="0">
              <a:ea typeface="+mn-ea"/>
            </a:endParaRPr>
          </a:p>
          <a:p>
            <a:pPr marL="185738" indent="-247650" defTabSz="3800475">
              <a:defRPr/>
            </a:pPr>
            <a:r>
              <a:rPr lang="en-US" b="1" dirty="0" smtClean="0">
                <a:ea typeface="+mn-ea"/>
              </a:rPr>
              <a:t>Main Outcome</a:t>
            </a:r>
            <a:r>
              <a:rPr lang="en-US" dirty="0" smtClean="0">
                <a:ea typeface="+mn-ea"/>
              </a:rPr>
              <a:t>: Gains </a:t>
            </a:r>
            <a:r>
              <a:rPr lang="en-US" dirty="0" smtClean="0">
                <a:ea typeface="+mn-ea"/>
              </a:rPr>
              <a:t>in attitudes (post – pre)</a:t>
            </a:r>
          </a:p>
          <a:p>
            <a:pPr marL="185738" indent="-247650" defTabSz="3800475">
              <a:defRPr/>
            </a:pPr>
            <a:endParaRPr lang="en-US" dirty="0" smtClean="0">
              <a:ea typeface="+mn-ea"/>
            </a:endParaRPr>
          </a:p>
          <a:p>
            <a:pPr marL="185738" indent="-247650" defTabSz="3800475">
              <a:defRPr/>
            </a:pPr>
            <a:endParaRPr lang="en-US" dirty="0" smtClean="0">
              <a:ea typeface="+mn-ea"/>
            </a:endParaRPr>
          </a:p>
          <a:p>
            <a:pPr marL="185738" indent="-247650" defTabSz="3800475">
              <a:defRPr/>
            </a:pPr>
            <a:endParaRPr lang="en-US" dirty="0" smtClean="0">
              <a:ea typeface="+mn-ea"/>
            </a:endParaRPr>
          </a:p>
          <a:p>
            <a:pPr marL="185738" indent="-247650" defTabSz="3800475">
              <a:defRPr/>
            </a:pPr>
            <a:endParaRPr lang="en-US" dirty="0" smtClean="0">
              <a:ea typeface="+mn-ea"/>
            </a:endParaRPr>
          </a:p>
          <a:p>
            <a:pPr marL="185738" indent="-247650" defTabSz="3800475">
              <a:defRPr/>
            </a:pPr>
            <a:endParaRPr lang="en-US" dirty="0" smtClean="0">
              <a:ea typeface="+mn-ea"/>
            </a:endParaRPr>
          </a:p>
          <a:p>
            <a:pPr marL="185738" indent="-247650" defTabSz="3800475">
              <a:defRPr/>
            </a:pPr>
            <a:endParaRPr lang="en-US" dirty="0" smtClean="0">
              <a:ea typeface="+mn-ea"/>
            </a:endParaRPr>
          </a:p>
          <a:p>
            <a:pPr marL="185738" indent="-247650" defTabSz="3800475">
              <a:defRPr/>
            </a:pPr>
            <a:endParaRPr lang="en-US" dirty="0" smtClean="0">
              <a:ea typeface="+mn-ea"/>
            </a:endParaRPr>
          </a:p>
          <a:p>
            <a:pPr marL="185738" indent="-247650" defTabSz="3800475">
              <a:defRPr/>
            </a:pPr>
            <a:r>
              <a:rPr lang="en-US" dirty="0" smtClean="0">
                <a:ea typeface="+mn-ea"/>
              </a:rPr>
              <a:t>Is SATS available to researchers?</a:t>
            </a:r>
            <a:endParaRPr lang="en-US" dirty="0">
              <a:ea typeface="+mn-ea"/>
            </a:endParaRPr>
          </a:p>
        </p:txBody>
      </p:sp>
      <p:sp>
        <p:nvSpPr>
          <p:cNvPr id="15388" name="TextBox 847"/>
          <p:cNvSpPr txBox="1">
            <a:spLocks noChangeArrowheads="1"/>
          </p:cNvSpPr>
          <p:nvPr/>
        </p:nvSpPr>
        <p:spPr bwMode="auto">
          <a:xfrm>
            <a:off x="38844727" y="4648200"/>
            <a:ext cx="3293873" cy="152650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9178" tIns="39589" rIns="79178" bIns="39589">
            <a:spAutoFit/>
          </a:bodyPr>
          <a:lstStyle/>
          <a:p>
            <a:pPr algn="ctr" defTabSz="792163" eaLnBrk="0" hangingPunct="0"/>
            <a:r>
              <a:rPr lang="en-US" sz="4700" i="1" u="sng" dirty="0" smtClean="0"/>
              <a:t>Study Limitations</a:t>
            </a:r>
            <a:endParaRPr lang="en-US" sz="4700" i="1" u="sng" dirty="0"/>
          </a:p>
        </p:txBody>
      </p:sp>
      <p:sp>
        <p:nvSpPr>
          <p:cNvPr id="15389" name="Text Box 7208"/>
          <p:cNvSpPr txBox="1">
            <a:spLocks noChangeArrowheads="1"/>
          </p:cNvSpPr>
          <p:nvPr/>
        </p:nvSpPr>
        <p:spPr bwMode="auto">
          <a:xfrm>
            <a:off x="37680900" y="6400800"/>
            <a:ext cx="5600700" cy="568148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9178" tIns="39589" rIns="79178" bIns="39589">
            <a:spAutoFit/>
          </a:bodyPr>
          <a:lstStyle/>
          <a:p>
            <a:pPr marL="174625" indent="-174625" defTabSz="3800475">
              <a:buFont typeface="Arial" pitchFamily="34" charset="0"/>
              <a:buChar char="•"/>
            </a:pPr>
            <a:r>
              <a:rPr lang="en-US" dirty="0" smtClean="0"/>
              <a:t> All </a:t>
            </a:r>
            <a:r>
              <a:rPr lang="en-US" dirty="0"/>
              <a:t>instructors voluntarily signed up to be part of the study</a:t>
            </a:r>
          </a:p>
          <a:p>
            <a:pPr marL="631825" lvl="2" indent="-174625" defTabSz="3800475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Limits </a:t>
            </a:r>
            <a:r>
              <a:rPr lang="en-US" dirty="0"/>
              <a:t>the inferences made from the study</a:t>
            </a:r>
          </a:p>
          <a:p>
            <a:pPr marL="174625" indent="-174625" defTabSz="3800475">
              <a:buFont typeface="Arial" charset="0"/>
              <a:buChar char="•"/>
            </a:pPr>
            <a:r>
              <a:rPr lang="en-US" dirty="0" smtClean="0"/>
              <a:t> Non-response </a:t>
            </a:r>
            <a:r>
              <a:rPr lang="en-US" dirty="0"/>
              <a:t>bias was high</a:t>
            </a:r>
          </a:p>
          <a:p>
            <a:pPr marL="631825" lvl="2" indent="-174625" defTabSz="3800475">
              <a:buFont typeface="Arial" pitchFamily="34" charset="0"/>
              <a:buChar char="•"/>
            </a:pPr>
            <a:r>
              <a:rPr lang="en-US" dirty="0" smtClean="0"/>
              <a:t> 42</a:t>
            </a:r>
            <a:r>
              <a:rPr lang="en-US" dirty="0"/>
              <a:t>% of all students were left out of the analysis due to failing to answer the pre-test, post-test, or both</a:t>
            </a:r>
          </a:p>
          <a:p>
            <a:pPr marL="174625" indent="-174625" defTabSz="3800475">
              <a:buFont typeface="Arial" charset="0"/>
              <a:buChar char="•"/>
            </a:pPr>
            <a:r>
              <a:rPr lang="en-US" dirty="0" smtClean="0"/>
              <a:t> A </a:t>
            </a:r>
            <a:r>
              <a:rPr lang="en-US" dirty="0"/>
              <a:t>larger study that minimizes or eliminates the sources of bias is needed to make more conclusive </a:t>
            </a:r>
            <a:r>
              <a:rPr lang="en-US" dirty="0" smtClean="0"/>
              <a:t>inferences</a:t>
            </a:r>
            <a:endParaRPr lang="en-US" dirty="0"/>
          </a:p>
        </p:txBody>
      </p:sp>
      <p:sp>
        <p:nvSpPr>
          <p:cNvPr id="15390" name="Text Box 7208"/>
          <p:cNvSpPr txBox="1">
            <a:spLocks noChangeArrowheads="1"/>
          </p:cNvSpPr>
          <p:nvPr/>
        </p:nvSpPr>
        <p:spPr bwMode="auto">
          <a:xfrm>
            <a:off x="30708600" y="22412741"/>
            <a:ext cx="11734800" cy="65432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9178" tIns="39589" rIns="79178" bIns="39589">
            <a:spAutoFit/>
          </a:bodyPr>
          <a:lstStyle/>
          <a:p>
            <a:pPr marL="290513" indent="-290513" defTabSz="3800475"/>
            <a:r>
              <a:rPr lang="en-US" b="1" dirty="0" smtClean="0"/>
              <a:t>Without Student Characteristics:</a:t>
            </a:r>
          </a:p>
          <a:p>
            <a:pPr marL="290513" indent="-290513" defTabSz="3800475">
              <a:buFont typeface="Arial" charset="0"/>
              <a:buChar char="•"/>
            </a:pPr>
            <a:r>
              <a:rPr lang="en-US" dirty="0" smtClean="0"/>
              <a:t>Instructor field of study significant with respect to difficulty &amp; interest (statistics best!)</a:t>
            </a:r>
          </a:p>
          <a:p>
            <a:pPr marL="290513" indent="-290513" defTabSz="3800475"/>
            <a:r>
              <a:rPr lang="en-US" b="1" dirty="0" smtClean="0"/>
              <a:t>Instructor </a:t>
            </a:r>
            <a:r>
              <a:rPr lang="en-US" b="1" dirty="0"/>
              <a:t>Field of Study with Student Characteristics:</a:t>
            </a:r>
          </a:p>
          <a:p>
            <a:pPr marL="290513" indent="-290513" defTabSz="3800475">
              <a:buFont typeface="Arial" charset="0"/>
              <a:buChar char="•"/>
            </a:pPr>
            <a:r>
              <a:rPr lang="en-US" dirty="0"/>
              <a:t>None modified the significance between instructor’s field of study and change in attitudes</a:t>
            </a:r>
          </a:p>
          <a:p>
            <a:pPr marL="290513" indent="-290513" defTabSz="3800475">
              <a:buFont typeface="Arial" charset="0"/>
              <a:buChar char="•"/>
            </a:pPr>
            <a:r>
              <a:rPr lang="en-US" dirty="0"/>
              <a:t>Student GPA was a significant predictor for affect, cognitive competence, value, &amp; effort (increasing relationship)</a:t>
            </a:r>
          </a:p>
          <a:p>
            <a:pPr marL="290513" indent="-290513" defTabSz="3800475">
              <a:buFont typeface="Arial" charset="0"/>
              <a:buChar char="•"/>
            </a:pPr>
            <a:r>
              <a:rPr lang="en-US" dirty="0"/>
              <a:t>Student gender was a significant predictor for cognitive competence (females better)</a:t>
            </a:r>
          </a:p>
          <a:p>
            <a:pPr marL="290513" indent="-290513" defTabSz="3800475">
              <a:buFont typeface="Arial" charset="0"/>
              <a:buChar char="•"/>
            </a:pPr>
            <a:r>
              <a:rPr lang="en-US" dirty="0"/>
              <a:t>Student’s number of mathematics &amp; statistics courses taken in high school was a significant predictor for affect, difficulty, &amp; </a:t>
            </a:r>
            <a:r>
              <a:rPr lang="en-US" dirty="0" smtClean="0"/>
              <a:t>interest</a:t>
            </a:r>
            <a:endParaRPr lang="en-US" b="1" dirty="0"/>
          </a:p>
          <a:p>
            <a:pPr marL="290513" indent="-290513" defTabSz="3800475"/>
            <a:r>
              <a:rPr lang="en-US" b="1" dirty="0"/>
              <a:t>Pre-score as a response variable:</a:t>
            </a:r>
          </a:p>
          <a:p>
            <a:pPr marL="290513" indent="-290513" defTabSz="3800475">
              <a:buFont typeface="Arial" charset="0"/>
              <a:buChar char="•"/>
            </a:pPr>
            <a:r>
              <a:rPr lang="en-US" dirty="0"/>
              <a:t>Students of male instructors had a higher affect and almost higher cognitive competence than female instructors</a:t>
            </a:r>
          </a:p>
        </p:txBody>
      </p:sp>
      <p:sp>
        <p:nvSpPr>
          <p:cNvPr id="15391" name="TextBox 847"/>
          <p:cNvSpPr txBox="1">
            <a:spLocks noChangeArrowheads="1"/>
          </p:cNvSpPr>
          <p:nvPr/>
        </p:nvSpPr>
        <p:spPr bwMode="auto">
          <a:xfrm>
            <a:off x="31677213" y="15351174"/>
            <a:ext cx="9851787" cy="80322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79178" tIns="39589" rIns="79178" bIns="39589">
            <a:spAutoFit/>
          </a:bodyPr>
          <a:lstStyle/>
          <a:p>
            <a:pPr algn="ctr" defTabSz="792163" eaLnBrk="0" hangingPunct="0"/>
            <a:r>
              <a:rPr lang="en-US" sz="4700" i="1" u="sng" dirty="0" smtClean="0"/>
              <a:t>Results from Hierarchical Linear Model</a:t>
            </a:r>
            <a:endParaRPr lang="en-US" sz="4700" i="1" u="sng" dirty="0"/>
          </a:p>
        </p:txBody>
      </p:sp>
      <p:sp>
        <p:nvSpPr>
          <p:cNvPr id="15529" name="Rounded Rectangle 849"/>
          <p:cNvSpPr>
            <a:spLocks noChangeArrowheads="1"/>
          </p:cNvSpPr>
          <p:nvPr/>
        </p:nvSpPr>
        <p:spPr bwMode="auto">
          <a:xfrm>
            <a:off x="29413200" y="30022800"/>
            <a:ext cx="14249400" cy="2667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79178" tIns="39589" rIns="79178" bIns="39589"/>
          <a:lstStyle/>
          <a:p>
            <a:pPr algn="ctr" defTabSz="3800475" eaLnBrk="0" hangingPunct="0"/>
            <a:endParaRPr lang="en-US" sz="3500" dirty="0"/>
          </a:p>
        </p:txBody>
      </p:sp>
      <p:sp>
        <p:nvSpPr>
          <p:cNvPr id="15531" name="Text Box 7208"/>
          <p:cNvSpPr txBox="1">
            <a:spLocks noChangeArrowheads="1"/>
          </p:cNvSpPr>
          <p:nvPr/>
        </p:nvSpPr>
        <p:spPr bwMode="auto">
          <a:xfrm>
            <a:off x="29870400" y="30505300"/>
            <a:ext cx="5486400" cy="1803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9178" tIns="39589" rIns="79178" bIns="39589">
            <a:spAutoFit/>
          </a:bodyPr>
          <a:lstStyle/>
          <a:p>
            <a:pPr algn="ctr" defTabSz="3800475"/>
            <a:r>
              <a:rPr lang="en-US" i="1" dirty="0"/>
              <a:t>Michael A. Posner</a:t>
            </a:r>
          </a:p>
          <a:p>
            <a:pPr algn="ctr" defTabSz="3800475"/>
            <a:r>
              <a:rPr lang="en-US" i="1" dirty="0" smtClean="0"/>
              <a:t>michael.posner@villanova.edu</a:t>
            </a:r>
            <a:endParaRPr lang="en-US" i="1" dirty="0"/>
          </a:p>
          <a:p>
            <a:pPr algn="ctr" defTabSz="3800475"/>
            <a:r>
              <a:rPr lang="en-US" i="1" dirty="0"/>
              <a:t>Philip A. Yates</a:t>
            </a:r>
          </a:p>
          <a:p>
            <a:pPr algn="ctr" defTabSz="3800475"/>
            <a:r>
              <a:rPr lang="en-US" i="1" dirty="0"/>
              <a:t>pyates@smcvt.edu</a:t>
            </a:r>
          </a:p>
        </p:txBody>
      </p:sp>
      <p:sp>
        <p:nvSpPr>
          <p:cNvPr id="15532" name="Text Box 7208"/>
          <p:cNvSpPr txBox="1">
            <a:spLocks noChangeArrowheads="1"/>
          </p:cNvSpPr>
          <p:nvPr/>
        </p:nvSpPr>
        <p:spPr bwMode="auto">
          <a:xfrm>
            <a:off x="35890200" y="30505300"/>
            <a:ext cx="7467600" cy="1803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9178" tIns="39589" rIns="79178" bIns="39589">
            <a:spAutoFit/>
          </a:bodyPr>
          <a:lstStyle/>
          <a:p>
            <a:pPr algn="ctr" defTabSz="3800475"/>
            <a:r>
              <a:rPr lang="en-US" dirty="0"/>
              <a:t>The research reported in this poster was partially funded by the Consortium for the Advancement of Undergraduate Statistics Education (CAUSE), through NSF Award #0618790.</a:t>
            </a:r>
            <a:endParaRPr lang="en-US" i="1" dirty="0"/>
          </a:p>
        </p:txBody>
      </p:sp>
      <p:pic>
        <p:nvPicPr>
          <p:cNvPr id="15533" name="Picture 177" descr="log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509200" y="914400"/>
            <a:ext cx="7620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438912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752600" y="14478000"/>
          <a:ext cx="25831800" cy="10363200"/>
        </p:xfrm>
        <a:graphic>
          <a:graphicData uri="http://schemas.openxmlformats.org/presentationml/2006/ole">
            <p:oleObj spid="_x0000_s15364" name="Graph" r:id="rId5" imgW="1061884" imgH="707923" progId="MtbGraph.Document.16">
              <p:embed/>
            </p:oleObj>
          </a:graphicData>
        </a:graphic>
      </p:graphicFrame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438912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762000" y="25069800"/>
          <a:ext cx="9381066" cy="6271913"/>
        </p:xfrm>
        <a:graphic>
          <a:graphicData uri="http://schemas.openxmlformats.org/presentationml/2006/ole">
            <p:oleObj spid="_x0000_s15366" name="Graph" r:id="rId6" imgW="1061884" imgH="707923" progId="MtbGraph.Document.16">
              <p:embed/>
            </p:oleObj>
          </a:graphicData>
        </a:graphic>
      </p:graphicFrame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0"/>
            <a:ext cx="438912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0134600" y="26212800"/>
          <a:ext cx="9525000" cy="6400800"/>
        </p:xfrm>
        <a:graphic>
          <a:graphicData uri="http://schemas.openxmlformats.org/presentationml/2006/ole">
            <p:oleObj spid="_x0000_s15368" name="Graph" r:id="rId7" imgW="1061884" imgH="707923" progId="MtbGraph.Document.16">
              <p:embed/>
            </p:oleObj>
          </a:graphicData>
        </a:graphic>
      </p:graphicFrame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0"/>
            <a:ext cx="438912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19659600" y="25069800"/>
          <a:ext cx="9003828" cy="6019800"/>
        </p:xfrm>
        <a:graphic>
          <a:graphicData uri="http://schemas.openxmlformats.org/presentationml/2006/ole">
            <p:oleObj spid="_x0000_s15370" name="Graph" r:id="rId8" imgW="1061884" imgH="707923" progId="MtbGraph.Document.16">
              <p:embed/>
            </p:oleObj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30175200" y="16383000"/>
          <a:ext cx="12877802" cy="5867396"/>
        </p:xfrm>
        <a:graphic>
          <a:graphicData uri="http://schemas.openxmlformats.org/drawingml/2006/table">
            <a:tbl>
              <a:tblPr/>
              <a:tblGrid>
                <a:gridCol w="1518942"/>
                <a:gridCol w="1867551"/>
                <a:gridCol w="1904902"/>
                <a:gridCol w="1896602"/>
                <a:gridCol w="1925652"/>
                <a:gridCol w="1867551"/>
                <a:gridCol w="1896602"/>
              </a:tblGrid>
              <a:tr h="90267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Fixed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Effects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Affect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Cognitive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Competence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Value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Difficulty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Interest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Effort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133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Intercept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0.21 (0.12)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0.04 (0.11)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-0.21 (0.13)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0.22 (0.05)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-0.28 (0.09)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-0.40 (0.07)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133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Field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1338">
                <a:tc>
                  <a:txBody>
                    <a:bodyPr/>
                    <a:lstStyle/>
                    <a:p>
                      <a:pPr marL="12382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Math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-0.46 (0.19)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-0.10 (0.18)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-0.23 (0.21)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-0.20 (0.08)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-0.41 (0.15)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-0.20 (0.12)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1338">
                <a:tc>
                  <a:txBody>
                    <a:bodyPr/>
                    <a:lstStyle/>
                    <a:p>
                      <a:pPr marL="12382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Other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-0.08 (0.19)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0.06 (0.19)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-0.05 (0.22)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-0.17 (0.08)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-0.14 (0.16)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0.06 (0.12)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1338">
                <a:tc>
                  <a:txBody>
                    <a:bodyPr/>
                    <a:lstStyle/>
                    <a:p>
                      <a:pPr marL="12382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Stat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Reference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Reference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Reference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Reference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Reference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Reference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133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p-value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0.06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0.71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0.52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0.04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0.04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0.14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267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Random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Effects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40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133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Instructor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0.12*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0.12**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0.19**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0.07*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1.22**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133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Course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0.09**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0.05**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0.04**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0.05*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133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7700" algn="l"/>
                        </a:tabLs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  <a:cs typeface="Times New Roman"/>
                        </a:rPr>
                        <a:t>Residual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1.35**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1.05**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0.86**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0.66**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1.41**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0.04</a:t>
                      </a:r>
                      <a:endParaRPr lang="en-US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28727400" y="7162800"/>
          <a:ext cx="4800917" cy="6187440"/>
        </p:xfrm>
        <a:graphic>
          <a:graphicData uri="http://schemas.openxmlformats.org/drawingml/2006/table">
            <a:tbl>
              <a:tblPr/>
              <a:tblGrid>
                <a:gridCol w="3070860"/>
                <a:gridCol w="965835"/>
                <a:gridCol w="764222"/>
              </a:tblGrid>
              <a:tr h="4193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Percent or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Mean (sd)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Number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6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Total Sample Size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100%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2,184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6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Gender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6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Male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39%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860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6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Female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60%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1,317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6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Missing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0.3%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7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6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High school math/stat classes completed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6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Up to 2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10%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206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6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3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17%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372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6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4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50%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1,069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6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5 or more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23%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502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6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missing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2%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35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6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College math/stat classes completed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6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None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30%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656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6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1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26%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562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6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2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20%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436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6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3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10%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215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6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4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4%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97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6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5 or more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8%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169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6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Missing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2%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49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6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Required course?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6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yes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81%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1,775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6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no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13%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292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6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don’t know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5%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108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6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missing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0.4%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9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6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GPA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3.17 (0.51)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1,947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3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Past Math Performance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     (1=Very poor, 7=Very well)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5.4 (1.3)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2,183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 bwMode="auto">
          <a:xfrm>
            <a:off x="24536400" y="8229600"/>
            <a:ext cx="393192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38943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38943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6780</TotalTime>
  <Words>867</Words>
  <Application>Microsoft Office PowerPoint</Application>
  <PresentationFormat>Custom</PresentationFormat>
  <Paragraphs>211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Graph</vt:lpstr>
      <vt:lpstr>Slide 1</vt:lpstr>
    </vt:vector>
  </TitlesOfParts>
  <Company>Boston University BUMC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(Logistic) Regression</dc:title>
  <dc:creator>Michael A. Posner</dc:creator>
  <cp:lastModifiedBy>Michael A. Posner</cp:lastModifiedBy>
  <cp:revision>422</cp:revision>
  <cp:lastPrinted>2005-02-04T17:15:09Z</cp:lastPrinted>
  <dcterms:created xsi:type="dcterms:W3CDTF">2011-05-10T13:26:13Z</dcterms:created>
  <dcterms:modified xsi:type="dcterms:W3CDTF">2011-05-10T20:32:35Z</dcterms:modified>
</cp:coreProperties>
</file>