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2" r:id="rId4"/>
  </p:sldMasterIdLst>
  <p:sldIdLst>
    <p:sldId id="257" r:id="rId5"/>
    <p:sldId id="259" r:id="rId6"/>
    <p:sldId id="260" r:id="rId7"/>
    <p:sldId id="269" r:id="rId8"/>
    <p:sldId id="261" r:id="rId9"/>
    <p:sldId id="264" r:id="rId10"/>
    <p:sldId id="265" r:id="rId11"/>
    <p:sldId id="270" r:id="rId12"/>
    <p:sldId id="267" r:id="rId13"/>
    <p:sldId id="271" r:id="rId14"/>
    <p:sldId id="266" r:id="rId15"/>
    <p:sldId id="25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p:normalViewPr>
  <p:slideViewPr>
    <p:cSldViewPr snapToGrid="0">
      <p:cViewPr varScale="1">
        <p:scale>
          <a:sx n="82" d="100"/>
          <a:sy n="82" d="100"/>
        </p:scale>
        <p:origin x="21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r>
            <a:rPr lang="en-US" dirty="0"/>
            <a:t>2017</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dgm:spPr/>
      <dgm:t>
        <a:bodyPr/>
        <a:lstStyle/>
        <a:p>
          <a:r>
            <a:rPr lang="en-US"/>
            <a:t>Lorem ipsum dolor sit amet</a:t>
          </a: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r>
            <a:rPr lang="en-US"/>
            <a:t>2018</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r>
            <a:rPr lang="en-US"/>
            <a:t>Lorem ipsum dolor sit amet</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r>
            <a:rPr lang="en-US"/>
            <a:t>2019</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r>
            <a:rPr lang="en-US"/>
            <a:t>Lorem ipsum dolor sit amet</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2017</a:t>
          </a: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a:t>Lorem ipsum dolor sit amet</a:t>
          </a:r>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a:t>2018</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a:t>Lorem ipsum dolor sit amet</a:t>
          </a: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a:t>2019</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a:t>Lorem ipsum dolor sit amet</a:t>
          </a: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3/20/2020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3/20/2020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3/20/2020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3/20/2020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3/20/2020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3/20/2020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3/20/2020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 name="MSIPCMContentMarking" descr="{&quot;HashCode&quot;:1831732991,&quot;Placement&quot;:&quot;Footer&quot;}">
            <a:extLst>
              <a:ext uri="{FF2B5EF4-FFF2-40B4-BE49-F238E27FC236}">
                <a16:creationId xmlns:a16="http://schemas.microsoft.com/office/drawing/2014/main" id="{689C66DC-C61D-43CD-B9CB-F774E64D2938}"/>
              </a:ext>
            </a:extLst>
          </p:cNvPr>
          <p:cNvSpPr txBox="1"/>
          <p:nvPr userDrawn="1"/>
        </p:nvSpPr>
        <p:spPr>
          <a:xfrm>
            <a:off x="5389152" y="6595656"/>
            <a:ext cx="1413695" cy="262344"/>
          </a:xfrm>
          <a:prstGeom prst="rect">
            <a:avLst/>
          </a:prstGeom>
          <a:noFill/>
        </p:spPr>
        <p:txBody>
          <a:bodyPr vert="horz" wrap="square" lIns="0" tIns="0" rIns="0" bIns="0" rtlCol="0" anchor="ctr" anchorCtr="1">
            <a:spAutoFit/>
          </a:bodyPr>
          <a:lstStyle/>
          <a:p>
            <a:pPr algn="ctr">
              <a:spcBef>
                <a:spcPts val="0"/>
              </a:spcBef>
              <a:spcAft>
                <a:spcPts val="0"/>
              </a:spcAft>
            </a:pPr>
            <a:r>
              <a:rPr lang="en-US" sz="1000">
                <a:solidFill>
                  <a:srgbClr val="000000"/>
                </a:solidFill>
                <a:latin typeface="Calibri" panose="020F0502020204030204" pitchFamily="34" charset="0"/>
              </a:rPr>
              <a:t>Schlumberger-Private</a:t>
            </a:r>
          </a:p>
        </p:txBody>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598403"/>
            <a:ext cx="10993549" cy="1475013"/>
          </a:xfrm>
        </p:spPr>
        <p:txBody>
          <a:bodyPr>
            <a:normAutofit/>
          </a:bodyPr>
          <a:lstStyle/>
          <a:p>
            <a:r>
              <a:rPr lang="en-US" dirty="0"/>
              <a:t>Disaster Tweets</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073417"/>
            <a:ext cx="10993546" cy="890262"/>
          </a:xfrm>
        </p:spPr>
        <p:txBody>
          <a:bodyPr>
            <a:normAutofit fontScale="85000" lnSpcReduction="20000"/>
          </a:bodyPr>
          <a:lstStyle/>
          <a:p>
            <a:r>
              <a:rPr lang="en-US" sz="1700" b="1" dirty="0"/>
              <a:t>Philip Ayazi</a:t>
            </a:r>
          </a:p>
          <a:p>
            <a:r>
              <a:rPr lang="en-US" sz="1700" b="1" dirty="0"/>
              <a:t>Daniel Viassolo</a:t>
            </a:r>
          </a:p>
          <a:p>
            <a:r>
              <a:rPr lang="en-US" sz="1400" dirty="0"/>
              <a:t>March 21, 2020</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 close up of a logo&#10;&#10;Description automatically generated">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2F32C-00D4-47E2-8D04-D403030811B7}"/>
              </a:ext>
            </a:extLst>
          </p:cNvPr>
          <p:cNvSpPr>
            <a:spLocks noGrp="1"/>
          </p:cNvSpPr>
          <p:nvPr>
            <p:ph type="title"/>
          </p:nvPr>
        </p:nvSpPr>
        <p:spPr/>
        <p:txBody>
          <a:bodyPr/>
          <a:lstStyle/>
          <a:p>
            <a:r>
              <a:rPr lang="en-US" dirty="0"/>
              <a:t>Conclusions </a:t>
            </a:r>
          </a:p>
        </p:txBody>
      </p:sp>
      <p:sp>
        <p:nvSpPr>
          <p:cNvPr id="3" name="Content Placeholder 2">
            <a:extLst>
              <a:ext uri="{FF2B5EF4-FFF2-40B4-BE49-F238E27FC236}">
                <a16:creationId xmlns:a16="http://schemas.microsoft.com/office/drawing/2014/main" id="{7808778D-6DDF-4AB1-AE62-EACDBB769681}"/>
              </a:ext>
            </a:extLst>
          </p:cNvPr>
          <p:cNvSpPr>
            <a:spLocks noGrp="1"/>
          </p:cNvSpPr>
          <p:nvPr>
            <p:ph idx="1"/>
          </p:nvPr>
        </p:nvSpPr>
        <p:spPr>
          <a:xfrm>
            <a:off x="838200" y="1767010"/>
            <a:ext cx="10515600" cy="4351338"/>
          </a:xfrm>
        </p:spPr>
        <p:txBody>
          <a:bodyPr/>
          <a:lstStyle/>
          <a:p>
            <a:r>
              <a:rPr lang="en-US" dirty="0"/>
              <a:t>Best models &amp; best metrics</a:t>
            </a:r>
          </a:p>
          <a:p>
            <a:r>
              <a:rPr lang="en-US" dirty="0"/>
              <a:t>Improvements from tuning …</a:t>
            </a:r>
          </a:p>
          <a:p>
            <a:r>
              <a:rPr lang="en-US" dirty="0"/>
              <a:t>Possible next steps</a:t>
            </a:r>
          </a:p>
          <a:p>
            <a:pPr lvl="1"/>
            <a:r>
              <a:rPr lang="en-US" dirty="0"/>
              <a:t>Out of vocabulary words – e.g., typos</a:t>
            </a:r>
          </a:p>
          <a:p>
            <a:endParaRPr lang="en-US" dirty="0"/>
          </a:p>
        </p:txBody>
      </p:sp>
    </p:spTree>
    <p:extLst>
      <p:ext uri="{BB962C8B-B14F-4D97-AF65-F5344CB8AC3E}">
        <p14:creationId xmlns:p14="http://schemas.microsoft.com/office/powerpoint/2010/main" val="2468802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8966D-07EA-4186-9D32-3786C7E89CCB}"/>
              </a:ext>
            </a:extLst>
          </p:cNvPr>
          <p:cNvSpPr>
            <a:spLocks noGrp="1"/>
          </p:cNvSpPr>
          <p:nvPr>
            <p:ph type="title"/>
          </p:nvPr>
        </p:nvSpPr>
        <p:spPr/>
        <p:txBody>
          <a:bodyPr>
            <a:normAutofit fontScale="90000"/>
          </a:bodyPr>
          <a:lstStyle/>
          <a:p>
            <a:r>
              <a:rPr lang="en-US" sz="8000" dirty="0"/>
              <a:t>APPENDIX</a:t>
            </a:r>
          </a:p>
        </p:txBody>
      </p:sp>
    </p:spTree>
    <p:extLst>
      <p:ext uri="{BB962C8B-B14F-4D97-AF65-F5344CB8AC3E}">
        <p14:creationId xmlns:p14="http://schemas.microsoft.com/office/powerpoint/2010/main" val="1473720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Title Lorem Ipsum Dolor Sit Amet</a:t>
            </a:r>
          </a:p>
        </p:txBody>
      </p:sp>
      <p:graphicFrame>
        <p:nvGraphicFramePr>
          <p:cNvPr id="4" name="Content Placeholder 2">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3086745933"/>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4C2C1-5B8B-4536-92EA-69BB6774D8F5}"/>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D6BF3859-8D54-4CB7-BBD8-6DD3906080E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88236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4C2C1-5B8B-4536-92EA-69BB6774D8F5}"/>
              </a:ext>
            </a:extLst>
          </p:cNvPr>
          <p:cNvSpPr>
            <a:spLocks noGrp="1"/>
          </p:cNvSpPr>
          <p:nvPr>
            <p:ph type="title"/>
          </p:nvPr>
        </p:nvSpPr>
        <p:spPr/>
        <p:txBody>
          <a:bodyPr/>
          <a:lstStyle/>
          <a:p>
            <a:r>
              <a:rPr lang="en-US" dirty="0"/>
              <a:t>Tweet Data </a:t>
            </a:r>
          </a:p>
        </p:txBody>
      </p:sp>
      <p:sp>
        <p:nvSpPr>
          <p:cNvPr id="3" name="Content Placeholder 2">
            <a:extLst>
              <a:ext uri="{FF2B5EF4-FFF2-40B4-BE49-F238E27FC236}">
                <a16:creationId xmlns:a16="http://schemas.microsoft.com/office/drawing/2014/main" id="{D6BF3859-8D54-4CB7-BBD8-6DD3906080E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8919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829F0-16FD-4DDA-99C1-80E219BF92C4}"/>
              </a:ext>
            </a:extLst>
          </p:cNvPr>
          <p:cNvSpPr>
            <a:spLocks noGrp="1"/>
          </p:cNvSpPr>
          <p:nvPr>
            <p:ph type="title"/>
          </p:nvPr>
        </p:nvSpPr>
        <p:spPr/>
        <p:txBody>
          <a:bodyPr/>
          <a:lstStyle/>
          <a:p>
            <a:r>
              <a:rPr lang="en-US" dirty="0"/>
              <a:t>Data Exploration</a:t>
            </a:r>
          </a:p>
        </p:txBody>
      </p:sp>
      <p:sp>
        <p:nvSpPr>
          <p:cNvPr id="3" name="Content Placeholder 2">
            <a:extLst>
              <a:ext uri="{FF2B5EF4-FFF2-40B4-BE49-F238E27FC236}">
                <a16:creationId xmlns:a16="http://schemas.microsoft.com/office/drawing/2014/main" id="{E981A254-EC06-4D4F-8515-68DB4DE1C67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93370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4C2C1-5B8B-4536-92EA-69BB6774D8F5}"/>
              </a:ext>
            </a:extLst>
          </p:cNvPr>
          <p:cNvSpPr>
            <a:spLocks noGrp="1"/>
          </p:cNvSpPr>
          <p:nvPr>
            <p:ph type="title"/>
          </p:nvPr>
        </p:nvSpPr>
        <p:spPr/>
        <p:txBody>
          <a:bodyPr/>
          <a:lstStyle/>
          <a:p>
            <a:r>
              <a:rPr lang="en-US" dirty="0"/>
              <a:t>Process Steps</a:t>
            </a:r>
          </a:p>
        </p:txBody>
      </p:sp>
      <p:sp>
        <p:nvSpPr>
          <p:cNvPr id="3" name="Content Placeholder 2">
            <a:extLst>
              <a:ext uri="{FF2B5EF4-FFF2-40B4-BE49-F238E27FC236}">
                <a16:creationId xmlns:a16="http://schemas.microsoft.com/office/drawing/2014/main" id="{D6BF3859-8D54-4CB7-BBD8-6DD3906080E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05636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EE068-D112-421F-A76B-D2916EAF840E}"/>
              </a:ext>
            </a:extLst>
          </p:cNvPr>
          <p:cNvSpPr>
            <a:spLocks noGrp="1"/>
          </p:cNvSpPr>
          <p:nvPr>
            <p:ph type="title"/>
          </p:nvPr>
        </p:nvSpPr>
        <p:spPr/>
        <p:txBody>
          <a:bodyPr/>
          <a:lstStyle/>
          <a:p>
            <a:r>
              <a:rPr lang="en-US" dirty="0"/>
              <a:t>Classification </a:t>
            </a:r>
            <a:r>
              <a:rPr lang="en-US" dirty="0">
                <a:highlight>
                  <a:srgbClr val="FFFF00"/>
                </a:highlight>
              </a:rPr>
              <a:t>Accuracy</a:t>
            </a:r>
            <a:br>
              <a:rPr lang="en-US" dirty="0">
                <a:highlight>
                  <a:srgbClr val="FFFF00"/>
                </a:highlight>
              </a:rPr>
            </a:br>
            <a:r>
              <a:rPr lang="en-US" dirty="0"/>
              <a:t>Tuned Hyperparameters </a:t>
            </a:r>
          </a:p>
        </p:txBody>
      </p:sp>
      <p:graphicFrame>
        <p:nvGraphicFramePr>
          <p:cNvPr id="4" name="Table 4">
            <a:extLst>
              <a:ext uri="{FF2B5EF4-FFF2-40B4-BE49-F238E27FC236}">
                <a16:creationId xmlns:a16="http://schemas.microsoft.com/office/drawing/2014/main" id="{AFA74345-C30A-4545-9FC9-D4ACCAF7BB39}"/>
              </a:ext>
            </a:extLst>
          </p:cNvPr>
          <p:cNvGraphicFramePr>
            <a:graphicFrameLocks noGrp="1"/>
          </p:cNvGraphicFramePr>
          <p:nvPr>
            <p:ph idx="1"/>
          </p:nvPr>
        </p:nvGraphicFramePr>
        <p:xfrm>
          <a:off x="838200" y="2599348"/>
          <a:ext cx="8763000" cy="212344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1675195018"/>
                    </a:ext>
                  </a:extLst>
                </a:gridCol>
                <a:gridCol w="1752600">
                  <a:extLst>
                    <a:ext uri="{9D8B030D-6E8A-4147-A177-3AD203B41FA5}">
                      <a16:colId xmlns:a16="http://schemas.microsoft.com/office/drawing/2014/main" val="2523006943"/>
                    </a:ext>
                  </a:extLst>
                </a:gridCol>
                <a:gridCol w="1752600">
                  <a:extLst>
                    <a:ext uri="{9D8B030D-6E8A-4147-A177-3AD203B41FA5}">
                      <a16:colId xmlns:a16="http://schemas.microsoft.com/office/drawing/2014/main" val="4041600084"/>
                    </a:ext>
                  </a:extLst>
                </a:gridCol>
                <a:gridCol w="1752600">
                  <a:extLst>
                    <a:ext uri="{9D8B030D-6E8A-4147-A177-3AD203B41FA5}">
                      <a16:colId xmlns:a16="http://schemas.microsoft.com/office/drawing/2014/main" val="2131329611"/>
                    </a:ext>
                  </a:extLst>
                </a:gridCol>
                <a:gridCol w="1752600">
                  <a:extLst>
                    <a:ext uri="{9D8B030D-6E8A-4147-A177-3AD203B41FA5}">
                      <a16:colId xmlns:a16="http://schemas.microsoft.com/office/drawing/2014/main" val="1017018966"/>
                    </a:ext>
                  </a:extLst>
                </a:gridCol>
              </a:tblGrid>
              <a:tr h="370840">
                <a:tc>
                  <a:txBody>
                    <a:bodyPr/>
                    <a:lstStyle/>
                    <a:p>
                      <a:endParaRPr lang="en-US"/>
                    </a:p>
                  </a:txBody>
                  <a:tcPr/>
                </a:tc>
                <a:tc>
                  <a:txBody>
                    <a:bodyPr/>
                    <a:lstStyle/>
                    <a:p>
                      <a:pPr algn="ctr"/>
                      <a:r>
                        <a:rPr lang="en-US" dirty="0"/>
                        <a:t>Logistic Regression</a:t>
                      </a:r>
                    </a:p>
                  </a:txBody>
                  <a:tcPr/>
                </a:tc>
                <a:tc>
                  <a:txBody>
                    <a:bodyPr/>
                    <a:lstStyle/>
                    <a:p>
                      <a:pPr algn="ctr"/>
                      <a:r>
                        <a:rPr lang="en-US" dirty="0"/>
                        <a:t>Random</a:t>
                      </a:r>
                    </a:p>
                    <a:p>
                      <a:pPr algn="ctr"/>
                      <a:r>
                        <a:rPr lang="en-US" dirty="0"/>
                        <a:t>Forest</a:t>
                      </a:r>
                    </a:p>
                  </a:txBody>
                  <a:tcPr/>
                </a:tc>
                <a:tc>
                  <a:txBody>
                    <a:bodyPr/>
                    <a:lstStyle/>
                    <a:p>
                      <a:pPr algn="ctr"/>
                      <a:r>
                        <a:rPr lang="en-US" dirty="0"/>
                        <a:t>XGBoost</a:t>
                      </a:r>
                    </a:p>
                  </a:txBody>
                  <a:tcPr/>
                </a:tc>
                <a:tc>
                  <a:txBody>
                    <a:bodyPr/>
                    <a:lstStyle/>
                    <a:p>
                      <a:pPr algn="ctr"/>
                      <a:r>
                        <a:rPr lang="en-US" dirty="0"/>
                        <a:t>Deep </a:t>
                      </a:r>
                      <a:r>
                        <a:rPr lang="en-US" dirty="0" err="1"/>
                        <a:t>NNet</a:t>
                      </a:r>
                      <a:endParaRPr lang="en-US" dirty="0"/>
                    </a:p>
                  </a:txBody>
                  <a:tcPr/>
                </a:tc>
                <a:extLst>
                  <a:ext uri="{0D108BD9-81ED-4DB2-BD59-A6C34878D82A}">
                    <a16:rowId xmlns:a16="http://schemas.microsoft.com/office/drawing/2014/main" val="1224513483"/>
                  </a:ext>
                </a:extLst>
              </a:tr>
              <a:tr h="370840">
                <a:tc>
                  <a:txBody>
                    <a:bodyPr/>
                    <a:lstStyle/>
                    <a:p>
                      <a:pPr algn="r"/>
                      <a:r>
                        <a:rPr lang="en-US" dirty="0"/>
                        <a:t>CountVectorizer</a:t>
                      </a:r>
                    </a:p>
                  </a:txBody>
                  <a:tcPr/>
                </a:tc>
                <a:tc>
                  <a:txBody>
                    <a:bodyPr/>
                    <a:lstStyle/>
                    <a:p>
                      <a:r>
                        <a:rPr lang="en-US" dirty="0"/>
                        <a:t>79%</a:t>
                      </a:r>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616880063"/>
                  </a:ext>
                </a:extLst>
              </a:tr>
              <a:tr h="370840">
                <a:tc>
                  <a:txBody>
                    <a:bodyPr/>
                    <a:lstStyle/>
                    <a:p>
                      <a:pPr algn="r"/>
                      <a:r>
                        <a:rPr lang="en-US" dirty="0"/>
                        <a:t>TF-IDF</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926177694"/>
                  </a:ext>
                </a:extLst>
              </a:tr>
              <a:tr h="370840">
                <a:tc>
                  <a:txBody>
                    <a:bodyPr/>
                    <a:lstStyle/>
                    <a:p>
                      <a:pPr algn="r"/>
                      <a:r>
                        <a:rPr lang="en-US" dirty="0"/>
                        <a:t>Word2Vect</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a:t>XXXXXX</a:t>
                      </a:r>
                    </a:p>
                  </a:txBody>
                  <a:tcPr/>
                </a:tc>
                <a:extLst>
                  <a:ext uri="{0D108BD9-81ED-4DB2-BD59-A6C34878D82A}">
                    <a16:rowId xmlns:a16="http://schemas.microsoft.com/office/drawing/2014/main" val="183308313"/>
                  </a:ext>
                </a:extLst>
              </a:tr>
              <a:tr h="370840">
                <a:tc>
                  <a:txBody>
                    <a:bodyPr/>
                    <a:lstStyle/>
                    <a:p>
                      <a:pPr algn="r"/>
                      <a:r>
                        <a:rPr lang="en-US" dirty="0" err="1"/>
                        <a:t>GloVe</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a:t>#####</a:t>
                      </a:r>
                    </a:p>
                  </a:txBody>
                  <a:tcPr/>
                </a:tc>
                <a:extLst>
                  <a:ext uri="{0D108BD9-81ED-4DB2-BD59-A6C34878D82A}">
                    <a16:rowId xmlns:a16="http://schemas.microsoft.com/office/drawing/2014/main" val="3697505038"/>
                  </a:ext>
                </a:extLst>
              </a:tr>
            </a:tbl>
          </a:graphicData>
        </a:graphic>
      </p:graphicFrame>
    </p:spTree>
    <p:extLst>
      <p:ext uri="{BB962C8B-B14F-4D97-AF65-F5344CB8AC3E}">
        <p14:creationId xmlns:p14="http://schemas.microsoft.com/office/powerpoint/2010/main" val="962168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EE068-D112-421F-A76B-D2916EAF840E}"/>
              </a:ext>
            </a:extLst>
          </p:cNvPr>
          <p:cNvSpPr>
            <a:spLocks noGrp="1"/>
          </p:cNvSpPr>
          <p:nvPr>
            <p:ph type="title"/>
          </p:nvPr>
        </p:nvSpPr>
        <p:spPr/>
        <p:txBody>
          <a:bodyPr/>
          <a:lstStyle/>
          <a:p>
            <a:r>
              <a:rPr lang="en-US" dirty="0"/>
              <a:t>Classification </a:t>
            </a:r>
            <a:r>
              <a:rPr lang="en-US" dirty="0">
                <a:highlight>
                  <a:srgbClr val="FFFF00"/>
                </a:highlight>
              </a:rPr>
              <a:t>F1 score</a:t>
            </a:r>
            <a:br>
              <a:rPr lang="en-US" dirty="0">
                <a:highlight>
                  <a:srgbClr val="FFFF00"/>
                </a:highlight>
              </a:rPr>
            </a:br>
            <a:r>
              <a:rPr lang="en-US" dirty="0"/>
              <a:t>Tuned Hyperparameters</a:t>
            </a:r>
            <a:r>
              <a:rPr lang="en-US" dirty="0">
                <a:highlight>
                  <a:srgbClr val="FFFF00"/>
                </a:highlight>
              </a:rPr>
              <a:t> </a:t>
            </a:r>
          </a:p>
        </p:txBody>
      </p:sp>
      <p:graphicFrame>
        <p:nvGraphicFramePr>
          <p:cNvPr id="4" name="Table 4">
            <a:extLst>
              <a:ext uri="{FF2B5EF4-FFF2-40B4-BE49-F238E27FC236}">
                <a16:creationId xmlns:a16="http://schemas.microsoft.com/office/drawing/2014/main" id="{AFA74345-C30A-4545-9FC9-D4ACCAF7BB39}"/>
              </a:ext>
            </a:extLst>
          </p:cNvPr>
          <p:cNvGraphicFramePr>
            <a:graphicFrameLocks noGrp="1"/>
          </p:cNvGraphicFramePr>
          <p:nvPr>
            <p:ph idx="1"/>
          </p:nvPr>
        </p:nvGraphicFramePr>
        <p:xfrm>
          <a:off x="838200" y="2599348"/>
          <a:ext cx="8763000" cy="212344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1675195018"/>
                    </a:ext>
                  </a:extLst>
                </a:gridCol>
                <a:gridCol w="1752600">
                  <a:extLst>
                    <a:ext uri="{9D8B030D-6E8A-4147-A177-3AD203B41FA5}">
                      <a16:colId xmlns:a16="http://schemas.microsoft.com/office/drawing/2014/main" val="2523006943"/>
                    </a:ext>
                  </a:extLst>
                </a:gridCol>
                <a:gridCol w="1752600">
                  <a:extLst>
                    <a:ext uri="{9D8B030D-6E8A-4147-A177-3AD203B41FA5}">
                      <a16:colId xmlns:a16="http://schemas.microsoft.com/office/drawing/2014/main" val="4041600084"/>
                    </a:ext>
                  </a:extLst>
                </a:gridCol>
                <a:gridCol w="1752600">
                  <a:extLst>
                    <a:ext uri="{9D8B030D-6E8A-4147-A177-3AD203B41FA5}">
                      <a16:colId xmlns:a16="http://schemas.microsoft.com/office/drawing/2014/main" val="2131329611"/>
                    </a:ext>
                  </a:extLst>
                </a:gridCol>
                <a:gridCol w="1752600">
                  <a:extLst>
                    <a:ext uri="{9D8B030D-6E8A-4147-A177-3AD203B41FA5}">
                      <a16:colId xmlns:a16="http://schemas.microsoft.com/office/drawing/2014/main" val="1017018966"/>
                    </a:ext>
                  </a:extLst>
                </a:gridCol>
              </a:tblGrid>
              <a:tr h="370840">
                <a:tc>
                  <a:txBody>
                    <a:bodyPr/>
                    <a:lstStyle/>
                    <a:p>
                      <a:endParaRPr lang="en-US"/>
                    </a:p>
                  </a:txBody>
                  <a:tcPr/>
                </a:tc>
                <a:tc>
                  <a:txBody>
                    <a:bodyPr/>
                    <a:lstStyle/>
                    <a:p>
                      <a:r>
                        <a:rPr lang="en-US" dirty="0"/>
                        <a:t>Logistic Regression</a:t>
                      </a:r>
                    </a:p>
                  </a:txBody>
                  <a:tcPr/>
                </a:tc>
                <a:tc>
                  <a:txBody>
                    <a:bodyPr/>
                    <a:lstStyle/>
                    <a:p>
                      <a:r>
                        <a:rPr lang="en-US" dirty="0"/>
                        <a:t>Random</a:t>
                      </a:r>
                    </a:p>
                    <a:p>
                      <a:r>
                        <a:rPr lang="en-US" dirty="0"/>
                        <a:t>Forest</a:t>
                      </a:r>
                    </a:p>
                  </a:txBody>
                  <a:tcPr/>
                </a:tc>
                <a:tc>
                  <a:txBody>
                    <a:bodyPr/>
                    <a:lstStyle/>
                    <a:p>
                      <a:r>
                        <a:rPr lang="en-US" dirty="0"/>
                        <a:t>XGBoost</a:t>
                      </a:r>
                    </a:p>
                  </a:txBody>
                  <a:tcPr/>
                </a:tc>
                <a:tc>
                  <a:txBody>
                    <a:bodyPr/>
                    <a:lstStyle/>
                    <a:p>
                      <a:r>
                        <a:rPr lang="en-US" dirty="0"/>
                        <a:t>Deep </a:t>
                      </a:r>
                      <a:r>
                        <a:rPr lang="en-US" dirty="0" err="1"/>
                        <a:t>NNet</a:t>
                      </a:r>
                      <a:endParaRPr lang="en-US" dirty="0"/>
                    </a:p>
                  </a:txBody>
                  <a:tcPr/>
                </a:tc>
                <a:extLst>
                  <a:ext uri="{0D108BD9-81ED-4DB2-BD59-A6C34878D82A}">
                    <a16:rowId xmlns:a16="http://schemas.microsoft.com/office/drawing/2014/main" val="1224513483"/>
                  </a:ext>
                </a:extLst>
              </a:tr>
              <a:tr h="370840">
                <a:tc>
                  <a:txBody>
                    <a:bodyPr/>
                    <a:lstStyle/>
                    <a:p>
                      <a:r>
                        <a:rPr lang="en-US" dirty="0"/>
                        <a:t>CountVectorizer</a:t>
                      </a:r>
                    </a:p>
                  </a:txBody>
                  <a:tcPr/>
                </a:tc>
                <a:tc>
                  <a:txBody>
                    <a:bodyPr/>
                    <a:lstStyle/>
                    <a:p>
                      <a:r>
                        <a:rPr lang="en-US" dirty="0"/>
                        <a:t>79%</a:t>
                      </a:r>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616880063"/>
                  </a:ext>
                </a:extLst>
              </a:tr>
              <a:tr h="370840">
                <a:tc>
                  <a:txBody>
                    <a:bodyPr/>
                    <a:lstStyle/>
                    <a:p>
                      <a:r>
                        <a:rPr lang="en-US" dirty="0"/>
                        <a:t>TF-IDF</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926177694"/>
                  </a:ext>
                </a:extLst>
              </a:tr>
              <a:tr h="370840">
                <a:tc>
                  <a:txBody>
                    <a:bodyPr/>
                    <a:lstStyle/>
                    <a:p>
                      <a:r>
                        <a:rPr lang="en-US" dirty="0"/>
                        <a:t>Word2Vect</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83308313"/>
                  </a:ext>
                </a:extLst>
              </a:tr>
              <a:tr h="370840">
                <a:tc>
                  <a:txBody>
                    <a:bodyPr/>
                    <a:lstStyle/>
                    <a:p>
                      <a:r>
                        <a:rPr lang="en-US" dirty="0" err="1"/>
                        <a:t>GloVe</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697505038"/>
                  </a:ext>
                </a:extLst>
              </a:tr>
            </a:tbl>
          </a:graphicData>
        </a:graphic>
      </p:graphicFrame>
    </p:spTree>
    <p:extLst>
      <p:ext uri="{BB962C8B-B14F-4D97-AF65-F5344CB8AC3E}">
        <p14:creationId xmlns:p14="http://schemas.microsoft.com/office/powerpoint/2010/main" val="4193255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EE068-D112-421F-A76B-D2916EAF840E}"/>
              </a:ext>
            </a:extLst>
          </p:cNvPr>
          <p:cNvSpPr>
            <a:spLocks noGrp="1"/>
          </p:cNvSpPr>
          <p:nvPr>
            <p:ph type="title"/>
          </p:nvPr>
        </p:nvSpPr>
        <p:spPr/>
        <p:txBody>
          <a:bodyPr/>
          <a:lstStyle/>
          <a:p>
            <a:r>
              <a:rPr lang="en-US" dirty="0"/>
              <a:t>Classification </a:t>
            </a:r>
            <a:r>
              <a:rPr lang="en-US" dirty="0">
                <a:highlight>
                  <a:srgbClr val="FFFF00"/>
                </a:highlight>
              </a:rPr>
              <a:t>Precision/Recall rates</a:t>
            </a:r>
            <a:br>
              <a:rPr lang="en-US" dirty="0">
                <a:highlight>
                  <a:srgbClr val="FFFF00"/>
                </a:highlight>
              </a:rPr>
            </a:br>
            <a:r>
              <a:rPr lang="en-US" dirty="0"/>
              <a:t>Default Hyperparameters </a:t>
            </a:r>
          </a:p>
        </p:txBody>
      </p:sp>
      <p:graphicFrame>
        <p:nvGraphicFramePr>
          <p:cNvPr id="4" name="Table 4">
            <a:extLst>
              <a:ext uri="{FF2B5EF4-FFF2-40B4-BE49-F238E27FC236}">
                <a16:creationId xmlns:a16="http://schemas.microsoft.com/office/drawing/2014/main" id="{AFA74345-C30A-4545-9FC9-D4ACCAF7BB39}"/>
              </a:ext>
            </a:extLst>
          </p:cNvPr>
          <p:cNvGraphicFramePr>
            <a:graphicFrameLocks noGrp="1"/>
          </p:cNvGraphicFramePr>
          <p:nvPr>
            <p:ph idx="1"/>
          </p:nvPr>
        </p:nvGraphicFramePr>
        <p:xfrm>
          <a:off x="838200" y="2599348"/>
          <a:ext cx="8763000" cy="212344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1675195018"/>
                    </a:ext>
                  </a:extLst>
                </a:gridCol>
                <a:gridCol w="1752600">
                  <a:extLst>
                    <a:ext uri="{9D8B030D-6E8A-4147-A177-3AD203B41FA5}">
                      <a16:colId xmlns:a16="http://schemas.microsoft.com/office/drawing/2014/main" val="2523006943"/>
                    </a:ext>
                  </a:extLst>
                </a:gridCol>
                <a:gridCol w="1752600">
                  <a:extLst>
                    <a:ext uri="{9D8B030D-6E8A-4147-A177-3AD203B41FA5}">
                      <a16:colId xmlns:a16="http://schemas.microsoft.com/office/drawing/2014/main" val="4041600084"/>
                    </a:ext>
                  </a:extLst>
                </a:gridCol>
                <a:gridCol w="1752600">
                  <a:extLst>
                    <a:ext uri="{9D8B030D-6E8A-4147-A177-3AD203B41FA5}">
                      <a16:colId xmlns:a16="http://schemas.microsoft.com/office/drawing/2014/main" val="2131329611"/>
                    </a:ext>
                  </a:extLst>
                </a:gridCol>
                <a:gridCol w="1752600">
                  <a:extLst>
                    <a:ext uri="{9D8B030D-6E8A-4147-A177-3AD203B41FA5}">
                      <a16:colId xmlns:a16="http://schemas.microsoft.com/office/drawing/2014/main" val="1017018966"/>
                    </a:ext>
                  </a:extLst>
                </a:gridCol>
              </a:tblGrid>
              <a:tr h="370840">
                <a:tc>
                  <a:txBody>
                    <a:bodyPr/>
                    <a:lstStyle/>
                    <a:p>
                      <a:endParaRPr lang="en-US"/>
                    </a:p>
                  </a:txBody>
                  <a:tcPr/>
                </a:tc>
                <a:tc>
                  <a:txBody>
                    <a:bodyPr/>
                    <a:lstStyle/>
                    <a:p>
                      <a:r>
                        <a:rPr lang="en-US" dirty="0"/>
                        <a:t>Logistic Regression</a:t>
                      </a:r>
                    </a:p>
                  </a:txBody>
                  <a:tcPr/>
                </a:tc>
                <a:tc>
                  <a:txBody>
                    <a:bodyPr/>
                    <a:lstStyle/>
                    <a:p>
                      <a:r>
                        <a:rPr lang="en-US" dirty="0"/>
                        <a:t>Random</a:t>
                      </a:r>
                    </a:p>
                    <a:p>
                      <a:r>
                        <a:rPr lang="en-US" dirty="0"/>
                        <a:t>Forest</a:t>
                      </a:r>
                    </a:p>
                  </a:txBody>
                  <a:tcPr/>
                </a:tc>
                <a:tc>
                  <a:txBody>
                    <a:bodyPr/>
                    <a:lstStyle/>
                    <a:p>
                      <a:r>
                        <a:rPr lang="en-US" dirty="0"/>
                        <a:t>XGBoost</a:t>
                      </a:r>
                    </a:p>
                  </a:txBody>
                  <a:tcPr/>
                </a:tc>
                <a:tc>
                  <a:txBody>
                    <a:bodyPr/>
                    <a:lstStyle/>
                    <a:p>
                      <a:r>
                        <a:rPr lang="en-US" dirty="0"/>
                        <a:t>Deep </a:t>
                      </a:r>
                      <a:r>
                        <a:rPr lang="en-US" dirty="0" err="1"/>
                        <a:t>NNet</a:t>
                      </a:r>
                      <a:endParaRPr lang="en-US" dirty="0"/>
                    </a:p>
                  </a:txBody>
                  <a:tcPr/>
                </a:tc>
                <a:extLst>
                  <a:ext uri="{0D108BD9-81ED-4DB2-BD59-A6C34878D82A}">
                    <a16:rowId xmlns:a16="http://schemas.microsoft.com/office/drawing/2014/main" val="1224513483"/>
                  </a:ext>
                </a:extLst>
              </a:tr>
              <a:tr h="370840">
                <a:tc>
                  <a:txBody>
                    <a:bodyPr/>
                    <a:lstStyle/>
                    <a:p>
                      <a:r>
                        <a:rPr lang="en-US" dirty="0"/>
                        <a:t>CountVectorizer</a:t>
                      </a:r>
                    </a:p>
                  </a:txBody>
                  <a:tcPr/>
                </a:tc>
                <a:tc>
                  <a:txBody>
                    <a:bodyPr/>
                    <a:lstStyle/>
                    <a:p>
                      <a:r>
                        <a:rPr lang="en-US" dirty="0"/>
                        <a:t>79%</a:t>
                      </a:r>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616880063"/>
                  </a:ext>
                </a:extLst>
              </a:tr>
              <a:tr h="370840">
                <a:tc>
                  <a:txBody>
                    <a:bodyPr/>
                    <a:lstStyle/>
                    <a:p>
                      <a:r>
                        <a:rPr lang="en-US" dirty="0"/>
                        <a:t>TF-IDF</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926177694"/>
                  </a:ext>
                </a:extLst>
              </a:tr>
              <a:tr h="370840">
                <a:tc>
                  <a:txBody>
                    <a:bodyPr/>
                    <a:lstStyle/>
                    <a:p>
                      <a:r>
                        <a:rPr lang="en-US" dirty="0"/>
                        <a:t>Word2Vect</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83308313"/>
                  </a:ext>
                </a:extLst>
              </a:tr>
              <a:tr h="370840">
                <a:tc>
                  <a:txBody>
                    <a:bodyPr/>
                    <a:lstStyle/>
                    <a:p>
                      <a:r>
                        <a:rPr lang="en-US" dirty="0" err="1"/>
                        <a:t>GloVe</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697505038"/>
                  </a:ext>
                </a:extLst>
              </a:tr>
            </a:tbl>
          </a:graphicData>
        </a:graphic>
      </p:graphicFrame>
    </p:spTree>
    <p:extLst>
      <p:ext uri="{BB962C8B-B14F-4D97-AF65-F5344CB8AC3E}">
        <p14:creationId xmlns:p14="http://schemas.microsoft.com/office/powerpoint/2010/main" val="4154953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EE068-D112-421F-A76B-D2916EAF840E}"/>
              </a:ext>
            </a:extLst>
          </p:cNvPr>
          <p:cNvSpPr>
            <a:spLocks noGrp="1"/>
          </p:cNvSpPr>
          <p:nvPr>
            <p:ph type="title"/>
          </p:nvPr>
        </p:nvSpPr>
        <p:spPr/>
        <p:txBody>
          <a:bodyPr/>
          <a:lstStyle/>
          <a:p>
            <a:r>
              <a:rPr lang="en-US" dirty="0"/>
              <a:t>Classification </a:t>
            </a:r>
            <a:r>
              <a:rPr lang="en-US" dirty="0">
                <a:highlight>
                  <a:srgbClr val="FFFF00"/>
                </a:highlight>
              </a:rPr>
              <a:t>Precision/Recall rates</a:t>
            </a:r>
            <a:br>
              <a:rPr lang="en-US" dirty="0">
                <a:highlight>
                  <a:srgbClr val="FFFF00"/>
                </a:highlight>
              </a:rPr>
            </a:br>
            <a:r>
              <a:rPr lang="en-US" dirty="0"/>
              <a:t>Tuned Hyperparameters </a:t>
            </a:r>
          </a:p>
        </p:txBody>
      </p:sp>
      <p:graphicFrame>
        <p:nvGraphicFramePr>
          <p:cNvPr id="4" name="Table 4">
            <a:extLst>
              <a:ext uri="{FF2B5EF4-FFF2-40B4-BE49-F238E27FC236}">
                <a16:creationId xmlns:a16="http://schemas.microsoft.com/office/drawing/2014/main" id="{AFA74345-C30A-4545-9FC9-D4ACCAF7BB39}"/>
              </a:ext>
            </a:extLst>
          </p:cNvPr>
          <p:cNvGraphicFramePr>
            <a:graphicFrameLocks noGrp="1"/>
          </p:cNvGraphicFramePr>
          <p:nvPr>
            <p:ph idx="1"/>
          </p:nvPr>
        </p:nvGraphicFramePr>
        <p:xfrm>
          <a:off x="838200" y="2599348"/>
          <a:ext cx="8763000" cy="212344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1675195018"/>
                    </a:ext>
                  </a:extLst>
                </a:gridCol>
                <a:gridCol w="1752600">
                  <a:extLst>
                    <a:ext uri="{9D8B030D-6E8A-4147-A177-3AD203B41FA5}">
                      <a16:colId xmlns:a16="http://schemas.microsoft.com/office/drawing/2014/main" val="2523006943"/>
                    </a:ext>
                  </a:extLst>
                </a:gridCol>
                <a:gridCol w="1752600">
                  <a:extLst>
                    <a:ext uri="{9D8B030D-6E8A-4147-A177-3AD203B41FA5}">
                      <a16:colId xmlns:a16="http://schemas.microsoft.com/office/drawing/2014/main" val="4041600084"/>
                    </a:ext>
                  </a:extLst>
                </a:gridCol>
                <a:gridCol w="1752600">
                  <a:extLst>
                    <a:ext uri="{9D8B030D-6E8A-4147-A177-3AD203B41FA5}">
                      <a16:colId xmlns:a16="http://schemas.microsoft.com/office/drawing/2014/main" val="2131329611"/>
                    </a:ext>
                  </a:extLst>
                </a:gridCol>
                <a:gridCol w="1752600">
                  <a:extLst>
                    <a:ext uri="{9D8B030D-6E8A-4147-A177-3AD203B41FA5}">
                      <a16:colId xmlns:a16="http://schemas.microsoft.com/office/drawing/2014/main" val="1017018966"/>
                    </a:ext>
                  </a:extLst>
                </a:gridCol>
              </a:tblGrid>
              <a:tr h="370840">
                <a:tc>
                  <a:txBody>
                    <a:bodyPr/>
                    <a:lstStyle/>
                    <a:p>
                      <a:endParaRPr lang="en-US"/>
                    </a:p>
                  </a:txBody>
                  <a:tcPr/>
                </a:tc>
                <a:tc>
                  <a:txBody>
                    <a:bodyPr/>
                    <a:lstStyle/>
                    <a:p>
                      <a:r>
                        <a:rPr lang="en-US" dirty="0"/>
                        <a:t>Logistic Regression</a:t>
                      </a:r>
                    </a:p>
                  </a:txBody>
                  <a:tcPr/>
                </a:tc>
                <a:tc>
                  <a:txBody>
                    <a:bodyPr/>
                    <a:lstStyle/>
                    <a:p>
                      <a:r>
                        <a:rPr lang="en-US" dirty="0"/>
                        <a:t>Random</a:t>
                      </a:r>
                    </a:p>
                    <a:p>
                      <a:r>
                        <a:rPr lang="en-US" dirty="0"/>
                        <a:t>Forest</a:t>
                      </a:r>
                    </a:p>
                  </a:txBody>
                  <a:tcPr/>
                </a:tc>
                <a:tc>
                  <a:txBody>
                    <a:bodyPr/>
                    <a:lstStyle/>
                    <a:p>
                      <a:r>
                        <a:rPr lang="en-US" dirty="0"/>
                        <a:t>XGBoost</a:t>
                      </a:r>
                    </a:p>
                  </a:txBody>
                  <a:tcPr/>
                </a:tc>
                <a:tc>
                  <a:txBody>
                    <a:bodyPr/>
                    <a:lstStyle/>
                    <a:p>
                      <a:r>
                        <a:rPr lang="en-US" dirty="0"/>
                        <a:t>Deep </a:t>
                      </a:r>
                      <a:r>
                        <a:rPr lang="en-US" dirty="0" err="1"/>
                        <a:t>NNet</a:t>
                      </a:r>
                      <a:endParaRPr lang="en-US" dirty="0"/>
                    </a:p>
                  </a:txBody>
                  <a:tcPr/>
                </a:tc>
                <a:extLst>
                  <a:ext uri="{0D108BD9-81ED-4DB2-BD59-A6C34878D82A}">
                    <a16:rowId xmlns:a16="http://schemas.microsoft.com/office/drawing/2014/main" val="1224513483"/>
                  </a:ext>
                </a:extLst>
              </a:tr>
              <a:tr h="370840">
                <a:tc>
                  <a:txBody>
                    <a:bodyPr/>
                    <a:lstStyle/>
                    <a:p>
                      <a:r>
                        <a:rPr lang="en-US" dirty="0"/>
                        <a:t>CountVectorizer</a:t>
                      </a:r>
                    </a:p>
                  </a:txBody>
                  <a:tcPr/>
                </a:tc>
                <a:tc>
                  <a:txBody>
                    <a:bodyPr/>
                    <a:lstStyle/>
                    <a:p>
                      <a:r>
                        <a:rPr lang="en-US" dirty="0"/>
                        <a:t>79%</a:t>
                      </a:r>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616880063"/>
                  </a:ext>
                </a:extLst>
              </a:tr>
              <a:tr h="370840">
                <a:tc>
                  <a:txBody>
                    <a:bodyPr/>
                    <a:lstStyle/>
                    <a:p>
                      <a:r>
                        <a:rPr lang="en-US" dirty="0"/>
                        <a:t>TF-IDF</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926177694"/>
                  </a:ext>
                </a:extLst>
              </a:tr>
              <a:tr h="370840">
                <a:tc>
                  <a:txBody>
                    <a:bodyPr/>
                    <a:lstStyle/>
                    <a:p>
                      <a:r>
                        <a:rPr lang="en-US" dirty="0"/>
                        <a:t>Word2Vect</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83308313"/>
                  </a:ext>
                </a:extLst>
              </a:tr>
              <a:tr h="370840">
                <a:tc>
                  <a:txBody>
                    <a:bodyPr/>
                    <a:lstStyle/>
                    <a:p>
                      <a:r>
                        <a:rPr lang="en-US" dirty="0" err="1"/>
                        <a:t>GloVe</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697505038"/>
                  </a:ext>
                </a:extLst>
              </a:tr>
            </a:tbl>
          </a:graphicData>
        </a:graphic>
      </p:graphicFrame>
    </p:spTree>
    <p:extLst>
      <p:ext uri="{BB962C8B-B14F-4D97-AF65-F5344CB8AC3E}">
        <p14:creationId xmlns:p14="http://schemas.microsoft.com/office/powerpoint/2010/main" val="1657105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OUR.pptx" id="{C8B94E25-33BD-45D5-BF09-DFDE6F66F827}" vid="{3906A810-667D-48F7-952C-A904CEA9ED63}"/>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9A4AC55DB23B409F9930A45A577CF8" ma:contentTypeVersion="13" ma:contentTypeDescription="Create a new document." ma:contentTypeScope="" ma:versionID="62863ce91714a6e6926beb841da81f45">
  <xsd:schema xmlns:xsd="http://www.w3.org/2001/XMLSchema" xmlns:xs="http://www.w3.org/2001/XMLSchema" xmlns:p="http://schemas.microsoft.com/office/2006/metadata/properties" xmlns:ns3="7eb5e0e6-c3bc-4107-a33a-80c64eb88319" xmlns:ns4="fedaa18d-8384-436c-aaa0-67ec6927a806" targetNamespace="http://schemas.microsoft.com/office/2006/metadata/properties" ma:root="true" ma:fieldsID="156b1824d531b0327b383d58586d45c8" ns3:_="" ns4:_="">
    <xsd:import namespace="7eb5e0e6-c3bc-4107-a33a-80c64eb88319"/>
    <xsd:import namespace="fedaa18d-8384-436c-aaa0-67ec6927a806"/>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Location" minOccurs="0"/>
                <xsd:element ref="ns4:MediaServiceAutoTags" minOccurs="0"/>
                <xsd:element ref="ns4:MediaServiceOCR"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eb5e0e6-c3bc-4107-a33a-80c64eb8831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edaa18d-8384-436c-aaa0-67ec6927a806"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Location" ma:index="14" nillable="true" ma:displayName="MediaServiceLocation" ma:internalName="MediaServiceLocation" ma:readOnly="true">
      <xsd:simpleType>
        <xsd:restriction base="dms:Text"/>
      </xsd:simpleType>
    </xsd:element>
    <xsd:element name="MediaServiceAutoTags" ma:index="15" nillable="true" ma:displayName="MediaServiceAutoTags" ma:internalName="MediaServiceAutoTags"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DCEAE7F-77A9-4A38-AC78-B7889F39FB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eb5e0e6-c3bc-4107-a33a-80c64eb88319"/>
    <ds:schemaRef ds:uri="fedaa18d-8384-436c-aaa0-67ec6927a80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6B9F356-E37B-4A78-945B-3DAA33D11308}">
  <ds:schemaRefs>
    <ds:schemaRef ds:uri="http://schemas.microsoft.com/sharepoint/v3/contenttype/forms"/>
  </ds:schemaRefs>
</ds:datastoreItem>
</file>

<file path=customXml/itemProps3.xml><?xml version="1.0" encoding="utf-8"?>
<ds:datastoreItem xmlns:ds="http://schemas.openxmlformats.org/officeDocument/2006/customXml" ds:itemID="{59145ECF-049B-4915-AFF6-4AE84EC42C31}">
  <ds:schemaRefs>
    <ds:schemaRef ds:uri="7eb5e0e6-c3bc-4107-a33a-80c64eb88319"/>
    <ds:schemaRef ds:uri="http://purl.org/dc/elements/1.1/"/>
    <ds:schemaRef ds:uri="http://schemas.microsoft.com/office/2006/metadata/properties"/>
    <ds:schemaRef ds:uri="http://purl.org/dc/terms/"/>
    <ds:schemaRef ds:uri="http://schemas.openxmlformats.org/package/2006/metadata/core-properties"/>
    <ds:schemaRef ds:uri="http://schemas.microsoft.com/office/infopath/2007/PartnerControls"/>
    <ds:schemaRef ds:uri="http://schemas.microsoft.com/office/2006/documentManagement/types"/>
    <ds:schemaRef ds:uri="fedaa18d-8384-436c-aaa0-67ec6927a806"/>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134</Words>
  <Application>Microsoft Office PowerPoint</Application>
  <PresentationFormat>Widescreen</PresentationFormat>
  <Paragraphs>67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Franklin Gothic Book</vt:lpstr>
      <vt:lpstr>Franklin Gothic Demi</vt:lpstr>
      <vt:lpstr>Wingdings 2</vt:lpstr>
      <vt:lpstr>DividendVTI</vt:lpstr>
      <vt:lpstr>Disaster Tweets</vt:lpstr>
      <vt:lpstr>Motivation</vt:lpstr>
      <vt:lpstr>Tweet Data </vt:lpstr>
      <vt:lpstr>Data Exploration</vt:lpstr>
      <vt:lpstr>Process Steps</vt:lpstr>
      <vt:lpstr>Classification Accuracy Tuned Hyperparameters </vt:lpstr>
      <vt:lpstr>Classification F1 score Tuned Hyperparameters </vt:lpstr>
      <vt:lpstr>Classification Precision/Recall rates Default Hyperparameters </vt:lpstr>
      <vt:lpstr>Classification Precision/Recall rates Tuned Hyperparameters </vt:lpstr>
      <vt:lpstr>Conclusions </vt:lpstr>
      <vt:lpstr>APPENDIX</vt:lpstr>
      <vt:lpstr>Title Lorem Ipsum Dolor Sit Amet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2020-03-20T12:31:59Z</dcterms:created>
  <dcterms:modified xsi:type="dcterms:W3CDTF">2020-03-20T12:34:46Z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85f1f62-8d2b-4457-869c-0a13c6549635_Enabled">
    <vt:lpwstr>True</vt:lpwstr>
  </property>
  <property fmtid="{D5CDD505-2E9C-101B-9397-08002B2CF9AE}" pid="3" name="MSIP_Label_585f1f62-8d2b-4457-869c-0a13c6549635_SiteId">
    <vt:lpwstr>41ff26dc-250f-4b13-8981-739be8610c21</vt:lpwstr>
  </property>
  <property fmtid="{D5CDD505-2E9C-101B-9397-08002B2CF9AE}" pid="4" name="MSIP_Label_585f1f62-8d2b-4457-869c-0a13c6549635_Owner">
    <vt:lpwstr>DViassolo@slb.com</vt:lpwstr>
  </property>
  <property fmtid="{D5CDD505-2E9C-101B-9397-08002B2CF9AE}" pid="5" name="MSIP_Label_585f1f62-8d2b-4457-869c-0a13c6549635_SetDate">
    <vt:lpwstr>2020-03-20T12:34:17.8075389Z</vt:lpwstr>
  </property>
  <property fmtid="{D5CDD505-2E9C-101B-9397-08002B2CF9AE}" pid="6" name="MSIP_Label_585f1f62-8d2b-4457-869c-0a13c6549635_Name">
    <vt:lpwstr>Private</vt:lpwstr>
  </property>
  <property fmtid="{D5CDD505-2E9C-101B-9397-08002B2CF9AE}" pid="7" name="MSIP_Label_585f1f62-8d2b-4457-869c-0a13c6549635_Application">
    <vt:lpwstr>Microsoft Azure Information Protection</vt:lpwstr>
  </property>
  <property fmtid="{D5CDD505-2E9C-101B-9397-08002B2CF9AE}" pid="8" name="MSIP_Label_585f1f62-8d2b-4457-869c-0a13c6549635_ActionId">
    <vt:lpwstr>c10fe61e-5c15-4cd6-bb4a-4caa91a5167f</vt:lpwstr>
  </property>
  <property fmtid="{D5CDD505-2E9C-101B-9397-08002B2CF9AE}" pid="9" name="MSIP_Label_585f1f62-8d2b-4457-869c-0a13c6549635_Extended_MSFT_Method">
    <vt:lpwstr>Automatic</vt:lpwstr>
  </property>
  <property fmtid="{D5CDD505-2E9C-101B-9397-08002B2CF9AE}" pid="10" name="MSIP_Label_8bb759f6-5337-4dc5-b19b-e74b6da11f8f_Enabled">
    <vt:lpwstr>True</vt:lpwstr>
  </property>
  <property fmtid="{D5CDD505-2E9C-101B-9397-08002B2CF9AE}" pid="11" name="MSIP_Label_8bb759f6-5337-4dc5-b19b-e74b6da11f8f_SiteId">
    <vt:lpwstr>41ff26dc-250f-4b13-8981-739be8610c21</vt:lpwstr>
  </property>
  <property fmtid="{D5CDD505-2E9C-101B-9397-08002B2CF9AE}" pid="12" name="MSIP_Label_8bb759f6-5337-4dc5-b19b-e74b6da11f8f_Owner">
    <vt:lpwstr>DViassolo@slb.com</vt:lpwstr>
  </property>
  <property fmtid="{D5CDD505-2E9C-101B-9397-08002B2CF9AE}" pid="13" name="MSIP_Label_8bb759f6-5337-4dc5-b19b-e74b6da11f8f_SetDate">
    <vt:lpwstr>2020-03-20T12:34:17.8075389Z</vt:lpwstr>
  </property>
  <property fmtid="{D5CDD505-2E9C-101B-9397-08002B2CF9AE}" pid="14" name="MSIP_Label_8bb759f6-5337-4dc5-b19b-e74b6da11f8f_Name">
    <vt:lpwstr>Internal</vt:lpwstr>
  </property>
  <property fmtid="{D5CDD505-2E9C-101B-9397-08002B2CF9AE}" pid="15" name="MSIP_Label_8bb759f6-5337-4dc5-b19b-e74b6da11f8f_Application">
    <vt:lpwstr>Microsoft Azure Information Protection</vt:lpwstr>
  </property>
  <property fmtid="{D5CDD505-2E9C-101B-9397-08002B2CF9AE}" pid="16" name="MSIP_Label_8bb759f6-5337-4dc5-b19b-e74b6da11f8f_ActionId">
    <vt:lpwstr>c10fe61e-5c15-4cd6-bb4a-4caa91a5167f</vt:lpwstr>
  </property>
  <property fmtid="{D5CDD505-2E9C-101B-9397-08002B2CF9AE}" pid="17" name="MSIP_Label_8bb759f6-5337-4dc5-b19b-e74b6da11f8f_Parent">
    <vt:lpwstr>585f1f62-8d2b-4457-869c-0a13c6549635</vt:lpwstr>
  </property>
  <property fmtid="{D5CDD505-2E9C-101B-9397-08002B2CF9AE}" pid="18" name="MSIP_Label_8bb759f6-5337-4dc5-b19b-e74b6da11f8f_Extended_MSFT_Method">
    <vt:lpwstr>Automatic</vt:lpwstr>
  </property>
  <property fmtid="{D5CDD505-2E9C-101B-9397-08002B2CF9AE}" pid="19" name="Sensitivity">
    <vt:lpwstr>Private Internal</vt:lpwstr>
  </property>
  <property fmtid="{D5CDD505-2E9C-101B-9397-08002B2CF9AE}" pid="20" name="ContentTypeId">
    <vt:lpwstr>0x010100D09A4AC55DB23B409F9930A45A577CF8</vt:lpwstr>
  </property>
</Properties>
</file>