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handoutMasterIdLst>
    <p:handoutMasterId r:id="rId12"/>
  </p:handoutMasterIdLst>
  <p:sldIdLst>
    <p:sldId id="257" r:id="rId2"/>
    <p:sldId id="272" r:id="rId3"/>
    <p:sldId id="273" r:id="rId4"/>
    <p:sldId id="274" r:id="rId5"/>
    <p:sldId id="275" r:id="rId6"/>
    <p:sldId id="276" r:id="rId7"/>
    <p:sldId id="277" r:id="rId8"/>
    <p:sldId id="278" r:id="rId9"/>
    <p:sldId id="279"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p:cViewPr varScale="1">
        <p:scale>
          <a:sx n="69" d="100"/>
          <a:sy n="69" d="100"/>
        </p:scale>
        <p:origin x="448" y="4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11/12/2019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775677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27455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11/12/2019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11/12/2019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11/12/2019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11/12/2019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11/12/2019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11/12/2019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11/12/2019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11/12/2019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11/12/2019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11/12/2019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11/12/2019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2133599"/>
            <a:ext cx="9753600" cy="3048001"/>
          </a:xfrm>
        </p:spPr>
        <p:txBody>
          <a:bodyPr/>
          <a:lstStyle/>
          <a:p>
            <a:r>
              <a:rPr lang="en-US" dirty="0"/>
              <a:t>Correlation of </a:t>
            </a:r>
            <a:br>
              <a:rPr lang="en-US" dirty="0"/>
            </a:br>
            <a:r>
              <a:rPr lang="en-US" dirty="0"/>
              <a:t>us Border entries</a:t>
            </a:r>
            <a:br>
              <a:rPr lang="en-US" dirty="0"/>
            </a:br>
            <a:r>
              <a:rPr lang="en-US" dirty="0"/>
              <a:t>and trade</a:t>
            </a:r>
          </a:p>
        </p:txBody>
      </p:sp>
      <p:sp>
        <p:nvSpPr>
          <p:cNvPr id="3" name="Subtitle 2"/>
          <p:cNvSpPr>
            <a:spLocks noGrp="1"/>
          </p:cNvSpPr>
          <p:nvPr>
            <p:ph type="subTitle" idx="1"/>
          </p:nvPr>
        </p:nvSpPr>
        <p:spPr>
          <a:xfrm>
            <a:off x="1217614" y="5029200"/>
            <a:ext cx="7848600" cy="1143000"/>
          </a:xfrm>
        </p:spPr>
        <p:txBody>
          <a:bodyPr/>
          <a:lstStyle/>
          <a:p>
            <a:r>
              <a:rPr lang="en-US" dirty="0"/>
              <a:t>Philip </a:t>
            </a:r>
            <a:r>
              <a:rPr lang="en-US" dirty="0" err="1"/>
              <a:t>Ayazi</a:t>
            </a:r>
            <a:r>
              <a:rPr lang="en-US" dirty="0"/>
              <a:t> &amp; Taylor Walraven</a:t>
            </a:r>
            <a:br>
              <a:rPr lang="en-US" dirty="0"/>
            </a:br>
            <a:r>
              <a:rPr lang="en-US" dirty="0"/>
              <a:t>November 2019</a:t>
            </a: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AND SUMMARY</a:t>
            </a:r>
          </a:p>
        </p:txBody>
      </p:sp>
      <p:sp>
        <p:nvSpPr>
          <p:cNvPr id="3" name="Content Placeholder 2"/>
          <p:cNvSpPr>
            <a:spLocks noGrp="1"/>
          </p:cNvSpPr>
          <p:nvPr>
            <p:ph idx="1"/>
          </p:nvPr>
        </p:nvSpPr>
        <p:spPr/>
        <p:txBody>
          <a:bodyPr>
            <a:normAutofit fontScale="92500" lnSpcReduction="20000"/>
          </a:bodyPr>
          <a:lstStyle/>
          <a:p>
            <a:pPr lvl="0"/>
            <a:r>
              <a:rPr lang="en-US" dirty="0"/>
              <a:t>Cores Message / Hypothesis:</a:t>
            </a:r>
          </a:p>
          <a:p>
            <a:pPr lvl="1"/>
            <a:endParaRPr lang="en-US" dirty="0"/>
          </a:p>
          <a:p>
            <a:pPr lvl="0"/>
            <a:r>
              <a:rPr lang="en-US" dirty="0"/>
              <a:t>Questions asked:</a:t>
            </a:r>
          </a:p>
          <a:p>
            <a:pPr lvl="1"/>
            <a:r>
              <a:rPr lang="en-US" dirty="0"/>
              <a:t>Which US border has more freight and people entering through it?</a:t>
            </a:r>
          </a:p>
          <a:p>
            <a:pPr lvl="1"/>
            <a:r>
              <a:rPr lang="en-US" dirty="0"/>
              <a:t>Has the amount of freight and number of people entering the country increased over time?</a:t>
            </a:r>
          </a:p>
          <a:p>
            <a:pPr lvl="1"/>
            <a:r>
              <a:rPr lang="en-US" dirty="0"/>
              <a:t>Are there any dramatic shifts in border entries that can be explained by historical events?</a:t>
            </a:r>
          </a:p>
          <a:p>
            <a:pPr lvl="0"/>
            <a:r>
              <a:rPr lang="en-US" dirty="0"/>
              <a:t>Why these questions?</a:t>
            </a:r>
          </a:p>
          <a:p>
            <a:pPr lvl="1"/>
            <a:r>
              <a:rPr lang="en-US" dirty="0"/>
              <a:t>Both trade and immigration are political hot-button issues. We wanted to see how many people and how much freight is entering the country at the land borders and see the trends in each over the past two decades.</a:t>
            </a:r>
          </a:p>
          <a:p>
            <a:pPr lvl="0"/>
            <a:r>
              <a:rPr lang="en-US" dirty="0"/>
              <a:t>Were we able to answer these questions?</a:t>
            </a:r>
          </a:p>
          <a:p>
            <a:pPr lvl="0"/>
            <a:r>
              <a:rPr lang="en-US" dirty="0"/>
              <a:t>Brief Summary of Findings</a:t>
            </a:r>
          </a:p>
        </p:txBody>
      </p:sp>
    </p:spTree>
    <p:extLst>
      <p:ext uri="{BB962C8B-B14F-4D97-AF65-F5344CB8AC3E}">
        <p14:creationId xmlns:p14="http://schemas.microsoft.com/office/powerpoint/2010/main" val="282717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Data</a:t>
            </a:r>
          </a:p>
        </p:txBody>
      </p:sp>
      <p:sp>
        <p:nvSpPr>
          <p:cNvPr id="3" name="Content Placeholder 2"/>
          <p:cNvSpPr>
            <a:spLocks noGrp="1"/>
          </p:cNvSpPr>
          <p:nvPr>
            <p:ph idx="1"/>
          </p:nvPr>
        </p:nvSpPr>
        <p:spPr/>
        <p:txBody>
          <a:bodyPr>
            <a:normAutofit fontScale="92500"/>
          </a:bodyPr>
          <a:lstStyle/>
          <a:p>
            <a:r>
              <a:rPr lang="en-US" dirty="0"/>
              <a:t>Which US border has more freight and people entering through it? Are there any shifting trends between US states? How will these trends look in the future?</a:t>
            </a:r>
          </a:p>
          <a:p>
            <a:r>
              <a:rPr lang="en-US" dirty="0"/>
              <a:t>Has the amount of freight and number of people entering the country increased over time? Does this correlate with observed trade data over the same time period?</a:t>
            </a:r>
          </a:p>
          <a:p>
            <a:r>
              <a:rPr lang="en-US" dirty="0"/>
              <a:t>Are there any dramatic shifts in border entries that can be explained by historical events?</a:t>
            </a:r>
          </a:p>
          <a:p>
            <a:r>
              <a:rPr lang="en-US" dirty="0"/>
              <a:t>Border Crossing Entry Data</a:t>
            </a:r>
            <a:br>
              <a:rPr lang="en-US" dirty="0"/>
            </a:br>
            <a:r>
              <a:rPr lang="en-US" dirty="0"/>
              <a:t>https://www.kaggle.com/akhilv11/border-crossing-entry-data</a:t>
            </a:r>
          </a:p>
          <a:p>
            <a:r>
              <a:rPr lang="en-US" dirty="0"/>
              <a:t>Correlates of War Project: Bilateral Trade </a:t>
            </a:r>
            <a:br>
              <a:rPr lang="en-US" dirty="0"/>
            </a:br>
            <a:r>
              <a:rPr lang="en-US" dirty="0"/>
              <a:t>https://data.world/cow/bilateral-trade</a:t>
            </a:r>
          </a:p>
        </p:txBody>
      </p:sp>
    </p:spTree>
    <p:extLst>
      <p:ext uri="{BB962C8B-B14F-4D97-AF65-F5344CB8AC3E}">
        <p14:creationId xmlns:p14="http://schemas.microsoft.com/office/powerpoint/2010/main" val="2642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and exploration</a:t>
            </a:r>
          </a:p>
        </p:txBody>
      </p:sp>
      <p:sp>
        <p:nvSpPr>
          <p:cNvPr id="3" name="Content Placeholder 2"/>
          <p:cNvSpPr>
            <a:spLocks noGrp="1"/>
          </p:cNvSpPr>
          <p:nvPr>
            <p:ph idx="1"/>
          </p:nvPr>
        </p:nvSpPr>
        <p:spPr/>
        <p:txBody>
          <a:bodyPr>
            <a:normAutofit fontScale="85000" lnSpcReduction="10000"/>
          </a:bodyPr>
          <a:lstStyle/>
          <a:p>
            <a:pPr lvl="0"/>
            <a:r>
              <a:rPr lang="en-US" dirty="0"/>
              <a:t>Describe the exploration and cleanup</a:t>
            </a:r>
          </a:p>
          <a:p>
            <a:pPr lvl="1"/>
            <a:r>
              <a:rPr lang="en-US" dirty="0"/>
              <a:t>The Correlates of War (COW) data contained trade flow amounts per year in USD for many countries, so we isolated the data for the US trade with Canada and Mexico.</a:t>
            </a:r>
          </a:p>
          <a:p>
            <a:pPr lvl="1"/>
            <a:r>
              <a:rPr lang="en-US" dirty="0"/>
              <a:t>The Border Crossing Entry data reflects the count of people and freight containers that enter the country at each Port of Entry along the borders by month over about 2 decades.</a:t>
            </a:r>
          </a:p>
          <a:p>
            <a:pPr lvl="1"/>
            <a:r>
              <a:rPr lang="en-US" dirty="0"/>
              <a:t>We aggregated the Border Crossing Entry data by border and year to allow for comparison between borders across time, as well as to compare it to the COW data.</a:t>
            </a:r>
          </a:p>
          <a:p>
            <a:pPr lvl="0"/>
            <a:r>
              <a:rPr lang="en-US" dirty="0"/>
              <a:t>Discuss insights attained while exploring data that weren’t anticipated</a:t>
            </a:r>
          </a:p>
          <a:p>
            <a:pPr lvl="1"/>
            <a:r>
              <a:rPr lang="en-US" dirty="0"/>
              <a:t>Canadian shipping containers came pouring in after NAFTA’s enactment</a:t>
            </a:r>
          </a:p>
          <a:p>
            <a:pPr lvl="1"/>
            <a:r>
              <a:rPr lang="en-US" dirty="0"/>
              <a:t>Individuals entering the US from Mexico declined steadily from 2000 to 2011, but has grown since</a:t>
            </a:r>
          </a:p>
          <a:p>
            <a:pPr lvl="0"/>
            <a:r>
              <a:rPr lang="en-US" dirty="0"/>
              <a:t>Problems that arose after exploring the data, how we resolved them</a:t>
            </a:r>
          </a:p>
          <a:p>
            <a:pPr lvl="0"/>
            <a:endParaRPr lang="en-US" dirty="0"/>
          </a:p>
          <a:p>
            <a:pPr lvl="0"/>
            <a:r>
              <a:rPr lang="en-US" dirty="0"/>
              <a:t>Interesting figures developed during exploration.</a:t>
            </a:r>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6CE9-459E-4484-8A21-198369A6C9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C1B78EDB-AF3E-4A7D-8098-8A36F7304301}"/>
              </a:ext>
            </a:extLst>
          </p:cNvPr>
          <p:cNvSpPr>
            <a:spLocks noGrp="1"/>
          </p:cNvSpPr>
          <p:nvPr>
            <p:ph idx="1"/>
          </p:nvPr>
        </p:nvSpPr>
        <p:spPr/>
        <p:txBody>
          <a:bodyPr/>
          <a:lstStyle/>
          <a:p>
            <a:r>
              <a:rPr lang="en-US" dirty="0"/>
              <a:t>Steps taken to analyze the data and answer questions</a:t>
            </a:r>
          </a:p>
          <a:p>
            <a:pPr lvl="1"/>
            <a:r>
              <a:rPr lang="en-US" dirty="0"/>
              <a:t>Read data from csv files into Pandas </a:t>
            </a:r>
            <a:r>
              <a:rPr lang="en-US" dirty="0" err="1"/>
              <a:t>DataFrames</a:t>
            </a:r>
            <a:r>
              <a:rPr lang="en-US" dirty="0"/>
              <a:t> in python</a:t>
            </a:r>
          </a:p>
          <a:p>
            <a:pPr lvl="1"/>
            <a:r>
              <a:rPr lang="en-US" dirty="0"/>
              <a:t>Isolate COW trade data between US and its neighboring countries</a:t>
            </a:r>
          </a:p>
          <a:p>
            <a:pPr lvl="1"/>
            <a:r>
              <a:rPr lang="en-US" dirty="0"/>
              <a:t>Aggregate Border Crossing Data by Border, State, and Year</a:t>
            </a:r>
          </a:p>
          <a:p>
            <a:pPr lvl="1"/>
            <a:r>
              <a:rPr lang="en-US" dirty="0"/>
              <a:t>Remove data from years not relevant to our study or which have incomplete data</a:t>
            </a:r>
          </a:p>
          <a:p>
            <a:pPr lvl="1"/>
            <a:endParaRPr lang="en-US" dirty="0"/>
          </a:p>
          <a:p>
            <a:r>
              <a:rPr lang="en-US" dirty="0"/>
              <a:t>Interesting figures developed during analysis:</a:t>
            </a:r>
          </a:p>
        </p:txBody>
      </p:sp>
    </p:spTree>
    <p:extLst>
      <p:ext uri="{BB962C8B-B14F-4D97-AF65-F5344CB8AC3E}">
        <p14:creationId xmlns:p14="http://schemas.microsoft.com/office/powerpoint/2010/main" val="220063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47BE-8EC1-45C3-B905-478CF609114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F779758-4BED-4013-8EFE-F0FACC6AF453}"/>
              </a:ext>
            </a:extLst>
          </p:cNvPr>
          <p:cNvSpPr>
            <a:spLocks noGrp="1"/>
          </p:cNvSpPr>
          <p:nvPr>
            <p:ph idx="1"/>
          </p:nvPr>
        </p:nvSpPr>
        <p:spPr/>
        <p:txBody>
          <a:bodyPr>
            <a:normAutofit/>
          </a:bodyPr>
          <a:lstStyle/>
          <a:p>
            <a:r>
              <a:rPr lang="en-US" dirty="0"/>
              <a:t>Findings</a:t>
            </a:r>
          </a:p>
          <a:p>
            <a:pPr lvl="1"/>
            <a:r>
              <a:rPr lang="en-US" dirty="0"/>
              <a:t>Individuals enter the US more often at the Mexican than Canadian border (2-4x yearly)</a:t>
            </a:r>
          </a:p>
          <a:p>
            <a:pPr lvl="1"/>
            <a:r>
              <a:rPr lang="en-US" dirty="0"/>
              <a:t>Individuals entering from Mexico declined steadily from 2000 to 2011, but has been increasing since.</a:t>
            </a:r>
          </a:p>
          <a:p>
            <a:pPr lvl="1"/>
            <a:r>
              <a:rPr lang="en-US" dirty="0"/>
              <a:t>Far more people than shipping containers arrive from both countries</a:t>
            </a:r>
          </a:p>
          <a:p>
            <a:pPr lvl="1"/>
            <a:r>
              <a:rPr lang="en-US" dirty="0"/>
              <a:t>More people arrive from Mexico than from Canada, but the opposite is true for freight.</a:t>
            </a:r>
          </a:p>
          <a:p>
            <a:pPr lvl="1"/>
            <a:r>
              <a:rPr lang="en-US" dirty="0"/>
              <a:t>More money enters the US as a result of trade with Canada than with Mexico</a:t>
            </a:r>
          </a:p>
          <a:p>
            <a:pPr lvl="1"/>
            <a:r>
              <a:rPr lang="en-US" dirty="0"/>
              <a:t>In 2009, the amount of freight and people entering the US declined sharply.</a:t>
            </a:r>
          </a:p>
          <a:p>
            <a:pPr lvl="1"/>
            <a:r>
              <a:rPr lang="en-US" dirty="0"/>
              <a:t>Canadian shipping containers came pouring in after NAFTA’s enactment.</a:t>
            </a:r>
          </a:p>
          <a:p>
            <a:r>
              <a:rPr lang="en-US" dirty="0"/>
              <a:t>Were they what we expected to find? Why or why not?</a:t>
            </a:r>
          </a:p>
          <a:p>
            <a:r>
              <a:rPr lang="en-US" dirty="0"/>
              <a:t>Inferences and general conclusions drawn from analysis.</a:t>
            </a:r>
          </a:p>
        </p:txBody>
      </p:sp>
    </p:spTree>
    <p:extLst>
      <p:ext uri="{BB962C8B-B14F-4D97-AF65-F5344CB8AC3E}">
        <p14:creationId xmlns:p14="http://schemas.microsoft.com/office/powerpoint/2010/main" val="39882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7BAF-CD2D-47F3-A553-6539BD644FE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AEF01F83-0962-4596-82F8-93B6A014B5FC}"/>
              </a:ext>
            </a:extLst>
          </p:cNvPr>
          <p:cNvSpPr>
            <a:spLocks noGrp="1"/>
          </p:cNvSpPr>
          <p:nvPr>
            <p:ph idx="1"/>
          </p:nvPr>
        </p:nvSpPr>
        <p:spPr/>
        <p:txBody>
          <a:bodyPr/>
          <a:lstStyle/>
          <a:p>
            <a:r>
              <a:rPr lang="en-US" dirty="0"/>
              <a:t>Difficulties that arose</a:t>
            </a:r>
          </a:p>
          <a:p>
            <a:r>
              <a:rPr lang="en-US" dirty="0"/>
              <a:t>How we dealt with them</a:t>
            </a:r>
          </a:p>
          <a:p>
            <a:r>
              <a:rPr lang="en-US" dirty="0"/>
              <a:t>Additional questions that arose</a:t>
            </a:r>
          </a:p>
          <a:p>
            <a:pPr lvl="1"/>
            <a:r>
              <a:rPr lang="en-US" dirty="0"/>
              <a:t>What did the US begin importing from Canada after the enactment of NAFTA?</a:t>
            </a:r>
          </a:p>
          <a:p>
            <a:pPr lvl="1"/>
            <a:r>
              <a:rPr lang="en-US" dirty="0"/>
              <a:t>What caused the decline in individuals crossing the Mexican Border into the US from 2000-2010?</a:t>
            </a:r>
          </a:p>
          <a:p>
            <a:r>
              <a:rPr lang="en-US" dirty="0"/>
              <a:t>Suggested further research</a:t>
            </a:r>
          </a:p>
        </p:txBody>
      </p:sp>
    </p:spTree>
    <p:extLst>
      <p:ext uri="{BB962C8B-B14F-4D97-AF65-F5344CB8AC3E}">
        <p14:creationId xmlns:p14="http://schemas.microsoft.com/office/powerpoint/2010/main" val="426139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4EF7-0136-48CD-A1D7-0F935A491E1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329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7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161</TotalTime>
  <Words>635</Words>
  <Application>Microsoft Office PowerPoint</Application>
  <PresentationFormat>Custom</PresentationFormat>
  <Paragraphs>61</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State history report presentation</vt:lpstr>
      <vt:lpstr>Correlation of  us Border entries and trade</vt:lpstr>
      <vt:lpstr>Motivation AND SUMMARY</vt:lpstr>
      <vt:lpstr>Questions and Data</vt:lpstr>
      <vt:lpstr>Data cleanup and exploration</vt:lpstr>
      <vt:lpstr>Data analysis</vt:lpstr>
      <vt:lpstr>Discussion</vt:lpstr>
      <vt:lpstr>Post mortem</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entries x Trade</dc:title>
  <dc:creator>Taylor Walraven</dc:creator>
  <cp:lastModifiedBy>Taylor Walraven</cp:lastModifiedBy>
  <cp:revision>8</cp:revision>
  <dcterms:created xsi:type="dcterms:W3CDTF">2019-11-13T00:46:18Z</dcterms:created>
  <dcterms:modified xsi:type="dcterms:W3CDTF">2019-11-13T03:27:21Z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