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/>
    <p:restoredTop sz="94718"/>
  </p:normalViewPr>
  <p:slideViewPr>
    <p:cSldViewPr snapToGrid="0">
      <p:cViewPr>
        <p:scale>
          <a:sx n="95" d="100"/>
          <a:sy n="95" d="100"/>
        </p:scale>
        <p:origin x="144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ED9-F3A3-B428-F4A5-4180CE5C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1A2E-0A6B-95C6-D187-DE833C3F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074-35EE-4990-83F8-50B574F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F5A8-1228-757B-B96D-4D63396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4602-3D95-EA08-4EDE-C661D5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F89-291F-6D6B-1CFF-7691F35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4D7DE-97E8-2F29-90FB-46598925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93A-4A6D-CCC1-832B-997FE11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666D-EFFF-7CCD-BAEC-B07CE2E1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3F5F-F2F3-9508-A827-E553534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8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2A5C-CD75-224C-EBF1-EF5AE4D4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4F5-C571-A9E9-50A4-1366CBA5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1250-A30C-BB27-2362-4A2790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B708-098B-ECC3-6304-C6E84B94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83A-5B4A-7433-1425-75EF1A0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8D9B-D5CB-F858-6506-B1B6B2C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C87-C698-AF66-DB37-02F99300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DB-7B69-B545-62CA-25D47CA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D0D7-2C26-5227-6573-A5A3D95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519-31AF-665F-33FF-B2FC9177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47F-E8A3-6DE5-8BC4-858114EC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F5B-7661-E493-E56B-17DF55E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7FBA-FB5A-A470-4066-B0AEA69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848-4AFD-90DF-6040-AC062DB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A52-0C1C-C03E-E369-C7B6340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F0-45BD-6D08-AA45-0AF89CB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9B3-FAA3-78E1-9BFC-AD36CD4F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D46-0BF4-2491-232A-7570BFB3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528-B193-3727-FF1F-7FBC4A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FF2-8699-F64B-7DAF-5614107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22C3-ED08-1900-1361-CE80C6A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74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A22-BE4E-9F8A-33E8-D3F4E2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B2F6-9E1B-8BEE-D6F3-A85C1AD8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3F4-4275-4C3B-7B89-0272F56A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50FE-3CFE-E835-E5C1-A44A48640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794CD-8E9B-0E04-1EEB-87B6252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3A-BA48-4C0B-873B-8DE099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EC9AF-3A60-D0EE-4462-4B70507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0A8D-9013-5123-FFA9-05D0432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874-79D2-4648-504D-183D2DE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986-1F93-4928-D7C5-F32DC035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E3E-1A55-4D6A-4233-06F1DF2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2713-5C6D-8CED-B842-899AF8D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6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21A8-7D38-6516-1E7B-CB81106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E50-89C0-D8B7-B33F-1E9D13C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FED9-2469-C584-F54C-0C46B66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9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5AD-D1B8-0F8B-EB09-03DBFD95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B998-A425-D722-4A7B-8FE19A73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B82A-4D9E-F5E4-C412-399F42EC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CD67-D61B-F7D6-F83D-40977F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FB3-DF3D-C2DF-3B37-8D80CAB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E117-EC96-5865-EE66-3FA89D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48-D11E-6818-6761-3198293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86A5-BD24-857A-962E-04BC6FECA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0067-DA83-23DF-1E7B-00A71B8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C260-2B35-C3CD-9C78-E0FF43E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3259-E59A-A9AA-3CE4-700E5207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3B-32FF-56AB-D459-1918AFA1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4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A217-3F04-D50E-7688-E46DB82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C53A-A762-DFF8-A99A-16050E49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E4B-EF9B-82B9-79F6-531C82AF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253A-1C63-E9D9-BD88-7A077EF7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C3D7-4B68-EDA2-DEBB-D519BF62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8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 flipV="1">
            <a:off x="2231906" y="3202191"/>
            <a:ext cx="879076" cy="3885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1494896" y="308281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Street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AF8856-32D2-9F6B-07B6-89C3DA45ECB4}"/>
              </a:ext>
            </a:extLst>
          </p:cNvPr>
          <p:cNvSpPr/>
          <p:nvPr/>
        </p:nvSpPr>
        <p:spPr>
          <a:xfrm>
            <a:off x="3110982" y="34713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57C7F-4C8A-AA3E-4FC8-CF068EF79F37}"/>
              </a:ext>
            </a:extLst>
          </p:cNvPr>
          <p:cNvSpPr/>
          <p:nvPr/>
        </p:nvSpPr>
        <p:spPr>
          <a:xfrm>
            <a:off x="4480126" y="3417666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 flipV="1">
            <a:off x="2231906" y="3590758"/>
            <a:ext cx="879076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F82C68A-C100-17AD-F3EB-0BFFDEE00A5D}"/>
              </a:ext>
            </a:extLst>
          </p:cNvPr>
          <p:cNvSpPr/>
          <p:nvPr/>
        </p:nvSpPr>
        <p:spPr>
          <a:xfrm>
            <a:off x="1494896" y="347138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Number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29" idx="2"/>
            <a:endCxn id="39" idx="6"/>
          </p:cNvCxnSpPr>
          <p:nvPr/>
        </p:nvCxnSpPr>
        <p:spPr>
          <a:xfrm flipH="1">
            <a:off x="2421212" y="3590759"/>
            <a:ext cx="689770" cy="4064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1684202" y="38778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ZIP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30" idx="1"/>
            <a:endCxn id="29" idx="6"/>
          </p:cNvCxnSpPr>
          <p:nvPr/>
        </p:nvCxnSpPr>
        <p:spPr>
          <a:xfrm flipH="1">
            <a:off x="3847992" y="3590758"/>
            <a:ext cx="63213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Test (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Street VARCHAR NOT NULL, 	Number INTEGER NOT NULL,</a:t>
            </a:r>
          </a:p>
          <a:p>
            <a:r>
              <a:rPr lang="en-GB" dirty="0"/>
              <a:t>	ZIP INTEGER NOT NULL, City</a:t>
            </a:r>
          </a:p>
          <a:p>
            <a:r>
              <a:rPr lang="en-GB" dirty="0"/>
              <a:t>	VARCHAR NOT NULL, Country</a:t>
            </a:r>
          </a:p>
          <a:p>
            <a:r>
              <a:rPr lang="en-GB" dirty="0"/>
              <a:t>	VARCHAR NOT NULL,</a:t>
            </a:r>
          </a:p>
          <a:p>
            <a:r>
              <a:rPr lang="en-GB" dirty="0"/>
              <a:t>	 ... 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10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b="1" u="sng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PRIMARY KEY (</a:t>
            </a:r>
            <a:r>
              <a:rPr lang="en-GB" dirty="0" err="1"/>
              <a:t>ProjID</a:t>
            </a:r>
            <a:r>
              <a:rPr lang="en-GB" dirty="0"/>
              <a:t>, </a:t>
            </a:r>
            <a:r>
              <a:rPr lang="en-GB" dirty="0" err="1"/>
              <a:t>SupplierID</a:t>
            </a:r>
            <a:r>
              <a:rPr lang="en-GB" dirty="0"/>
              <a:t>, </a:t>
            </a:r>
            <a:r>
              <a:rPr lang="en-GB" dirty="0" err="1"/>
              <a:t>PartNumber</a:t>
            </a:r>
            <a:r>
              <a:rPr lang="en-GB" dirty="0"/>
              <a:t>, </a:t>
            </a:r>
            <a:r>
              <a:rPr lang="en-GB" b="1" dirty="0"/>
              <a:t>Date</a:t>
            </a:r>
            <a:r>
              <a:rPr lang="en-GB" dirty="0"/>
              <a:t>), 	FOREIGN KEY (</a:t>
            </a:r>
            <a:r>
              <a:rPr lang="en-GB" dirty="0" err="1"/>
              <a:t>ProjID</a:t>
            </a:r>
            <a:r>
              <a:rPr lang="en-GB" dirty="0"/>
              <a:t>) REFERENCES Project (ID), </a:t>
            </a:r>
          </a:p>
          <a:p>
            <a:r>
              <a:rPr lang="en-GB" dirty="0"/>
              <a:t>	FOREIGN KEY (</a:t>
            </a:r>
            <a:r>
              <a:rPr lang="en-GB" dirty="0" err="1"/>
              <a:t>SupplierID</a:t>
            </a:r>
            <a:r>
              <a:rPr lang="en-GB" dirty="0"/>
              <a:t>) REFERENCES Supplier (ID), 	FOREIGN KEY (</a:t>
            </a:r>
            <a:r>
              <a:rPr lang="en-GB" dirty="0" err="1"/>
              <a:t>PartNumber</a:t>
            </a:r>
            <a:r>
              <a:rPr lang="en-GB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39906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30" idx="1"/>
            <a:endCxn id="28" idx="6"/>
          </p:cNvCxnSpPr>
          <p:nvPr/>
        </p:nvCxnSpPr>
        <p:spPr>
          <a:xfrm flipH="1" flipV="1">
            <a:off x="1431806" y="3036185"/>
            <a:ext cx="827523" cy="3969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694796" y="291681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RoomId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2760F-1EF3-9A43-0C08-776F26B4457E}"/>
              </a:ext>
            </a:extLst>
          </p:cNvPr>
          <p:cNvGrpSpPr/>
          <p:nvPr/>
        </p:nvGrpSpPr>
        <p:grpSpPr>
          <a:xfrm>
            <a:off x="2202890" y="3206295"/>
            <a:ext cx="995291" cy="436912"/>
            <a:chOff x="4423687" y="3363948"/>
            <a:chExt cx="995291" cy="436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0B69C1-D69F-CAEE-B85D-9EB794AFFB0C}"/>
                </a:ext>
              </a:extLst>
            </p:cNvPr>
            <p:cNvSpPr/>
            <p:nvPr/>
          </p:nvSpPr>
          <p:spPr>
            <a:xfrm>
              <a:off x="4423687" y="3363948"/>
              <a:ext cx="995291" cy="436912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857C7F-4C8A-AA3E-4FC8-CF068EF79F37}"/>
                </a:ext>
              </a:extLst>
            </p:cNvPr>
            <p:cNvSpPr/>
            <p:nvPr/>
          </p:nvSpPr>
          <p:spPr>
            <a:xfrm>
              <a:off x="4480126" y="3417666"/>
              <a:ext cx="879240" cy="34618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Room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6" idx="1"/>
            <a:endCxn id="37" idx="6"/>
          </p:cNvCxnSpPr>
          <p:nvPr/>
        </p:nvCxnSpPr>
        <p:spPr>
          <a:xfrm flipH="1">
            <a:off x="1431806" y="3424751"/>
            <a:ext cx="77108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6" idx="1"/>
            <a:endCxn id="39" idx="6"/>
          </p:cNvCxnSpPr>
          <p:nvPr/>
        </p:nvCxnSpPr>
        <p:spPr>
          <a:xfrm flipH="1">
            <a:off x="1621112" y="3424751"/>
            <a:ext cx="581778" cy="4064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884102" y="371186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Beds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 flipV="1">
            <a:off x="3198181" y="3424751"/>
            <a:ext cx="302515" cy="42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6319027" y="1941398"/>
            <a:ext cx="5437543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Room (</a:t>
            </a:r>
          </a:p>
          <a:p>
            <a:r>
              <a:rPr lang="en-GB" dirty="0"/>
              <a:t>	</a:t>
            </a:r>
            <a:r>
              <a:rPr lang="en-GB" dirty="0" err="1"/>
              <a:t>RoomId</a:t>
            </a:r>
            <a:r>
              <a:rPr lang="en-GB" dirty="0"/>
              <a:t> INTEGER, -- SHOULD NOT BE SERIAL</a:t>
            </a:r>
          </a:p>
          <a:p>
            <a:r>
              <a:rPr lang="en-GB" dirty="0"/>
              <a:t>	</a:t>
            </a:r>
            <a:r>
              <a:rPr lang="en-GB" dirty="0" err="1"/>
              <a:t>HotelId</a:t>
            </a:r>
            <a:r>
              <a:rPr lang="en-GB" dirty="0"/>
              <a:t> INTEGER,</a:t>
            </a:r>
          </a:p>
          <a:p>
            <a:r>
              <a:rPr lang="en-GB" dirty="0"/>
              <a:t>	REFERENCES Hotel(ID),</a:t>
            </a:r>
          </a:p>
          <a:p>
            <a:r>
              <a:rPr lang="en-GB" dirty="0"/>
              <a:t>	Beds INTEGER NOT NULL,</a:t>
            </a:r>
          </a:p>
          <a:p>
            <a:r>
              <a:rPr lang="en-GB" b="1" dirty="0"/>
              <a:t>	PRIMARY KEY (</a:t>
            </a:r>
            <a:r>
              <a:rPr lang="en-GB" b="1" dirty="0" err="1"/>
              <a:t>HotelId</a:t>
            </a:r>
            <a:r>
              <a:rPr lang="en-GB" b="1" dirty="0"/>
              <a:t>, </a:t>
            </a:r>
            <a:r>
              <a:rPr lang="en-GB" b="1" dirty="0" err="1"/>
              <a:t>RoomId</a:t>
            </a:r>
            <a:r>
              <a:rPr lang="en-GB" b="1" dirty="0"/>
              <a:t>)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AFB7D9-7C36-6F84-BDB2-AC754EB0240F}"/>
              </a:ext>
            </a:extLst>
          </p:cNvPr>
          <p:cNvGrpSpPr/>
          <p:nvPr/>
        </p:nvGrpSpPr>
        <p:grpSpPr>
          <a:xfrm>
            <a:off x="694796" y="3305378"/>
            <a:ext cx="737010" cy="238747"/>
            <a:chOff x="1494896" y="3471384"/>
            <a:chExt cx="737010" cy="23874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82C68A-C100-17AD-F3EB-0BFFDEE00A5D}"/>
                </a:ext>
              </a:extLst>
            </p:cNvPr>
            <p:cNvSpPr/>
            <p:nvPr/>
          </p:nvSpPr>
          <p:spPr>
            <a:xfrm>
              <a:off x="1494896" y="347138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HotelID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FB88C7D-45D9-491B-356C-FB1CAFFB6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7715" y="3660264"/>
              <a:ext cx="296185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BE1DD-7D5B-9442-3EE8-A340BCA37AE6}"/>
              </a:ext>
            </a:extLst>
          </p:cNvPr>
          <p:cNvGrpSpPr/>
          <p:nvPr/>
        </p:nvGrpSpPr>
        <p:grpSpPr>
          <a:xfrm>
            <a:off x="3500696" y="3203686"/>
            <a:ext cx="490592" cy="450627"/>
            <a:chOff x="2935640" y="3997242"/>
            <a:chExt cx="912352" cy="54525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5B73E02-13A5-729F-CD7B-4B3AA01327CC}"/>
                </a:ext>
              </a:extLst>
            </p:cNvPr>
            <p:cNvSpPr/>
            <p:nvPr/>
          </p:nvSpPr>
          <p:spPr>
            <a:xfrm>
              <a:off x="2935640" y="3997242"/>
              <a:ext cx="912352" cy="545259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14B877C3-1987-9B01-F14F-60127DB9AC8D}"/>
                </a:ext>
              </a:extLst>
            </p:cNvPr>
            <p:cNvSpPr/>
            <p:nvPr/>
          </p:nvSpPr>
          <p:spPr>
            <a:xfrm>
              <a:off x="3029197" y="4054072"/>
              <a:ext cx="717804" cy="425686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2465E-E5B8-7522-70AF-CEB354C11E18}"/>
              </a:ext>
            </a:extLst>
          </p:cNvPr>
          <p:cNvSpPr/>
          <p:nvPr/>
        </p:nvSpPr>
        <p:spPr>
          <a:xfrm>
            <a:off x="4293803" y="3250653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Hotel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D5014D-57A3-4698-4E5C-D528AF87FF6B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flipH="1">
            <a:off x="3991288" y="3423745"/>
            <a:ext cx="302515" cy="52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036F66-45F4-78BB-77B7-4F1E623EBE65}"/>
              </a:ext>
            </a:extLst>
          </p:cNvPr>
          <p:cNvSpPr/>
          <p:nvPr/>
        </p:nvSpPr>
        <p:spPr>
          <a:xfrm>
            <a:off x="5377029" y="278301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B3E36-CFE2-D0BB-AAD8-75989CC3E2BB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4801571" y="3021763"/>
            <a:ext cx="943963" cy="2288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2ECEECC-3D0E-4F96-8F02-FBF9711526DE}"/>
              </a:ext>
            </a:extLst>
          </p:cNvPr>
          <p:cNvSpPr/>
          <p:nvPr/>
        </p:nvSpPr>
        <p:spPr>
          <a:xfrm>
            <a:off x="5267263" y="399125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Hname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9388AC-53CB-389A-29F3-9464CEB109DA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801571" y="3596836"/>
            <a:ext cx="838519" cy="3944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37CF4-1296-92D0-3567-C07E53085D95}"/>
              </a:ext>
            </a:extLst>
          </p:cNvPr>
          <p:cNvSpPr/>
          <p:nvPr/>
        </p:nvSpPr>
        <p:spPr>
          <a:xfrm>
            <a:off x="5491414" y="1157003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CIID SERIAL PRIMARY KEY,</a:t>
            </a:r>
          </a:p>
          <a:p>
            <a:r>
              <a:rPr lang="en-GB" dirty="0"/>
              <a:t>	AID INTEGER NOT NULL REFERENCES Athletes, 	TID INTEGER NOT NULL REFERENCES Tournaments, 	</a:t>
            </a:r>
            <a:r>
              <a:rPr lang="en-GB" b="1" dirty="0"/>
              <a:t>UNIQUE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b="1" dirty="0"/>
              <a:t>	CIID INTEGER REFERENCES </a:t>
            </a:r>
            <a:r>
              <a:rPr lang="en-GB" b="1" dirty="0" err="1"/>
              <a:t>CompetesIn</a:t>
            </a:r>
            <a:r>
              <a:rPr lang="en-GB" b="1" dirty="0"/>
              <a:t>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dirty="0"/>
              <a:t>	</a:t>
            </a:r>
            <a:r>
              <a:rPr lang="en-GB" b="1" dirty="0"/>
              <a:t>PRIMARY KEY(CIID, CID)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62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375184" y="1157003"/>
            <a:ext cx="6802904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 	PRIMARY KEY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AID INTEGER,</a:t>
            </a:r>
          </a:p>
          <a:p>
            <a:r>
              <a:rPr lang="en-GB" b="1" dirty="0"/>
              <a:t> 	TID INTEGER,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b="1" dirty="0"/>
              <a:t>	FOREIGN KEY (AID, TID) REFERENCES </a:t>
            </a:r>
            <a:r>
              <a:rPr lang="en-GB" b="1" dirty="0" err="1"/>
              <a:t>CompetesIn</a:t>
            </a:r>
            <a:r>
              <a:rPr lang="en-GB" b="1" dirty="0"/>
              <a:t> (AID, TID)</a:t>
            </a:r>
          </a:p>
          <a:p>
            <a:r>
              <a:rPr lang="en-GB" dirty="0"/>
              <a:t>	</a:t>
            </a:r>
            <a:r>
              <a:rPr lang="en-GB" b="1" dirty="0"/>
              <a:t>PRIMARY KEY(AID, TID)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45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271475" y="2601779"/>
            <a:ext cx="6802904" cy="220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</a:t>
            </a:r>
          </a:p>
          <a:p>
            <a:r>
              <a:rPr lang="en-GB" b="1" dirty="0"/>
              <a:t>	CID INTEGER NOT NULL REFERENCES Clubs,</a:t>
            </a:r>
          </a:p>
          <a:p>
            <a:r>
              <a:rPr lang="en-GB" b="1" dirty="0"/>
              <a:t>	AMOUNT INTEGER NOT NULL,</a:t>
            </a:r>
          </a:p>
          <a:p>
            <a:r>
              <a:rPr lang="en-GB" dirty="0"/>
              <a:t> 	PRIMARY KEY (AID, TID) </a:t>
            </a:r>
          </a:p>
          <a:p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4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Manager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Staff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job_title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Employee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emp_name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Employee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emp_name</a:t>
            </a:r>
            <a:r>
              <a:rPr lang="en-GB" dirty="0"/>
              <a:t> VARCHAR(50),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Manager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dept_name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Staff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job_title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60757" y="490544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dept_name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47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Truck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Car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num_doors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Vehicle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model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Vehicle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model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Car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num_doors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Truck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payload_capacity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263236" y="4905445"/>
            <a:ext cx="934531" cy="23679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payload_capacity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Circle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Square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 </a:t>
            </a:r>
            <a:r>
              <a:rPr lang="en-GB" sz="900" dirty="0" err="1"/>
              <a:t>side_length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Shape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Shape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Circle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radius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Square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side_length</a:t>
            </a:r>
            <a:r>
              <a:rPr lang="en-GB" dirty="0"/>
              <a:t>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radius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shape_id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0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Bird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Mammal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num_legs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Animal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Animal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name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Bird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wingspan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Mammal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num_legs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wingspan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animal 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21E8FA8-0FC1-0D55-BCE9-416F4675527E}"/>
              </a:ext>
            </a:extLst>
          </p:cNvPr>
          <p:cNvSpPr/>
          <p:nvPr/>
        </p:nvSpPr>
        <p:spPr>
          <a:xfrm>
            <a:off x="1392181" y="225854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name</a:t>
            </a:r>
            <a:endParaRPr lang="is-IS" sz="900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3CC0-E05E-7997-4B48-9D07799D6273}"/>
              </a:ext>
            </a:extLst>
          </p:cNvPr>
          <p:cNvCxnSpPr>
            <a:cxnSpLocks/>
            <a:stCxn id="31" idx="1"/>
            <a:endCxn id="2" idx="6"/>
          </p:cNvCxnSpPr>
          <p:nvPr/>
        </p:nvCxnSpPr>
        <p:spPr>
          <a:xfrm flipH="1">
            <a:off x="2129191" y="2352612"/>
            <a:ext cx="607304" cy="2530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5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88D27E-CA38-40B3-BE7B-75ECACEF7B11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2463819" y="3374468"/>
            <a:ext cx="990728" cy="1785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59A76-BC9D-2C5F-97AC-4F6D748B2EE3}"/>
              </a:ext>
            </a:extLst>
          </p:cNvPr>
          <p:cNvGrpSpPr/>
          <p:nvPr/>
        </p:nvGrpSpPr>
        <p:grpSpPr>
          <a:xfrm>
            <a:off x="1647296" y="3235216"/>
            <a:ext cx="889054" cy="288000"/>
            <a:chOff x="1647296" y="3235216"/>
            <a:chExt cx="889054" cy="2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605120-57B9-CE80-06B3-B558EE9A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296" y="3235216"/>
              <a:ext cx="889054" cy="288000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Street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6D1DA1-3257-CAA0-1FF5-695A122CD240}"/>
                </a:ext>
              </a:extLst>
            </p:cNvPr>
            <p:cNvSpPr/>
            <p:nvPr/>
          </p:nvSpPr>
          <p:spPr>
            <a:xfrm>
              <a:off x="1726809" y="325509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Email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826A99-CC08-0CA9-9A60-AF9DCF403FB3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Email ( </a:t>
            </a:r>
          </a:p>
          <a:p>
            <a:r>
              <a:rPr lang="en-GB" dirty="0"/>
              <a:t>	Email VARCHAR, </a:t>
            </a:r>
            <a:r>
              <a:rPr lang="en-GB" dirty="0" err="1"/>
              <a:t>TestID</a:t>
            </a:r>
            <a:r>
              <a:rPr lang="en-GB" dirty="0"/>
              <a:t> INTEGER 	REFERENCES Test(</a:t>
            </a:r>
            <a:r>
              <a:rPr lang="en-GB" dirty="0" err="1"/>
              <a:t>TestID</a:t>
            </a:r>
            <a:r>
              <a:rPr lang="en-GB" dirty="0"/>
              <a:t>), 	PRIMARY KEY (Email, </a:t>
            </a:r>
            <a:r>
              <a:rPr lang="en-GB" dirty="0" err="1"/>
              <a:t>TestID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D516-BEB1-6296-F1B6-4BBC4D20836E}"/>
              </a:ext>
            </a:extLst>
          </p:cNvPr>
          <p:cNvSpPr/>
          <p:nvPr/>
        </p:nvSpPr>
        <p:spPr>
          <a:xfrm>
            <a:off x="3454547" y="337989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0951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E36EF-3A73-15F9-6A5E-8DBEDC7F9275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E15E0-228B-CD7E-DC9D-B17D0CD7B917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4BF8360-72AC-C53D-94D7-4772C09DA54B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124300-16C1-D013-D857-D403CB21EC7C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0BF365-EF9B-C92C-31FD-3A27DAC0716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DDEE9-FCD7-5B0C-F656-C264AF6CDF4F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14A667-16C2-2834-6AFA-9F8D27B71A48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C9F0D-8698-55CB-4100-0AAAF931783B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4F54B76-5469-B338-84AA-4751D898DAAF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277F4-0190-4A0D-380F-F1B400D5A0EA}"/>
              </a:ext>
            </a:extLst>
          </p:cNvPr>
          <p:cNvCxnSpPr>
            <a:cxnSpLocks/>
            <a:stCxn id="14" idx="0"/>
            <a:endCxn id="48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44A28-E3C4-BCCA-7240-F9D8704C20D9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F0807-1662-F9F7-E3F1-7D77AD52218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WorksIn</a:t>
            </a:r>
            <a:r>
              <a:rPr lang="en-GB" dirty="0"/>
              <a:t>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, 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464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WorksIn</a:t>
            </a:r>
            <a:r>
              <a:rPr lang="en-GB" dirty="0"/>
              <a:t>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8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trike="sngStrike" dirty="0"/>
              <a:t>CREATE TABLE </a:t>
            </a:r>
            <a:r>
              <a:rPr lang="en-GB" strike="sngStrike" dirty="0" err="1"/>
              <a:t>WorksIn</a:t>
            </a:r>
            <a:r>
              <a:rPr lang="en-GB" strike="sngStrike" dirty="0"/>
              <a:t> (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b="1" dirty="0" err="1"/>
              <a:t>deptId</a:t>
            </a:r>
            <a:r>
              <a:rPr lang="en-GB" b="1" dirty="0"/>
              <a:t> INTEGER NOT NULL,</a:t>
            </a:r>
          </a:p>
          <a:p>
            <a:r>
              <a:rPr lang="en-GB" dirty="0"/>
              <a:t>	</a:t>
            </a:r>
            <a:r>
              <a:rPr lang="en-GB" b="1" dirty="0"/>
              <a:t>Since DATE NOT NULL,</a:t>
            </a:r>
          </a:p>
          <a:p>
            <a:r>
              <a:rPr lang="en-GB" b="1" dirty="0"/>
              <a:t>	Status CHAR (10) NOT NULL,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deptId</a:t>
            </a:r>
            <a:r>
              <a:rPr lang="en-GB" b="1" dirty="0"/>
              <a:t>)</a:t>
            </a:r>
          </a:p>
          <a:p>
            <a:r>
              <a:rPr lang="en-GB" b="1" dirty="0"/>
              <a:t>	REFERENCES Department(Id)</a:t>
            </a:r>
          </a:p>
          <a:p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3221A-3266-32AF-A88E-C02874778CD2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WorksIn</a:t>
            </a:r>
            <a:r>
              <a:rPr lang="en-GB" dirty="0"/>
              <a:t>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b="1" dirty="0"/>
              <a:t>	UNIQUE(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665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INTEGER NOT NULL, Since</a:t>
            </a:r>
          </a:p>
          <a:p>
            <a:r>
              <a:rPr lang="en-GB" dirty="0"/>
              <a:t>	DATE NOT NULL, Status CHAR(10) NOT NULL, 	</a:t>
            </a:r>
            <a:r>
              <a:rPr lang="en-GB" b="1" dirty="0"/>
              <a:t>FOREIGN KEY (</a:t>
            </a:r>
            <a:r>
              <a:rPr lang="en-GB" b="1" dirty="0" err="1"/>
              <a:t>deptId</a:t>
            </a:r>
            <a:r>
              <a:rPr lang="en-GB" b="1" dirty="0"/>
              <a:t>) REFERENCES Department(Id)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3940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Not supported in DDL!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0518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ProjID</a:t>
            </a:r>
            <a:r>
              <a:rPr lang="en-GB" b="1" dirty="0"/>
              <a:t>, </a:t>
            </a:r>
            <a:r>
              <a:rPr lang="en-GB" b="1" dirty="0" err="1"/>
              <a:t>SupplierID</a:t>
            </a:r>
            <a:r>
              <a:rPr lang="en-GB" b="1" dirty="0"/>
              <a:t>, </a:t>
            </a:r>
            <a:r>
              <a:rPr lang="en-GB" b="1" dirty="0" err="1"/>
              <a:t>PartNumber</a:t>
            </a:r>
            <a:r>
              <a:rPr lang="en-GB" b="1" dirty="0"/>
              <a:t>), 	FOREIGN KEY (</a:t>
            </a:r>
            <a:r>
              <a:rPr lang="en-GB" b="1" dirty="0" err="1"/>
              <a:t>ProjID</a:t>
            </a:r>
            <a:r>
              <a:rPr lang="en-GB" b="1" dirty="0"/>
              <a:t>) REFERENCES Project (ID), 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SupplierID</a:t>
            </a:r>
            <a:r>
              <a:rPr lang="en-GB" b="1" dirty="0"/>
              <a:t>) REFERENCES Supplier (ID), 	FOREIGN KEY (</a:t>
            </a:r>
            <a:r>
              <a:rPr lang="en-GB" b="1" dirty="0" err="1"/>
              <a:t>PartNumber</a:t>
            </a:r>
            <a:r>
              <a:rPr lang="en-GB" b="1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46086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1424</Words>
  <Application>Microsoft Macintosh PowerPoint</Application>
  <PresentationFormat>Widescreen</PresentationFormat>
  <Paragraphs>366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Arent Hertz</dc:creator>
  <cp:lastModifiedBy>Philip Paul Balfour van Burleigh</cp:lastModifiedBy>
  <cp:revision>9</cp:revision>
  <dcterms:created xsi:type="dcterms:W3CDTF">2023-05-09T12:01:02Z</dcterms:created>
  <dcterms:modified xsi:type="dcterms:W3CDTF">2023-05-09T14:12:53Z</dcterms:modified>
</cp:coreProperties>
</file>