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3"/>
    <p:restoredTop sz="94718"/>
  </p:normalViewPr>
  <p:slideViewPr>
    <p:cSldViewPr snapToGrid="0">
      <p:cViewPr varScale="1">
        <p:scale>
          <a:sx n="117" d="100"/>
          <a:sy n="117" d="100"/>
        </p:scale>
        <p:origin x="40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64ED9-F3A3-B428-F4A5-4180CE5C1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F01A2E-0A6B-95C6-D187-DE833C3FE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85074-35EE-4990-83F8-50B574F61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10/05/2023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4F5A8-1228-757B-B96D-4D633966E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F4602-3D95-EA08-4EDE-C661D5CA2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93448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58F89-291F-6D6B-1CFF-7691F358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34D7DE-97E8-2F29-90FB-46598925D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D193A-4A6D-CCC1-832B-997FE1140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10/05/2023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9666D-EFFF-7CCD-BAEC-B07CE2E1A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03F5F-F2F3-9508-A827-E5535340B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08810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BA2A5C-CD75-224C-EBF1-EF5AE4D4B9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57A4F5-C571-A9E9-50A4-1366CBA53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C1250-A30C-BB27-2362-4A2790607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10/05/2023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5B708-098B-ECC3-6304-C6E84B94E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0783A-5B4A-7433-1425-75EF1A0F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81868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E8D9B-D5CB-F858-6506-B1B6B2C70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87C87-C698-AF66-DB37-02F993007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35FDB-7B69-B545-62CA-25D47CA53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10/05/2023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BD0D7-2C26-5227-6573-A5A3D95F9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2B519-31AF-665F-33FF-B2FC91772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1496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5347F-E8A3-6DE5-8BC4-858114ECD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A9F5B-7661-E493-E56B-17DF55EBF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97FBA-FB5A-A470-4066-B0AEA69F9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10/05/2023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6D848-4AFD-90DF-6040-AC062DB17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87A52-0C1C-C03E-E369-C7B63406F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53147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162F0-45BD-6D08-AA45-0AF89CB1F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6D9B3-FAA3-78E1-9BFC-AD36CD4FE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18D46-0BF4-2491-232A-7570BFB3D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E1528-B193-3727-FF1F-7FBC4AE8C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10/05/2023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A7FF2-8699-F64B-7DAF-5614107F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522C3-ED08-1900-1361-CE80C6A8F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97476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13A22-BE4E-9F8A-33E8-D3F4E204A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5B2F6-9E1B-8BEE-D6F3-A85C1AD84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4F3F4-4275-4C3B-7B89-0272F56A3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ED50FE-3CFE-E835-E5C1-A44A486408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6794CD-8E9B-0E04-1EEB-87B625231B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16953A-BA48-4C0B-873B-8DE0995EF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10/05/2023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BEC9AF-3A60-D0EE-4462-4B7050701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AD0A8D-9013-5123-FFA9-05D0432A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8514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89874-79D2-4648-504D-183D2DEAC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C7D986-1F93-4928-D7C5-F32DC035E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10/05/2023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12E3E-1A55-4D6A-4233-06F1DF282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022713-5C6D-8CED-B842-899AF8D6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96897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9B21A8-7D38-6516-1E7B-CB811060F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10/05/2023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EAFE50-89C0-D8B7-B33F-1E9D13C02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8FED9-2469-C584-F54C-0C46B666D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35991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8B5AD-D1B8-0F8B-EB09-03DBFD95C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7B998-A425-D722-4A7B-8FE19A73D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0B82A-4D9E-F5E4-C412-399F42ECC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9CD67-D61B-F7D6-F83D-40977F0EC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10/05/2023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5BFB3-DF3D-C2DF-3B37-8D80CAB71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5E117-EC96-5865-EE66-3FA89DAED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36372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EE448-D11E-6818-6761-31982932A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0286A5-BD24-857A-962E-04BC6FECA8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D0067-DA83-23DF-1E7B-00A71B89A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5C260-2B35-C3CD-9C78-E0FF43E40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10/05/2023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33259-E59A-A9AA-3CE4-700E52079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4473B-32FF-56AB-D459-1918AFA18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14197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38A217-3F04-D50E-7688-E46DB82B3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7C53A-A762-DFF8-A99A-16050E492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2BE4B-EF9B-82B9-79F6-531C82AF7E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88417-0391-4147-9B1C-0D22B4D46753}" type="datetimeFigureOut">
              <a:rPr lang="en-DK" smtClean="0"/>
              <a:t>10/05/2023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B253A-1C63-E9D9-BD88-7A077EF78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EC3D7-4B68-EDA2-DEBB-D519BF626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1FC18-23BD-1647-AA9E-89F5D2593A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389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C23DED3-791F-CA7D-0070-E752DEEF3D89}"/>
              </a:ext>
            </a:extLst>
          </p:cNvPr>
          <p:cNvCxnSpPr>
            <a:cxnSpLocks/>
            <a:stCxn id="29" idx="2"/>
            <a:endCxn id="28" idx="6"/>
          </p:cNvCxnSpPr>
          <p:nvPr/>
        </p:nvCxnSpPr>
        <p:spPr>
          <a:xfrm flipH="1" flipV="1">
            <a:off x="2231906" y="3202191"/>
            <a:ext cx="879076" cy="38856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8773EC6-A964-F2DD-EB4C-7BA2FC509212}"/>
              </a:ext>
            </a:extLst>
          </p:cNvPr>
          <p:cNvSpPr/>
          <p:nvPr/>
        </p:nvSpPr>
        <p:spPr>
          <a:xfrm>
            <a:off x="1494896" y="3082817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Street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5AF8856-32D2-9F6B-07B6-89C3DA45ECB4}"/>
              </a:ext>
            </a:extLst>
          </p:cNvPr>
          <p:cNvSpPr/>
          <p:nvPr/>
        </p:nvSpPr>
        <p:spPr>
          <a:xfrm>
            <a:off x="3110982" y="3471385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Address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857C7F-4C8A-AA3E-4FC8-CF068EF79F37}"/>
              </a:ext>
            </a:extLst>
          </p:cNvPr>
          <p:cNvSpPr/>
          <p:nvPr/>
        </p:nvSpPr>
        <p:spPr>
          <a:xfrm>
            <a:off x="4480126" y="3417666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Test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DFD4E0C-4C55-D3BB-367D-8E77571D809C}"/>
              </a:ext>
            </a:extLst>
          </p:cNvPr>
          <p:cNvCxnSpPr>
            <a:cxnSpLocks/>
            <a:stCxn id="29" idx="2"/>
            <a:endCxn id="37" idx="6"/>
          </p:cNvCxnSpPr>
          <p:nvPr/>
        </p:nvCxnSpPr>
        <p:spPr>
          <a:xfrm flipH="1" flipV="1">
            <a:off x="2231906" y="3590758"/>
            <a:ext cx="879076" cy="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F82C68A-C100-17AD-F3EB-0BFFDEE00A5D}"/>
              </a:ext>
            </a:extLst>
          </p:cNvPr>
          <p:cNvSpPr/>
          <p:nvPr/>
        </p:nvSpPr>
        <p:spPr>
          <a:xfrm>
            <a:off x="1494896" y="347138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Number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18E343C-82C1-8B3D-DCA9-A2F0DE7D4470}"/>
              </a:ext>
            </a:extLst>
          </p:cNvPr>
          <p:cNvCxnSpPr>
            <a:cxnSpLocks/>
            <a:stCxn id="29" idx="2"/>
            <a:endCxn id="39" idx="6"/>
          </p:cNvCxnSpPr>
          <p:nvPr/>
        </p:nvCxnSpPr>
        <p:spPr>
          <a:xfrm flipH="1">
            <a:off x="2421212" y="3590759"/>
            <a:ext cx="689770" cy="406483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CBA7D68-C5E8-B717-22BF-3AE519613CBA}"/>
              </a:ext>
            </a:extLst>
          </p:cNvPr>
          <p:cNvSpPr/>
          <p:nvPr/>
        </p:nvSpPr>
        <p:spPr>
          <a:xfrm>
            <a:off x="1684202" y="3877868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ZIP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DC73285-9078-6077-0F2F-D4EC5D0CEC4E}"/>
              </a:ext>
            </a:extLst>
          </p:cNvPr>
          <p:cNvCxnSpPr>
            <a:cxnSpLocks/>
            <a:stCxn id="30" idx="1"/>
            <a:endCxn id="29" idx="6"/>
          </p:cNvCxnSpPr>
          <p:nvPr/>
        </p:nvCxnSpPr>
        <p:spPr>
          <a:xfrm flipH="1">
            <a:off x="3847992" y="3590758"/>
            <a:ext cx="632134" cy="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256438E-2572-786E-49A2-169382B7EA57}"/>
              </a:ext>
            </a:extLst>
          </p:cNvPr>
          <p:cNvSpPr/>
          <p:nvPr/>
        </p:nvSpPr>
        <p:spPr>
          <a:xfrm>
            <a:off x="5730240" y="2107404"/>
            <a:ext cx="4229854" cy="27279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Test ( </a:t>
            </a:r>
          </a:p>
          <a:p>
            <a:r>
              <a:rPr lang="en-GB" dirty="0"/>
              <a:t>	...</a:t>
            </a:r>
          </a:p>
          <a:p>
            <a:r>
              <a:rPr lang="en-GB" dirty="0"/>
              <a:t>	Street VARCHAR NOT NULL, 	Number INTEGER NOT NULL,</a:t>
            </a:r>
          </a:p>
          <a:p>
            <a:r>
              <a:rPr lang="en-GB" dirty="0"/>
              <a:t>	ZIP INTEGER NOT NULL, City</a:t>
            </a:r>
          </a:p>
          <a:p>
            <a:r>
              <a:rPr lang="en-GB" dirty="0"/>
              <a:t>	VARCHAR NOT NULL, Country</a:t>
            </a:r>
          </a:p>
          <a:p>
            <a:r>
              <a:rPr lang="en-GB" dirty="0"/>
              <a:t>	VARCHAR NOT NULL,</a:t>
            </a:r>
          </a:p>
          <a:p>
            <a:r>
              <a:rPr lang="en-GB" dirty="0"/>
              <a:t>	 ... </a:t>
            </a:r>
          </a:p>
          <a:p>
            <a:r>
              <a:rPr lang="en-GB" dirty="0"/>
              <a:t>);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831085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77F00C8-76EF-A000-0D59-A40C03AD54C9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>
            <a:off x="2965507" y="3602092"/>
            <a:ext cx="1105307" cy="167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0DF4363-59F2-8AB9-8E37-9580FE6A12DE}"/>
              </a:ext>
            </a:extLst>
          </p:cNvPr>
          <p:cNvSpPr/>
          <p:nvPr/>
        </p:nvSpPr>
        <p:spPr>
          <a:xfrm>
            <a:off x="281630" y="3471084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Project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0DBFD6AF-0693-FCF0-C223-43C18D3A6F78}"/>
              </a:ext>
            </a:extLst>
          </p:cNvPr>
          <p:cNvSpPr/>
          <p:nvPr/>
        </p:nvSpPr>
        <p:spPr>
          <a:xfrm rot="21479987">
            <a:off x="2151165" y="3405143"/>
            <a:ext cx="81459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Sold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ED007F-8B37-30EC-656D-41A1CE0E09C4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1297166" y="3632202"/>
            <a:ext cx="854247" cy="119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04A2BAD-D1B4-100F-DEA7-3614AC97247F}"/>
              </a:ext>
            </a:extLst>
          </p:cNvPr>
          <p:cNvSpPr txBox="1"/>
          <p:nvPr/>
        </p:nvSpPr>
        <p:spPr>
          <a:xfrm>
            <a:off x="1281031" y="3349374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0..N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F67B4A-F14A-5ACF-FF1D-2C02D121C5F2}"/>
              </a:ext>
            </a:extLst>
          </p:cNvPr>
          <p:cNvSpPr txBox="1"/>
          <p:nvPr/>
        </p:nvSpPr>
        <p:spPr>
          <a:xfrm>
            <a:off x="3442858" y="3326771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0…L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617F1CC-D317-401D-086E-9C7A1D97A023}"/>
              </a:ext>
            </a:extLst>
          </p:cNvPr>
          <p:cNvSpPr/>
          <p:nvPr/>
        </p:nvSpPr>
        <p:spPr>
          <a:xfrm>
            <a:off x="144551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b="1" u="sng" dirty="0"/>
              <a:t>Date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9F1446-1DB4-AFDF-1C42-4A7F6675FF07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H="1" flipV="1">
            <a:off x="1814021" y="3007151"/>
            <a:ext cx="7370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03AD98A-0F35-F627-FFAD-F7139B305F6D}"/>
              </a:ext>
            </a:extLst>
          </p:cNvPr>
          <p:cNvSpPr/>
          <p:nvPr/>
        </p:nvSpPr>
        <p:spPr>
          <a:xfrm>
            <a:off x="281813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Price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4F13ADD-EA21-84B7-88AB-330E67376D35}"/>
              </a:ext>
            </a:extLst>
          </p:cNvPr>
          <p:cNvCxnSpPr>
            <a:cxnSpLocks/>
            <a:stCxn id="6" idx="0"/>
            <a:endCxn id="12" idx="4"/>
          </p:cNvCxnSpPr>
          <p:nvPr/>
        </p:nvCxnSpPr>
        <p:spPr>
          <a:xfrm flipV="1">
            <a:off x="2551031" y="3007151"/>
            <a:ext cx="6356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CAC5559-E7B7-5C15-2B5B-0203245B89FA}"/>
              </a:ext>
            </a:extLst>
          </p:cNvPr>
          <p:cNvSpPr/>
          <p:nvPr/>
        </p:nvSpPr>
        <p:spPr>
          <a:xfrm>
            <a:off x="4070814" y="3429000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Part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A5936B-2B97-AB9D-96C1-055CF7438754}"/>
              </a:ext>
            </a:extLst>
          </p:cNvPr>
          <p:cNvSpPr/>
          <p:nvPr/>
        </p:nvSpPr>
        <p:spPr>
          <a:xfrm>
            <a:off x="2043263" y="4440287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Supplier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273A73-DD91-3327-92B0-DED46022B1DE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flipH="1">
            <a:off x="2551031" y="3830698"/>
            <a:ext cx="14858" cy="609589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05D0C90-DB45-2FCD-076A-FFE4AF16F669}"/>
              </a:ext>
            </a:extLst>
          </p:cNvPr>
          <p:cNvSpPr/>
          <p:nvPr/>
        </p:nvSpPr>
        <p:spPr>
          <a:xfrm>
            <a:off x="5533206" y="1838187"/>
            <a:ext cx="6377164" cy="3265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Sold (</a:t>
            </a:r>
          </a:p>
          <a:p>
            <a:r>
              <a:rPr lang="en-GB" dirty="0"/>
              <a:t>	</a:t>
            </a:r>
            <a:r>
              <a:rPr lang="en-GB" dirty="0" err="1"/>
              <a:t>ProjID</a:t>
            </a:r>
            <a:r>
              <a:rPr lang="en-GB" dirty="0"/>
              <a:t> INTEGER, </a:t>
            </a:r>
          </a:p>
          <a:p>
            <a:r>
              <a:rPr lang="en-GB" dirty="0"/>
              <a:t>	</a:t>
            </a:r>
            <a:r>
              <a:rPr lang="en-GB" dirty="0" err="1"/>
              <a:t>SupplierID</a:t>
            </a:r>
            <a:r>
              <a:rPr lang="en-GB" dirty="0"/>
              <a:t> INTEGER, </a:t>
            </a:r>
          </a:p>
          <a:p>
            <a:r>
              <a:rPr lang="en-GB" dirty="0"/>
              <a:t>	</a:t>
            </a:r>
            <a:r>
              <a:rPr lang="en-GB" dirty="0" err="1"/>
              <a:t>PartNumber</a:t>
            </a:r>
            <a:r>
              <a:rPr lang="en-GB" dirty="0"/>
              <a:t> INTEGER, </a:t>
            </a:r>
          </a:p>
          <a:p>
            <a:r>
              <a:rPr lang="en-GB" dirty="0"/>
              <a:t>	Date DATE NOT NULL, </a:t>
            </a:r>
          </a:p>
          <a:p>
            <a:r>
              <a:rPr lang="en-GB" dirty="0"/>
              <a:t>	Price INTEGER NOT NULL</a:t>
            </a:r>
          </a:p>
          <a:p>
            <a:r>
              <a:rPr lang="en-GB" dirty="0"/>
              <a:t>	PRIMARY KEY (</a:t>
            </a:r>
            <a:r>
              <a:rPr lang="en-GB" dirty="0" err="1"/>
              <a:t>ProjID</a:t>
            </a:r>
            <a:r>
              <a:rPr lang="en-GB" dirty="0"/>
              <a:t>, </a:t>
            </a:r>
            <a:r>
              <a:rPr lang="en-GB" dirty="0" err="1"/>
              <a:t>SupplierID</a:t>
            </a:r>
            <a:r>
              <a:rPr lang="en-GB" dirty="0"/>
              <a:t>, </a:t>
            </a:r>
            <a:r>
              <a:rPr lang="en-GB" dirty="0" err="1"/>
              <a:t>PartNumber</a:t>
            </a:r>
            <a:r>
              <a:rPr lang="en-GB" dirty="0"/>
              <a:t>, </a:t>
            </a:r>
            <a:r>
              <a:rPr lang="en-GB" b="1" dirty="0"/>
              <a:t>Date</a:t>
            </a:r>
            <a:r>
              <a:rPr lang="en-GB" dirty="0"/>
              <a:t>), 	FOREIGN KEY (</a:t>
            </a:r>
            <a:r>
              <a:rPr lang="en-GB" dirty="0" err="1"/>
              <a:t>ProjID</a:t>
            </a:r>
            <a:r>
              <a:rPr lang="en-GB" dirty="0"/>
              <a:t>) REFERENCES Project (ID), </a:t>
            </a:r>
          </a:p>
          <a:p>
            <a:r>
              <a:rPr lang="en-GB" dirty="0"/>
              <a:t>	FOREIGN KEY (</a:t>
            </a:r>
            <a:r>
              <a:rPr lang="en-GB" dirty="0" err="1"/>
              <a:t>SupplierID</a:t>
            </a:r>
            <a:r>
              <a:rPr lang="en-GB" dirty="0"/>
              <a:t>) REFERENCES Supplier (ID), 	FOREIGN KEY (</a:t>
            </a:r>
            <a:r>
              <a:rPr lang="en-GB" dirty="0" err="1"/>
              <a:t>PartNumber</a:t>
            </a:r>
            <a:r>
              <a:rPr lang="en-GB" dirty="0"/>
              <a:t>) REFERENCES Part (Number)</a:t>
            </a:r>
          </a:p>
          <a:p>
            <a:r>
              <a:rPr lang="en-GB" dirty="0"/>
              <a:t>)</a:t>
            </a:r>
            <a:endParaRPr lang="en-DK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1D167A-C877-849C-8D16-2EBE08FB81A8}"/>
              </a:ext>
            </a:extLst>
          </p:cNvPr>
          <p:cNvSpPr txBox="1"/>
          <p:nvPr/>
        </p:nvSpPr>
        <p:spPr>
          <a:xfrm>
            <a:off x="2084906" y="4139559"/>
            <a:ext cx="481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0..M</a:t>
            </a:r>
          </a:p>
        </p:txBody>
      </p:sp>
    </p:spTree>
    <p:extLst>
      <p:ext uri="{BB962C8B-B14F-4D97-AF65-F5344CB8AC3E}">
        <p14:creationId xmlns:p14="http://schemas.microsoft.com/office/powerpoint/2010/main" val="3990652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C23DED3-791F-CA7D-0070-E752DEEF3D89}"/>
              </a:ext>
            </a:extLst>
          </p:cNvPr>
          <p:cNvCxnSpPr>
            <a:cxnSpLocks/>
            <a:stCxn id="30" idx="1"/>
            <a:endCxn id="28" idx="6"/>
          </p:cNvCxnSpPr>
          <p:nvPr/>
        </p:nvCxnSpPr>
        <p:spPr>
          <a:xfrm flipH="1" flipV="1">
            <a:off x="1431806" y="3036185"/>
            <a:ext cx="827523" cy="39692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8773EC6-A964-F2DD-EB4C-7BA2FC509212}"/>
              </a:ext>
            </a:extLst>
          </p:cNvPr>
          <p:cNvSpPr/>
          <p:nvPr/>
        </p:nvSpPr>
        <p:spPr>
          <a:xfrm>
            <a:off x="694796" y="2916811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u="sng" dirty="0"/>
              <a:t>RoomId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732760F-1EF3-9A43-0C08-776F26B4457E}"/>
              </a:ext>
            </a:extLst>
          </p:cNvPr>
          <p:cNvGrpSpPr/>
          <p:nvPr/>
        </p:nvGrpSpPr>
        <p:grpSpPr>
          <a:xfrm>
            <a:off x="2202890" y="3206295"/>
            <a:ext cx="995291" cy="436912"/>
            <a:chOff x="4423687" y="3363948"/>
            <a:chExt cx="995291" cy="43691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70B69C1-D69F-CAEE-B85D-9EB794AFFB0C}"/>
                </a:ext>
              </a:extLst>
            </p:cNvPr>
            <p:cNvSpPr/>
            <p:nvPr/>
          </p:nvSpPr>
          <p:spPr>
            <a:xfrm>
              <a:off x="4423687" y="3363948"/>
              <a:ext cx="995291" cy="436912"/>
            </a:xfrm>
            <a:prstGeom prst="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is-IS" sz="12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7857C7F-4C8A-AA3E-4FC8-CF068EF79F37}"/>
                </a:ext>
              </a:extLst>
            </p:cNvPr>
            <p:cNvSpPr/>
            <p:nvPr/>
          </p:nvSpPr>
          <p:spPr>
            <a:xfrm>
              <a:off x="4480126" y="3417666"/>
              <a:ext cx="879240" cy="346183"/>
            </a:xfrm>
            <a:prstGeom prst="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200" dirty="0"/>
                <a:t>Room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DFD4E0C-4C55-D3BB-367D-8E77571D809C}"/>
              </a:ext>
            </a:extLst>
          </p:cNvPr>
          <p:cNvCxnSpPr>
            <a:cxnSpLocks/>
            <a:stCxn id="6" idx="1"/>
            <a:endCxn id="37" idx="6"/>
          </p:cNvCxnSpPr>
          <p:nvPr/>
        </p:nvCxnSpPr>
        <p:spPr>
          <a:xfrm flipH="1">
            <a:off x="1431806" y="3424751"/>
            <a:ext cx="771084" cy="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18E343C-82C1-8B3D-DCA9-A2F0DE7D4470}"/>
              </a:ext>
            </a:extLst>
          </p:cNvPr>
          <p:cNvCxnSpPr>
            <a:cxnSpLocks/>
            <a:stCxn id="6" idx="1"/>
            <a:endCxn id="39" idx="6"/>
          </p:cNvCxnSpPr>
          <p:nvPr/>
        </p:nvCxnSpPr>
        <p:spPr>
          <a:xfrm flipH="1">
            <a:off x="1621112" y="3424751"/>
            <a:ext cx="581778" cy="40648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CBA7D68-C5E8-B717-22BF-3AE519613CBA}"/>
              </a:ext>
            </a:extLst>
          </p:cNvPr>
          <p:cNvSpPr/>
          <p:nvPr/>
        </p:nvSpPr>
        <p:spPr>
          <a:xfrm>
            <a:off x="884102" y="3711862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Beds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DC73285-9078-6077-0F2F-D4EC5D0CEC4E}"/>
              </a:ext>
            </a:extLst>
          </p:cNvPr>
          <p:cNvCxnSpPr>
            <a:cxnSpLocks/>
            <a:stCxn id="22" idx="1"/>
            <a:endCxn id="6" idx="3"/>
          </p:cNvCxnSpPr>
          <p:nvPr/>
        </p:nvCxnSpPr>
        <p:spPr>
          <a:xfrm flipH="1" flipV="1">
            <a:off x="3198181" y="3424751"/>
            <a:ext cx="302515" cy="4249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256438E-2572-786E-49A2-169382B7EA57}"/>
              </a:ext>
            </a:extLst>
          </p:cNvPr>
          <p:cNvSpPr/>
          <p:nvPr/>
        </p:nvSpPr>
        <p:spPr>
          <a:xfrm>
            <a:off x="6319027" y="1941398"/>
            <a:ext cx="5437543" cy="27279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Room (</a:t>
            </a:r>
          </a:p>
          <a:p>
            <a:r>
              <a:rPr lang="en-GB" dirty="0"/>
              <a:t>	</a:t>
            </a:r>
            <a:r>
              <a:rPr lang="en-GB" dirty="0" err="1"/>
              <a:t>RoomId</a:t>
            </a:r>
            <a:r>
              <a:rPr lang="en-GB" dirty="0"/>
              <a:t> INTEGER, -- SHOULD NOT BE SERIAL</a:t>
            </a:r>
          </a:p>
          <a:p>
            <a:r>
              <a:rPr lang="en-GB" dirty="0"/>
              <a:t>	</a:t>
            </a:r>
            <a:r>
              <a:rPr lang="en-GB" dirty="0" err="1"/>
              <a:t>HotelId</a:t>
            </a:r>
            <a:r>
              <a:rPr lang="en-GB" dirty="0"/>
              <a:t> INTEGER,</a:t>
            </a:r>
          </a:p>
          <a:p>
            <a:r>
              <a:rPr lang="en-GB" dirty="0"/>
              <a:t>	REFERENCES Hotel(ID),</a:t>
            </a:r>
          </a:p>
          <a:p>
            <a:r>
              <a:rPr lang="en-GB" dirty="0"/>
              <a:t>	Beds INTEGER NOT NULL,</a:t>
            </a:r>
          </a:p>
          <a:p>
            <a:r>
              <a:rPr lang="en-GB" b="1" dirty="0"/>
              <a:t>	PRIMARY KEY (</a:t>
            </a:r>
            <a:r>
              <a:rPr lang="en-GB" b="1" dirty="0" err="1"/>
              <a:t>HotelId</a:t>
            </a:r>
            <a:r>
              <a:rPr lang="en-GB" b="1" dirty="0"/>
              <a:t>, </a:t>
            </a:r>
            <a:r>
              <a:rPr lang="en-GB" b="1" dirty="0" err="1"/>
              <a:t>RoomId</a:t>
            </a:r>
            <a:r>
              <a:rPr lang="en-GB" b="1" dirty="0"/>
              <a:t>)</a:t>
            </a:r>
          </a:p>
          <a:p>
            <a:r>
              <a:rPr lang="en-GB" dirty="0"/>
              <a:t>);</a:t>
            </a:r>
            <a:endParaRPr lang="en-DK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AFB7D9-7C36-6F84-BDB2-AC754EB0240F}"/>
              </a:ext>
            </a:extLst>
          </p:cNvPr>
          <p:cNvGrpSpPr/>
          <p:nvPr/>
        </p:nvGrpSpPr>
        <p:grpSpPr>
          <a:xfrm>
            <a:off x="694796" y="3305378"/>
            <a:ext cx="737010" cy="238747"/>
            <a:chOff x="1494896" y="3471384"/>
            <a:chExt cx="737010" cy="238747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F82C68A-C100-17AD-F3EB-0BFFDEE00A5D}"/>
                </a:ext>
              </a:extLst>
            </p:cNvPr>
            <p:cNvSpPr/>
            <p:nvPr/>
          </p:nvSpPr>
          <p:spPr>
            <a:xfrm>
              <a:off x="1494896" y="3471384"/>
              <a:ext cx="737010" cy="238747"/>
            </a:xfrm>
            <a:prstGeom prst="ellipse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900" dirty="0"/>
                <a:t>HotelID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BFB88C7D-45D9-491B-356C-FB1CAFFB66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97715" y="3660264"/>
              <a:ext cx="296185" cy="0"/>
            </a:xfrm>
            <a:prstGeom prst="line">
              <a:avLst/>
            </a:prstGeom>
            <a:ln>
              <a:prstDash val="sys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73BE1DD-7D5B-9442-3EE8-A340BCA37AE6}"/>
              </a:ext>
            </a:extLst>
          </p:cNvPr>
          <p:cNvGrpSpPr/>
          <p:nvPr/>
        </p:nvGrpSpPr>
        <p:grpSpPr>
          <a:xfrm>
            <a:off x="3500696" y="3203686"/>
            <a:ext cx="490592" cy="450627"/>
            <a:chOff x="2935640" y="3997242"/>
            <a:chExt cx="912352" cy="545259"/>
          </a:xfrm>
        </p:grpSpPr>
        <p:sp>
          <p:nvSpPr>
            <p:cNvPr id="22" name="Diamond 21">
              <a:extLst>
                <a:ext uri="{FF2B5EF4-FFF2-40B4-BE49-F238E27FC236}">
                  <a16:creationId xmlns:a16="http://schemas.microsoft.com/office/drawing/2014/main" id="{45B73E02-13A5-729F-CD7B-4B3AA01327CC}"/>
                </a:ext>
              </a:extLst>
            </p:cNvPr>
            <p:cNvSpPr/>
            <p:nvPr/>
          </p:nvSpPr>
          <p:spPr>
            <a:xfrm>
              <a:off x="2935640" y="3997242"/>
              <a:ext cx="912352" cy="545259"/>
            </a:xfrm>
            <a:prstGeom prst="diamond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is-IS" sz="900" dirty="0"/>
            </a:p>
          </p:txBody>
        </p:sp>
        <p:sp>
          <p:nvSpPr>
            <p:cNvPr id="23" name="Diamond 22">
              <a:extLst>
                <a:ext uri="{FF2B5EF4-FFF2-40B4-BE49-F238E27FC236}">
                  <a16:creationId xmlns:a16="http://schemas.microsoft.com/office/drawing/2014/main" id="{14B877C3-1987-9B01-F14F-60127DB9AC8D}"/>
                </a:ext>
              </a:extLst>
            </p:cNvPr>
            <p:cNvSpPr/>
            <p:nvPr/>
          </p:nvSpPr>
          <p:spPr>
            <a:xfrm>
              <a:off x="3029197" y="4054072"/>
              <a:ext cx="717804" cy="425686"/>
            </a:xfrm>
            <a:prstGeom prst="diamond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is-IS" sz="900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F322465E-E5B8-7522-70AF-CEB354C11E18}"/>
              </a:ext>
            </a:extLst>
          </p:cNvPr>
          <p:cNvSpPr/>
          <p:nvPr/>
        </p:nvSpPr>
        <p:spPr>
          <a:xfrm>
            <a:off x="4293803" y="3250653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Hotel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9D5014D-57A3-4698-4E5C-D528AF87FF6B}"/>
              </a:ext>
            </a:extLst>
          </p:cNvPr>
          <p:cNvCxnSpPr>
            <a:cxnSpLocks/>
            <a:stCxn id="33" idx="1"/>
            <a:endCxn id="22" idx="3"/>
          </p:cNvCxnSpPr>
          <p:nvPr/>
        </p:nvCxnSpPr>
        <p:spPr>
          <a:xfrm flipH="1">
            <a:off x="3991288" y="3423745"/>
            <a:ext cx="302515" cy="525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2036F66-45F4-78BB-77B7-4F1E623EBE65}"/>
              </a:ext>
            </a:extLst>
          </p:cNvPr>
          <p:cNvSpPr/>
          <p:nvPr/>
        </p:nvSpPr>
        <p:spPr>
          <a:xfrm>
            <a:off x="5377029" y="2783016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ID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89B3E36-CFE2-D0BB-AAD8-75989CC3E2BB}"/>
              </a:ext>
            </a:extLst>
          </p:cNvPr>
          <p:cNvCxnSpPr>
            <a:cxnSpLocks/>
            <a:stCxn id="41" idx="4"/>
            <a:endCxn id="33" idx="0"/>
          </p:cNvCxnSpPr>
          <p:nvPr/>
        </p:nvCxnSpPr>
        <p:spPr>
          <a:xfrm flipH="1">
            <a:off x="4801571" y="3021763"/>
            <a:ext cx="943963" cy="22889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2ECEECC-3D0E-4F96-8F02-FBF9711526DE}"/>
              </a:ext>
            </a:extLst>
          </p:cNvPr>
          <p:cNvSpPr/>
          <p:nvPr/>
        </p:nvSpPr>
        <p:spPr>
          <a:xfrm>
            <a:off x="5267263" y="3991257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Hname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59388AC-53CB-389A-29F3-9464CEB109DA}"/>
              </a:ext>
            </a:extLst>
          </p:cNvPr>
          <p:cNvCxnSpPr>
            <a:cxnSpLocks/>
            <a:endCxn id="33" idx="2"/>
          </p:cNvCxnSpPr>
          <p:nvPr/>
        </p:nvCxnSpPr>
        <p:spPr>
          <a:xfrm flipH="1" flipV="1">
            <a:off x="4801571" y="3596836"/>
            <a:ext cx="838519" cy="39442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886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7644D15-6FDE-09E9-BC4F-6C77A40E43C7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>
            <a:off x="3332820" y="3018263"/>
            <a:ext cx="463299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E910AAC-B077-B6BB-6DB0-B5D7995F2109}"/>
              </a:ext>
            </a:extLst>
          </p:cNvPr>
          <p:cNvSpPr/>
          <p:nvPr/>
        </p:nvSpPr>
        <p:spPr>
          <a:xfrm>
            <a:off x="842321" y="2834760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Athlete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9EE5A47D-F8C6-C0A3-BF2F-64E4E7E76891}"/>
              </a:ext>
            </a:extLst>
          </p:cNvPr>
          <p:cNvSpPr/>
          <p:nvPr/>
        </p:nvSpPr>
        <p:spPr>
          <a:xfrm rot="56172">
            <a:off x="2321088" y="2797154"/>
            <a:ext cx="101180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CompetesIn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5A1376-2162-A4DD-6C95-6E853014FF17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1857857" y="3001731"/>
            <a:ext cx="463299" cy="612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CC01ABE-5342-04D6-033F-90C14B949D37}"/>
              </a:ext>
            </a:extLst>
          </p:cNvPr>
          <p:cNvSpPr/>
          <p:nvPr/>
        </p:nvSpPr>
        <p:spPr>
          <a:xfrm>
            <a:off x="3796119" y="2845171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Tournament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20385C-8556-E8E1-BDFD-58C72DAFD27A}"/>
              </a:ext>
            </a:extLst>
          </p:cNvPr>
          <p:cNvCxnSpPr>
            <a:cxnSpLocks/>
            <a:stCxn id="27" idx="2"/>
            <a:endCxn id="24" idx="3"/>
          </p:cNvCxnSpPr>
          <p:nvPr/>
        </p:nvCxnSpPr>
        <p:spPr>
          <a:xfrm flipH="1">
            <a:off x="3329342" y="3902183"/>
            <a:ext cx="453965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2B9C248-62E0-67CF-8D62-B35098568D21}"/>
              </a:ext>
            </a:extLst>
          </p:cNvPr>
          <p:cNvSpPr/>
          <p:nvPr/>
        </p:nvSpPr>
        <p:spPr>
          <a:xfrm>
            <a:off x="2313806" y="4628765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Athlete</a:t>
            </a: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085685C6-2DF8-402C-5845-15ACD3DCC0B5}"/>
              </a:ext>
            </a:extLst>
          </p:cNvPr>
          <p:cNvSpPr/>
          <p:nvPr/>
        </p:nvSpPr>
        <p:spPr>
          <a:xfrm rot="56172">
            <a:off x="2317610" y="3681074"/>
            <a:ext cx="101180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CompetesIn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0809B1F-D3C6-01F8-3A73-623544503399}"/>
              </a:ext>
            </a:extLst>
          </p:cNvPr>
          <p:cNvCxnSpPr>
            <a:cxnSpLocks/>
            <a:stCxn id="24" idx="2"/>
            <a:endCxn id="23" idx="0"/>
          </p:cNvCxnSpPr>
          <p:nvPr/>
        </p:nvCxnSpPr>
        <p:spPr>
          <a:xfrm>
            <a:off x="2820032" y="4106731"/>
            <a:ext cx="1542" cy="52203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81C771B-C284-668C-25C2-B9457F463FB8}"/>
              </a:ext>
            </a:extLst>
          </p:cNvPr>
          <p:cNvSpPr/>
          <p:nvPr/>
        </p:nvSpPr>
        <p:spPr>
          <a:xfrm>
            <a:off x="3783307" y="3782809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Amount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9F12861-9408-BA3A-074C-4553BB55AA09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>
            <a:off x="2823510" y="3222811"/>
            <a:ext cx="3478" cy="4582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2A1BAFC-8B5A-D3FE-4C8E-BE177860F478}"/>
              </a:ext>
            </a:extLst>
          </p:cNvPr>
          <p:cNvSpPr txBox="1"/>
          <p:nvPr/>
        </p:nvSpPr>
        <p:spPr>
          <a:xfrm>
            <a:off x="2855077" y="4348543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0..N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413EC71-C660-7252-8DBE-C333750C62B8}"/>
              </a:ext>
            </a:extLst>
          </p:cNvPr>
          <p:cNvSpPr txBox="1"/>
          <p:nvPr/>
        </p:nvSpPr>
        <p:spPr>
          <a:xfrm>
            <a:off x="2825696" y="3452623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0..M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0737CF4-1296-92D0-3567-C07E53085D95}"/>
              </a:ext>
            </a:extLst>
          </p:cNvPr>
          <p:cNvSpPr/>
          <p:nvPr/>
        </p:nvSpPr>
        <p:spPr>
          <a:xfrm>
            <a:off x="5491414" y="1157003"/>
            <a:ext cx="5858265" cy="51580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</a:t>
            </a:r>
            <a:r>
              <a:rPr lang="en-GB" dirty="0" err="1"/>
              <a:t>CompetesIn</a:t>
            </a:r>
            <a:r>
              <a:rPr lang="en-GB" dirty="0"/>
              <a:t> (</a:t>
            </a:r>
          </a:p>
          <a:p>
            <a:r>
              <a:rPr lang="en-GB" dirty="0"/>
              <a:t>	</a:t>
            </a:r>
            <a:r>
              <a:rPr lang="en-GB" b="1" dirty="0"/>
              <a:t>CIID SERIAL PRIMARY KEY,</a:t>
            </a:r>
          </a:p>
          <a:p>
            <a:r>
              <a:rPr lang="en-GB" dirty="0"/>
              <a:t>	AID INTEGER NOT NULL REFERENCES Athletes, 	TID INTEGER NOT NULL REFERENCES Tournaments, 	</a:t>
            </a:r>
            <a:r>
              <a:rPr lang="en-GB" b="1" dirty="0"/>
              <a:t>UNIQUE (AID, TID) 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</a:t>
            </a:r>
            <a:r>
              <a:rPr lang="en-GB" dirty="0" err="1"/>
              <a:t>PaysFor</a:t>
            </a:r>
            <a:r>
              <a:rPr lang="en-GB" dirty="0"/>
              <a:t> (</a:t>
            </a:r>
          </a:p>
          <a:p>
            <a:r>
              <a:rPr lang="en-GB" b="1" dirty="0"/>
              <a:t>	CIID INTEGER REFERENCES </a:t>
            </a:r>
            <a:r>
              <a:rPr lang="en-GB" b="1" dirty="0" err="1"/>
              <a:t>CompetesIn</a:t>
            </a:r>
            <a:r>
              <a:rPr lang="en-GB" b="1" dirty="0"/>
              <a:t>,</a:t>
            </a:r>
          </a:p>
          <a:p>
            <a:r>
              <a:rPr lang="en-GB" dirty="0"/>
              <a:t>	CID integer references Clubs,</a:t>
            </a:r>
          </a:p>
          <a:p>
            <a:r>
              <a:rPr lang="en-GB" dirty="0"/>
              <a:t>	AMOUNT INTEGER NOT NULL,</a:t>
            </a:r>
          </a:p>
          <a:p>
            <a:r>
              <a:rPr lang="en-GB" dirty="0"/>
              <a:t>	</a:t>
            </a:r>
            <a:r>
              <a:rPr lang="en-GB" b="1" dirty="0"/>
              <a:t>PRIMARY KEY(CIID, CID)</a:t>
            </a:r>
          </a:p>
          <a:p>
            <a:r>
              <a:rPr lang="en-GB" dirty="0"/>
              <a:t>);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406282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7644D15-6FDE-09E9-BC4F-6C77A40E43C7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>
            <a:off x="3332820" y="3018263"/>
            <a:ext cx="463299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E910AAC-B077-B6BB-6DB0-B5D7995F2109}"/>
              </a:ext>
            </a:extLst>
          </p:cNvPr>
          <p:cNvSpPr/>
          <p:nvPr/>
        </p:nvSpPr>
        <p:spPr>
          <a:xfrm>
            <a:off x="842321" y="2834760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Athlete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9EE5A47D-F8C6-C0A3-BF2F-64E4E7E76891}"/>
              </a:ext>
            </a:extLst>
          </p:cNvPr>
          <p:cNvSpPr/>
          <p:nvPr/>
        </p:nvSpPr>
        <p:spPr>
          <a:xfrm rot="56172">
            <a:off x="2321088" y="2797154"/>
            <a:ext cx="101180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CompetesIn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5A1376-2162-A4DD-6C95-6E853014FF17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1857857" y="3001731"/>
            <a:ext cx="463299" cy="612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CC01ABE-5342-04D6-033F-90C14B949D37}"/>
              </a:ext>
            </a:extLst>
          </p:cNvPr>
          <p:cNvSpPr/>
          <p:nvPr/>
        </p:nvSpPr>
        <p:spPr>
          <a:xfrm>
            <a:off x="3796119" y="2845171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Tournament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20385C-8556-E8E1-BDFD-58C72DAFD27A}"/>
              </a:ext>
            </a:extLst>
          </p:cNvPr>
          <p:cNvCxnSpPr>
            <a:cxnSpLocks/>
            <a:stCxn id="27" idx="2"/>
            <a:endCxn id="24" idx="3"/>
          </p:cNvCxnSpPr>
          <p:nvPr/>
        </p:nvCxnSpPr>
        <p:spPr>
          <a:xfrm flipH="1">
            <a:off x="3329342" y="3902183"/>
            <a:ext cx="453965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2B9C248-62E0-67CF-8D62-B35098568D21}"/>
              </a:ext>
            </a:extLst>
          </p:cNvPr>
          <p:cNvSpPr/>
          <p:nvPr/>
        </p:nvSpPr>
        <p:spPr>
          <a:xfrm>
            <a:off x="2313806" y="4628765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Athlete</a:t>
            </a: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085685C6-2DF8-402C-5845-15ACD3DCC0B5}"/>
              </a:ext>
            </a:extLst>
          </p:cNvPr>
          <p:cNvSpPr/>
          <p:nvPr/>
        </p:nvSpPr>
        <p:spPr>
          <a:xfrm rot="56172">
            <a:off x="2317610" y="3681074"/>
            <a:ext cx="101180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CompetesIn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0809B1F-D3C6-01F8-3A73-623544503399}"/>
              </a:ext>
            </a:extLst>
          </p:cNvPr>
          <p:cNvCxnSpPr>
            <a:cxnSpLocks/>
            <a:stCxn id="24" idx="2"/>
            <a:endCxn id="23" idx="0"/>
          </p:cNvCxnSpPr>
          <p:nvPr/>
        </p:nvCxnSpPr>
        <p:spPr>
          <a:xfrm>
            <a:off x="2820032" y="4106731"/>
            <a:ext cx="1542" cy="52203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81C771B-C284-668C-25C2-B9457F463FB8}"/>
              </a:ext>
            </a:extLst>
          </p:cNvPr>
          <p:cNvSpPr/>
          <p:nvPr/>
        </p:nvSpPr>
        <p:spPr>
          <a:xfrm>
            <a:off x="3783307" y="3782809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Amount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9F12861-9408-BA3A-074C-4553BB55AA09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>
            <a:off x="2823510" y="3222811"/>
            <a:ext cx="3478" cy="4582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2A1BAFC-8B5A-D3FE-4C8E-BE177860F478}"/>
              </a:ext>
            </a:extLst>
          </p:cNvPr>
          <p:cNvSpPr txBox="1"/>
          <p:nvPr/>
        </p:nvSpPr>
        <p:spPr>
          <a:xfrm>
            <a:off x="2855077" y="4348543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0..1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413EC71-C660-7252-8DBE-C333750C62B8}"/>
              </a:ext>
            </a:extLst>
          </p:cNvPr>
          <p:cNvSpPr txBox="1"/>
          <p:nvPr/>
        </p:nvSpPr>
        <p:spPr>
          <a:xfrm>
            <a:off x="2825696" y="3452623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0..N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4D847C-9167-0419-BD8A-5DE657962B45}"/>
              </a:ext>
            </a:extLst>
          </p:cNvPr>
          <p:cNvSpPr/>
          <p:nvPr/>
        </p:nvSpPr>
        <p:spPr>
          <a:xfrm>
            <a:off x="5375184" y="1157003"/>
            <a:ext cx="6802904" cy="51580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</a:t>
            </a:r>
            <a:r>
              <a:rPr lang="en-GB" dirty="0" err="1"/>
              <a:t>CompetesIn</a:t>
            </a:r>
            <a:r>
              <a:rPr lang="en-GB" dirty="0"/>
              <a:t> (</a:t>
            </a:r>
          </a:p>
          <a:p>
            <a:r>
              <a:rPr lang="en-GB" dirty="0"/>
              <a:t>	AID INTEGER NOT NULL REFERENCES Athletes,</a:t>
            </a:r>
          </a:p>
          <a:p>
            <a:r>
              <a:rPr lang="en-GB" dirty="0"/>
              <a:t>	TID INTEGER NOT NULL REFERENCES Tournaments, 	PRIMARY KEY (AID, TID) 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</a:t>
            </a:r>
            <a:r>
              <a:rPr lang="en-GB" dirty="0" err="1"/>
              <a:t>PaysFor</a:t>
            </a:r>
            <a:r>
              <a:rPr lang="en-GB" dirty="0"/>
              <a:t> (</a:t>
            </a:r>
          </a:p>
          <a:p>
            <a:r>
              <a:rPr lang="en-GB" dirty="0"/>
              <a:t>	</a:t>
            </a:r>
            <a:r>
              <a:rPr lang="en-GB" b="1" dirty="0"/>
              <a:t>AID INTEGER,</a:t>
            </a:r>
          </a:p>
          <a:p>
            <a:r>
              <a:rPr lang="en-GB" b="1" dirty="0"/>
              <a:t> 	TID INTEGER,</a:t>
            </a:r>
          </a:p>
          <a:p>
            <a:r>
              <a:rPr lang="en-GB" dirty="0"/>
              <a:t>	CID INTEGER REFERENCES Clubs,</a:t>
            </a:r>
          </a:p>
          <a:p>
            <a:r>
              <a:rPr lang="en-GB" dirty="0"/>
              <a:t>	AMOUNT INTEGER NOT NULL,</a:t>
            </a:r>
          </a:p>
          <a:p>
            <a:r>
              <a:rPr lang="en-GB" b="1" dirty="0"/>
              <a:t>	FOREIGN KEY (AID, TID) REFERENCES </a:t>
            </a:r>
            <a:r>
              <a:rPr lang="en-GB" b="1" dirty="0" err="1"/>
              <a:t>CompetesIn</a:t>
            </a:r>
            <a:r>
              <a:rPr lang="en-GB" b="1" dirty="0"/>
              <a:t> (AID, TID)</a:t>
            </a:r>
          </a:p>
          <a:p>
            <a:r>
              <a:rPr lang="en-GB" dirty="0"/>
              <a:t>	</a:t>
            </a:r>
            <a:r>
              <a:rPr lang="en-GB" b="1" dirty="0"/>
              <a:t>PRIMARY KEY(AID, TID)</a:t>
            </a:r>
          </a:p>
          <a:p>
            <a:r>
              <a:rPr lang="en-GB" dirty="0"/>
              <a:t>);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378456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7644D15-6FDE-09E9-BC4F-6C77A40E43C7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>
            <a:off x="3332820" y="3018263"/>
            <a:ext cx="463299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E910AAC-B077-B6BB-6DB0-B5D7995F2109}"/>
              </a:ext>
            </a:extLst>
          </p:cNvPr>
          <p:cNvSpPr/>
          <p:nvPr/>
        </p:nvSpPr>
        <p:spPr>
          <a:xfrm>
            <a:off x="842321" y="2834760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Athlete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9EE5A47D-F8C6-C0A3-BF2F-64E4E7E76891}"/>
              </a:ext>
            </a:extLst>
          </p:cNvPr>
          <p:cNvSpPr/>
          <p:nvPr/>
        </p:nvSpPr>
        <p:spPr>
          <a:xfrm rot="56172">
            <a:off x="2321088" y="2797154"/>
            <a:ext cx="101180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CompetesIn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5A1376-2162-A4DD-6C95-6E853014FF17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1857857" y="3001731"/>
            <a:ext cx="463299" cy="612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CC01ABE-5342-04D6-033F-90C14B949D37}"/>
              </a:ext>
            </a:extLst>
          </p:cNvPr>
          <p:cNvSpPr/>
          <p:nvPr/>
        </p:nvSpPr>
        <p:spPr>
          <a:xfrm>
            <a:off x="3796119" y="2845171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Tournament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20385C-8556-E8E1-BDFD-58C72DAFD27A}"/>
              </a:ext>
            </a:extLst>
          </p:cNvPr>
          <p:cNvCxnSpPr>
            <a:cxnSpLocks/>
            <a:stCxn id="27" idx="2"/>
            <a:endCxn id="24" idx="3"/>
          </p:cNvCxnSpPr>
          <p:nvPr/>
        </p:nvCxnSpPr>
        <p:spPr>
          <a:xfrm flipH="1">
            <a:off x="3329342" y="3902183"/>
            <a:ext cx="453965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2B9C248-62E0-67CF-8D62-B35098568D21}"/>
              </a:ext>
            </a:extLst>
          </p:cNvPr>
          <p:cNvSpPr/>
          <p:nvPr/>
        </p:nvSpPr>
        <p:spPr>
          <a:xfrm>
            <a:off x="2313806" y="4628765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Athlete</a:t>
            </a: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085685C6-2DF8-402C-5845-15ACD3DCC0B5}"/>
              </a:ext>
            </a:extLst>
          </p:cNvPr>
          <p:cNvSpPr/>
          <p:nvPr/>
        </p:nvSpPr>
        <p:spPr>
          <a:xfrm rot="56172">
            <a:off x="2317610" y="3681074"/>
            <a:ext cx="101180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CompetesIn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0809B1F-D3C6-01F8-3A73-623544503399}"/>
              </a:ext>
            </a:extLst>
          </p:cNvPr>
          <p:cNvCxnSpPr>
            <a:cxnSpLocks/>
            <a:stCxn id="24" idx="2"/>
            <a:endCxn id="23" idx="0"/>
          </p:cNvCxnSpPr>
          <p:nvPr/>
        </p:nvCxnSpPr>
        <p:spPr>
          <a:xfrm>
            <a:off x="2820032" y="4106731"/>
            <a:ext cx="1542" cy="52203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81C771B-C284-668C-25C2-B9457F463FB8}"/>
              </a:ext>
            </a:extLst>
          </p:cNvPr>
          <p:cNvSpPr/>
          <p:nvPr/>
        </p:nvSpPr>
        <p:spPr>
          <a:xfrm>
            <a:off x="3783307" y="3782809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Amount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9F12861-9408-BA3A-074C-4553BB55AA09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>
            <a:off x="2823510" y="3222811"/>
            <a:ext cx="3478" cy="458291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2A1BAFC-8B5A-D3FE-4C8E-BE177860F478}"/>
              </a:ext>
            </a:extLst>
          </p:cNvPr>
          <p:cNvSpPr txBox="1"/>
          <p:nvPr/>
        </p:nvSpPr>
        <p:spPr>
          <a:xfrm>
            <a:off x="2855077" y="4348543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1..1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413EC71-C660-7252-8DBE-C333750C62B8}"/>
              </a:ext>
            </a:extLst>
          </p:cNvPr>
          <p:cNvSpPr txBox="1"/>
          <p:nvPr/>
        </p:nvSpPr>
        <p:spPr>
          <a:xfrm>
            <a:off x="2825696" y="3452623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0..N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4D847C-9167-0419-BD8A-5DE657962B45}"/>
              </a:ext>
            </a:extLst>
          </p:cNvPr>
          <p:cNvSpPr/>
          <p:nvPr/>
        </p:nvSpPr>
        <p:spPr>
          <a:xfrm>
            <a:off x="5271475" y="2601779"/>
            <a:ext cx="6802904" cy="22000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</a:t>
            </a:r>
            <a:r>
              <a:rPr lang="en-GB" dirty="0" err="1"/>
              <a:t>CompetesIn</a:t>
            </a:r>
            <a:r>
              <a:rPr lang="en-GB" dirty="0"/>
              <a:t> (</a:t>
            </a:r>
          </a:p>
          <a:p>
            <a:r>
              <a:rPr lang="en-GB" dirty="0"/>
              <a:t>	AID INTEGER NOT NULL REFERENCES Athletes,</a:t>
            </a:r>
          </a:p>
          <a:p>
            <a:r>
              <a:rPr lang="en-GB" dirty="0"/>
              <a:t>	TID INTEGER NOT NULL REFERENCES Tournaments,</a:t>
            </a:r>
          </a:p>
          <a:p>
            <a:r>
              <a:rPr lang="en-GB" b="1" dirty="0"/>
              <a:t>	CID INTEGER NOT NULL REFERENCES Clubs,</a:t>
            </a:r>
          </a:p>
          <a:p>
            <a:r>
              <a:rPr lang="en-GB" b="1" dirty="0"/>
              <a:t>	AMOUNT INTEGER NOT NULL,</a:t>
            </a:r>
          </a:p>
          <a:p>
            <a:r>
              <a:rPr lang="en-GB" dirty="0"/>
              <a:t> 	PRIMARY KEY (AID, TID) </a:t>
            </a:r>
          </a:p>
          <a:p>
            <a:r>
              <a:rPr lang="en-GB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98452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A2674C-86AB-F9D9-2689-93C07DFE33C3}"/>
              </a:ext>
            </a:extLst>
          </p:cNvPr>
          <p:cNvSpPr/>
          <p:nvPr/>
        </p:nvSpPr>
        <p:spPr>
          <a:xfrm>
            <a:off x="1511241" y="4306993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Manager</a:t>
            </a:r>
            <a:endParaRPr lang="is-I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9B5A7D-8E22-5BE3-3295-01E492E29913}"/>
              </a:ext>
            </a:extLst>
          </p:cNvPr>
          <p:cNvSpPr/>
          <p:nvPr/>
        </p:nvSpPr>
        <p:spPr>
          <a:xfrm>
            <a:off x="3813825" y="4299244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Staff</a:t>
            </a:r>
            <a:endParaRPr lang="is-IS" sz="1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12B637-60C9-05D4-00E5-0B298EB3B06B}"/>
              </a:ext>
            </a:extLst>
          </p:cNvPr>
          <p:cNvCxnSpPr>
            <a:cxnSpLocks/>
            <a:stCxn id="15" idx="0"/>
            <a:endCxn id="31" idx="2"/>
          </p:cNvCxnSpPr>
          <p:nvPr/>
        </p:nvCxnSpPr>
        <p:spPr>
          <a:xfrm flipH="1" flipV="1">
            <a:off x="3176115" y="2525703"/>
            <a:ext cx="1" cy="88874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98E8C0-0B2B-269D-EFEF-C57B5243D92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950862" y="3676797"/>
            <a:ext cx="1021418" cy="63019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D83891-10F5-FE79-1B92-E6EDF9150153}"/>
              </a:ext>
            </a:extLst>
          </p:cNvPr>
          <p:cNvCxnSpPr>
            <a:cxnSpLocks/>
            <a:stCxn id="9" idx="0"/>
            <a:endCxn id="15" idx="6"/>
          </p:cNvCxnSpPr>
          <p:nvPr/>
        </p:nvCxnSpPr>
        <p:spPr>
          <a:xfrm flipH="1" flipV="1">
            <a:off x="3379951" y="3632294"/>
            <a:ext cx="873494" cy="66695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E932891-631B-FC41-AE2C-78AE90C8CC56}"/>
              </a:ext>
            </a:extLst>
          </p:cNvPr>
          <p:cNvSpPr/>
          <p:nvPr/>
        </p:nvSpPr>
        <p:spPr>
          <a:xfrm>
            <a:off x="457619" y="4526053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u="sng" dirty="0" err="1"/>
              <a:t>emp_id</a:t>
            </a:r>
            <a:endParaRPr lang="is-IS" sz="900" u="sng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70E025-4FFA-692A-1155-67DCC22E0B91}"/>
              </a:ext>
            </a:extLst>
          </p:cNvPr>
          <p:cNvCxnSpPr>
            <a:cxnSpLocks/>
            <a:stCxn id="8" idx="1"/>
            <a:endCxn id="13" idx="6"/>
          </p:cNvCxnSpPr>
          <p:nvPr/>
        </p:nvCxnSpPr>
        <p:spPr>
          <a:xfrm flipH="1">
            <a:off x="1194629" y="4480085"/>
            <a:ext cx="316612" cy="16534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E77C265-5678-96C7-2156-974A6B49D8D5}"/>
              </a:ext>
            </a:extLst>
          </p:cNvPr>
          <p:cNvSpPr/>
          <p:nvPr/>
        </p:nvSpPr>
        <p:spPr>
          <a:xfrm>
            <a:off x="2972280" y="3414450"/>
            <a:ext cx="407671" cy="435688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600" dirty="0">
                <a:solidFill>
                  <a:schemeClr val="dk1"/>
                </a:solidFill>
              </a:rPr>
              <a:t>o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9E9B3FB7-C3A0-2CB2-2F6B-C5CA1A61C066}"/>
              </a:ext>
            </a:extLst>
          </p:cNvPr>
          <p:cNvSpPr/>
          <p:nvPr/>
        </p:nvSpPr>
        <p:spPr>
          <a:xfrm rot="10544422">
            <a:off x="2562803" y="3310150"/>
            <a:ext cx="720785" cy="693187"/>
          </a:xfrm>
          <a:prstGeom prst="arc">
            <a:avLst/>
          </a:prstGeom>
          <a:noFill/>
          <a:ln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A7E14809-2D16-9DB6-DD1E-C3ECADE28956}"/>
              </a:ext>
            </a:extLst>
          </p:cNvPr>
          <p:cNvSpPr/>
          <p:nvPr/>
        </p:nvSpPr>
        <p:spPr>
          <a:xfrm rot="4594804">
            <a:off x="3032660" y="3304258"/>
            <a:ext cx="720785" cy="693187"/>
          </a:xfrm>
          <a:prstGeom prst="arc">
            <a:avLst/>
          </a:prstGeom>
          <a:noFill/>
          <a:ln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A8BB91-2447-8085-CC50-9DBFC6AD7EEB}"/>
              </a:ext>
            </a:extLst>
          </p:cNvPr>
          <p:cNvSpPr txBox="1"/>
          <p:nvPr/>
        </p:nvSpPr>
        <p:spPr>
          <a:xfrm>
            <a:off x="3174286" y="2493491"/>
            <a:ext cx="245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7E2671-7733-20EC-CEC5-60FB75ED2F3D}"/>
              </a:ext>
            </a:extLst>
          </p:cNvPr>
          <p:cNvSpPr/>
          <p:nvPr/>
        </p:nvSpPr>
        <p:spPr>
          <a:xfrm>
            <a:off x="4989426" y="4526052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dirty="0" err="1"/>
              <a:t>job_title</a:t>
            </a:r>
            <a:endParaRPr lang="is-IS" sz="9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9FE067-A6DA-DA2F-D2F6-574F72E5CB29}"/>
              </a:ext>
            </a:extLst>
          </p:cNvPr>
          <p:cNvCxnSpPr>
            <a:cxnSpLocks/>
            <a:stCxn id="9" idx="3"/>
            <a:endCxn id="6" idx="2"/>
          </p:cNvCxnSpPr>
          <p:nvPr/>
        </p:nvCxnSpPr>
        <p:spPr>
          <a:xfrm>
            <a:off x="4693065" y="4472336"/>
            <a:ext cx="296361" cy="17309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22706C1-6710-CBF7-EF46-90E0B0AC90FC}"/>
              </a:ext>
            </a:extLst>
          </p:cNvPr>
          <p:cNvSpPr/>
          <p:nvPr/>
        </p:nvSpPr>
        <p:spPr>
          <a:xfrm>
            <a:off x="2736495" y="2179520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Employee</a:t>
            </a:r>
            <a:endParaRPr lang="is-IS" sz="12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8C4235B-5D90-D62A-8119-59ACEBE04360}"/>
              </a:ext>
            </a:extLst>
          </p:cNvPr>
          <p:cNvSpPr/>
          <p:nvPr/>
        </p:nvSpPr>
        <p:spPr>
          <a:xfrm>
            <a:off x="1408021" y="2183555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dirty="0" err="1"/>
              <a:t>emp_name</a:t>
            </a:r>
            <a:endParaRPr lang="is-IS" sz="9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6A95303-F4F9-3F42-0B46-B49C77343A84}"/>
              </a:ext>
            </a:extLst>
          </p:cNvPr>
          <p:cNvCxnSpPr>
            <a:cxnSpLocks/>
            <a:stCxn id="31" idx="1"/>
            <a:endCxn id="33" idx="6"/>
          </p:cNvCxnSpPr>
          <p:nvPr/>
        </p:nvCxnSpPr>
        <p:spPr>
          <a:xfrm flipH="1" flipV="1">
            <a:off x="2145031" y="2302929"/>
            <a:ext cx="591464" cy="49683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60458AC2-AF1F-305E-1162-ABCFFE3D5C35}"/>
              </a:ext>
            </a:extLst>
          </p:cNvPr>
          <p:cNvSpPr/>
          <p:nvPr/>
        </p:nvSpPr>
        <p:spPr>
          <a:xfrm>
            <a:off x="1376686" y="1837066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u="sng" dirty="0" err="1"/>
              <a:t>emp_id</a:t>
            </a:r>
            <a:endParaRPr lang="is-IS" sz="900" u="sng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1BDB60-AAF4-87DE-5C51-75182631134E}"/>
              </a:ext>
            </a:extLst>
          </p:cNvPr>
          <p:cNvCxnSpPr>
            <a:cxnSpLocks/>
            <a:stCxn id="31" idx="1"/>
            <a:endCxn id="37" idx="6"/>
          </p:cNvCxnSpPr>
          <p:nvPr/>
        </p:nvCxnSpPr>
        <p:spPr>
          <a:xfrm flipH="1" flipV="1">
            <a:off x="2113696" y="1956440"/>
            <a:ext cx="622799" cy="39617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F1B3E481-6894-807A-15FC-2D886C0FEEE7}"/>
              </a:ext>
            </a:extLst>
          </p:cNvPr>
          <p:cNvSpPr/>
          <p:nvPr/>
        </p:nvSpPr>
        <p:spPr>
          <a:xfrm>
            <a:off x="5929925" y="1275869"/>
            <a:ext cx="6189637" cy="48018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Employee (</a:t>
            </a:r>
          </a:p>
          <a:p>
            <a:r>
              <a:rPr lang="en-GB" dirty="0"/>
              <a:t>    </a:t>
            </a:r>
            <a:r>
              <a:rPr lang="en-GB" dirty="0" err="1"/>
              <a:t>emp_id</a:t>
            </a:r>
            <a:r>
              <a:rPr lang="en-GB" dirty="0"/>
              <a:t> INT PRIMARY KEY,</a:t>
            </a:r>
          </a:p>
          <a:p>
            <a:r>
              <a:rPr lang="en-GB" dirty="0"/>
              <a:t>    </a:t>
            </a:r>
            <a:r>
              <a:rPr lang="en-GB" dirty="0" err="1"/>
              <a:t>emp_name</a:t>
            </a:r>
            <a:r>
              <a:rPr lang="en-GB" dirty="0"/>
              <a:t> VARCHAR(50),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Manager (</a:t>
            </a:r>
          </a:p>
          <a:p>
            <a:r>
              <a:rPr lang="en-GB" dirty="0"/>
              <a:t>    </a:t>
            </a:r>
            <a:r>
              <a:rPr lang="en-GB" dirty="0" err="1"/>
              <a:t>emp_id</a:t>
            </a:r>
            <a:r>
              <a:rPr lang="en-GB" dirty="0"/>
              <a:t> INT PRIMARY KEY,</a:t>
            </a:r>
          </a:p>
          <a:p>
            <a:r>
              <a:rPr lang="en-GB" dirty="0"/>
              <a:t>    </a:t>
            </a:r>
            <a:r>
              <a:rPr lang="en-GB" dirty="0" err="1"/>
              <a:t>dept_name</a:t>
            </a:r>
            <a:r>
              <a:rPr lang="en-GB" dirty="0"/>
              <a:t> VARCHAR(50),</a:t>
            </a:r>
          </a:p>
          <a:p>
            <a:r>
              <a:rPr lang="en-GB" dirty="0"/>
              <a:t>    FOREIGN KEY (</a:t>
            </a:r>
            <a:r>
              <a:rPr lang="en-GB" dirty="0" err="1"/>
              <a:t>emp_id</a:t>
            </a:r>
            <a:r>
              <a:rPr lang="en-GB" dirty="0"/>
              <a:t>) REFERENCES Employee(</a:t>
            </a:r>
            <a:r>
              <a:rPr lang="en-GB" dirty="0" err="1"/>
              <a:t>emp_id</a:t>
            </a:r>
            <a:r>
              <a:rPr lang="en-GB" dirty="0"/>
              <a:t>)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Staff (</a:t>
            </a:r>
          </a:p>
          <a:p>
            <a:r>
              <a:rPr lang="en-GB" dirty="0"/>
              <a:t>    </a:t>
            </a:r>
            <a:r>
              <a:rPr lang="en-GB" dirty="0" err="1"/>
              <a:t>emp_id</a:t>
            </a:r>
            <a:r>
              <a:rPr lang="en-GB" dirty="0"/>
              <a:t> INT PRIMARY KEY,</a:t>
            </a:r>
          </a:p>
          <a:p>
            <a:r>
              <a:rPr lang="en-GB" dirty="0"/>
              <a:t>    </a:t>
            </a:r>
            <a:r>
              <a:rPr lang="en-GB" dirty="0" err="1"/>
              <a:t>job_title</a:t>
            </a:r>
            <a:r>
              <a:rPr lang="en-GB" dirty="0"/>
              <a:t> VARCHAR(50),</a:t>
            </a:r>
          </a:p>
          <a:p>
            <a:r>
              <a:rPr lang="en-GB" dirty="0"/>
              <a:t>    FOREIGN KEY (</a:t>
            </a:r>
            <a:r>
              <a:rPr lang="en-GB" dirty="0" err="1"/>
              <a:t>emp_id</a:t>
            </a:r>
            <a:r>
              <a:rPr lang="en-GB" dirty="0"/>
              <a:t>) REFERENCES Employee(</a:t>
            </a:r>
            <a:r>
              <a:rPr lang="en-GB" dirty="0" err="1"/>
              <a:t>emp_id</a:t>
            </a:r>
            <a:r>
              <a:rPr lang="en-GB" dirty="0"/>
              <a:t>)</a:t>
            </a:r>
          </a:p>
          <a:p>
            <a:r>
              <a:rPr lang="en-GB" dirty="0"/>
              <a:t>);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F726F0-4BE1-A9E9-3661-1E90336A9788}"/>
              </a:ext>
            </a:extLst>
          </p:cNvPr>
          <p:cNvSpPr/>
          <p:nvPr/>
        </p:nvSpPr>
        <p:spPr>
          <a:xfrm>
            <a:off x="460757" y="490544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dirty="0" err="1"/>
              <a:t>dept_name</a:t>
            </a:r>
            <a:endParaRPr lang="is-IS" sz="9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6AF0A91-978E-7CAE-9DE5-68BF6969FA4D}"/>
              </a:ext>
            </a:extLst>
          </p:cNvPr>
          <p:cNvCxnSpPr>
            <a:cxnSpLocks/>
            <a:stCxn id="8" idx="1"/>
            <a:endCxn id="42" idx="6"/>
          </p:cNvCxnSpPr>
          <p:nvPr/>
        </p:nvCxnSpPr>
        <p:spPr>
          <a:xfrm flipH="1">
            <a:off x="1197767" y="4480085"/>
            <a:ext cx="313474" cy="544733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32597698-F296-4219-1945-82AAF94AA1CA}"/>
              </a:ext>
            </a:extLst>
          </p:cNvPr>
          <p:cNvSpPr/>
          <p:nvPr/>
        </p:nvSpPr>
        <p:spPr>
          <a:xfrm>
            <a:off x="4987692" y="5142240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u="sng" dirty="0" err="1"/>
              <a:t>emp_id</a:t>
            </a:r>
            <a:endParaRPr lang="is-IS" sz="900" u="sng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B1EA282-4F58-0053-8440-EAC8FBC02F0B}"/>
              </a:ext>
            </a:extLst>
          </p:cNvPr>
          <p:cNvCxnSpPr>
            <a:cxnSpLocks/>
            <a:stCxn id="9" idx="3"/>
            <a:endCxn id="49" idx="0"/>
          </p:cNvCxnSpPr>
          <p:nvPr/>
        </p:nvCxnSpPr>
        <p:spPr>
          <a:xfrm>
            <a:off x="4693065" y="4472336"/>
            <a:ext cx="663132" cy="66990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609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A2674C-86AB-F9D9-2689-93C07DFE33C3}"/>
              </a:ext>
            </a:extLst>
          </p:cNvPr>
          <p:cNvSpPr/>
          <p:nvPr/>
        </p:nvSpPr>
        <p:spPr>
          <a:xfrm>
            <a:off x="1511241" y="4306993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Truck</a:t>
            </a:r>
            <a:endParaRPr lang="is-I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9B5A7D-8E22-5BE3-3295-01E492E29913}"/>
              </a:ext>
            </a:extLst>
          </p:cNvPr>
          <p:cNvSpPr/>
          <p:nvPr/>
        </p:nvSpPr>
        <p:spPr>
          <a:xfrm>
            <a:off x="3813825" y="4299244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Car</a:t>
            </a:r>
            <a:endParaRPr lang="is-IS" sz="1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12B637-60C9-05D4-00E5-0B298EB3B06B}"/>
              </a:ext>
            </a:extLst>
          </p:cNvPr>
          <p:cNvCxnSpPr>
            <a:cxnSpLocks/>
            <a:stCxn id="15" idx="0"/>
            <a:endCxn id="31" idx="2"/>
          </p:cNvCxnSpPr>
          <p:nvPr/>
        </p:nvCxnSpPr>
        <p:spPr>
          <a:xfrm flipH="1" flipV="1">
            <a:off x="3176115" y="2525703"/>
            <a:ext cx="1" cy="88874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98E8C0-0B2B-269D-EFEF-C57B5243D92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950862" y="3676797"/>
            <a:ext cx="1021418" cy="63019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D83891-10F5-FE79-1B92-E6EDF9150153}"/>
              </a:ext>
            </a:extLst>
          </p:cNvPr>
          <p:cNvCxnSpPr>
            <a:cxnSpLocks/>
            <a:stCxn id="9" idx="0"/>
            <a:endCxn id="15" idx="6"/>
          </p:cNvCxnSpPr>
          <p:nvPr/>
        </p:nvCxnSpPr>
        <p:spPr>
          <a:xfrm flipH="1" flipV="1">
            <a:off x="3379951" y="3632294"/>
            <a:ext cx="873494" cy="66695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E932891-631B-FC41-AE2C-78AE90C8CC56}"/>
              </a:ext>
            </a:extLst>
          </p:cNvPr>
          <p:cNvSpPr/>
          <p:nvPr/>
        </p:nvSpPr>
        <p:spPr>
          <a:xfrm>
            <a:off x="457619" y="4526053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u="sng" dirty="0" err="1"/>
              <a:t>vehicle_id</a:t>
            </a:r>
            <a:endParaRPr lang="is-IS" sz="900" u="sng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70E025-4FFA-692A-1155-67DCC22E0B91}"/>
              </a:ext>
            </a:extLst>
          </p:cNvPr>
          <p:cNvCxnSpPr>
            <a:cxnSpLocks/>
            <a:stCxn id="8" idx="1"/>
            <a:endCxn id="13" idx="6"/>
          </p:cNvCxnSpPr>
          <p:nvPr/>
        </p:nvCxnSpPr>
        <p:spPr>
          <a:xfrm flipH="1">
            <a:off x="1194629" y="4480085"/>
            <a:ext cx="316612" cy="16534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E77C265-5678-96C7-2156-974A6B49D8D5}"/>
              </a:ext>
            </a:extLst>
          </p:cNvPr>
          <p:cNvSpPr/>
          <p:nvPr/>
        </p:nvSpPr>
        <p:spPr>
          <a:xfrm>
            <a:off x="2972280" y="3414450"/>
            <a:ext cx="407671" cy="435688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600" dirty="0">
                <a:solidFill>
                  <a:schemeClr val="dk1"/>
                </a:solidFill>
              </a:rPr>
              <a:t>o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9E9B3FB7-C3A0-2CB2-2F6B-C5CA1A61C066}"/>
              </a:ext>
            </a:extLst>
          </p:cNvPr>
          <p:cNvSpPr/>
          <p:nvPr/>
        </p:nvSpPr>
        <p:spPr>
          <a:xfrm rot="10544422">
            <a:off x="2562803" y="3310150"/>
            <a:ext cx="720785" cy="693187"/>
          </a:xfrm>
          <a:prstGeom prst="arc">
            <a:avLst/>
          </a:prstGeom>
          <a:noFill/>
          <a:ln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A7E14809-2D16-9DB6-DD1E-C3ECADE28956}"/>
              </a:ext>
            </a:extLst>
          </p:cNvPr>
          <p:cNvSpPr/>
          <p:nvPr/>
        </p:nvSpPr>
        <p:spPr>
          <a:xfrm rot="4594804">
            <a:off x="3032660" y="3304258"/>
            <a:ext cx="720785" cy="693187"/>
          </a:xfrm>
          <a:prstGeom prst="arc">
            <a:avLst/>
          </a:prstGeom>
          <a:noFill/>
          <a:ln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A8BB91-2447-8085-CC50-9DBFC6AD7EEB}"/>
              </a:ext>
            </a:extLst>
          </p:cNvPr>
          <p:cNvSpPr txBox="1"/>
          <p:nvPr/>
        </p:nvSpPr>
        <p:spPr>
          <a:xfrm>
            <a:off x="3174286" y="249349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p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7E2671-7733-20EC-CEC5-60FB75ED2F3D}"/>
              </a:ext>
            </a:extLst>
          </p:cNvPr>
          <p:cNvSpPr/>
          <p:nvPr/>
        </p:nvSpPr>
        <p:spPr>
          <a:xfrm>
            <a:off x="4989426" y="4526052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dirty="0" err="1"/>
              <a:t>num_doors</a:t>
            </a:r>
            <a:endParaRPr lang="is-IS" sz="9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9FE067-A6DA-DA2F-D2F6-574F72E5CB29}"/>
              </a:ext>
            </a:extLst>
          </p:cNvPr>
          <p:cNvCxnSpPr>
            <a:cxnSpLocks/>
            <a:stCxn id="9" idx="3"/>
            <a:endCxn id="6" idx="2"/>
          </p:cNvCxnSpPr>
          <p:nvPr/>
        </p:nvCxnSpPr>
        <p:spPr>
          <a:xfrm>
            <a:off x="4693065" y="4472336"/>
            <a:ext cx="296361" cy="17309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22706C1-6710-CBF7-EF46-90E0B0AC90FC}"/>
              </a:ext>
            </a:extLst>
          </p:cNvPr>
          <p:cNvSpPr/>
          <p:nvPr/>
        </p:nvSpPr>
        <p:spPr>
          <a:xfrm>
            <a:off x="2736495" y="2179520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Vehicle</a:t>
            </a:r>
            <a:endParaRPr lang="is-IS" sz="12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8C4235B-5D90-D62A-8119-59ACEBE04360}"/>
              </a:ext>
            </a:extLst>
          </p:cNvPr>
          <p:cNvSpPr/>
          <p:nvPr/>
        </p:nvSpPr>
        <p:spPr>
          <a:xfrm>
            <a:off x="1408021" y="2183555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dirty="0"/>
              <a:t>model</a:t>
            </a:r>
            <a:endParaRPr lang="is-IS" sz="9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6A95303-F4F9-3F42-0B46-B49C77343A84}"/>
              </a:ext>
            </a:extLst>
          </p:cNvPr>
          <p:cNvCxnSpPr>
            <a:cxnSpLocks/>
            <a:stCxn id="31" idx="1"/>
            <a:endCxn id="33" idx="6"/>
          </p:cNvCxnSpPr>
          <p:nvPr/>
        </p:nvCxnSpPr>
        <p:spPr>
          <a:xfrm flipH="1" flipV="1">
            <a:off x="2145031" y="2302929"/>
            <a:ext cx="591464" cy="49683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60458AC2-AF1F-305E-1162-ABCFFE3D5C35}"/>
              </a:ext>
            </a:extLst>
          </p:cNvPr>
          <p:cNvSpPr/>
          <p:nvPr/>
        </p:nvSpPr>
        <p:spPr>
          <a:xfrm>
            <a:off x="1376686" y="1837066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u="sng" dirty="0" err="1"/>
              <a:t>vehicle_id</a:t>
            </a:r>
            <a:endParaRPr lang="is-IS" sz="900" u="sng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1BDB60-AAF4-87DE-5C51-75182631134E}"/>
              </a:ext>
            </a:extLst>
          </p:cNvPr>
          <p:cNvCxnSpPr>
            <a:cxnSpLocks/>
            <a:stCxn id="31" idx="1"/>
            <a:endCxn id="37" idx="6"/>
          </p:cNvCxnSpPr>
          <p:nvPr/>
        </p:nvCxnSpPr>
        <p:spPr>
          <a:xfrm flipH="1" flipV="1">
            <a:off x="2113696" y="1956440"/>
            <a:ext cx="622799" cy="39617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F1B3E481-6894-807A-15FC-2D886C0FEEE7}"/>
              </a:ext>
            </a:extLst>
          </p:cNvPr>
          <p:cNvSpPr/>
          <p:nvPr/>
        </p:nvSpPr>
        <p:spPr>
          <a:xfrm>
            <a:off x="5929925" y="1275869"/>
            <a:ext cx="6189637" cy="48018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Vehicle (</a:t>
            </a:r>
          </a:p>
          <a:p>
            <a:r>
              <a:rPr lang="en-GB" dirty="0"/>
              <a:t>    </a:t>
            </a:r>
            <a:r>
              <a:rPr lang="en-GB" dirty="0" err="1"/>
              <a:t>vehicle_id</a:t>
            </a:r>
            <a:r>
              <a:rPr lang="en-GB" dirty="0"/>
              <a:t> INT PRIMARY KEY,</a:t>
            </a:r>
          </a:p>
          <a:p>
            <a:r>
              <a:rPr lang="en-GB" dirty="0"/>
              <a:t>    model VARCHAR(50)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Car (</a:t>
            </a:r>
          </a:p>
          <a:p>
            <a:r>
              <a:rPr lang="en-GB" dirty="0"/>
              <a:t>    </a:t>
            </a:r>
            <a:r>
              <a:rPr lang="en-GB" dirty="0" err="1"/>
              <a:t>vehicle_id</a:t>
            </a:r>
            <a:r>
              <a:rPr lang="en-GB" dirty="0"/>
              <a:t> INT PRIMARY KEY,</a:t>
            </a:r>
          </a:p>
          <a:p>
            <a:r>
              <a:rPr lang="en-GB" dirty="0"/>
              <a:t>    </a:t>
            </a:r>
            <a:r>
              <a:rPr lang="en-GB" dirty="0" err="1"/>
              <a:t>num_doors</a:t>
            </a:r>
            <a:r>
              <a:rPr lang="en-GB" dirty="0"/>
              <a:t> INT,</a:t>
            </a:r>
          </a:p>
          <a:p>
            <a:r>
              <a:rPr lang="en-GB" dirty="0"/>
              <a:t>    FOREIGN KEY (</a:t>
            </a:r>
            <a:r>
              <a:rPr lang="en-GB" dirty="0" err="1"/>
              <a:t>vehicle_id</a:t>
            </a:r>
            <a:r>
              <a:rPr lang="en-GB" dirty="0"/>
              <a:t>) REFERENCES Vehicle(</a:t>
            </a:r>
            <a:r>
              <a:rPr lang="en-GB" dirty="0" err="1"/>
              <a:t>vehicle_id</a:t>
            </a:r>
            <a:r>
              <a:rPr lang="en-GB" dirty="0"/>
              <a:t>)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Truck (</a:t>
            </a:r>
          </a:p>
          <a:p>
            <a:r>
              <a:rPr lang="en-GB" dirty="0"/>
              <a:t>    </a:t>
            </a:r>
            <a:r>
              <a:rPr lang="en-GB" dirty="0" err="1"/>
              <a:t>vehicle_id</a:t>
            </a:r>
            <a:r>
              <a:rPr lang="en-GB" dirty="0"/>
              <a:t> INT PRIMARY KEY,</a:t>
            </a:r>
          </a:p>
          <a:p>
            <a:r>
              <a:rPr lang="en-GB" dirty="0"/>
              <a:t>    </a:t>
            </a:r>
            <a:r>
              <a:rPr lang="en-GB" dirty="0" err="1"/>
              <a:t>payload_capacity</a:t>
            </a:r>
            <a:r>
              <a:rPr lang="en-GB" dirty="0"/>
              <a:t> INT,</a:t>
            </a:r>
          </a:p>
          <a:p>
            <a:r>
              <a:rPr lang="en-GB" dirty="0"/>
              <a:t>    FOREIGN KEY (</a:t>
            </a:r>
            <a:r>
              <a:rPr lang="en-GB" dirty="0" err="1"/>
              <a:t>vehicle_id</a:t>
            </a:r>
            <a:r>
              <a:rPr lang="en-GB" dirty="0"/>
              <a:t>) REFERENCES Vehicle(</a:t>
            </a:r>
            <a:r>
              <a:rPr lang="en-GB" dirty="0" err="1"/>
              <a:t>vehicle_id</a:t>
            </a:r>
            <a:r>
              <a:rPr lang="en-GB" dirty="0"/>
              <a:t>)</a:t>
            </a:r>
          </a:p>
          <a:p>
            <a:r>
              <a:rPr lang="en-GB" dirty="0"/>
              <a:t>);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F726F0-4BE1-A9E9-3661-1E90336A9788}"/>
              </a:ext>
            </a:extLst>
          </p:cNvPr>
          <p:cNvSpPr/>
          <p:nvPr/>
        </p:nvSpPr>
        <p:spPr>
          <a:xfrm>
            <a:off x="263236" y="4905445"/>
            <a:ext cx="934531" cy="236796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dirty="0" err="1"/>
              <a:t>payload_capacity</a:t>
            </a:r>
            <a:endParaRPr lang="is-IS" sz="9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6AF0A91-978E-7CAE-9DE5-68BF6969FA4D}"/>
              </a:ext>
            </a:extLst>
          </p:cNvPr>
          <p:cNvCxnSpPr>
            <a:cxnSpLocks/>
            <a:stCxn id="8" idx="1"/>
            <a:endCxn id="42" idx="6"/>
          </p:cNvCxnSpPr>
          <p:nvPr/>
        </p:nvCxnSpPr>
        <p:spPr>
          <a:xfrm flipH="1">
            <a:off x="1197767" y="4480085"/>
            <a:ext cx="313474" cy="54375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32597698-F296-4219-1945-82AAF94AA1CA}"/>
              </a:ext>
            </a:extLst>
          </p:cNvPr>
          <p:cNvSpPr/>
          <p:nvPr/>
        </p:nvSpPr>
        <p:spPr>
          <a:xfrm>
            <a:off x="4987692" y="5142240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u="sng" dirty="0" err="1"/>
              <a:t>vehicle_id</a:t>
            </a:r>
            <a:endParaRPr lang="is-IS" sz="900" u="sng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B1EA282-4F58-0053-8440-EAC8FBC02F0B}"/>
              </a:ext>
            </a:extLst>
          </p:cNvPr>
          <p:cNvCxnSpPr>
            <a:cxnSpLocks/>
            <a:stCxn id="9" idx="3"/>
            <a:endCxn id="49" idx="0"/>
          </p:cNvCxnSpPr>
          <p:nvPr/>
        </p:nvCxnSpPr>
        <p:spPr>
          <a:xfrm>
            <a:off x="4693065" y="4472336"/>
            <a:ext cx="663132" cy="66990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973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A2674C-86AB-F9D9-2689-93C07DFE33C3}"/>
              </a:ext>
            </a:extLst>
          </p:cNvPr>
          <p:cNvSpPr/>
          <p:nvPr/>
        </p:nvSpPr>
        <p:spPr>
          <a:xfrm>
            <a:off x="1511241" y="4306993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Circle</a:t>
            </a:r>
            <a:endParaRPr lang="is-I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9B5A7D-8E22-5BE3-3295-01E492E29913}"/>
              </a:ext>
            </a:extLst>
          </p:cNvPr>
          <p:cNvSpPr/>
          <p:nvPr/>
        </p:nvSpPr>
        <p:spPr>
          <a:xfrm>
            <a:off x="3813825" y="4299244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Square</a:t>
            </a:r>
            <a:endParaRPr lang="is-IS" sz="1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12B637-60C9-05D4-00E5-0B298EB3B06B}"/>
              </a:ext>
            </a:extLst>
          </p:cNvPr>
          <p:cNvCxnSpPr>
            <a:cxnSpLocks/>
            <a:stCxn id="15" idx="0"/>
            <a:endCxn id="31" idx="2"/>
          </p:cNvCxnSpPr>
          <p:nvPr/>
        </p:nvCxnSpPr>
        <p:spPr>
          <a:xfrm flipH="1" flipV="1">
            <a:off x="3176115" y="2525703"/>
            <a:ext cx="1" cy="88874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98E8C0-0B2B-269D-EFEF-C57B5243D92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950862" y="3676797"/>
            <a:ext cx="1021418" cy="63019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D83891-10F5-FE79-1B92-E6EDF9150153}"/>
              </a:ext>
            </a:extLst>
          </p:cNvPr>
          <p:cNvCxnSpPr>
            <a:cxnSpLocks/>
            <a:stCxn id="9" idx="0"/>
            <a:endCxn id="15" idx="6"/>
          </p:cNvCxnSpPr>
          <p:nvPr/>
        </p:nvCxnSpPr>
        <p:spPr>
          <a:xfrm flipH="1" flipV="1">
            <a:off x="3379951" y="3632294"/>
            <a:ext cx="873494" cy="66695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E932891-631B-FC41-AE2C-78AE90C8CC56}"/>
              </a:ext>
            </a:extLst>
          </p:cNvPr>
          <p:cNvSpPr/>
          <p:nvPr/>
        </p:nvSpPr>
        <p:spPr>
          <a:xfrm>
            <a:off x="457619" y="4526053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u="sng" dirty="0"/>
              <a:t>shape _id</a:t>
            </a:r>
            <a:endParaRPr lang="is-IS" sz="900" u="sng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70E025-4FFA-692A-1155-67DCC22E0B91}"/>
              </a:ext>
            </a:extLst>
          </p:cNvPr>
          <p:cNvCxnSpPr>
            <a:cxnSpLocks/>
            <a:stCxn id="8" idx="1"/>
            <a:endCxn id="13" idx="6"/>
          </p:cNvCxnSpPr>
          <p:nvPr/>
        </p:nvCxnSpPr>
        <p:spPr>
          <a:xfrm flipH="1">
            <a:off x="1194629" y="4480085"/>
            <a:ext cx="316612" cy="16534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E77C265-5678-96C7-2156-974A6B49D8D5}"/>
              </a:ext>
            </a:extLst>
          </p:cNvPr>
          <p:cNvSpPr/>
          <p:nvPr/>
        </p:nvSpPr>
        <p:spPr>
          <a:xfrm>
            <a:off x="2972280" y="3414450"/>
            <a:ext cx="407671" cy="435688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600" dirty="0">
                <a:solidFill>
                  <a:schemeClr val="dk1"/>
                </a:solidFill>
              </a:rPr>
              <a:t>d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9E9B3FB7-C3A0-2CB2-2F6B-C5CA1A61C066}"/>
              </a:ext>
            </a:extLst>
          </p:cNvPr>
          <p:cNvSpPr/>
          <p:nvPr/>
        </p:nvSpPr>
        <p:spPr>
          <a:xfrm rot="10544422">
            <a:off x="2562803" y="3310150"/>
            <a:ext cx="720785" cy="693187"/>
          </a:xfrm>
          <a:prstGeom prst="arc">
            <a:avLst/>
          </a:prstGeom>
          <a:noFill/>
          <a:ln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A7E14809-2D16-9DB6-DD1E-C3ECADE28956}"/>
              </a:ext>
            </a:extLst>
          </p:cNvPr>
          <p:cNvSpPr/>
          <p:nvPr/>
        </p:nvSpPr>
        <p:spPr>
          <a:xfrm rot="4594804">
            <a:off x="3032660" y="3304258"/>
            <a:ext cx="720785" cy="693187"/>
          </a:xfrm>
          <a:prstGeom prst="arc">
            <a:avLst/>
          </a:prstGeom>
          <a:noFill/>
          <a:ln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A8BB91-2447-8085-CC50-9DBFC6AD7EEB}"/>
              </a:ext>
            </a:extLst>
          </p:cNvPr>
          <p:cNvSpPr txBox="1"/>
          <p:nvPr/>
        </p:nvSpPr>
        <p:spPr>
          <a:xfrm>
            <a:off x="3174286" y="2493491"/>
            <a:ext cx="245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7E2671-7733-20EC-CEC5-60FB75ED2F3D}"/>
              </a:ext>
            </a:extLst>
          </p:cNvPr>
          <p:cNvSpPr/>
          <p:nvPr/>
        </p:nvSpPr>
        <p:spPr>
          <a:xfrm>
            <a:off x="4989426" y="4526052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dirty="0"/>
              <a:t> </a:t>
            </a:r>
            <a:r>
              <a:rPr lang="en-GB" sz="900" dirty="0" err="1"/>
              <a:t>side_length</a:t>
            </a:r>
            <a:endParaRPr lang="is-IS" sz="9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9FE067-A6DA-DA2F-D2F6-574F72E5CB29}"/>
              </a:ext>
            </a:extLst>
          </p:cNvPr>
          <p:cNvCxnSpPr>
            <a:cxnSpLocks/>
            <a:stCxn id="9" idx="3"/>
            <a:endCxn id="6" idx="2"/>
          </p:cNvCxnSpPr>
          <p:nvPr/>
        </p:nvCxnSpPr>
        <p:spPr>
          <a:xfrm>
            <a:off x="4693065" y="4472336"/>
            <a:ext cx="296361" cy="17309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22706C1-6710-CBF7-EF46-90E0B0AC90FC}"/>
              </a:ext>
            </a:extLst>
          </p:cNvPr>
          <p:cNvSpPr/>
          <p:nvPr/>
        </p:nvSpPr>
        <p:spPr>
          <a:xfrm>
            <a:off x="2736495" y="2179520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Shape</a:t>
            </a:r>
            <a:endParaRPr lang="is-IS" sz="1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0458AC2-AF1F-305E-1162-ABCFFE3D5C35}"/>
              </a:ext>
            </a:extLst>
          </p:cNvPr>
          <p:cNvSpPr/>
          <p:nvPr/>
        </p:nvSpPr>
        <p:spPr>
          <a:xfrm>
            <a:off x="1376686" y="1837066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u="sng" dirty="0"/>
              <a:t>shape _id</a:t>
            </a:r>
            <a:endParaRPr lang="is-IS" sz="900" u="sng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1BDB60-AAF4-87DE-5C51-75182631134E}"/>
              </a:ext>
            </a:extLst>
          </p:cNvPr>
          <p:cNvCxnSpPr>
            <a:cxnSpLocks/>
            <a:stCxn id="31" idx="1"/>
            <a:endCxn id="37" idx="6"/>
          </p:cNvCxnSpPr>
          <p:nvPr/>
        </p:nvCxnSpPr>
        <p:spPr>
          <a:xfrm flipH="1" flipV="1">
            <a:off x="2113696" y="1956440"/>
            <a:ext cx="622799" cy="39617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F1B3E481-6894-807A-15FC-2D886C0FEEE7}"/>
              </a:ext>
            </a:extLst>
          </p:cNvPr>
          <p:cNvSpPr/>
          <p:nvPr/>
        </p:nvSpPr>
        <p:spPr>
          <a:xfrm>
            <a:off x="5929925" y="1275869"/>
            <a:ext cx="6189637" cy="48018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Shape (</a:t>
            </a:r>
          </a:p>
          <a:p>
            <a:r>
              <a:rPr lang="en-GB" dirty="0"/>
              <a:t>    </a:t>
            </a:r>
            <a:r>
              <a:rPr lang="en-GB" dirty="0" err="1"/>
              <a:t>shape_id</a:t>
            </a:r>
            <a:r>
              <a:rPr lang="en-GB" dirty="0"/>
              <a:t> INT PRIMARY KEY,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Circle (</a:t>
            </a:r>
          </a:p>
          <a:p>
            <a:r>
              <a:rPr lang="en-GB" dirty="0"/>
              <a:t>    </a:t>
            </a:r>
            <a:r>
              <a:rPr lang="en-GB" dirty="0" err="1"/>
              <a:t>shape_id</a:t>
            </a:r>
            <a:r>
              <a:rPr lang="en-GB" dirty="0"/>
              <a:t> INT PRIMARY KEY,</a:t>
            </a:r>
          </a:p>
          <a:p>
            <a:r>
              <a:rPr lang="en-GB" dirty="0"/>
              <a:t>    radius FLOAT,</a:t>
            </a:r>
          </a:p>
          <a:p>
            <a:r>
              <a:rPr lang="en-GB" dirty="0"/>
              <a:t>    FOREIGN KEY (</a:t>
            </a:r>
            <a:r>
              <a:rPr lang="en-GB" dirty="0" err="1"/>
              <a:t>shape_id</a:t>
            </a:r>
            <a:r>
              <a:rPr lang="en-GB" dirty="0"/>
              <a:t>) REFERENCES Shape(</a:t>
            </a:r>
            <a:r>
              <a:rPr lang="en-GB" dirty="0" err="1"/>
              <a:t>shape_id</a:t>
            </a:r>
            <a:r>
              <a:rPr lang="en-GB" dirty="0"/>
              <a:t>)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Square (</a:t>
            </a:r>
          </a:p>
          <a:p>
            <a:r>
              <a:rPr lang="en-GB" dirty="0"/>
              <a:t>    </a:t>
            </a:r>
            <a:r>
              <a:rPr lang="en-GB" dirty="0" err="1"/>
              <a:t>shape_id</a:t>
            </a:r>
            <a:r>
              <a:rPr lang="en-GB" dirty="0"/>
              <a:t> INT PRIMARY KEY,</a:t>
            </a:r>
          </a:p>
          <a:p>
            <a:r>
              <a:rPr lang="en-GB" dirty="0"/>
              <a:t>    </a:t>
            </a:r>
            <a:r>
              <a:rPr lang="en-GB" dirty="0" err="1"/>
              <a:t>side_length</a:t>
            </a:r>
            <a:r>
              <a:rPr lang="en-GB" dirty="0"/>
              <a:t> FLOAT,</a:t>
            </a:r>
          </a:p>
          <a:p>
            <a:r>
              <a:rPr lang="en-GB" dirty="0"/>
              <a:t>    FOREIGN KEY (</a:t>
            </a:r>
            <a:r>
              <a:rPr lang="en-GB" dirty="0" err="1"/>
              <a:t>shape_id</a:t>
            </a:r>
            <a:r>
              <a:rPr lang="en-GB" dirty="0"/>
              <a:t>) REFERENCES Shape(</a:t>
            </a:r>
            <a:r>
              <a:rPr lang="en-GB" dirty="0" err="1"/>
              <a:t>shape_id</a:t>
            </a:r>
            <a:r>
              <a:rPr lang="en-GB" dirty="0"/>
              <a:t>)</a:t>
            </a:r>
          </a:p>
          <a:p>
            <a:r>
              <a:rPr lang="en-GB" dirty="0"/>
              <a:t>);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F726F0-4BE1-A9E9-3661-1E90336A9788}"/>
              </a:ext>
            </a:extLst>
          </p:cNvPr>
          <p:cNvSpPr/>
          <p:nvPr/>
        </p:nvSpPr>
        <p:spPr>
          <a:xfrm>
            <a:off x="457619" y="4905445"/>
            <a:ext cx="740148" cy="236795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dirty="0"/>
              <a:t>radius</a:t>
            </a:r>
            <a:endParaRPr lang="is-IS" sz="9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6AF0A91-978E-7CAE-9DE5-68BF6969FA4D}"/>
              </a:ext>
            </a:extLst>
          </p:cNvPr>
          <p:cNvCxnSpPr>
            <a:cxnSpLocks/>
            <a:stCxn id="8" idx="1"/>
            <a:endCxn id="42" idx="6"/>
          </p:cNvCxnSpPr>
          <p:nvPr/>
        </p:nvCxnSpPr>
        <p:spPr>
          <a:xfrm flipH="1">
            <a:off x="1197767" y="4480085"/>
            <a:ext cx="313474" cy="54375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32597698-F296-4219-1945-82AAF94AA1CA}"/>
              </a:ext>
            </a:extLst>
          </p:cNvPr>
          <p:cNvSpPr/>
          <p:nvPr/>
        </p:nvSpPr>
        <p:spPr>
          <a:xfrm>
            <a:off x="4987692" y="5142240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u="sng" dirty="0" err="1"/>
              <a:t>shape_id</a:t>
            </a:r>
            <a:endParaRPr lang="is-IS" sz="900" u="sng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B1EA282-4F58-0053-8440-EAC8FBC02F0B}"/>
              </a:ext>
            </a:extLst>
          </p:cNvPr>
          <p:cNvCxnSpPr>
            <a:cxnSpLocks/>
            <a:stCxn id="9" idx="3"/>
            <a:endCxn id="49" idx="0"/>
          </p:cNvCxnSpPr>
          <p:nvPr/>
        </p:nvCxnSpPr>
        <p:spPr>
          <a:xfrm>
            <a:off x="4693065" y="4472336"/>
            <a:ext cx="663132" cy="66990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205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A2674C-86AB-F9D9-2689-93C07DFE33C3}"/>
              </a:ext>
            </a:extLst>
          </p:cNvPr>
          <p:cNvSpPr/>
          <p:nvPr/>
        </p:nvSpPr>
        <p:spPr>
          <a:xfrm>
            <a:off x="1511241" y="4306993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Bird</a:t>
            </a:r>
            <a:endParaRPr lang="is-I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9B5A7D-8E22-5BE3-3295-01E492E29913}"/>
              </a:ext>
            </a:extLst>
          </p:cNvPr>
          <p:cNvSpPr/>
          <p:nvPr/>
        </p:nvSpPr>
        <p:spPr>
          <a:xfrm>
            <a:off x="3813825" y="4299244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Mammal</a:t>
            </a:r>
            <a:endParaRPr lang="is-IS" sz="1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12B637-60C9-05D4-00E5-0B298EB3B06B}"/>
              </a:ext>
            </a:extLst>
          </p:cNvPr>
          <p:cNvCxnSpPr>
            <a:cxnSpLocks/>
            <a:stCxn id="15" idx="0"/>
            <a:endCxn id="31" idx="2"/>
          </p:cNvCxnSpPr>
          <p:nvPr/>
        </p:nvCxnSpPr>
        <p:spPr>
          <a:xfrm flipH="1" flipV="1">
            <a:off x="3176115" y="2525703"/>
            <a:ext cx="1" cy="88874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98E8C0-0B2B-269D-EFEF-C57B5243D92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950862" y="3676797"/>
            <a:ext cx="1021418" cy="63019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D83891-10F5-FE79-1B92-E6EDF9150153}"/>
              </a:ext>
            </a:extLst>
          </p:cNvPr>
          <p:cNvCxnSpPr>
            <a:cxnSpLocks/>
            <a:stCxn id="9" idx="0"/>
            <a:endCxn id="15" idx="6"/>
          </p:cNvCxnSpPr>
          <p:nvPr/>
        </p:nvCxnSpPr>
        <p:spPr>
          <a:xfrm flipH="1" flipV="1">
            <a:off x="3379951" y="3632294"/>
            <a:ext cx="873494" cy="66695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E932891-631B-FC41-AE2C-78AE90C8CC56}"/>
              </a:ext>
            </a:extLst>
          </p:cNvPr>
          <p:cNvSpPr/>
          <p:nvPr/>
        </p:nvSpPr>
        <p:spPr>
          <a:xfrm>
            <a:off x="457619" y="4526053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u="sng" dirty="0" err="1"/>
              <a:t>animal_id</a:t>
            </a:r>
            <a:endParaRPr lang="is-IS" sz="900" u="sng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70E025-4FFA-692A-1155-67DCC22E0B91}"/>
              </a:ext>
            </a:extLst>
          </p:cNvPr>
          <p:cNvCxnSpPr>
            <a:cxnSpLocks/>
            <a:stCxn id="8" idx="1"/>
            <a:endCxn id="13" idx="6"/>
          </p:cNvCxnSpPr>
          <p:nvPr/>
        </p:nvCxnSpPr>
        <p:spPr>
          <a:xfrm flipH="1">
            <a:off x="1194629" y="4480085"/>
            <a:ext cx="316612" cy="16534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E77C265-5678-96C7-2156-974A6B49D8D5}"/>
              </a:ext>
            </a:extLst>
          </p:cNvPr>
          <p:cNvSpPr/>
          <p:nvPr/>
        </p:nvSpPr>
        <p:spPr>
          <a:xfrm>
            <a:off x="2972280" y="3414450"/>
            <a:ext cx="407671" cy="435688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600" dirty="0">
                <a:solidFill>
                  <a:schemeClr val="dk1"/>
                </a:solidFill>
              </a:rPr>
              <a:t>d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9E9B3FB7-C3A0-2CB2-2F6B-C5CA1A61C066}"/>
              </a:ext>
            </a:extLst>
          </p:cNvPr>
          <p:cNvSpPr/>
          <p:nvPr/>
        </p:nvSpPr>
        <p:spPr>
          <a:xfrm rot="10544422">
            <a:off x="2562803" y="3310150"/>
            <a:ext cx="720785" cy="693187"/>
          </a:xfrm>
          <a:prstGeom prst="arc">
            <a:avLst/>
          </a:prstGeom>
          <a:noFill/>
          <a:ln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A7E14809-2D16-9DB6-DD1E-C3ECADE28956}"/>
              </a:ext>
            </a:extLst>
          </p:cNvPr>
          <p:cNvSpPr/>
          <p:nvPr/>
        </p:nvSpPr>
        <p:spPr>
          <a:xfrm rot="4594804">
            <a:off x="3032660" y="3304258"/>
            <a:ext cx="720785" cy="693187"/>
          </a:xfrm>
          <a:prstGeom prst="arc">
            <a:avLst/>
          </a:prstGeom>
          <a:noFill/>
          <a:ln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A8BB91-2447-8085-CC50-9DBFC6AD7EEB}"/>
              </a:ext>
            </a:extLst>
          </p:cNvPr>
          <p:cNvSpPr txBox="1"/>
          <p:nvPr/>
        </p:nvSpPr>
        <p:spPr>
          <a:xfrm>
            <a:off x="3174286" y="2493491"/>
            <a:ext cx="245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7E2671-7733-20EC-CEC5-60FB75ED2F3D}"/>
              </a:ext>
            </a:extLst>
          </p:cNvPr>
          <p:cNvSpPr/>
          <p:nvPr/>
        </p:nvSpPr>
        <p:spPr>
          <a:xfrm>
            <a:off x="4989426" y="4526052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dirty="0" err="1"/>
              <a:t>num_legs</a:t>
            </a:r>
            <a:endParaRPr lang="is-IS" sz="9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9FE067-A6DA-DA2F-D2F6-574F72E5CB29}"/>
              </a:ext>
            </a:extLst>
          </p:cNvPr>
          <p:cNvCxnSpPr>
            <a:cxnSpLocks/>
            <a:stCxn id="9" idx="3"/>
            <a:endCxn id="6" idx="2"/>
          </p:cNvCxnSpPr>
          <p:nvPr/>
        </p:nvCxnSpPr>
        <p:spPr>
          <a:xfrm>
            <a:off x="4693065" y="4472336"/>
            <a:ext cx="296361" cy="17309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22706C1-6710-CBF7-EF46-90E0B0AC90FC}"/>
              </a:ext>
            </a:extLst>
          </p:cNvPr>
          <p:cNvSpPr/>
          <p:nvPr/>
        </p:nvSpPr>
        <p:spPr>
          <a:xfrm>
            <a:off x="2736495" y="2179520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200" dirty="0"/>
              <a:t>Animal</a:t>
            </a:r>
            <a:endParaRPr lang="is-IS" sz="1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0458AC2-AF1F-305E-1162-ABCFFE3D5C35}"/>
              </a:ext>
            </a:extLst>
          </p:cNvPr>
          <p:cNvSpPr/>
          <p:nvPr/>
        </p:nvSpPr>
        <p:spPr>
          <a:xfrm>
            <a:off x="1376686" y="1837066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u="sng" dirty="0" err="1"/>
              <a:t>animal_id</a:t>
            </a:r>
            <a:endParaRPr lang="is-IS" sz="900" u="sng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1BDB60-AAF4-87DE-5C51-75182631134E}"/>
              </a:ext>
            </a:extLst>
          </p:cNvPr>
          <p:cNvCxnSpPr>
            <a:cxnSpLocks/>
            <a:stCxn id="31" idx="1"/>
            <a:endCxn id="37" idx="6"/>
          </p:cNvCxnSpPr>
          <p:nvPr/>
        </p:nvCxnSpPr>
        <p:spPr>
          <a:xfrm flipH="1" flipV="1">
            <a:off x="2113696" y="1956440"/>
            <a:ext cx="622799" cy="39617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F1B3E481-6894-807A-15FC-2D886C0FEEE7}"/>
              </a:ext>
            </a:extLst>
          </p:cNvPr>
          <p:cNvSpPr/>
          <p:nvPr/>
        </p:nvSpPr>
        <p:spPr>
          <a:xfrm>
            <a:off x="5929925" y="1275869"/>
            <a:ext cx="6189637" cy="48018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Animal (</a:t>
            </a:r>
          </a:p>
          <a:p>
            <a:r>
              <a:rPr lang="en-GB" dirty="0"/>
              <a:t>    </a:t>
            </a:r>
            <a:r>
              <a:rPr lang="en-GB" dirty="0" err="1"/>
              <a:t>animal_id</a:t>
            </a:r>
            <a:r>
              <a:rPr lang="en-GB" dirty="0"/>
              <a:t> INT PRIMARY KEY,</a:t>
            </a:r>
          </a:p>
          <a:p>
            <a:r>
              <a:rPr lang="en-GB" dirty="0"/>
              <a:t>    name VARCHAR(50)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Bird (</a:t>
            </a:r>
          </a:p>
          <a:p>
            <a:r>
              <a:rPr lang="en-GB" dirty="0"/>
              <a:t>    </a:t>
            </a:r>
            <a:r>
              <a:rPr lang="en-GB" dirty="0" err="1"/>
              <a:t>animal_id</a:t>
            </a:r>
            <a:r>
              <a:rPr lang="en-GB" dirty="0"/>
              <a:t> INT PRIMARY KEY,</a:t>
            </a:r>
          </a:p>
          <a:p>
            <a:r>
              <a:rPr lang="en-GB" dirty="0"/>
              <a:t>    wingspan FLOAT,</a:t>
            </a:r>
          </a:p>
          <a:p>
            <a:r>
              <a:rPr lang="en-GB" dirty="0"/>
              <a:t>    FOREIGN KEY (</a:t>
            </a:r>
            <a:r>
              <a:rPr lang="en-GB" dirty="0" err="1"/>
              <a:t>animal_id</a:t>
            </a:r>
            <a:r>
              <a:rPr lang="en-GB" dirty="0"/>
              <a:t>) REFERENCES Animal(</a:t>
            </a:r>
            <a:r>
              <a:rPr lang="en-GB" dirty="0" err="1"/>
              <a:t>animal_id</a:t>
            </a:r>
            <a:r>
              <a:rPr lang="en-GB" dirty="0"/>
              <a:t>)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Mammal (</a:t>
            </a:r>
          </a:p>
          <a:p>
            <a:r>
              <a:rPr lang="en-GB" dirty="0"/>
              <a:t>    </a:t>
            </a:r>
            <a:r>
              <a:rPr lang="en-GB" dirty="0" err="1"/>
              <a:t>animal_id</a:t>
            </a:r>
            <a:r>
              <a:rPr lang="en-GB" dirty="0"/>
              <a:t> INT PRIMARY KEY,</a:t>
            </a:r>
          </a:p>
          <a:p>
            <a:r>
              <a:rPr lang="en-GB" dirty="0"/>
              <a:t>    </a:t>
            </a:r>
            <a:r>
              <a:rPr lang="en-GB" dirty="0" err="1"/>
              <a:t>num_legs</a:t>
            </a:r>
            <a:r>
              <a:rPr lang="en-GB" dirty="0"/>
              <a:t> INT,</a:t>
            </a:r>
          </a:p>
          <a:p>
            <a:r>
              <a:rPr lang="en-GB" dirty="0"/>
              <a:t>    FOREIGN KEY (</a:t>
            </a:r>
            <a:r>
              <a:rPr lang="en-GB" dirty="0" err="1"/>
              <a:t>animal_id</a:t>
            </a:r>
            <a:r>
              <a:rPr lang="en-GB" dirty="0"/>
              <a:t>) REFERENCES Animal(</a:t>
            </a:r>
            <a:r>
              <a:rPr lang="en-GB" dirty="0" err="1"/>
              <a:t>animal_id</a:t>
            </a:r>
            <a:r>
              <a:rPr lang="en-GB" dirty="0"/>
              <a:t>)</a:t>
            </a:r>
          </a:p>
          <a:p>
            <a:r>
              <a:rPr lang="en-GB" dirty="0"/>
              <a:t>);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F726F0-4BE1-A9E9-3661-1E90336A9788}"/>
              </a:ext>
            </a:extLst>
          </p:cNvPr>
          <p:cNvSpPr/>
          <p:nvPr/>
        </p:nvSpPr>
        <p:spPr>
          <a:xfrm>
            <a:off x="457619" y="4905445"/>
            <a:ext cx="740148" cy="236795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dirty="0"/>
              <a:t>wingspan</a:t>
            </a:r>
            <a:endParaRPr lang="is-IS" sz="9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6AF0A91-978E-7CAE-9DE5-68BF6969FA4D}"/>
              </a:ext>
            </a:extLst>
          </p:cNvPr>
          <p:cNvCxnSpPr>
            <a:cxnSpLocks/>
            <a:stCxn id="8" idx="1"/>
            <a:endCxn id="42" idx="6"/>
          </p:cNvCxnSpPr>
          <p:nvPr/>
        </p:nvCxnSpPr>
        <p:spPr>
          <a:xfrm flipH="1">
            <a:off x="1197767" y="4480085"/>
            <a:ext cx="313474" cy="54375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32597698-F296-4219-1945-82AAF94AA1CA}"/>
              </a:ext>
            </a:extLst>
          </p:cNvPr>
          <p:cNvSpPr/>
          <p:nvPr/>
        </p:nvSpPr>
        <p:spPr>
          <a:xfrm>
            <a:off x="4987692" y="5142240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u="sng" dirty="0"/>
              <a:t>animal id</a:t>
            </a:r>
            <a:endParaRPr lang="is-IS" sz="900" u="sng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B1EA282-4F58-0053-8440-EAC8FBC02F0B}"/>
              </a:ext>
            </a:extLst>
          </p:cNvPr>
          <p:cNvCxnSpPr>
            <a:cxnSpLocks/>
            <a:stCxn id="9" idx="3"/>
            <a:endCxn id="49" idx="0"/>
          </p:cNvCxnSpPr>
          <p:nvPr/>
        </p:nvCxnSpPr>
        <p:spPr>
          <a:xfrm>
            <a:off x="4693065" y="4472336"/>
            <a:ext cx="663132" cy="66990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B21E8FA8-0FC1-0D55-BCE9-416F4675527E}"/>
              </a:ext>
            </a:extLst>
          </p:cNvPr>
          <p:cNvSpPr/>
          <p:nvPr/>
        </p:nvSpPr>
        <p:spPr>
          <a:xfrm>
            <a:off x="1392181" y="2258541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900" dirty="0"/>
              <a:t>name</a:t>
            </a:r>
            <a:endParaRPr lang="is-IS" sz="900" u="sng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403CC0-E05E-7997-4B48-9D07799D6273}"/>
              </a:ext>
            </a:extLst>
          </p:cNvPr>
          <p:cNvCxnSpPr>
            <a:cxnSpLocks/>
            <a:stCxn id="31" idx="1"/>
            <a:endCxn id="2" idx="6"/>
          </p:cNvCxnSpPr>
          <p:nvPr/>
        </p:nvCxnSpPr>
        <p:spPr>
          <a:xfrm flipH="1">
            <a:off x="2129191" y="2352612"/>
            <a:ext cx="607304" cy="25303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155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FEF95BB-48E2-CA0E-23C5-16D23EFBA714}"/>
              </a:ext>
            </a:extLst>
          </p:cNvPr>
          <p:cNvSpPr/>
          <p:nvPr/>
        </p:nvSpPr>
        <p:spPr>
          <a:xfrm>
            <a:off x="2870579" y="4160393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Opponent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D2940D-AA01-74D9-7255-6DD3ADF6E7C6}"/>
              </a:ext>
            </a:extLst>
          </p:cNvPr>
          <p:cNvCxnSpPr>
            <a:cxnSpLocks/>
            <a:stCxn id="15" idx="7"/>
            <a:endCxn id="41" idx="2"/>
          </p:cNvCxnSpPr>
          <p:nvPr/>
        </p:nvCxnSpPr>
        <p:spPr>
          <a:xfrm flipV="1">
            <a:off x="3454332" y="2596915"/>
            <a:ext cx="735107" cy="589263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E1B8BB3-2A99-C3F8-9E42-65954FF794EA}"/>
              </a:ext>
            </a:extLst>
          </p:cNvPr>
          <p:cNvCxnSpPr>
            <a:cxnSpLocks/>
            <a:stCxn id="35" idx="2"/>
            <a:endCxn id="15" idx="1"/>
          </p:cNvCxnSpPr>
          <p:nvPr/>
        </p:nvCxnSpPr>
        <p:spPr>
          <a:xfrm>
            <a:off x="2327670" y="2596916"/>
            <a:ext cx="838395" cy="58926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FA2CEF-7DD6-701B-4607-0B1135929F77}"/>
              </a:ext>
            </a:extLst>
          </p:cNvPr>
          <p:cNvCxnSpPr>
            <a:cxnSpLocks/>
            <a:stCxn id="9" idx="0"/>
            <a:endCxn id="15" idx="4"/>
          </p:cNvCxnSpPr>
          <p:nvPr/>
        </p:nvCxnSpPr>
        <p:spPr>
          <a:xfrm flipV="1">
            <a:off x="3310199" y="3558061"/>
            <a:ext cx="0" cy="60233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1B0A9EB-8A7C-7C06-B8A5-D520A32AD4E1}"/>
              </a:ext>
            </a:extLst>
          </p:cNvPr>
          <p:cNvSpPr/>
          <p:nvPr/>
        </p:nvSpPr>
        <p:spPr>
          <a:xfrm>
            <a:off x="730165" y="2140377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u="sng" dirty="0"/>
              <a:t>PNR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9645CA9-569A-7514-CD2F-02FCC0B25ADD}"/>
              </a:ext>
            </a:extLst>
          </p:cNvPr>
          <p:cNvCxnSpPr>
            <a:cxnSpLocks/>
            <a:stCxn id="35" idx="1"/>
            <a:endCxn id="13" idx="6"/>
          </p:cNvCxnSpPr>
          <p:nvPr/>
        </p:nvCxnSpPr>
        <p:spPr>
          <a:xfrm flipH="1" flipV="1">
            <a:off x="1467175" y="2259751"/>
            <a:ext cx="420875" cy="1640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33CE6307-7568-521B-4F12-C6280BDCA8FD}"/>
              </a:ext>
            </a:extLst>
          </p:cNvPr>
          <p:cNvSpPr/>
          <p:nvPr/>
        </p:nvSpPr>
        <p:spPr>
          <a:xfrm>
            <a:off x="3106363" y="3122373"/>
            <a:ext cx="407671" cy="435688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600" dirty="0">
                <a:solidFill>
                  <a:schemeClr val="dk1"/>
                </a:solidFill>
              </a:rPr>
              <a:t>u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E56E9E92-DFD7-B0CF-7B33-8DDBD0E3A46A}"/>
              </a:ext>
            </a:extLst>
          </p:cNvPr>
          <p:cNvSpPr/>
          <p:nvPr/>
        </p:nvSpPr>
        <p:spPr>
          <a:xfrm rot="8153249">
            <a:off x="2964770" y="3234227"/>
            <a:ext cx="720785" cy="693187"/>
          </a:xfrm>
          <a:prstGeom prst="arc">
            <a:avLst/>
          </a:prstGeom>
          <a:noFill/>
          <a:ln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BAA14D-9C85-3EF6-2D17-0841058DAAB5}"/>
              </a:ext>
            </a:extLst>
          </p:cNvPr>
          <p:cNvSpPr txBox="1"/>
          <p:nvPr/>
        </p:nvSpPr>
        <p:spPr>
          <a:xfrm>
            <a:off x="3280629" y="3522724"/>
            <a:ext cx="245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F3A3BD1-3140-8DE5-2363-9CA7CC1DB3F6}"/>
              </a:ext>
            </a:extLst>
          </p:cNvPr>
          <p:cNvSpPr/>
          <p:nvPr/>
        </p:nvSpPr>
        <p:spPr>
          <a:xfrm>
            <a:off x="1888050" y="2250733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Person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D562D70-2DE4-E3CD-89A8-6C430FC0D482}"/>
              </a:ext>
            </a:extLst>
          </p:cNvPr>
          <p:cNvSpPr/>
          <p:nvPr/>
        </p:nvSpPr>
        <p:spPr>
          <a:xfrm>
            <a:off x="3749819" y="2250732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Company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C07C208-3F67-81A4-C290-C9D11E2D4720}"/>
              </a:ext>
            </a:extLst>
          </p:cNvPr>
          <p:cNvSpPr/>
          <p:nvPr/>
        </p:nvSpPr>
        <p:spPr>
          <a:xfrm>
            <a:off x="714776" y="2596915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pname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F665DC0-CCB3-0983-DE6B-36331D1EF11A}"/>
              </a:ext>
            </a:extLst>
          </p:cNvPr>
          <p:cNvCxnSpPr>
            <a:cxnSpLocks/>
            <a:stCxn id="35" idx="1"/>
            <a:endCxn id="47" idx="6"/>
          </p:cNvCxnSpPr>
          <p:nvPr/>
        </p:nvCxnSpPr>
        <p:spPr>
          <a:xfrm flipH="1">
            <a:off x="1451786" y="2423825"/>
            <a:ext cx="436264" cy="29246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9639B9F9-5BEF-411E-AC57-4EF9AC16A936}"/>
              </a:ext>
            </a:extLst>
          </p:cNvPr>
          <p:cNvSpPr/>
          <p:nvPr/>
        </p:nvSpPr>
        <p:spPr>
          <a:xfrm>
            <a:off x="5952669" y="1097576"/>
            <a:ext cx="5858265" cy="51580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</a:t>
            </a:r>
            <a:r>
              <a:rPr lang="en-GB" dirty="0" err="1"/>
              <a:t>AccountHolder</a:t>
            </a:r>
            <a:r>
              <a:rPr lang="en-GB" dirty="0"/>
              <a:t> (</a:t>
            </a:r>
          </a:p>
          <a:p>
            <a:r>
              <a:rPr lang="en-GB" dirty="0"/>
              <a:t>	</a:t>
            </a:r>
            <a:r>
              <a:rPr lang="en-GB" dirty="0" err="1"/>
              <a:t>AcctID</a:t>
            </a:r>
            <a:r>
              <a:rPr lang="en-GB" dirty="0"/>
              <a:t> SERIAL PRIMARY KEY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Person (</a:t>
            </a:r>
          </a:p>
          <a:p>
            <a:r>
              <a:rPr lang="en-GB" dirty="0"/>
              <a:t>	PNR SERIAL PRIMARY KEY,</a:t>
            </a:r>
          </a:p>
          <a:p>
            <a:r>
              <a:rPr lang="en-GB" dirty="0"/>
              <a:t>	</a:t>
            </a:r>
            <a:r>
              <a:rPr lang="en-GB" dirty="0" err="1"/>
              <a:t>pname</a:t>
            </a:r>
            <a:r>
              <a:rPr lang="en-GB" dirty="0"/>
              <a:t> VARCHAR NOT NULL,</a:t>
            </a:r>
          </a:p>
          <a:p>
            <a:r>
              <a:rPr lang="en-GB" dirty="0"/>
              <a:t>	</a:t>
            </a:r>
            <a:r>
              <a:rPr lang="en-GB" dirty="0" err="1"/>
              <a:t>AcctID</a:t>
            </a:r>
            <a:r>
              <a:rPr lang="en-GB" dirty="0"/>
              <a:t> INTEGER </a:t>
            </a:r>
            <a:r>
              <a:rPr lang="en-GB" b="1" dirty="0"/>
              <a:t>NOT NULL </a:t>
            </a:r>
            <a:r>
              <a:rPr lang="en-GB" dirty="0"/>
              <a:t>REFERENCES 	</a:t>
            </a:r>
            <a:r>
              <a:rPr lang="en-GB" dirty="0" err="1"/>
              <a:t>AccountHolder</a:t>
            </a:r>
            <a:r>
              <a:rPr lang="en-GB" dirty="0"/>
              <a:t>(</a:t>
            </a:r>
            <a:r>
              <a:rPr lang="en-GB" dirty="0" err="1"/>
              <a:t>AcctID</a:t>
            </a:r>
            <a:r>
              <a:rPr lang="en-GB" dirty="0"/>
              <a:t>) 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Company (</a:t>
            </a:r>
          </a:p>
          <a:p>
            <a:r>
              <a:rPr lang="en-GB" dirty="0"/>
              <a:t>	CNR SERIAL PRIMARY KEY,</a:t>
            </a:r>
          </a:p>
          <a:p>
            <a:r>
              <a:rPr lang="en-GB" dirty="0"/>
              <a:t>	</a:t>
            </a:r>
            <a:r>
              <a:rPr lang="en-GB" dirty="0" err="1"/>
              <a:t>cnameVARCHAR</a:t>
            </a:r>
            <a:r>
              <a:rPr lang="en-GB" dirty="0"/>
              <a:t> NOT NULL,</a:t>
            </a:r>
          </a:p>
          <a:p>
            <a:r>
              <a:rPr lang="en-GB" dirty="0"/>
              <a:t>	</a:t>
            </a:r>
            <a:r>
              <a:rPr lang="en-GB" dirty="0" err="1"/>
              <a:t>AcctID</a:t>
            </a:r>
            <a:r>
              <a:rPr lang="en-GB" dirty="0"/>
              <a:t> INTEGER </a:t>
            </a:r>
            <a:r>
              <a:rPr lang="en-GB" b="1" dirty="0"/>
              <a:t>NOT NULL </a:t>
            </a:r>
            <a:r>
              <a:rPr lang="en-GB" dirty="0"/>
              <a:t>REFERENCES 	</a:t>
            </a:r>
            <a:r>
              <a:rPr lang="en-GB" dirty="0" err="1"/>
              <a:t>AccountHolder</a:t>
            </a:r>
            <a:r>
              <a:rPr lang="en-GB" dirty="0"/>
              <a:t>(</a:t>
            </a:r>
            <a:r>
              <a:rPr lang="en-GB" dirty="0" err="1"/>
              <a:t>AcctID</a:t>
            </a:r>
            <a:r>
              <a:rPr lang="en-GB" dirty="0"/>
              <a:t>) </a:t>
            </a:r>
          </a:p>
          <a:p>
            <a:r>
              <a:rPr lang="en-GB" dirty="0"/>
              <a:t>);</a:t>
            </a:r>
            <a:endParaRPr lang="en-DK" dirty="0"/>
          </a:p>
          <a:p>
            <a:endParaRPr lang="en-DK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590B018-01C2-2E7C-253B-3CE6E244747A}"/>
              </a:ext>
            </a:extLst>
          </p:cNvPr>
          <p:cNvSpPr/>
          <p:nvPr/>
        </p:nvSpPr>
        <p:spPr>
          <a:xfrm>
            <a:off x="4874578" y="2025968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u="sng" dirty="0"/>
              <a:t>CNR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F0C51C4-B104-44C0-7692-282BC80911CD}"/>
              </a:ext>
            </a:extLst>
          </p:cNvPr>
          <p:cNvCxnSpPr>
            <a:cxnSpLocks/>
            <a:stCxn id="41" idx="3"/>
            <a:endCxn id="52" idx="2"/>
          </p:cNvCxnSpPr>
          <p:nvPr/>
        </p:nvCxnSpPr>
        <p:spPr>
          <a:xfrm flipV="1">
            <a:off x="4629059" y="2145342"/>
            <a:ext cx="245519" cy="27848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403747C4-A26E-CA62-092B-609EA5C379C2}"/>
              </a:ext>
            </a:extLst>
          </p:cNvPr>
          <p:cNvSpPr/>
          <p:nvPr/>
        </p:nvSpPr>
        <p:spPr>
          <a:xfrm>
            <a:off x="4899025" y="2510566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cname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5F27A0C-D048-EE58-C7D0-928772BFBEB3}"/>
              </a:ext>
            </a:extLst>
          </p:cNvPr>
          <p:cNvCxnSpPr>
            <a:cxnSpLocks/>
            <a:stCxn id="41" idx="3"/>
            <a:endCxn id="57" idx="2"/>
          </p:cNvCxnSpPr>
          <p:nvPr/>
        </p:nvCxnSpPr>
        <p:spPr>
          <a:xfrm>
            <a:off x="4629059" y="2423824"/>
            <a:ext cx="269966" cy="20611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6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188D27E-CA38-40B3-BE7B-75ECACEF7B11}"/>
              </a:ext>
            </a:extLst>
          </p:cNvPr>
          <p:cNvCxnSpPr>
            <a:cxnSpLocks/>
            <a:stCxn id="10" idx="1"/>
            <a:endCxn id="5" idx="6"/>
          </p:cNvCxnSpPr>
          <p:nvPr/>
        </p:nvCxnSpPr>
        <p:spPr>
          <a:xfrm flipH="1" flipV="1">
            <a:off x="2463819" y="3374468"/>
            <a:ext cx="990728" cy="17851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05059A76-BC9D-2C5F-97AC-4F6D748B2EE3}"/>
              </a:ext>
            </a:extLst>
          </p:cNvPr>
          <p:cNvGrpSpPr/>
          <p:nvPr/>
        </p:nvGrpSpPr>
        <p:grpSpPr>
          <a:xfrm>
            <a:off x="1647296" y="3235216"/>
            <a:ext cx="889054" cy="288000"/>
            <a:chOff x="1647296" y="3235216"/>
            <a:chExt cx="889054" cy="2880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5605120-57B9-CE80-06B3-B558EE9A67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47296" y="3235216"/>
              <a:ext cx="889054" cy="288000"/>
            </a:xfrm>
            <a:prstGeom prst="ellipse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900" dirty="0"/>
                <a:t>Street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16D1DA1-3257-CAA0-1FF5-695A122CD240}"/>
                </a:ext>
              </a:extLst>
            </p:cNvPr>
            <p:cNvSpPr/>
            <p:nvPr/>
          </p:nvSpPr>
          <p:spPr>
            <a:xfrm>
              <a:off x="1726809" y="3255094"/>
              <a:ext cx="737010" cy="238747"/>
            </a:xfrm>
            <a:prstGeom prst="ellipse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900" dirty="0"/>
                <a:t>Email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1F826A99-CC08-0CA9-9A60-AF9DCF403FB3}"/>
              </a:ext>
            </a:extLst>
          </p:cNvPr>
          <p:cNvSpPr/>
          <p:nvPr/>
        </p:nvSpPr>
        <p:spPr>
          <a:xfrm>
            <a:off x="5730240" y="2107404"/>
            <a:ext cx="4229854" cy="27279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Email ( </a:t>
            </a:r>
          </a:p>
          <a:p>
            <a:r>
              <a:rPr lang="en-GB" dirty="0"/>
              <a:t>	Email VARCHAR, </a:t>
            </a:r>
            <a:r>
              <a:rPr lang="en-GB" dirty="0" err="1"/>
              <a:t>TestID</a:t>
            </a:r>
            <a:r>
              <a:rPr lang="en-GB" dirty="0"/>
              <a:t> INTEGER 	REFERENCES Test(</a:t>
            </a:r>
            <a:r>
              <a:rPr lang="en-GB" dirty="0" err="1"/>
              <a:t>TestID</a:t>
            </a:r>
            <a:r>
              <a:rPr lang="en-GB" dirty="0"/>
              <a:t>), 	PRIMARY KEY (Email, </a:t>
            </a:r>
            <a:r>
              <a:rPr lang="en-GB" dirty="0" err="1"/>
              <a:t>TestID</a:t>
            </a:r>
            <a:r>
              <a:rPr lang="en-GB" dirty="0"/>
              <a:t>) </a:t>
            </a:r>
          </a:p>
          <a:p>
            <a:r>
              <a:rPr lang="en-GB" dirty="0"/>
              <a:t>);</a:t>
            </a:r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C2D516-BEB1-6296-F1B6-4BBC4D20836E}"/>
              </a:ext>
            </a:extLst>
          </p:cNvPr>
          <p:cNvSpPr/>
          <p:nvPr/>
        </p:nvSpPr>
        <p:spPr>
          <a:xfrm>
            <a:off x="3454547" y="3379890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209511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FEF95BB-48E2-CA0E-23C5-16D23EFBA714}"/>
              </a:ext>
            </a:extLst>
          </p:cNvPr>
          <p:cNvSpPr/>
          <p:nvPr/>
        </p:nvSpPr>
        <p:spPr>
          <a:xfrm>
            <a:off x="2870579" y="4160393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Opponent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D2940D-AA01-74D9-7255-6DD3ADF6E7C6}"/>
              </a:ext>
            </a:extLst>
          </p:cNvPr>
          <p:cNvCxnSpPr>
            <a:cxnSpLocks/>
            <a:stCxn id="15" idx="7"/>
            <a:endCxn id="41" idx="2"/>
          </p:cNvCxnSpPr>
          <p:nvPr/>
        </p:nvCxnSpPr>
        <p:spPr>
          <a:xfrm flipV="1">
            <a:off x="3454332" y="2596915"/>
            <a:ext cx="735107" cy="589263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E1B8BB3-2A99-C3F8-9E42-65954FF794EA}"/>
              </a:ext>
            </a:extLst>
          </p:cNvPr>
          <p:cNvCxnSpPr>
            <a:cxnSpLocks/>
            <a:stCxn id="35" idx="2"/>
            <a:endCxn id="15" idx="1"/>
          </p:cNvCxnSpPr>
          <p:nvPr/>
        </p:nvCxnSpPr>
        <p:spPr>
          <a:xfrm>
            <a:off x="2327670" y="2596916"/>
            <a:ext cx="838395" cy="58926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FA2CEF-7DD6-701B-4607-0B1135929F77}"/>
              </a:ext>
            </a:extLst>
          </p:cNvPr>
          <p:cNvCxnSpPr>
            <a:cxnSpLocks/>
            <a:stCxn id="9" idx="0"/>
            <a:endCxn id="15" idx="4"/>
          </p:cNvCxnSpPr>
          <p:nvPr/>
        </p:nvCxnSpPr>
        <p:spPr>
          <a:xfrm flipV="1">
            <a:off x="3310199" y="3558061"/>
            <a:ext cx="0" cy="60233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1B0A9EB-8A7C-7C06-B8A5-D520A32AD4E1}"/>
              </a:ext>
            </a:extLst>
          </p:cNvPr>
          <p:cNvSpPr/>
          <p:nvPr/>
        </p:nvSpPr>
        <p:spPr>
          <a:xfrm>
            <a:off x="730165" y="2140377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u="sng" dirty="0"/>
              <a:t>PNR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9645CA9-569A-7514-CD2F-02FCC0B25ADD}"/>
              </a:ext>
            </a:extLst>
          </p:cNvPr>
          <p:cNvCxnSpPr>
            <a:cxnSpLocks/>
            <a:stCxn id="35" idx="1"/>
            <a:endCxn id="13" idx="6"/>
          </p:cNvCxnSpPr>
          <p:nvPr/>
        </p:nvCxnSpPr>
        <p:spPr>
          <a:xfrm flipH="1" flipV="1">
            <a:off x="1467175" y="2259751"/>
            <a:ext cx="420875" cy="1640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33CE6307-7568-521B-4F12-C6280BDCA8FD}"/>
              </a:ext>
            </a:extLst>
          </p:cNvPr>
          <p:cNvSpPr/>
          <p:nvPr/>
        </p:nvSpPr>
        <p:spPr>
          <a:xfrm>
            <a:off x="3106363" y="3122373"/>
            <a:ext cx="407671" cy="435688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1600" dirty="0">
                <a:solidFill>
                  <a:schemeClr val="dk1"/>
                </a:solidFill>
              </a:rPr>
              <a:t>u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E56E9E92-DFD7-B0CF-7B33-8DDBD0E3A46A}"/>
              </a:ext>
            </a:extLst>
          </p:cNvPr>
          <p:cNvSpPr/>
          <p:nvPr/>
        </p:nvSpPr>
        <p:spPr>
          <a:xfrm rot="8153249">
            <a:off x="2964770" y="3234227"/>
            <a:ext cx="720785" cy="693187"/>
          </a:xfrm>
          <a:prstGeom prst="arc">
            <a:avLst/>
          </a:prstGeom>
          <a:noFill/>
          <a:ln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BAA14D-9C85-3EF6-2D17-0841058DAAB5}"/>
              </a:ext>
            </a:extLst>
          </p:cNvPr>
          <p:cNvSpPr txBox="1"/>
          <p:nvPr/>
        </p:nvSpPr>
        <p:spPr>
          <a:xfrm>
            <a:off x="3280629" y="3522724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p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F3A3BD1-3140-8DE5-2363-9CA7CC1DB3F6}"/>
              </a:ext>
            </a:extLst>
          </p:cNvPr>
          <p:cNvSpPr/>
          <p:nvPr/>
        </p:nvSpPr>
        <p:spPr>
          <a:xfrm>
            <a:off x="1888050" y="2250733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Person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D562D70-2DE4-E3CD-89A8-6C430FC0D482}"/>
              </a:ext>
            </a:extLst>
          </p:cNvPr>
          <p:cNvSpPr/>
          <p:nvPr/>
        </p:nvSpPr>
        <p:spPr>
          <a:xfrm>
            <a:off x="3749819" y="2250732"/>
            <a:ext cx="879240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Company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C07C208-3F67-81A4-C290-C9D11E2D4720}"/>
              </a:ext>
            </a:extLst>
          </p:cNvPr>
          <p:cNvSpPr/>
          <p:nvPr/>
        </p:nvSpPr>
        <p:spPr>
          <a:xfrm>
            <a:off x="714776" y="2596915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pname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F665DC0-CCB3-0983-DE6B-36331D1EF11A}"/>
              </a:ext>
            </a:extLst>
          </p:cNvPr>
          <p:cNvCxnSpPr>
            <a:cxnSpLocks/>
            <a:stCxn id="35" idx="1"/>
            <a:endCxn id="47" idx="6"/>
          </p:cNvCxnSpPr>
          <p:nvPr/>
        </p:nvCxnSpPr>
        <p:spPr>
          <a:xfrm flipH="1">
            <a:off x="1451786" y="2423825"/>
            <a:ext cx="436264" cy="29246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9639B9F9-5BEF-411E-AC57-4EF9AC16A936}"/>
              </a:ext>
            </a:extLst>
          </p:cNvPr>
          <p:cNvSpPr/>
          <p:nvPr/>
        </p:nvSpPr>
        <p:spPr>
          <a:xfrm>
            <a:off x="5952669" y="1097576"/>
            <a:ext cx="5858265" cy="51580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</a:t>
            </a:r>
            <a:r>
              <a:rPr lang="en-GB" dirty="0" err="1"/>
              <a:t>AccountHolder</a:t>
            </a:r>
            <a:r>
              <a:rPr lang="en-GB" dirty="0"/>
              <a:t> (</a:t>
            </a:r>
          </a:p>
          <a:p>
            <a:r>
              <a:rPr lang="en-GB" dirty="0"/>
              <a:t>	</a:t>
            </a:r>
            <a:r>
              <a:rPr lang="en-GB" dirty="0" err="1"/>
              <a:t>AcctID</a:t>
            </a:r>
            <a:r>
              <a:rPr lang="en-GB" dirty="0"/>
              <a:t> SERIAL PRIMARY KEY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Person (</a:t>
            </a:r>
          </a:p>
          <a:p>
            <a:r>
              <a:rPr lang="en-GB" dirty="0"/>
              <a:t>	PNR SERIAL PRIMARY KEY,</a:t>
            </a:r>
          </a:p>
          <a:p>
            <a:r>
              <a:rPr lang="en-GB" dirty="0"/>
              <a:t>	</a:t>
            </a:r>
            <a:r>
              <a:rPr lang="en-GB" dirty="0" err="1"/>
              <a:t>pname</a:t>
            </a:r>
            <a:r>
              <a:rPr lang="en-GB" dirty="0"/>
              <a:t> VARCHAR NOT NULL,</a:t>
            </a:r>
          </a:p>
          <a:p>
            <a:r>
              <a:rPr lang="en-GB" dirty="0"/>
              <a:t>	</a:t>
            </a:r>
            <a:r>
              <a:rPr lang="en-GB" dirty="0" err="1"/>
              <a:t>AcctID</a:t>
            </a:r>
            <a:r>
              <a:rPr lang="en-GB" dirty="0"/>
              <a:t> INTEGER </a:t>
            </a:r>
            <a:r>
              <a:rPr lang="en-GB" b="1" dirty="0"/>
              <a:t>NULL </a:t>
            </a:r>
            <a:r>
              <a:rPr lang="en-GB" dirty="0"/>
              <a:t>REFERENCES 	</a:t>
            </a:r>
            <a:r>
              <a:rPr lang="en-GB" dirty="0" err="1"/>
              <a:t>AccountHolder</a:t>
            </a:r>
            <a:r>
              <a:rPr lang="en-GB" dirty="0"/>
              <a:t>(</a:t>
            </a:r>
            <a:r>
              <a:rPr lang="en-GB" dirty="0" err="1"/>
              <a:t>AcctID</a:t>
            </a:r>
            <a:r>
              <a:rPr lang="en-GB" dirty="0"/>
              <a:t>) 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CREATE TABLE Company (</a:t>
            </a:r>
          </a:p>
          <a:p>
            <a:r>
              <a:rPr lang="en-GB" dirty="0"/>
              <a:t>	CNR SERIAL PRIMARY KEY,</a:t>
            </a:r>
          </a:p>
          <a:p>
            <a:r>
              <a:rPr lang="en-GB" dirty="0"/>
              <a:t>	</a:t>
            </a:r>
            <a:r>
              <a:rPr lang="en-GB" dirty="0" err="1"/>
              <a:t>cnameVARCHAR</a:t>
            </a:r>
            <a:r>
              <a:rPr lang="en-GB" dirty="0"/>
              <a:t> NOT NULL,</a:t>
            </a:r>
          </a:p>
          <a:p>
            <a:r>
              <a:rPr lang="en-GB" dirty="0"/>
              <a:t>	</a:t>
            </a:r>
            <a:r>
              <a:rPr lang="en-GB" dirty="0" err="1"/>
              <a:t>AcctID</a:t>
            </a:r>
            <a:r>
              <a:rPr lang="en-GB" dirty="0"/>
              <a:t> INTEGER </a:t>
            </a:r>
            <a:r>
              <a:rPr lang="en-GB" b="1" dirty="0"/>
              <a:t>NULL </a:t>
            </a:r>
            <a:r>
              <a:rPr lang="en-GB" dirty="0"/>
              <a:t>REFERENCES 	</a:t>
            </a:r>
            <a:r>
              <a:rPr lang="en-GB" dirty="0" err="1"/>
              <a:t>AccountHolder</a:t>
            </a:r>
            <a:r>
              <a:rPr lang="en-GB" dirty="0"/>
              <a:t>(</a:t>
            </a:r>
            <a:r>
              <a:rPr lang="en-GB" dirty="0" err="1"/>
              <a:t>AcctID</a:t>
            </a:r>
            <a:r>
              <a:rPr lang="en-GB" dirty="0"/>
              <a:t>) </a:t>
            </a:r>
          </a:p>
          <a:p>
            <a:r>
              <a:rPr lang="en-GB" dirty="0"/>
              <a:t>);</a:t>
            </a:r>
            <a:endParaRPr lang="en-DK" dirty="0"/>
          </a:p>
          <a:p>
            <a:endParaRPr lang="en-DK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590B018-01C2-2E7C-253B-3CE6E244747A}"/>
              </a:ext>
            </a:extLst>
          </p:cNvPr>
          <p:cNvSpPr/>
          <p:nvPr/>
        </p:nvSpPr>
        <p:spPr>
          <a:xfrm>
            <a:off x="4874578" y="2025968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u="sng" dirty="0"/>
              <a:t>CNR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F0C51C4-B104-44C0-7692-282BC80911CD}"/>
              </a:ext>
            </a:extLst>
          </p:cNvPr>
          <p:cNvCxnSpPr>
            <a:cxnSpLocks/>
            <a:stCxn id="41" idx="3"/>
            <a:endCxn id="52" idx="2"/>
          </p:cNvCxnSpPr>
          <p:nvPr/>
        </p:nvCxnSpPr>
        <p:spPr>
          <a:xfrm flipV="1">
            <a:off x="4629059" y="2145342"/>
            <a:ext cx="245519" cy="27848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403747C4-A26E-CA62-092B-609EA5C379C2}"/>
              </a:ext>
            </a:extLst>
          </p:cNvPr>
          <p:cNvSpPr/>
          <p:nvPr/>
        </p:nvSpPr>
        <p:spPr>
          <a:xfrm>
            <a:off x="4899025" y="2510566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cname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5F27A0C-D048-EE58-C7D0-928772BFBEB3}"/>
              </a:ext>
            </a:extLst>
          </p:cNvPr>
          <p:cNvCxnSpPr>
            <a:cxnSpLocks/>
            <a:stCxn id="41" idx="3"/>
            <a:endCxn id="57" idx="2"/>
          </p:cNvCxnSpPr>
          <p:nvPr/>
        </p:nvCxnSpPr>
        <p:spPr>
          <a:xfrm>
            <a:off x="4629059" y="2423824"/>
            <a:ext cx="269966" cy="20611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660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8E36EF-3A73-15F9-6A5E-8DBEDC7F9275}"/>
              </a:ext>
            </a:extLst>
          </p:cNvPr>
          <p:cNvCxnSpPr>
            <a:cxnSpLocks/>
            <a:stCxn id="58" idx="1"/>
            <a:endCxn id="14" idx="3"/>
          </p:cNvCxnSpPr>
          <p:nvPr/>
        </p:nvCxnSpPr>
        <p:spPr>
          <a:xfrm flipH="1">
            <a:off x="2965507" y="3602092"/>
            <a:ext cx="1105307" cy="167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BFE15E0-228B-CD7E-DC9D-B17D0CD7B917}"/>
              </a:ext>
            </a:extLst>
          </p:cNvPr>
          <p:cNvSpPr/>
          <p:nvPr/>
        </p:nvSpPr>
        <p:spPr>
          <a:xfrm>
            <a:off x="281630" y="3471084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Professor</a:t>
            </a: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C4BF8360-72AC-C53D-94D7-4772C09DA54B}"/>
              </a:ext>
            </a:extLst>
          </p:cNvPr>
          <p:cNvSpPr/>
          <p:nvPr/>
        </p:nvSpPr>
        <p:spPr>
          <a:xfrm rot="21479987">
            <a:off x="2151165" y="3405143"/>
            <a:ext cx="81459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Monitors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F124300-16C1-D013-D857-D403CB21EC7C}"/>
              </a:ext>
            </a:extLst>
          </p:cNvPr>
          <p:cNvCxnSpPr>
            <a:cxnSpLocks/>
            <a:stCxn id="14" idx="1"/>
            <a:endCxn id="13" idx="3"/>
          </p:cNvCxnSpPr>
          <p:nvPr/>
        </p:nvCxnSpPr>
        <p:spPr>
          <a:xfrm flipH="1">
            <a:off x="1297166" y="3632202"/>
            <a:ext cx="854247" cy="119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D0BF365-EF9B-C92C-31FD-3A27DAC0716A}"/>
              </a:ext>
            </a:extLst>
          </p:cNvPr>
          <p:cNvSpPr txBox="1"/>
          <p:nvPr/>
        </p:nvSpPr>
        <p:spPr>
          <a:xfrm>
            <a:off x="1281031" y="3349374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0..N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2DDEE9-FCD7-5B0C-F656-C264AF6CDF4F}"/>
              </a:ext>
            </a:extLst>
          </p:cNvPr>
          <p:cNvSpPr txBox="1"/>
          <p:nvPr/>
        </p:nvSpPr>
        <p:spPr>
          <a:xfrm>
            <a:off x="3442858" y="3326771"/>
            <a:ext cx="506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0…</a:t>
            </a:r>
            <a:r>
              <a:rPr lang="en-GB" sz="1200" b="1" dirty="0"/>
              <a:t>M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514A667-16C2-2834-6AFA-9F8D27B71A48}"/>
              </a:ext>
            </a:extLst>
          </p:cNvPr>
          <p:cNvSpPr/>
          <p:nvPr/>
        </p:nvSpPr>
        <p:spPr>
          <a:xfrm>
            <a:off x="144551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Since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F6C9F0D-8698-55CB-4100-0AAAF931783B}"/>
              </a:ext>
            </a:extLst>
          </p:cNvPr>
          <p:cNvCxnSpPr>
            <a:cxnSpLocks/>
            <a:stCxn id="14" idx="0"/>
            <a:endCxn id="9" idx="4"/>
          </p:cNvCxnSpPr>
          <p:nvPr/>
        </p:nvCxnSpPr>
        <p:spPr>
          <a:xfrm flipH="1" flipV="1">
            <a:off x="1814021" y="3007151"/>
            <a:ext cx="7370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4F54B76-5469-B338-84AA-4751D898DAAF}"/>
              </a:ext>
            </a:extLst>
          </p:cNvPr>
          <p:cNvSpPr/>
          <p:nvPr/>
        </p:nvSpPr>
        <p:spPr>
          <a:xfrm>
            <a:off x="281813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Status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26277F4-0190-4A0D-380F-F1B400D5A0EA}"/>
              </a:ext>
            </a:extLst>
          </p:cNvPr>
          <p:cNvCxnSpPr>
            <a:cxnSpLocks/>
            <a:stCxn id="14" idx="0"/>
            <a:endCxn id="48" idx="4"/>
          </p:cNvCxnSpPr>
          <p:nvPr/>
        </p:nvCxnSpPr>
        <p:spPr>
          <a:xfrm flipV="1">
            <a:off x="2551031" y="3007151"/>
            <a:ext cx="6356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5D344A28-E3C4-BCCA-7240-F9D8704C20D9}"/>
              </a:ext>
            </a:extLst>
          </p:cNvPr>
          <p:cNvSpPr/>
          <p:nvPr/>
        </p:nvSpPr>
        <p:spPr>
          <a:xfrm>
            <a:off x="4070814" y="3429000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Department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62F0807-1662-F9F7-E3F1-7D77AD52218D}"/>
              </a:ext>
            </a:extLst>
          </p:cNvPr>
          <p:cNvSpPr/>
          <p:nvPr/>
        </p:nvSpPr>
        <p:spPr>
          <a:xfrm>
            <a:off x="5533206" y="1838187"/>
            <a:ext cx="6207299" cy="3265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Monitors ( </a:t>
            </a:r>
          </a:p>
          <a:p>
            <a:r>
              <a:rPr lang="en-GB" dirty="0"/>
              <a:t>	</a:t>
            </a:r>
            <a:r>
              <a:rPr lang="en-GB" dirty="0" err="1"/>
              <a:t>ProfID</a:t>
            </a:r>
            <a:r>
              <a:rPr lang="en-GB" dirty="0"/>
              <a:t> INTEGER, </a:t>
            </a:r>
          </a:p>
          <a:p>
            <a:r>
              <a:rPr lang="en-GB" dirty="0"/>
              <a:t>	</a:t>
            </a:r>
            <a:r>
              <a:rPr lang="en-GB" dirty="0" err="1"/>
              <a:t>DeptID</a:t>
            </a:r>
            <a:r>
              <a:rPr lang="en-GB" dirty="0"/>
              <a:t> CHAR (4), </a:t>
            </a:r>
          </a:p>
          <a:p>
            <a:r>
              <a:rPr lang="en-GB" dirty="0"/>
              <a:t>	Since DATE NOT NULL, </a:t>
            </a:r>
          </a:p>
          <a:p>
            <a:r>
              <a:rPr lang="en-GB" dirty="0"/>
              <a:t>	Status CHAR (10) NOT NULL, </a:t>
            </a:r>
          </a:p>
          <a:p>
            <a:r>
              <a:rPr lang="en-GB" dirty="0"/>
              <a:t>	</a:t>
            </a:r>
            <a:r>
              <a:rPr lang="en-GB" b="1" dirty="0"/>
              <a:t>PRIMARY KEY (</a:t>
            </a:r>
            <a:r>
              <a:rPr lang="en-GB" b="1" dirty="0" err="1"/>
              <a:t>ProfID</a:t>
            </a:r>
            <a:r>
              <a:rPr lang="en-GB" b="1" dirty="0"/>
              <a:t>, </a:t>
            </a:r>
            <a:r>
              <a:rPr lang="en-GB" b="1" dirty="0" err="1"/>
              <a:t>DeptID</a:t>
            </a:r>
            <a:r>
              <a:rPr lang="en-GB" b="1" dirty="0"/>
              <a:t>),</a:t>
            </a:r>
          </a:p>
          <a:p>
            <a:r>
              <a:rPr lang="en-GB" dirty="0"/>
              <a:t>	FOREIGN KEY (</a:t>
            </a:r>
            <a:r>
              <a:rPr lang="en-GB" dirty="0" err="1"/>
              <a:t>ProfID</a:t>
            </a:r>
            <a:r>
              <a:rPr lang="en-GB" dirty="0"/>
              <a:t>) REFERENCES Professor(ID),</a:t>
            </a:r>
          </a:p>
          <a:p>
            <a:r>
              <a:rPr lang="en-GB" dirty="0"/>
              <a:t>	FOREIGN KEY (</a:t>
            </a:r>
            <a:r>
              <a:rPr lang="en-GB" dirty="0" err="1"/>
              <a:t>DeptID</a:t>
            </a:r>
            <a:r>
              <a:rPr lang="en-GB" dirty="0"/>
              <a:t>) REFERENCES Department (ID)</a:t>
            </a:r>
          </a:p>
          <a:p>
            <a:r>
              <a:rPr lang="en-GB" dirty="0"/>
              <a:t>)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146445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258AD1C-BBBB-DEDE-9791-B7277824C110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>
            <a:off x="2965507" y="3602092"/>
            <a:ext cx="1105307" cy="167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0C6EAE0-12E0-1C8B-365C-F502BC4BA47A}"/>
              </a:ext>
            </a:extLst>
          </p:cNvPr>
          <p:cNvSpPr/>
          <p:nvPr/>
        </p:nvSpPr>
        <p:spPr>
          <a:xfrm>
            <a:off x="281630" y="3471084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Professor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997D9310-9159-808D-2CDC-97B43BA80678}"/>
              </a:ext>
            </a:extLst>
          </p:cNvPr>
          <p:cNvSpPr/>
          <p:nvPr/>
        </p:nvSpPr>
        <p:spPr>
          <a:xfrm rot="21479987">
            <a:off x="2151165" y="3405143"/>
            <a:ext cx="81459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Monitors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6A7CC9-112F-877F-2372-5B13FC48F9DB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1297166" y="3632202"/>
            <a:ext cx="854247" cy="119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01F6753-BCF2-D2ED-62B2-376A08D6F97A}"/>
              </a:ext>
            </a:extLst>
          </p:cNvPr>
          <p:cNvSpPr txBox="1"/>
          <p:nvPr/>
        </p:nvSpPr>
        <p:spPr>
          <a:xfrm>
            <a:off x="1281031" y="3349374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0..N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A3A0D3-2AD6-36E8-9EB7-13784B4DDD5E}"/>
              </a:ext>
            </a:extLst>
          </p:cNvPr>
          <p:cNvSpPr txBox="1"/>
          <p:nvPr/>
        </p:nvSpPr>
        <p:spPr>
          <a:xfrm>
            <a:off x="3442858" y="3326771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0…</a:t>
            </a:r>
            <a:r>
              <a:rPr lang="en-GB" sz="1200" b="1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3E85BA3-6317-5E6B-F0C0-2520A0283536}"/>
              </a:ext>
            </a:extLst>
          </p:cNvPr>
          <p:cNvSpPr/>
          <p:nvPr/>
        </p:nvSpPr>
        <p:spPr>
          <a:xfrm>
            <a:off x="144551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Since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226485-8B16-0ED5-488B-AEF49C2EAF06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H="1" flipV="1">
            <a:off x="1814021" y="3007151"/>
            <a:ext cx="7370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B82951B-3E35-38C5-CCBC-8B97A277BB57}"/>
              </a:ext>
            </a:extLst>
          </p:cNvPr>
          <p:cNvSpPr/>
          <p:nvPr/>
        </p:nvSpPr>
        <p:spPr>
          <a:xfrm>
            <a:off x="281813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Status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B8D26A-238A-4E6A-C09B-EA3C97110374}"/>
              </a:ext>
            </a:extLst>
          </p:cNvPr>
          <p:cNvCxnSpPr>
            <a:cxnSpLocks/>
            <a:stCxn id="6" idx="0"/>
            <a:endCxn id="12" idx="4"/>
          </p:cNvCxnSpPr>
          <p:nvPr/>
        </p:nvCxnSpPr>
        <p:spPr>
          <a:xfrm flipV="1">
            <a:off x="2551031" y="3007151"/>
            <a:ext cx="6356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D486816-5D86-E60A-384D-144422C662AE}"/>
              </a:ext>
            </a:extLst>
          </p:cNvPr>
          <p:cNvSpPr/>
          <p:nvPr/>
        </p:nvSpPr>
        <p:spPr>
          <a:xfrm>
            <a:off x="4070814" y="3429000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Department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73CBE8-2E0E-C476-26DA-75DD50580A20}"/>
              </a:ext>
            </a:extLst>
          </p:cNvPr>
          <p:cNvSpPr/>
          <p:nvPr/>
        </p:nvSpPr>
        <p:spPr>
          <a:xfrm>
            <a:off x="5533206" y="1838187"/>
            <a:ext cx="6207299" cy="3265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Monitors ( </a:t>
            </a:r>
          </a:p>
          <a:p>
            <a:r>
              <a:rPr lang="en-GB" dirty="0"/>
              <a:t>	</a:t>
            </a:r>
            <a:r>
              <a:rPr lang="en-GB" dirty="0" err="1"/>
              <a:t>ProfID</a:t>
            </a:r>
            <a:r>
              <a:rPr lang="en-GB" dirty="0"/>
              <a:t> INTEGER, </a:t>
            </a:r>
          </a:p>
          <a:p>
            <a:r>
              <a:rPr lang="en-GB" dirty="0"/>
              <a:t>	</a:t>
            </a:r>
            <a:r>
              <a:rPr lang="en-GB" dirty="0" err="1"/>
              <a:t>DeptID</a:t>
            </a:r>
            <a:r>
              <a:rPr lang="en-GB" dirty="0"/>
              <a:t> CHAR (4), </a:t>
            </a:r>
          </a:p>
          <a:p>
            <a:r>
              <a:rPr lang="en-GB" dirty="0"/>
              <a:t>	Since DATE NOT NULL, </a:t>
            </a:r>
          </a:p>
          <a:p>
            <a:r>
              <a:rPr lang="en-GB" dirty="0"/>
              <a:t>	Status CHAR (10) NOT NULL, </a:t>
            </a:r>
          </a:p>
          <a:p>
            <a:r>
              <a:rPr lang="en-GB" dirty="0"/>
              <a:t>	</a:t>
            </a:r>
            <a:r>
              <a:rPr lang="en-GB" b="1" dirty="0"/>
              <a:t>PRIMARY KEY (</a:t>
            </a:r>
            <a:r>
              <a:rPr lang="en-GB" b="1" dirty="0" err="1"/>
              <a:t>ProfID</a:t>
            </a:r>
            <a:r>
              <a:rPr lang="en-GB" b="1" dirty="0"/>
              <a:t>),</a:t>
            </a:r>
          </a:p>
          <a:p>
            <a:r>
              <a:rPr lang="en-GB" dirty="0"/>
              <a:t>	FOREIGN KEY (</a:t>
            </a:r>
            <a:r>
              <a:rPr lang="en-GB" dirty="0" err="1"/>
              <a:t>ProfID</a:t>
            </a:r>
            <a:r>
              <a:rPr lang="en-GB" dirty="0"/>
              <a:t>) REFERENCES Professor(ID),</a:t>
            </a:r>
          </a:p>
          <a:p>
            <a:r>
              <a:rPr lang="en-GB" dirty="0"/>
              <a:t>	FOREIGN KEY (</a:t>
            </a:r>
            <a:r>
              <a:rPr lang="en-GB" dirty="0" err="1"/>
              <a:t>DeptID</a:t>
            </a:r>
            <a:r>
              <a:rPr lang="en-GB" dirty="0"/>
              <a:t>) REFERENCES Department (ID)</a:t>
            </a:r>
          </a:p>
          <a:p>
            <a:r>
              <a:rPr lang="en-GB" dirty="0"/>
              <a:t>)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622822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258AD1C-BBBB-DEDE-9791-B7277824C110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>
            <a:off x="2965507" y="3602092"/>
            <a:ext cx="1105307" cy="167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0C6EAE0-12E0-1C8B-365C-F502BC4BA47A}"/>
              </a:ext>
            </a:extLst>
          </p:cNvPr>
          <p:cNvSpPr/>
          <p:nvPr/>
        </p:nvSpPr>
        <p:spPr>
          <a:xfrm>
            <a:off x="281630" y="3471084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Professor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997D9310-9159-808D-2CDC-97B43BA80678}"/>
              </a:ext>
            </a:extLst>
          </p:cNvPr>
          <p:cNvSpPr/>
          <p:nvPr/>
        </p:nvSpPr>
        <p:spPr>
          <a:xfrm rot="21479987">
            <a:off x="2151165" y="3405143"/>
            <a:ext cx="81459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Monitors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6A7CC9-112F-877F-2372-5B13FC48F9DB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1297166" y="3632202"/>
            <a:ext cx="854247" cy="119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01F6753-BCF2-D2ED-62B2-376A08D6F97A}"/>
              </a:ext>
            </a:extLst>
          </p:cNvPr>
          <p:cNvSpPr txBox="1"/>
          <p:nvPr/>
        </p:nvSpPr>
        <p:spPr>
          <a:xfrm>
            <a:off x="1281031" y="3349374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0..N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A3A0D3-2AD6-36E8-9EB7-13784B4DDD5E}"/>
              </a:ext>
            </a:extLst>
          </p:cNvPr>
          <p:cNvSpPr txBox="1"/>
          <p:nvPr/>
        </p:nvSpPr>
        <p:spPr>
          <a:xfrm>
            <a:off x="3442858" y="3326771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1…1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3E85BA3-6317-5E6B-F0C0-2520A0283536}"/>
              </a:ext>
            </a:extLst>
          </p:cNvPr>
          <p:cNvSpPr/>
          <p:nvPr/>
        </p:nvSpPr>
        <p:spPr>
          <a:xfrm>
            <a:off x="144551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Since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226485-8B16-0ED5-488B-AEF49C2EAF06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H="1" flipV="1">
            <a:off x="1814021" y="3007151"/>
            <a:ext cx="7370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B82951B-3E35-38C5-CCBC-8B97A277BB57}"/>
              </a:ext>
            </a:extLst>
          </p:cNvPr>
          <p:cNvSpPr/>
          <p:nvPr/>
        </p:nvSpPr>
        <p:spPr>
          <a:xfrm>
            <a:off x="281813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Status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B8D26A-238A-4E6A-C09B-EA3C97110374}"/>
              </a:ext>
            </a:extLst>
          </p:cNvPr>
          <p:cNvCxnSpPr>
            <a:cxnSpLocks/>
            <a:stCxn id="6" idx="0"/>
            <a:endCxn id="12" idx="4"/>
          </p:cNvCxnSpPr>
          <p:nvPr/>
        </p:nvCxnSpPr>
        <p:spPr>
          <a:xfrm flipV="1">
            <a:off x="2551031" y="3007151"/>
            <a:ext cx="6356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D486816-5D86-E60A-384D-144422C662AE}"/>
              </a:ext>
            </a:extLst>
          </p:cNvPr>
          <p:cNvSpPr/>
          <p:nvPr/>
        </p:nvSpPr>
        <p:spPr>
          <a:xfrm>
            <a:off x="4070814" y="3429000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Department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73CBE8-2E0E-C476-26DA-75DD50580A20}"/>
              </a:ext>
            </a:extLst>
          </p:cNvPr>
          <p:cNvSpPr/>
          <p:nvPr/>
        </p:nvSpPr>
        <p:spPr>
          <a:xfrm>
            <a:off x="5533206" y="1838187"/>
            <a:ext cx="6207299" cy="3265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trike="sngStrike" dirty="0"/>
              <a:t>CREATE TABLE Monitors(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CREATE TABLE Professor (</a:t>
            </a:r>
          </a:p>
          <a:p>
            <a:r>
              <a:rPr lang="en-GB" dirty="0"/>
              <a:t>	Id INTEGER PRIMARY KEY,</a:t>
            </a:r>
          </a:p>
          <a:p>
            <a:r>
              <a:rPr lang="en-GB" dirty="0"/>
              <a:t>	...</a:t>
            </a:r>
          </a:p>
          <a:p>
            <a:r>
              <a:rPr lang="en-GB" dirty="0"/>
              <a:t>	</a:t>
            </a:r>
            <a:r>
              <a:rPr lang="en-GB" b="1" dirty="0" err="1"/>
              <a:t>deptId</a:t>
            </a:r>
            <a:r>
              <a:rPr lang="en-GB" b="1" dirty="0"/>
              <a:t> INTEGER NOT NULL,</a:t>
            </a:r>
          </a:p>
          <a:p>
            <a:r>
              <a:rPr lang="en-GB" dirty="0"/>
              <a:t>	</a:t>
            </a:r>
            <a:r>
              <a:rPr lang="en-GB" b="1" dirty="0"/>
              <a:t>Since DATE NOT NULL,</a:t>
            </a:r>
          </a:p>
          <a:p>
            <a:r>
              <a:rPr lang="en-GB" b="1" dirty="0"/>
              <a:t>	Status CHAR (10) NOT NULL,</a:t>
            </a:r>
          </a:p>
          <a:p>
            <a:r>
              <a:rPr lang="en-GB" b="1" dirty="0"/>
              <a:t>	FOREIGN KEY (</a:t>
            </a:r>
            <a:r>
              <a:rPr lang="en-GB" b="1" dirty="0" err="1"/>
              <a:t>deptId</a:t>
            </a:r>
            <a:r>
              <a:rPr lang="en-GB" b="1" dirty="0"/>
              <a:t>)</a:t>
            </a:r>
          </a:p>
          <a:p>
            <a:r>
              <a:rPr lang="en-GB" b="1" dirty="0"/>
              <a:t>	REFERENCES Department(Id)</a:t>
            </a:r>
          </a:p>
          <a:p>
            <a:r>
              <a:rPr lang="en-GB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47468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258AD1C-BBBB-DEDE-9791-B7277824C110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>
            <a:off x="2965507" y="3602092"/>
            <a:ext cx="1105307" cy="167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0C6EAE0-12E0-1C8B-365C-F502BC4BA47A}"/>
              </a:ext>
            </a:extLst>
          </p:cNvPr>
          <p:cNvSpPr/>
          <p:nvPr/>
        </p:nvSpPr>
        <p:spPr>
          <a:xfrm>
            <a:off x="281630" y="3471084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Professor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997D9310-9159-808D-2CDC-97B43BA80678}"/>
              </a:ext>
            </a:extLst>
          </p:cNvPr>
          <p:cNvSpPr/>
          <p:nvPr/>
        </p:nvSpPr>
        <p:spPr>
          <a:xfrm rot="21479987">
            <a:off x="2151165" y="3405143"/>
            <a:ext cx="81459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Monitors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6A7CC9-112F-877F-2372-5B13FC48F9DB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1297166" y="3632202"/>
            <a:ext cx="854247" cy="119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01F6753-BCF2-D2ED-62B2-376A08D6F97A}"/>
              </a:ext>
            </a:extLst>
          </p:cNvPr>
          <p:cNvSpPr txBox="1"/>
          <p:nvPr/>
        </p:nvSpPr>
        <p:spPr>
          <a:xfrm>
            <a:off x="1281031" y="3349374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0..1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A3A0D3-2AD6-36E8-9EB7-13784B4DDD5E}"/>
              </a:ext>
            </a:extLst>
          </p:cNvPr>
          <p:cNvSpPr txBox="1"/>
          <p:nvPr/>
        </p:nvSpPr>
        <p:spPr>
          <a:xfrm>
            <a:off x="3442858" y="3326771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0…1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3E85BA3-6317-5E6B-F0C0-2520A0283536}"/>
              </a:ext>
            </a:extLst>
          </p:cNvPr>
          <p:cNvSpPr/>
          <p:nvPr/>
        </p:nvSpPr>
        <p:spPr>
          <a:xfrm>
            <a:off x="144551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Since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226485-8B16-0ED5-488B-AEF49C2EAF06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H="1" flipV="1">
            <a:off x="1814021" y="3007151"/>
            <a:ext cx="7370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B82951B-3E35-38C5-CCBC-8B97A277BB57}"/>
              </a:ext>
            </a:extLst>
          </p:cNvPr>
          <p:cNvSpPr/>
          <p:nvPr/>
        </p:nvSpPr>
        <p:spPr>
          <a:xfrm>
            <a:off x="281813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Status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B8D26A-238A-4E6A-C09B-EA3C97110374}"/>
              </a:ext>
            </a:extLst>
          </p:cNvPr>
          <p:cNvCxnSpPr>
            <a:cxnSpLocks/>
            <a:stCxn id="6" idx="0"/>
            <a:endCxn id="12" idx="4"/>
          </p:cNvCxnSpPr>
          <p:nvPr/>
        </p:nvCxnSpPr>
        <p:spPr>
          <a:xfrm flipV="1">
            <a:off x="2551031" y="3007151"/>
            <a:ext cx="6356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D486816-5D86-E60A-384D-144422C662AE}"/>
              </a:ext>
            </a:extLst>
          </p:cNvPr>
          <p:cNvSpPr/>
          <p:nvPr/>
        </p:nvSpPr>
        <p:spPr>
          <a:xfrm>
            <a:off x="4070814" y="3429000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Department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83221A-3266-32AF-A88E-C02874778CD2}"/>
              </a:ext>
            </a:extLst>
          </p:cNvPr>
          <p:cNvSpPr/>
          <p:nvPr/>
        </p:nvSpPr>
        <p:spPr>
          <a:xfrm>
            <a:off x="5533206" y="1838187"/>
            <a:ext cx="6207299" cy="3265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Monitors ( </a:t>
            </a:r>
          </a:p>
          <a:p>
            <a:r>
              <a:rPr lang="en-GB" dirty="0"/>
              <a:t>	</a:t>
            </a:r>
            <a:r>
              <a:rPr lang="en-GB" dirty="0" err="1"/>
              <a:t>ProfID</a:t>
            </a:r>
            <a:r>
              <a:rPr lang="en-GB" dirty="0"/>
              <a:t> INTEGER, </a:t>
            </a:r>
          </a:p>
          <a:p>
            <a:r>
              <a:rPr lang="en-GB" dirty="0"/>
              <a:t>	</a:t>
            </a:r>
            <a:r>
              <a:rPr lang="en-GB" dirty="0" err="1"/>
              <a:t>DeptID</a:t>
            </a:r>
            <a:r>
              <a:rPr lang="en-GB" dirty="0"/>
              <a:t> CHAR (4), </a:t>
            </a:r>
          </a:p>
          <a:p>
            <a:r>
              <a:rPr lang="en-GB" dirty="0"/>
              <a:t>	Since DATE NOT NULL, </a:t>
            </a:r>
          </a:p>
          <a:p>
            <a:r>
              <a:rPr lang="en-GB" dirty="0"/>
              <a:t>	Status CHAR (10) NOT NULL, </a:t>
            </a:r>
          </a:p>
          <a:p>
            <a:r>
              <a:rPr lang="en-GB" dirty="0"/>
              <a:t>	</a:t>
            </a:r>
            <a:r>
              <a:rPr lang="en-GB" b="1" dirty="0"/>
              <a:t>PRIMARY KEY (</a:t>
            </a:r>
            <a:r>
              <a:rPr lang="en-GB" b="1" dirty="0" err="1"/>
              <a:t>ProfID</a:t>
            </a:r>
            <a:r>
              <a:rPr lang="en-GB" b="1" dirty="0"/>
              <a:t>),</a:t>
            </a:r>
          </a:p>
          <a:p>
            <a:r>
              <a:rPr lang="en-GB" b="1" dirty="0"/>
              <a:t>	UNIQUE(</a:t>
            </a:r>
            <a:r>
              <a:rPr lang="en-GB" b="1" dirty="0" err="1"/>
              <a:t>deptId</a:t>
            </a:r>
            <a:r>
              <a:rPr lang="en-GB" b="1" dirty="0"/>
              <a:t>),</a:t>
            </a:r>
          </a:p>
          <a:p>
            <a:r>
              <a:rPr lang="en-GB" dirty="0"/>
              <a:t>	FOREIGN KEY (</a:t>
            </a:r>
            <a:r>
              <a:rPr lang="en-GB" dirty="0" err="1"/>
              <a:t>ProfID</a:t>
            </a:r>
            <a:r>
              <a:rPr lang="en-GB" dirty="0"/>
              <a:t>) REFERENCES Professor(ID),</a:t>
            </a:r>
          </a:p>
          <a:p>
            <a:r>
              <a:rPr lang="en-GB" dirty="0"/>
              <a:t>	FOREIGN KEY (</a:t>
            </a:r>
            <a:r>
              <a:rPr lang="en-GB" dirty="0" err="1"/>
              <a:t>DeptID</a:t>
            </a:r>
            <a:r>
              <a:rPr lang="en-GB" dirty="0"/>
              <a:t>) REFERENCES Department (ID)</a:t>
            </a:r>
          </a:p>
          <a:p>
            <a:r>
              <a:rPr lang="en-GB" dirty="0"/>
              <a:t>)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966588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9C88AA-D38A-3B80-DB3C-3C2DFB9D976D}"/>
              </a:ext>
            </a:extLst>
          </p:cNvPr>
          <p:cNvSpPr/>
          <p:nvPr/>
        </p:nvSpPr>
        <p:spPr>
          <a:xfrm>
            <a:off x="5533206" y="1838187"/>
            <a:ext cx="6207299" cy="3265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Professor (</a:t>
            </a:r>
          </a:p>
          <a:p>
            <a:r>
              <a:rPr lang="en-GB" dirty="0"/>
              <a:t>	Id INTEGER PRIMARY KEY, </a:t>
            </a:r>
          </a:p>
          <a:p>
            <a:r>
              <a:rPr lang="en-GB" dirty="0"/>
              <a:t>	...</a:t>
            </a:r>
          </a:p>
          <a:p>
            <a:r>
              <a:rPr lang="en-GB" dirty="0"/>
              <a:t>	</a:t>
            </a:r>
            <a:r>
              <a:rPr lang="en-GB" dirty="0" err="1"/>
              <a:t>deptId</a:t>
            </a:r>
            <a:r>
              <a:rPr lang="en-GB" dirty="0"/>
              <a:t> INTEGER NOT NULL, Since</a:t>
            </a:r>
          </a:p>
          <a:p>
            <a:r>
              <a:rPr lang="en-GB" dirty="0"/>
              <a:t>	DATE NOT NULL, Status CHAR(10) NOT NULL, 	</a:t>
            </a:r>
            <a:r>
              <a:rPr lang="en-GB" b="1" dirty="0"/>
              <a:t>FOREIGN KEY (</a:t>
            </a:r>
            <a:r>
              <a:rPr lang="en-GB" b="1" dirty="0" err="1"/>
              <a:t>deptId</a:t>
            </a:r>
            <a:r>
              <a:rPr lang="en-GB" b="1" dirty="0"/>
              <a:t>) REFERENCES Department(Id)</a:t>
            </a:r>
          </a:p>
          <a:p>
            <a:r>
              <a:rPr lang="en-GB" dirty="0"/>
              <a:t>)</a:t>
            </a:r>
            <a:endParaRPr lang="en-DK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258AD1C-BBBB-DEDE-9791-B7277824C110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>
            <a:off x="2965507" y="3602092"/>
            <a:ext cx="1105307" cy="167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0C6EAE0-12E0-1C8B-365C-F502BC4BA47A}"/>
              </a:ext>
            </a:extLst>
          </p:cNvPr>
          <p:cNvSpPr/>
          <p:nvPr/>
        </p:nvSpPr>
        <p:spPr>
          <a:xfrm>
            <a:off x="281630" y="3471084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Professor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997D9310-9159-808D-2CDC-97B43BA80678}"/>
              </a:ext>
            </a:extLst>
          </p:cNvPr>
          <p:cNvSpPr/>
          <p:nvPr/>
        </p:nvSpPr>
        <p:spPr>
          <a:xfrm rot="21479987">
            <a:off x="2151165" y="3405143"/>
            <a:ext cx="81459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Monitors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6A7CC9-112F-877F-2372-5B13FC48F9DB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1297166" y="3632202"/>
            <a:ext cx="854247" cy="119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01F6753-BCF2-D2ED-62B2-376A08D6F97A}"/>
              </a:ext>
            </a:extLst>
          </p:cNvPr>
          <p:cNvSpPr txBox="1"/>
          <p:nvPr/>
        </p:nvSpPr>
        <p:spPr>
          <a:xfrm>
            <a:off x="1281031" y="3349374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1..1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A3A0D3-2AD6-36E8-9EB7-13784B4DDD5E}"/>
              </a:ext>
            </a:extLst>
          </p:cNvPr>
          <p:cNvSpPr txBox="1"/>
          <p:nvPr/>
        </p:nvSpPr>
        <p:spPr>
          <a:xfrm>
            <a:off x="3442858" y="3326771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1…1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3E85BA3-6317-5E6B-F0C0-2520A0283536}"/>
              </a:ext>
            </a:extLst>
          </p:cNvPr>
          <p:cNvSpPr/>
          <p:nvPr/>
        </p:nvSpPr>
        <p:spPr>
          <a:xfrm>
            <a:off x="144551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Since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226485-8B16-0ED5-488B-AEF49C2EAF06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H="1" flipV="1">
            <a:off x="1814021" y="3007151"/>
            <a:ext cx="7370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B82951B-3E35-38C5-CCBC-8B97A277BB57}"/>
              </a:ext>
            </a:extLst>
          </p:cNvPr>
          <p:cNvSpPr/>
          <p:nvPr/>
        </p:nvSpPr>
        <p:spPr>
          <a:xfrm>
            <a:off x="281813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Status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B8D26A-238A-4E6A-C09B-EA3C97110374}"/>
              </a:ext>
            </a:extLst>
          </p:cNvPr>
          <p:cNvCxnSpPr>
            <a:cxnSpLocks/>
            <a:stCxn id="6" idx="0"/>
            <a:endCxn id="12" idx="4"/>
          </p:cNvCxnSpPr>
          <p:nvPr/>
        </p:nvCxnSpPr>
        <p:spPr>
          <a:xfrm flipV="1">
            <a:off x="2551031" y="3007151"/>
            <a:ext cx="6356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D486816-5D86-E60A-384D-144422C662AE}"/>
              </a:ext>
            </a:extLst>
          </p:cNvPr>
          <p:cNvSpPr/>
          <p:nvPr/>
        </p:nvSpPr>
        <p:spPr>
          <a:xfrm>
            <a:off x="4070814" y="3429000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Department</a:t>
            </a:r>
          </a:p>
        </p:txBody>
      </p:sp>
    </p:spTree>
    <p:extLst>
      <p:ext uri="{BB962C8B-B14F-4D97-AF65-F5344CB8AC3E}">
        <p14:creationId xmlns:p14="http://schemas.microsoft.com/office/powerpoint/2010/main" val="1394076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9C88AA-D38A-3B80-DB3C-3C2DFB9D976D}"/>
              </a:ext>
            </a:extLst>
          </p:cNvPr>
          <p:cNvSpPr/>
          <p:nvPr/>
        </p:nvSpPr>
        <p:spPr>
          <a:xfrm>
            <a:off x="5533206" y="1838187"/>
            <a:ext cx="6207299" cy="3265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Not supported in DDL!</a:t>
            </a:r>
            <a:endParaRPr lang="en-DK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258AD1C-BBBB-DEDE-9791-B7277824C110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>
            <a:off x="2965507" y="3602092"/>
            <a:ext cx="1105307" cy="167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0C6EAE0-12E0-1C8B-365C-F502BC4BA47A}"/>
              </a:ext>
            </a:extLst>
          </p:cNvPr>
          <p:cNvSpPr/>
          <p:nvPr/>
        </p:nvSpPr>
        <p:spPr>
          <a:xfrm>
            <a:off x="281630" y="3471084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Professor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997D9310-9159-808D-2CDC-97B43BA80678}"/>
              </a:ext>
            </a:extLst>
          </p:cNvPr>
          <p:cNvSpPr/>
          <p:nvPr/>
        </p:nvSpPr>
        <p:spPr>
          <a:xfrm rot="21479987">
            <a:off x="2151165" y="3405143"/>
            <a:ext cx="81459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Monitors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6A7CC9-112F-877F-2372-5B13FC48F9DB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1297166" y="3632202"/>
            <a:ext cx="854247" cy="119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01F6753-BCF2-D2ED-62B2-376A08D6F97A}"/>
              </a:ext>
            </a:extLst>
          </p:cNvPr>
          <p:cNvSpPr txBox="1"/>
          <p:nvPr/>
        </p:nvSpPr>
        <p:spPr>
          <a:xfrm>
            <a:off x="1281031" y="3349374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0..N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A3A0D3-2AD6-36E8-9EB7-13784B4DDD5E}"/>
              </a:ext>
            </a:extLst>
          </p:cNvPr>
          <p:cNvSpPr txBox="1"/>
          <p:nvPr/>
        </p:nvSpPr>
        <p:spPr>
          <a:xfrm>
            <a:off x="3442858" y="3326771"/>
            <a:ext cx="506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1…M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3E85BA3-6317-5E6B-F0C0-2520A0283536}"/>
              </a:ext>
            </a:extLst>
          </p:cNvPr>
          <p:cNvSpPr/>
          <p:nvPr/>
        </p:nvSpPr>
        <p:spPr>
          <a:xfrm>
            <a:off x="144551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Since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226485-8B16-0ED5-488B-AEF49C2EAF06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H="1" flipV="1">
            <a:off x="1814021" y="3007151"/>
            <a:ext cx="7370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B82951B-3E35-38C5-CCBC-8B97A277BB57}"/>
              </a:ext>
            </a:extLst>
          </p:cNvPr>
          <p:cNvSpPr/>
          <p:nvPr/>
        </p:nvSpPr>
        <p:spPr>
          <a:xfrm>
            <a:off x="281813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Status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B8D26A-238A-4E6A-C09B-EA3C97110374}"/>
              </a:ext>
            </a:extLst>
          </p:cNvPr>
          <p:cNvCxnSpPr>
            <a:cxnSpLocks/>
            <a:stCxn id="6" idx="0"/>
            <a:endCxn id="12" idx="4"/>
          </p:cNvCxnSpPr>
          <p:nvPr/>
        </p:nvCxnSpPr>
        <p:spPr>
          <a:xfrm flipV="1">
            <a:off x="2551031" y="3007151"/>
            <a:ext cx="6356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D486816-5D86-E60A-384D-144422C662AE}"/>
              </a:ext>
            </a:extLst>
          </p:cNvPr>
          <p:cNvSpPr/>
          <p:nvPr/>
        </p:nvSpPr>
        <p:spPr>
          <a:xfrm>
            <a:off x="4070814" y="3429000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Department</a:t>
            </a:r>
          </a:p>
        </p:txBody>
      </p:sp>
    </p:spTree>
    <p:extLst>
      <p:ext uri="{BB962C8B-B14F-4D97-AF65-F5344CB8AC3E}">
        <p14:creationId xmlns:p14="http://schemas.microsoft.com/office/powerpoint/2010/main" val="2051837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77F00C8-76EF-A000-0D59-A40C03AD54C9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>
            <a:off x="2965507" y="3602092"/>
            <a:ext cx="1105307" cy="167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0DF4363-59F2-8AB9-8E37-9580FE6A12DE}"/>
              </a:ext>
            </a:extLst>
          </p:cNvPr>
          <p:cNvSpPr/>
          <p:nvPr/>
        </p:nvSpPr>
        <p:spPr>
          <a:xfrm>
            <a:off x="281630" y="3471084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Project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0DBFD6AF-0693-FCF0-C223-43C18D3A6F78}"/>
              </a:ext>
            </a:extLst>
          </p:cNvPr>
          <p:cNvSpPr/>
          <p:nvPr/>
        </p:nvSpPr>
        <p:spPr>
          <a:xfrm rot="21479987">
            <a:off x="2151165" y="3405143"/>
            <a:ext cx="814590" cy="425685"/>
          </a:xfrm>
          <a:prstGeom prst="diamond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Sold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ED007F-8B37-30EC-656D-41A1CE0E09C4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1297166" y="3632202"/>
            <a:ext cx="854247" cy="119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04A2BAD-D1B4-100F-DEA7-3614AC97247F}"/>
              </a:ext>
            </a:extLst>
          </p:cNvPr>
          <p:cNvSpPr txBox="1"/>
          <p:nvPr/>
        </p:nvSpPr>
        <p:spPr>
          <a:xfrm>
            <a:off x="1281031" y="3349374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0..N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F67B4A-F14A-5ACF-FF1D-2C02D121C5F2}"/>
              </a:ext>
            </a:extLst>
          </p:cNvPr>
          <p:cNvSpPr txBox="1"/>
          <p:nvPr/>
        </p:nvSpPr>
        <p:spPr>
          <a:xfrm>
            <a:off x="3442858" y="3326771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0…L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617F1CC-D317-401D-086E-9C7A1D97A023}"/>
              </a:ext>
            </a:extLst>
          </p:cNvPr>
          <p:cNvSpPr/>
          <p:nvPr/>
        </p:nvSpPr>
        <p:spPr>
          <a:xfrm>
            <a:off x="144551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Date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9F1446-1DB4-AFDF-1C42-4A7F6675FF07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H="1" flipV="1">
            <a:off x="1814021" y="3007151"/>
            <a:ext cx="7370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03AD98A-0F35-F627-FFAD-F7139B305F6D}"/>
              </a:ext>
            </a:extLst>
          </p:cNvPr>
          <p:cNvSpPr/>
          <p:nvPr/>
        </p:nvSpPr>
        <p:spPr>
          <a:xfrm>
            <a:off x="2818136" y="2768404"/>
            <a:ext cx="737010" cy="238747"/>
          </a:xfrm>
          <a:prstGeom prst="ellipse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900" dirty="0"/>
              <a:t>Price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4F13ADD-EA21-84B7-88AB-330E67376D35}"/>
              </a:ext>
            </a:extLst>
          </p:cNvPr>
          <p:cNvCxnSpPr>
            <a:cxnSpLocks/>
            <a:stCxn id="6" idx="0"/>
            <a:endCxn id="12" idx="4"/>
          </p:cNvCxnSpPr>
          <p:nvPr/>
        </p:nvCxnSpPr>
        <p:spPr>
          <a:xfrm flipV="1">
            <a:off x="2551031" y="3007151"/>
            <a:ext cx="635610" cy="398122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CAC5559-E7B7-5C15-2B5B-0203245B89FA}"/>
              </a:ext>
            </a:extLst>
          </p:cNvPr>
          <p:cNvSpPr/>
          <p:nvPr/>
        </p:nvSpPr>
        <p:spPr>
          <a:xfrm>
            <a:off x="4070814" y="3429000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Part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A5936B-2B97-AB9D-96C1-055CF7438754}"/>
              </a:ext>
            </a:extLst>
          </p:cNvPr>
          <p:cNvSpPr/>
          <p:nvPr/>
        </p:nvSpPr>
        <p:spPr>
          <a:xfrm>
            <a:off x="2043263" y="4440287"/>
            <a:ext cx="1015536" cy="34618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is-IS" sz="1200" dirty="0"/>
              <a:t>Supplier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273A73-DD91-3327-92B0-DED46022B1DE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flipH="1">
            <a:off x="2551031" y="3830698"/>
            <a:ext cx="14858" cy="609589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05D0C90-DB45-2FCD-076A-FFE4AF16F669}"/>
              </a:ext>
            </a:extLst>
          </p:cNvPr>
          <p:cNvSpPr/>
          <p:nvPr/>
        </p:nvSpPr>
        <p:spPr>
          <a:xfrm>
            <a:off x="5533206" y="1838187"/>
            <a:ext cx="6377164" cy="3265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CREATE TABLE Sold (</a:t>
            </a:r>
          </a:p>
          <a:p>
            <a:r>
              <a:rPr lang="en-GB" dirty="0"/>
              <a:t>	</a:t>
            </a:r>
            <a:r>
              <a:rPr lang="en-GB" dirty="0" err="1"/>
              <a:t>ProjID</a:t>
            </a:r>
            <a:r>
              <a:rPr lang="en-GB" dirty="0"/>
              <a:t> INTEGER, </a:t>
            </a:r>
          </a:p>
          <a:p>
            <a:r>
              <a:rPr lang="en-GB" dirty="0"/>
              <a:t>	</a:t>
            </a:r>
            <a:r>
              <a:rPr lang="en-GB" dirty="0" err="1"/>
              <a:t>SupplierID</a:t>
            </a:r>
            <a:r>
              <a:rPr lang="en-GB" dirty="0"/>
              <a:t> INTEGER, </a:t>
            </a:r>
          </a:p>
          <a:p>
            <a:r>
              <a:rPr lang="en-GB" dirty="0"/>
              <a:t>	</a:t>
            </a:r>
            <a:r>
              <a:rPr lang="en-GB" dirty="0" err="1"/>
              <a:t>PartNumber</a:t>
            </a:r>
            <a:r>
              <a:rPr lang="en-GB" dirty="0"/>
              <a:t> INTEGER, </a:t>
            </a:r>
          </a:p>
          <a:p>
            <a:r>
              <a:rPr lang="en-GB" dirty="0"/>
              <a:t>	Date DATE NOT NULL, </a:t>
            </a:r>
          </a:p>
          <a:p>
            <a:r>
              <a:rPr lang="en-GB" dirty="0"/>
              <a:t>	Price INTEGER NOT NULL</a:t>
            </a:r>
          </a:p>
          <a:p>
            <a:r>
              <a:rPr lang="en-GB" dirty="0"/>
              <a:t>	</a:t>
            </a:r>
            <a:r>
              <a:rPr lang="en-GB" b="1" dirty="0"/>
              <a:t>PRIMARY KEY (</a:t>
            </a:r>
            <a:r>
              <a:rPr lang="en-GB" b="1" dirty="0" err="1"/>
              <a:t>ProjID</a:t>
            </a:r>
            <a:r>
              <a:rPr lang="en-GB" b="1" dirty="0"/>
              <a:t>, </a:t>
            </a:r>
            <a:r>
              <a:rPr lang="en-GB" b="1" dirty="0" err="1"/>
              <a:t>SupplierID</a:t>
            </a:r>
            <a:r>
              <a:rPr lang="en-GB" b="1" dirty="0"/>
              <a:t>, </a:t>
            </a:r>
            <a:r>
              <a:rPr lang="en-GB" b="1" dirty="0" err="1"/>
              <a:t>PartNumber</a:t>
            </a:r>
            <a:r>
              <a:rPr lang="en-GB" b="1" dirty="0"/>
              <a:t>), 	FOREIGN KEY (</a:t>
            </a:r>
            <a:r>
              <a:rPr lang="en-GB" b="1" dirty="0" err="1"/>
              <a:t>ProjID</a:t>
            </a:r>
            <a:r>
              <a:rPr lang="en-GB" b="1" dirty="0"/>
              <a:t>) REFERENCES Project (ID), </a:t>
            </a:r>
          </a:p>
          <a:p>
            <a:r>
              <a:rPr lang="en-GB" b="1" dirty="0"/>
              <a:t>	FOREIGN KEY (</a:t>
            </a:r>
            <a:r>
              <a:rPr lang="en-GB" b="1" dirty="0" err="1"/>
              <a:t>SupplierID</a:t>
            </a:r>
            <a:r>
              <a:rPr lang="en-GB" b="1" dirty="0"/>
              <a:t>) REFERENCES Supplier (ID), 	FOREIGN KEY (</a:t>
            </a:r>
            <a:r>
              <a:rPr lang="en-GB" b="1" dirty="0" err="1"/>
              <a:t>PartNumber</a:t>
            </a:r>
            <a:r>
              <a:rPr lang="en-GB" b="1" dirty="0"/>
              <a:t>) REFERENCES Part (Number)</a:t>
            </a:r>
          </a:p>
          <a:p>
            <a:r>
              <a:rPr lang="en-GB" dirty="0"/>
              <a:t>)</a:t>
            </a:r>
            <a:endParaRPr lang="en-DK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1D167A-C877-849C-8D16-2EBE08FB81A8}"/>
              </a:ext>
            </a:extLst>
          </p:cNvPr>
          <p:cNvSpPr txBox="1"/>
          <p:nvPr/>
        </p:nvSpPr>
        <p:spPr>
          <a:xfrm>
            <a:off x="2084906" y="4139559"/>
            <a:ext cx="481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0..M</a:t>
            </a:r>
          </a:p>
        </p:txBody>
      </p:sp>
    </p:spTree>
    <p:extLst>
      <p:ext uri="{BB962C8B-B14F-4D97-AF65-F5344CB8AC3E}">
        <p14:creationId xmlns:p14="http://schemas.microsoft.com/office/powerpoint/2010/main" val="460860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1424</Words>
  <Application>Microsoft Macintosh PowerPoint</Application>
  <PresentationFormat>Widescreen</PresentationFormat>
  <Paragraphs>366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 Arent Hertz</dc:creator>
  <cp:lastModifiedBy>Philip Paul Balfour van Burleigh</cp:lastModifiedBy>
  <cp:revision>10</cp:revision>
  <dcterms:created xsi:type="dcterms:W3CDTF">2023-05-09T12:01:02Z</dcterms:created>
  <dcterms:modified xsi:type="dcterms:W3CDTF">2023-05-10T14:16:42Z</dcterms:modified>
</cp:coreProperties>
</file>