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9" r:id="rId2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3"/>
    <p:restoredTop sz="94718"/>
  </p:normalViewPr>
  <p:slideViewPr>
    <p:cSldViewPr snapToGrid="0">
      <p:cViewPr varScale="1">
        <p:scale>
          <a:sx n="78" d="100"/>
          <a:sy n="78" d="100"/>
        </p:scale>
        <p:origin x="883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4ED9-F3A3-B428-F4A5-4180CE5C1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01A2E-0A6B-95C6-D187-DE833C3FE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85074-35EE-4990-83F8-50B574F6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4F5A8-1228-757B-B96D-4D633966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F4602-3D95-EA08-4EDE-C661D5CA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9344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8F89-291F-6D6B-1CFF-7691F358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4D7DE-97E8-2F29-90FB-46598925D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D193A-4A6D-CCC1-832B-997FE114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9666D-EFFF-7CCD-BAEC-B07CE2E1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03F5F-F2F3-9508-A827-E5535340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0881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A2A5C-CD75-224C-EBF1-EF5AE4D4B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7A4F5-C571-A9E9-50A4-1366CBA53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C1250-A30C-BB27-2362-4A279060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5B708-098B-ECC3-6304-C6E84B94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0783A-5B4A-7433-1425-75EF1A0F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8186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8D9B-D5CB-F858-6506-B1B6B2C7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7C87-C698-AF66-DB37-02F993007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35FDB-7B69-B545-62CA-25D47CA5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BD0D7-2C26-5227-6573-A5A3D95F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2B519-31AF-665F-33FF-B2FC9177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1496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347F-E8A3-6DE5-8BC4-858114EC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A9F5B-7661-E493-E56B-17DF55EBF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97FBA-FB5A-A470-4066-B0AEA69F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6D848-4AFD-90DF-6040-AC062DB1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87A52-0C1C-C03E-E369-C7B63406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5314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62F0-45BD-6D08-AA45-0AF89CB1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D9B3-FAA3-78E1-9BFC-AD36CD4FE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18D46-0BF4-2491-232A-7570BFB3D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E1528-B193-3727-FF1F-7FBC4AE8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A7FF2-8699-F64B-7DAF-5614107F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522C3-ED08-1900-1361-CE80C6A8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9747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3A22-BE4E-9F8A-33E8-D3F4E204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5B2F6-9E1B-8BEE-D6F3-A85C1AD84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4F3F4-4275-4C3B-7B89-0272F56A3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D50FE-3CFE-E835-E5C1-A44A48640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794CD-8E9B-0E04-1EEB-87B625231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16953A-BA48-4C0B-873B-8DE0995E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EC9AF-3A60-D0EE-4462-4B705070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D0A8D-9013-5123-FFA9-05D0432A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851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9874-79D2-4648-504D-183D2DEA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7D986-1F93-4928-D7C5-F32DC035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12E3E-1A55-4D6A-4233-06F1DF28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22713-5C6D-8CED-B842-899AF8D6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9689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B21A8-7D38-6516-1E7B-CB811060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AFE50-89C0-D8B7-B33F-1E9D13C0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8FED9-2469-C584-F54C-0C46B666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3599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B5AD-D1B8-0F8B-EB09-03DBFD95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7B998-A425-D722-4A7B-8FE19A73D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0B82A-4D9E-F5E4-C412-399F42ECC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9CD67-D61B-F7D6-F83D-40977F0E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5BFB3-DF3D-C2DF-3B37-8D80CAB7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5E117-EC96-5865-EE66-3FA89DAE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3637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E448-D11E-6818-6761-31982932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286A5-BD24-857A-962E-04BC6FECA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D0067-DA83-23DF-1E7B-00A71B89A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5C260-2B35-C3CD-9C78-E0FF43E4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33259-E59A-A9AA-3CE4-700E5207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4473B-32FF-56AB-D459-1918AFA1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1419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8A217-3F04-D50E-7688-E46DB82B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7C53A-A762-DFF8-A99A-16050E492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2BE4B-EF9B-82B9-79F6-531C82AF7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88417-0391-4147-9B1C-0D22B4D46753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B253A-1C63-E9D9-BD88-7A077EF78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EC3D7-4B68-EDA2-DEBB-D519BF626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1FC18-23BD-1647-AA9E-89F5D2593A1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389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23DED3-791F-CA7D-0070-E752DEEF3D89}"/>
              </a:ext>
            </a:extLst>
          </p:cNvPr>
          <p:cNvCxnSpPr>
            <a:cxnSpLocks/>
            <a:stCxn id="29" idx="2"/>
            <a:endCxn id="28" idx="6"/>
          </p:cNvCxnSpPr>
          <p:nvPr/>
        </p:nvCxnSpPr>
        <p:spPr>
          <a:xfrm flipH="1" flipV="1">
            <a:off x="2231906" y="3202191"/>
            <a:ext cx="879076" cy="38856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8773EC6-A964-F2DD-EB4C-7BA2FC509212}"/>
              </a:ext>
            </a:extLst>
          </p:cNvPr>
          <p:cNvSpPr/>
          <p:nvPr/>
        </p:nvSpPr>
        <p:spPr>
          <a:xfrm>
            <a:off x="1494896" y="3082817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Street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5AF8856-32D2-9F6B-07B6-89C3DA45ECB4}"/>
              </a:ext>
            </a:extLst>
          </p:cNvPr>
          <p:cNvSpPr/>
          <p:nvPr/>
        </p:nvSpPr>
        <p:spPr>
          <a:xfrm>
            <a:off x="3110982" y="347138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Address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857C7F-4C8A-AA3E-4FC8-CF068EF79F37}"/>
              </a:ext>
            </a:extLst>
          </p:cNvPr>
          <p:cNvSpPr/>
          <p:nvPr/>
        </p:nvSpPr>
        <p:spPr>
          <a:xfrm>
            <a:off x="4480126" y="3417666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Test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FD4E0C-4C55-D3BB-367D-8E77571D809C}"/>
              </a:ext>
            </a:extLst>
          </p:cNvPr>
          <p:cNvCxnSpPr>
            <a:cxnSpLocks/>
            <a:stCxn id="29" idx="2"/>
            <a:endCxn id="37" idx="6"/>
          </p:cNvCxnSpPr>
          <p:nvPr/>
        </p:nvCxnSpPr>
        <p:spPr>
          <a:xfrm flipH="1" flipV="1">
            <a:off x="2231906" y="3590758"/>
            <a:ext cx="879076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F82C68A-C100-17AD-F3EB-0BFFDEE00A5D}"/>
              </a:ext>
            </a:extLst>
          </p:cNvPr>
          <p:cNvSpPr/>
          <p:nvPr/>
        </p:nvSpPr>
        <p:spPr>
          <a:xfrm>
            <a:off x="1494896" y="347138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Number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8E343C-82C1-8B3D-DCA9-A2F0DE7D4470}"/>
              </a:ext>
            </a:extLst>
          </p:cNvPr>
          <p:cNvCxnSpPr>
            <a:cxnSpLocks/>
            <a:stCxn id="29" idx="2"/>
            <a:endCxn id="39" idx="6"/>
          </p:cNvCxnSpPr>
          <p:nvPr/>
        </p:nvCxnSpPr>
        <p:spPr>
          <a:xfrm flipH="1">
            <a:off x="2421212" y="3590759"/>
            <a:ext cx="689770" cy="40648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CBA7D68-C5E8-B717-22BF-3AE519613CBA}"/>
              </a:ext>
            </a:extLst>
          </p:cNvPr>
          <p:cNvSpPr/>
          <p:nvPr/>
        </p:nvSpPr>
        <p:spPr>
          <a:xfrm>
            <a:off x="1684202" y="3877868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ZIP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C73285-9078-6077-0F2F-D4EC5D0CEC4E}"/>
              </a:ext>
            </a:extLst>
          </p:cNvPr>
          <p:cNvCxnSpPr>
            <a:cxnSpLocks/>
            <a:stCxn id="30" idx="1"/>
            <a:endCxn id="29" idx="6"/>
          </p:cNvCxnSpPr>
          <p:nvPr/>
        </p:nvCxnSpPr>
        <p:spPr>
          <a:xfrm flipH="1">
            <a:off x="3847992" y="3590758"/>
            <a:ext cx="632134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256438E-2572-786E-49A2-169382B7EA57}"/>
              </a:ext>
            </a:extLst>
          </p:cNvPr>
          <p:cNvSpPr/>
          <p:nvPr/>
        </p:nvSpPr>
        <p:spPr>
          <a:xfrm>
            <a:off x="5730240" y="2107404"/>
            <a:ext cx="4229854" cy="2727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Test ( </a:t>
            </a:r>
          </a:p>
          <a:p>
            <a:r>
              <a:rPr lang="en-GB" dirty="0"/>
              <a:t>	...</a:t>
            </a:r>
          </a:p>
          <a:p>
            <a:r>
              <a:rPr lang="en-GB" dirty="0"/>
              <a:t>	Street VARCHAR NOT NULL, 	Number INTEGER NOT NULL,</a:t>
            </a:r>
          </a:p>
          <a:p>
            <a:r>
              <a:rPr lang="en-GB" dirty="0"/>
              <a:t>	ZIP INTEGER NOT NULL, City</a:t>
            </a:r>
          </a:p>
          <a:p>
            <a:r>
              <a:rPr lang="en-GB" dirty="0"/>
              <a:t>	VARCHAR NOT NULL, Country</a:t>
            </a:r>
          </a:p>
          <a:p>
            <a:r>
              <a:rPr lang="en-GB" dirty="0"/>
              <a:t>	VARCHAR NOT NULL,</a:t>
            </a:r>
          </a:p>
          <a:p>
            <a:r>
              <a:rPr lang="en-GB" dirty="0"/>
              <a:t>	 ... </a:t>
            </a:r>
          </a:p>
          <a:p>
            <a:r>
              <a:rPr lang="en-GB" dirty="0"/>
              <a:t>);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831085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7F00C8-76EF-A000-0D59-A40C03AD54C9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0DF4363-59F2-8AB9-8E37-9580FE6A12DE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Project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0DBFD6AF-0693-FCF0-C223-43C18D3A6F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Sold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ED007F-8B37-30EC-656D-41A1CE0E09C4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4A2BAD-D1B4-100F-DEA7-3614AC97247F}"/>
              </a:ext>
            </a:extLst>
          </p:cNvPr>
          <p:cNvSpPr txBox="1"/>
          <p:nvPr/>
        </p:nvSpPr>
        <p:spPr>
          <a:xfrm>
            <a:off x="1281031" y="3349374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67B4A-F14A-5ACF-FF1D-2C02D121C5F2}"/>
              </a:ext>
            </a:extLst>
          </p:cNvPr>
          <p:cNvSpPr txBox="1"/>
          <p:nvPr/>
        </p:nvSpPr>
        <p:spPr>
          <a:xfrm>
            <a:off x="3442858" y="3326771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0…L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17F1CC-D317-401D-086E-9C7A1D97A023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b="1" u="sng" dirty="0"/>
              <a:t>Date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9F1446-1DB4-AFDF-1C42-4A7F6675FF07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03AD98A-0F35-F627-FFAD-F7139B305F6D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Price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F13ADD-EA21-84B7-88AB-330E67376D35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559-E7B7-5C15-2B5B-0203245B89FA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A5936B-2B97-AB9D-96C1-055CF7438754}"/>
              </a:ext>
            </a:extLst>
          </p:cNvPr>
          <p:cNvSpPr/>
          <p:nvPr/>
        </p:nvSpPr>
        <p:spPr>
          <a:xfrm>
            <a:off x="2043263" y="4440287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Supplier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273A73-DD91-3327-92B0-DED46022B1DE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2551031" y="3830698"/>
            <a:ext cx="14858" cy="60958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05D0C90-DB45-2FCD-076A-FFE4AF16F669}"/>
              </a:ext>
            </a:extLst>
          </p:cNvPr>
          <p:cNvSpPr/>
          <p:nvPr/>
        </p:nvSpPr>
        <p:spPr>
          <a:xfrm>
            <a:off x="5533206" y="1838187"/>
            <a:ext cx="6377164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Sold (</a:t>
            </a:r>
          </a:p>
          <a:p>
            <a:r>
              <a:rPr lang="en-GB" dirty="0"/>
              <a:t>	</a:t>
            </a:r>
            <a:r>
              <a:rPr lang="en-GB" dirty="0" err="1"/>
              <a:t>ProjID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SupplierID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PartNumber</a:t>
            </a:r>
            <a:r>
              <a:rPr lang="en-GB" dirty="0"/>
              <a:t> INTEGER, </a:t>
            </a:r>
          </a:p>
          <a:p>
            <a:r>
              <a:rPr lang="en-GB" dirty="0"/>
              <a:t>	Date DATE NOT NULL, </a:t>
            </a:r>
          </a:p>
          <a:p>
            <a:r>
              <a:rPr lang="en-GB" dirty="0"/>
              <a:t>	Price INTEGER NOT NULL</a:t>
            </a:r>
          </a:p>
          <a:p>
            <a:r>
              <a:rPr lang="en-GB" dirty="0"/>
              <a:t>	PRIMARY KEY (</a:t>
            </a:r>
            <a:r>
              <a:rPr lang="en-GB" dirty="0" err="1"/>
              <a:t>ProjID</a:t>
            </a:r>
            <a:r>
              <a:rPr lang="en-GB" dirty="0"/>
              <a:t>, </a:t>
            </a:r>
            <a:r>
              <a:rPr lang="en-GB" dirty="0" err="1"/>
              <a:t>SupplierID</a:t>
            </a:r>
            <a:r>
              <a:rPr lang="en-GB" dirty="0"/>
              <a:t>, </a:t>
            </a:r>
            <a:r>
              <a:rPr lang="en-GB" dirty="0" err="1"/>
              <a:t>PartNumber</a:t>
            </a:r>
            <a:r>
              <a:rPr lang="en-GB" dirty="0"/>
              <a:t>, </a:t>
            </a:r>
            <a:r>
              <a:rPr lang="en-GB" b="1" dirty="0"/>
              <a:t>Date</a:t>
            </a:r>
            <a:r>
              <a:rPr lang="en-GB" dirty="0"/>
              <a:t>), 	FOREIGN KEY (</a:t>
            </a:r>
            <a:r>
              <a:rPr lang="en-GB" dirty="0" err="1"/>
              <a:t>ProjID</a:t>
            </a:r>
            <a:r>
              <a:rPr lang="en-GB" dirty="0"/>
              <a:t>) REFERENCES Project (ID), </a:t>
            </a:r>
          </a:p>
          <a:p>
            <a:r>
              <a:rPr lang="en-GB" dirty="0"/>
              <a:t>	FOREIGN KEY (</a:t>
            </a:r>
            <a:r>
              <a:rPr lang="en-GB" dirty="0" err="1"/>
              <a:t>SupplierID</a:t>
            </a:r>
            <a:r>
              <a:rPr lang="en-GB" dirty="0"/>
              <a:t>) REFERENCES Supplier (ID), 	FOREIGN KEY (</a:t>
            </a:r>
            <a:r>
              <a:rPr lang="en-GB" dirty="0" err="1"/>
              <a:t>PartNumber</a:t>
            </a:r>
            <a:r>
              <a:rPr lang="en-GB" dirty="0"/>
              <a:t>) REFERENCES Part (Number)</a:t>
            </a:r>
          </a:p>
          <a:p>
            <a:r>
              <a:rPr lang="en-GB" dirty="0"/>
              <a:t>)</a:t>
            </a:r>
            <a:endParaRPr lang="en-D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1D167A-C877-849C-8D16-2EBE08FB81A8}"/>
              </a:ext>
            </a:extLst>
          </p:cNvPr>
          <p:cNvSpPr txBox="1"/>
          <p:nvPr/>
        </p:nvSpPr>
        <p:spPr>
          <a:xfrm>
            <a:off x="2084906" y="4139559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0..M</a:t>
            </a:r>
          </a:p>
        </p:txBody>
      </p:sp>
    </p:spTree>
    <p:extLst>
      <p:ext uri="{BB962C8B-B14F-4D97-AF65-F5344CB8AC3E}">
        <p14:creationId xmlns:p14="http://schemas.microsoft.com/office/powerpoint/2010/main" val="399065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23DED3-791F-CA7D-0070-E752DEEF3D89}"/>
              </a:ext>
            </a:extLst>
          </p:cNvPr>
          <p:cNvCxnSpPr>
            <a:cxnSpLocks/>
            <a:stCxn id="30" idx="1"/>
            <a:endCxn id="28" idx="6"/>
          </p:cNvCxnSpPr>
          <p:nvPr/>
        </p:nvCxnSpPr>
        <p:spPr>
          <a:xfrm flipH="1" flipV="1">
            <a:off x="1431806" y="3036185"/>
            <a:ext cx="827523" cy="39692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8773EC6-A964-F2DD-EB4C-7BA2FC509212}"/>
              </a:ext>
            </a:extLst>
          </p:cNvPr>
          <p:cNvSpPr/>
          <p:nvPr/>
        </p:nvSpPr>
        <p:spPr>
          <a:xfrm>
            <a:off x="694796" y="2916811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RoomId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732760F-1EF3-9A43-0C08-776F26B4457E}"/>
              </a:ext>
            </a:extLst>
          </p:cNvPr>
          <p:cNvGrpSpPr/>
          <p:nvPr/>
        </p:nvGrpSpPr>
        <p:grpSpPr>
          <a:xfrm>
            <a:off x="2202890" y="3206295"/>
            <a:ext cx="995291" cy="436912"/>
            <a:chOff x="4423687" y="3363948"/>
            <a:chExt cx="995291" cy="4369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0B69C1-D69F-CAEE-B85D-9EB794AFFB0C}"/>
                </a:ext>
              </a:extLst>
            </p:cNvPr>
            <p:cNvSpPr/>
            <p:nvPr/>
          </p:nvSpPr>
          <p:spPr>
            <a:xfrm>
              <a:off x="4423687" y="3363948"/>
              <a:ext cx="995291" cy="436912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is-IS" sz="1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7857C7F-4C8A-AA3E-4FC8-CF068EF79F37}"/>
                </a:ext>
              </a:extLst>
            </p:cNvPr>
            <p:cNvSpPr/>
            <p:nvPr/>
          </p:nvSpPr>
          <p:spPr>
            <a:xfrm>
              <a:off x="4480126" y="3417666"/>
              <a:ext cx="879240" cy="346183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Room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FD4E0C-4C55-D3BB-367D-8E77571D809C}"/>
              </a:ext>
            </a:extLst>
          </p:cNvPr>
          <p:cNvCxnSpPr>
            <a:cxnSpLocks/>
            <a:stCxn id="6" idx="1"/>
            <a:endCxn id="37" idx="6"/>
          </p:cNvCxnSpPr>
          <p:nvPr/>
        </p:nvCxnSpPr>
        <p:spPr>
          <a:xfrm flipH="1">
            <a:off x="1431806" y="3424751"/>
            <a:ext cx="771084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8E343C-82C1-8B3D-DCA9-A2F0DE7D4470}"/>
              </a:ext>
            </a:extLst>
          </p:cNvPr>
          <p:cNvCxnSpPr>
            <a:cxnSpLocks/>
            <a:stCxn id="6" idx="1"/>
            <a:endCxn id="39" idx="6"/>
          </p:cNvCxnSpPr>
          <p:nvPr/>
        </p:nvCxnSpPr>
        <p:spPr>
          <a:xfrm flipH="1">
            <a:off x="1621112" y="3424751"/>
            <a:ext cx="581778" cy="40648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CBA7D68-C5E8-B717-22BF-3AE519613CBA}"/>
              </a:ext>
            </a:extLst>
          </p:cNvPr>
          <p:cNvSpPr/>
          <p:nvPr/>
        </p:nvSpPr>
        <p:spPr>
          <a:xfrm>
            <a:off x="884102" y="371186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Beds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C73285-9078-6077-0F2F-D4EC5D0CEC4E}"/>
              </a:ext>
            </a:extLst>
          </p:cNvPr>
          <p:cNvCxnSpPr>
            <a:cxnSpLocks/>
            <a:stCxn id="22" idx="1"/>
            <a:endCxn id="6" idx="3"/>
          </p:cNvCxnSpPr>
          <p:nvPr/>
        </p:nvCxnSpPr>
        <p:spPr>
          <a:xfrm flipH="1" flipV="1">
            <a:off x="3198181" y="3424751"/>
            <a:ext cx="302515" cy="424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256438E-2572-786E-49A2-169382B7EA57}"/>
              </a:ext>
            </a:extLst>
          </p:cNvPr>
          <p:cNvSpPr/>
          <p:nvPr/>
        </p:nvSpPr>
        <p:spPr>
          <a:xfrm>
            <a:off x="6319027" y="1941398"/>
            <a:ext cx="5437543" cy="2727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Room (</a:t>
            </a:r>
          </a:p>
          <a:p>
            <a:r>
              <a:rPr lang="en-GB" dirty="0"/>
              <a:t>	</a:t>
            </a:r>
            <a:r>
              <a:rPr lang="en-GB" dirty="0" err="1"/>
              <a:t>RoomId</a:t>
            </a:r>
            <a:r>
              <a:rPr lang="en-GB" dirty="0"/>
              <a:t> INTEGER, -- SHOULD NOT BE SERIAL</a:t>
            </a:r>
          </a:p>
          <a:p>
            <a:r>
              <a:rPr lang="en-GB" dirty="0"/>
              <a:t>	</a:t>
            </a:r>
            <a:r>
              <a:rPr lang="en-GB" dirty="0" err="1"/>
              <a:t>HotelId</a:t>
            </a:r>
            <a:r>
              <a:rPr lang="en-GB" dirty="0"/>
              <a:t> INTEGER,</a:t>
            </a:r>
          </a:p>
          <a:p>
            <a:r>
              <a:rPr lang="en-GB" dirty="0"/>
              <a:t>	REFERENCES Hotel(ID),</a:t>
            </a:r>
          </a:p>
          <a:p>
            <a:r>
              <a:rPr lang="en-GB" dirty="0"/>
              <a:t>	Beds INTEGER NOT NULL,</a:t>
            </a:r>
          </a:p>
          <a:p>
            <a:r>
              <a:rPr lang="en-GB" b="1" dirty="0"/>
              <a:t>	PRIMARY KEY (</a:t>
            </a:r>
            <a:r>
              <a:rPr lang="en-GB" b="1" dirty="0" err="1"/>
              <a:t>HotelId</a:t>
            </a:r>
            <a:r>
              <a:rPr lang="en-GB" b="1" dirty="0"/>
              <a:t>, </a:t>
            </a:r>
            <a:r>
              <a:rPr lang="en-GB" b="1" dirty="0" err="1"/>
              <a:t>RoomId</a:t>
            </a:r>
            <a:r>
              <a:rPr lang="en-GB" b="1" dirty="0"/>
              <a:t>)</a:t>
            </a:r>
          </a:p>
          <a:p>
            <a:r>
              <a:rPr lang="en-GB" dirty="0"/>
              <a:t>);</a:t>
            </a:r>
            <a:endParaRPr lang="en-DK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AFB7D9-7C36-6F84-BDB2-AC754EB0240F}"/>
              </a:ext>
            </a:extLst>
          </p:cNvPr>
          <p:cNvGrpSpPr/>
          <p:nvPr/>
        </p:nvGrpSpPr>
        <p:grpSpPr>
          <a:xfrm>
            <a:off x="694796" y="3305378"/>
            <a:ext cx="737010" cy="238747"/>
            <a:chOff x="1494896" y="3471384"/>
            <a:chExt cx="737010" cy="238747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F82C68A-C100-17AD-F3EB-0BFFDEE00A5D}"/>
                </a:ext>
              </a:extLst>
            </p:cNvPr>
            <p:cNvSpPr/>
            <p:nvPr/>
          </p:nvSpPr>
          <p:spPr>
            <a:xfrm>
              <a:off x="1494896" y="3471384"/>
              <a:ext cx="737010" cy="238747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HotelID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BFB88C7D-45D9-491B-356C-FB1CAFFB66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7715" y="3660264"/>
              <a:ext cx="296185" cy="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3BE1DD-7D5B-9442-3EE8-A340BCA37AE6}"/>
              </a:ext>
            </a:extLst>
          </p:cNvPr>
          <p:cNvGrpSpPr/>
          <p:nvPr/>
        </p:nvGrpSpPr>
        <p:grpSpPr>
          <a:xfrm>
            <a:off x="3500696" y="3203686"/>
            <a:ext cx="490592" cy="450627"/>
            <a:chOff x="2935640" y="3997242"/>
            <a:chExt cx="912352" cy="545259"/>
          </a:xfrm>
        </p:grpSpPr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45B73E02-13A5-729F-CD7B-4B3AA01327CC}"/>
                </a:ext>
              </a:extLst>
            </p:cNvPr>
            <p:cNvSpPr/>
            <p:nvPr/>
          </p:nvSpPr>
          <p:spPr>
            <a:xfrm>
              <a:off x="2935640" y="3997242"/>
              <a:ext cx="912352" cy="545259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is-IS" sz="900" dirty="0"/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14B877C3-1987-9B01-F14F-60127DB9AC8D}"/>
                </a:ext>
              </a:extLst>
            </p:cNvPr>
            <p:cNvSpPr/>
            <p:nvPr/>
          </p:nvSpPr>
          <p:spPr>
            <a:xfrm>
              <a:off x="3029197" y="4054072"/>
              <a:ext cx="717804" cy="425686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is-IS" sz="90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322465E-E5B8-7522-70AF-CEB354C11E18}"/>
              </a:ext>
            </a:extLst>
          </p:cNvPr>
          <p:cNvSpPr/>
          <p:nvPr/>
        </p:nvSpPr>
        <p:spPr>
          <a:xfrm>
            <a:off x="4293803" y="3250653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Hotel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D5014D-57A3-4698-4E5C-D528AF87FF6B}"/>
              </a:ext>
            </a:extLst>
          </p:cNvPr>
          <p:cNvCxnSpPr>
            <a:cxnSpLocks/>
            <a:stCxn id="33" idx="1"/>
            <a:endCxn id="22" idx="3"/>
          </p:cNvCxnSpPr>
          <p:nvPr/>
        </p:nvCxnSpPr>
        <p:spPr>
          <a:xfrm flipH="1">
            <a:off x="3991288" y="3423745"/>
            <a:ext cx="302515" cy="525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2036F66-45F4-78BB-77B7-4F1E623EBE65}"/>
              </a:ext>
            </a:extLst>
          </p:cNvPr>
          <p:cNvSpPr/>
          <p:nvPr/>
        </p:nvSpPr>
        <p:spPr>
          <a:xfrm>
            <a:off x="5377029" y="278301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ID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89B3E36-CFE2-D0BB-AAD8-75989CC3E2BB}"/>
              </a:ext>
            </a:extLst>
          </p:cNvPr>
          <p:cNvCxnSpPr>
            <a:cxnSpLocks/>
            <a:stCxn id="41" idx="4"/>
            <a:endCxn id="33" idx="0"/>
          </p:cNvCxnSpPr>
          <p:nvPr/>
        </p:nvCxnSpPr>
        <p:spPr>
          <a:xfrm flipH="1">
            <a:off x="4801571" y="3021763"/>
            <a:ext cx="943963" cy="2288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2ECEECC-3D0E-4F96-8F02-FBF9711526DE}"/>
              </a:ext>
            </a:extLst>
          </p:cNvPr>
          <p:cNvSpPr/>
          <p:nvPr/>
        </p:nvSpPr>
        <p:spPr>
          <a:xfrm>
            <a:off x="5267263" y="3991257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Hname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59388AC-53CB-389A-29F3-9464CEB109DA}"/>
              </a:ext>
            </a:extLst>
          </p:cNvPr>
          <p:cNvCxnSpPr>
            <a:cxnSpLocks/>
            <a:endCxn id="33" idx="2"/>
          </p:cNvCxnSpPr>
          <p:nvPr/>
        </p:nvCxnSpPr>
        <p:spPr>
          <a:xfrm flipH="1" flipV="1">
            <a:off x="4801571" y="3596836"/>
            <a:ext cx="838519" cy="39442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88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644D15-6FDE-09E9-BC4F-6C77A40E43C7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3332820" y="3018263"/>
            <a:ext cx="463299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E910AAC-B077-B6BB-6DB0-B5D7995F2109}"/>
              </a:ext>
            </a:extLst>
          </p:cNvPr>
          <p:cNvSpPr/>
          <p:nvPr/>
        </p:nvSpPr>
        <p:spPr>
          <a:xfrm>
            <a:off x="842321" y="283476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EE5A47D-F8C6-C0A3-BF2F-64E4E7E76891}"/>
              </a:ext>
            </a:extLst>
          </p:cNvPr>
          <p:cNvSpPr/>
          <p:nvPr/>
        </p:nvSpPr>
        <p:spPr>
          <a:xfrm rot="56172">
            <a:off x="2321088" y="279715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CompetesIn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5A1376-2162-A4DD-6C95-6E853014FF1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857857" y="3001731"/>
            <a:ext cx="463299" cy="612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CC01ABE-5342-04D6-033F-90C14B949D37}"/>
              </a:ext>
            </a:extLst>
          </p:cNvPr>
          <p:cNvSpPr/>
          <p:nvPr/>
        </p:nvSpPr>
        <p:spPr>
          <a:xfrm>
            <a:off x="3796119" y="2845171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Tournament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20385C-8556-E8E1-BDFD-58C72DAFD27A}"/>
              </a:ext>
            </a:extLst>
          </p:cNvPr>
          <p:cNvCxnSpPr>
            <a:cxnSpLocks/>
            <a:stCxn id="27" idx="2"/>
            <a:endCxn id="24" idx="3"/>
          </p:cNvCxnSpPr>
          <p:nvPr/>
        </p:nvCxnSpPr>
        <p:spPr>
          <a:xfrm flipH="1">
            <a:off x="3329342" y="3902183"/>
            <a:ext cx="453965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2B9C248-62E0-67CF-8D62-B35098568D21}"/>
              </a:ext>
            </a:extLst>
          </p:cNvPr>
          <p:cNvSpPr/>
          <p:nvPr/>
        </p:nvSpPr>
        <p:spPr>
          <a:xfrm>
            <a:off x="2313806" y="4628765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085685C6-2DF8-402C-5845-15ACD3DCC0B5}"/>
              </a:ext>
            </a:extLst>
          </p:cNvPr>
          <p:cNvSpPr/>
          <p:nvPr/>
        </p:nvSpPr>
        <p:spPr>
          <a:xfrm rot="56172">
            <a:off x="2317610" y="368107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PaysFor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809B1F-D3C6-01F8-3A73-623544503399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2820032" y="4106731"/>
            <a:ext cx="1542" cy="52203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81C771B-C284-668C-25C2-B9457F463FB8}"/>
              </a:ext>
            </a:extLst>
          </p:cNvPr>
          <p:cNvSpPr/>
          <p:nvPr/>
        </p:nvSpPr>
        <p:spPr>
          <a:xfrm>
            <a:off x="3783307" y="3782809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Amount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F12861-9408-BA3A-074C-4553BB55AA0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2823510" y="3222811"/>
            <a:ext cx="3478" cy="4582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A1BAFC-8B5A-D3FE-4C8E-BE177860F478}"/>
              </a:ext>
            </a:extLst>
          </p:cNvPr>
          <p:cNvSpPr txBox="1"/>
          <p:nvPr/>
        </p:nvSpPr>
        <p:spPr>
          <a:xfrm>
            <a:off x="2855077" y="4348543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13EC71-C660-7252-8DBE-C333750C62B8}"/>
              </a:ext>
            </a:extLst>
          </p:cNvPr>
          <p:cNvSpPr txBox="1"/>
          <p:nvPr/>
        </p:nvSpPr>
        <p:spPr>
          <a:xfrm>
            <a:off x="2825696" y="3452623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0737CF4-1296-92D0-3567-C07E53085D95}"/>
              </a:ext>
            </a:extLst>
          </p:cNvPr>
          <p:cNvSpPr/>
          <p:nvPr/>
        </p:nvSpPr>
        <p:spPr>
          <a:xfrm>
            <a:off x="5491414" y="1157003"/>
            <a:ext cx="5858265" cy="5158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CompetesIn</a:t>
            </a:r>
            <a:r>
              <a:rPr lang="en-GB" dirty="0"/>
              <a:t> (</a:t>
            </a:r>
          </a:p>
          <a:p>
            <a:r>
              <a:rPr lang="en-GB" dirty="0"/>
              <a:t>	</a:t>
            </a:r>
            <a:r>
              <a:rPr lang="en-GB" b="1" dirty="0"/>
              <a:t>CIID SERIAL PRIMARY KEY,</a:t>
            </a:r>
          </a:p>
          <a:p>
            <a:r>
              <a:rPr lang="en-GB" dirty="0"/>
              <a:t>	AID INTEGER NOT NULL REFERENCES Athletes, 	TID INTEGER NOT NULL REFERENCES Tournaments, 	</a:t>
            </a:r>
            <a:r>
              <a:rPr lang="en-GB" b="1" dirty="0"/>
              <a:t>UNIQUE (AID, TID) 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</a:t>
            </a:r>
            <a:r>
              <a:rPr lang="en-GB" dirty="0" err="1"/>
              <a:t>PaysFor</a:t>
            </a:r>
            <a:r>
              <a:rPr lang="en-GB" dirty="0"/>
              <a:t> (</a:t>
            </a:r>
          </a:p>
          <a:p>
            <a:r>
              <a:rPr lang="en-GB" b="1" dirty="0"/>
              <a:t>	CIID INTEGER REFERENCES </a:t>
            </a:r>
            <a:r>
              <a:rPr lang="en-GB" b="1" dirty="0" err="1"/>
              <a:t>CompetesIn</a:t>
            </a:r>
            <a:r>
              <a:rPr lang="en-GB" b="1" dirty="0"/>
              <a:t>,</a:t>
            </a:r>
          </a:p>
          <a:p>
            <a:r>
              <a:rPr lang="en-GB" dirty="0"/>
              <a:t>	CID integer references Clubs,</a:t>
            </a:r>
          </a:p>
          <a:p>
            <a:r>
              <a:rPr lang="en-GB" dirty="0"/>
              <a:t>	AMOUNT INTEGER NOT NULL,</a:t>
            </a:r>
          </a:p>
          <a:p>
            <a:r>
              <a:rPr lang="en-GB" dirty="0"/>
              <a:t>	</a:t>
            </a:r>
            <a:r>
              <a:rPr lang="en-GB" b="1" dirty="0"/>
              <a:t>PRIMARY KEY(CIID, CID)</a:t>
            </a:r>
          </a:p>
          <a:p>
            <a:r>
              <a:rPr lang="en-GB" dirty="0"/>
              <a:t>);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406282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644D15-6FDE-09E9-BC4F-6C77A40E43C7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3332820" y="3018263"/>
            <a:ext cx="463299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E910AAC-B077-B6BB-6DB0-B5D7995F2109}"/>
              </a:ext>
            </a:extLst>
          </p:cNvPr>
          <p:cNvSpPr/>
          <p:nvPr/>
        </p:nvSpPr>
        <p:spPr>
          <a:xfrm>
            <a:off x="842321" y="283476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EE5A47D-F8C6-C0A3-BF2F-64E4E7E76891}"/>
              </a:ext>
            </a:extLst>
          </p:cNvPr>
          <p:cNvSpPr/>
          <p:nvPr/>
        </p:nvSpPr>
        <p:spPr>
          <a:xfrm rot="56172">
            <a:off x="2321088" y="279715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CompetesIn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5A1376-2162-A4DD-6C95-6E853014FF1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857857" y="3001731"/>
            <a:ext cx="463299" cy="612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CC01ABE-5342-04D6-033F-90C14B949D37}"/>
              </a:ext>
            </a:extLst>
          </p:cNvPr>
          <p:cNvSpPr/>
          <p:nvPr/>
        </p:nvSpPr>
        <p:spPr>
          <a:xfrm>
            <a:off x="3796119" y="2845171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Tournament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20385C-8556-E8E1-BDFD-58C72DAFD27A}"/>
              </a:ext>
            </a:extLst>
          </p:cNvPr>
          <p:cNvCxnSpPr>
            <a:cxnSpLocks/>
            <a:stCxn id="27" idx="2"/>
            <a:endCxn id="24" idx="3"/>
          </p:cNvCxnSpPr>
          <p:nvPr/>
        </p:nvCxnSpPr>
        <p:spPr>
          <a:xfrm flipH="1">
            <a:off x="3329342" y="3902183"/>
            <a:ext cx="453965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2B9C248-62E0-67CF-8D62-B35098568D21}"/>
              </a:ext>
            </a:extLst>
          </p:cNvPr>
          <p:cNvSpPr/>
          <p:nvPr/>
        </p:nvSpPr>
        <p:spPr>
          <a:xfrm>
            <a:off x="2313806" y="4628765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085685C6-2DF8-402C-5845-15ACD3DCC0B5}"/>
              </a:ext>
            </a:extLst>
          </p:cNvPr>
          <p:cNvSpPr/>
          <p:nvPr/>
        </p:nvSpPr>
        <p:spPr>
          <a:xfrm rot="56172">
            <a:off x="2317610" y="368107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PaysFor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809B1F-D3C6-01F8-3A73-623544503399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2820032" y="4106731"/>
            <a:ext cx="1542" cy="52203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81C771B-C284-668C-25C2-B9457F463FB8}"/>
              </a:ext>
            </a:extLst>
          </p:cNvPr>
          <p:cNvSpPr/>
          <p:nvPr/>
        </p:nvSpPr>
        <p:spPr>
          <a:xfrm>
            <a:off x="3783307" y="3782809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Amount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F12861-9408-BA3A-074C-4553BB55AA0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2823510" y="3222811"/>
            <a:ext cx="3478" cy="4582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A1BAFC-8B5A-D3FE-4C8E-BE177860F478}"/>
              </a:ext>
            </a:extLst>
          </p:cNvPr>
          <p:cNvSpPr txBox="1"/>
          <p:nvPr/>
        </p:nvSpPr>
        <p:spPr>
          <a:xfrm>
            <a:off x="2855077" y="434854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13EC71-C660-7252-8DBE-C333750C62B8}"/>
              </a:ext>
            </a:extLst>
          </p:cNvPr>
          <p:cNvSpPr txBox="1"/>
          <p:nvPr/>
        </p:nvSpPr>
        <p:spPr>
          <a:xfrm>
            <a:off x="2825696" y="3452623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D847C-9167-0419-BD8A-5DE657962B45}"/>
              </a:ext>
            </a:extLst>
          </p:cNvPr>
          <p:cNvSpPr/>
          <p:nvPr/>
        </p:nvSpPr>
        <p:spPr>
          <a:xfrm>
            <a:off x="5375184" y="1157003"/>
            <a:ext cx="6802904" cy="5158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CompetesIn</a:t>
            </a:r>
            <a:r>
              <a:rPr lang="en-GB" dirty="0"/>
              <a:t> (</a:t>
            </a:r>
          </a:p>
          <a:p>
            <a:r>
              <a:rPr lang="en-GB" dirty="0"/>
              <a:t>	AID INTEGER NOT NULL REFERENCES Athletes,</a:t>
            </a:r>
          </a:p>
          <a:p>
            <a:r>
              <a:rPr lang="en-GB" dirty="0"/>
              <a:t>	TID INTEGER NOT NULL REFERENCES Tournaments, 	PRIMARY KEY (AID, TID) 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</a:t>
            </a:r>
            <a:r>
              <a:rPr lang="en-GB" dirty="0" err="1"/>
              <a:t>PaysFor</a:t>
            </a:r>
            <a:r>
              <a:rPr lang="en-GB" dirty="0"/>
              <a:t> (</a:t>
            </a:r>
          </a:p>
          <a:p>
            <a:r>
              <a:rPr lang="en-GB" dirty="0"/>
              <a:t>	</a:t>
            </a:r>
            <a:r>
              <a:rPr lang="en-GB" b="1" dirty="0"/>
              <a:t>AID INTEGER,</a:t>
            </a:r>
          </a:p>
          <a:p>
            <a:r>
              <a:rPr lang="en-GB" b="1" dirty="0"/>
              <a:t> 	TID INTEGER,</a:t>
            </a:r>
          </a:p>
          <a:p>
            <a:r>
              <a:rPr lang="en-GB" dirty="0"/>
              <a:t>	CID INTEGER REFERENCES Clubs,</a:t>
            </a:r>
          </a:p>
          <a:p>
            <a:r>
              <a:rPr lang="en-GB" dirty="0"/>
              <a:t>	AMOUNT INTEGER NOT NULL,</a:t>
            </a:r>
          </a:p>
          <a:p>
            <a:r>
              <a:rPr lang="en-GB" b="1" dirty="0"/>
              <a:t>	FOREIGN KEY (AID, TID) REFERENCES </a:t>
            </a:r>
            <a:r>
              <a:rPr lang="en-GB" b="1" dirty="0" err="1"/>
              <a:t>CompetesIn</a:t>
            </a:r>
            <a:r>
              <a:rPr lang="en-GB" b="1" dirty="0"/>
              <a:t> (AID, TID)</a:t>
            </a:r>
          </a:p>
          <a:p>
            <a:r>
              <a:rPr lang="en-GB" dirty="0"/>
              <a:t>	</a:t>
            </a:r>
            <a:r>
              <a:rPr lang="en-GB" b="1" dirty="0"/>
              <a:t>PRIMARY KEY(AID, TID)</a:t>
            </a:r>
          </a:p>
          <a:p>
            <a:r>
              <a:rPr lang="en-GB" dirty="0"/>
              <a:t>);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378456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644D15-6FDE-09E9-BC4F-6C77A40E43C7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3332820" y="3018263"/>
            <a:ext cx="463299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E910AAC-B077-B6BB-6DB0-B5D7995F2109}"/>
              </a:ext>
            </a:extLst>
          </p:cNvPr>
          <p:cNvSpPr/>
          <p:nvPr/>
        </p:nvSpPr>
        <p:spPr>
          <a:xfrm>
            <a:off x="842321" y="283476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EE5A47D-F8C6-C0A3-BF2F-64E4E7E76891}"/>
              </a:ext>
            </a:extLst>
          </p:cNvPr>
          <p:cNvSpPr/>
          <p:nvPr/>
        </p:nvSpPr>
        <p:spPr>
          <a:xfrm rot="56172">
            <a:off x="2321088" y="279715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CompetesIn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5A1376-2162-A4DD-6C95-6E853014FF1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857857" y="3001731"/>
            <a:ext cx="463299" cy="612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CC01ABE-5342-04D6-033F-90C14B949D37}"/>
              </a:ext>
            </a:extLst>
          </p:cNvPr>
          <p:cNvSpPr/>
          <p:nvPr/>
        </p:nvSpPr>
        <p:spPr>
          <a:xfrm>
            <a:off x="3796119" y="2845171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Tournament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20385C-8556-E8E1-BDFD-58C72DAFD27A}"/>
              </a:ext>
            </a:extLst>
          </p:cNvPr>
          <p:cNvCxnSpPr>
            <a:cxnSpLocks/>
            <a:stCxn id="27" idx="2"/>
            <a:endCxn id="24" idx="3"/>
          </p:cNvCxnSpPr>
          <p:nvPr/>
        </p:nvCxnSpPr>
        <p:spPr>
          <a:xfrm flipH="1">
            <a:off x="3329342" y="3902183"/>
            <a:ext cx="453965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2B9C248-62E0-67CF-8D62-B35098568D21}"/>
              </a:ext>
            </a:extLst>
          </p:cNvPr>
          <p:cNvSpPr/>
          <p:nvPr/>
        </p:nvSpPr>
        <p:spPr>
          <a:xfrm>
            <a:off x="2313806" y="4628765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085685C6-2DF8-402C-5845-15ACD3DCC0B5}"/>
              </a:ext>
            </a:extLst>
          </p:cNvPr>
          <p:cNvSpPr/>
          <p:nvPr/>
        </p:nvSpPr>
        <p:spPr>
          <a:xfrm rot="56172">
            <a:off x="2317610" y="368107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PaysFor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809B1F-D3C6-01F8-3A73-623544503399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2820032" y="4106731"/>
            <a:ext cx="1542" cy="52203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81C771B-C284-668C-25C2-B9457F463FB8}"/>
              </a:ext>
            </a:extLst>
          </p:cNvPr>
          <p:cNvSpPr/>
          <p:nvPr/>
        </p:nvSpPr>
        <p:spPr>
          <a:xfrm>
            <a:off x="3783307" y="3782809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Amount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F12861-9408-BA3A-074C-4553BB55AA0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2823510" y="3222811"/>
            <a:ext cx="3478" cy="4582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A1BAFC-8B5A-D3FE-4C8E-BE177860F478}"/>
              </a:ext>
            </a:extLst>
          </p:cNvPr>
          <p:cNvSpPr txBox="1"/>
          <p:nvPr/>
        </p:nvSpPr>
        <p:spPr>
          <a:xfrm>
            <a:off x="2855077" y="434854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1..1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13EC71-C660-7252-8DBE-C333750C62B8}"/>
              </a:ext>
            </a:extLst>
          </p:cNvPr>
          <p:cNvSpPr txBox="1"/>
          <p:nvPr/>
        </p:nvSpPr>
        <p:spPr>
          <a:xfrm>
            <a:off x="2825696" y="3452623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D847C-9167-0419-BD8A-5DE657962B45}"/>
              </a:ext>
            </a:extLst>
          </p:cNvPr>
          <p:cNvSpPr/>
          <p:nvPr/>
        </p:nvSpPr>
        <p:spPr>
          <a:xfrm>
            <a:off x="5271475" y="2601779"/>
            <a:ext cx="6802904" cy="2200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CompetesIn</a:t>
            </a:r>
            <a:r>
              <a:rPr lang="en-GB" dirty="0"/>
              <a:t> (</a:t>
            </a:r>
          </a:p>
          <a:p>
            <a:r>
              <a:rPr lang="en-GB" dirty="0"/>
              <a:t>	AID INTEGER NOT NULL REFERENCES Athletes,</a:t>
            </a:r>
          </a:p>
          <a:p>
            <a:r>
              <a:rPr lang="en-GB" dirty="0"/>
              <a:t>	TID INTEGER NOT NULL REFERENCES Tournaments,</a:t>
            </a:r>
          </a:p>
          <a:p>
            <a:r>
              <a:rPr lang="en-GB" b="1" dirty="0"/>
              <a:t>	CID INTEGER NOT NULL REFERENCES Clubs,</a:t>
            </a:r>
          </a:p>
          <a:p>
            <a:r>
              <a:rPr lang="en-GB" b="1" dirty="0"/>
              <a:t>	AMOUNT INTEGER NOT NULL,</a:t>
            </a:r>
          </a:p>
          <a:p>
            <a:r>
              <a:rPr lang="en-GB" dirty="0"/>
              <a:t> 	PRIMARY KEY (AID, TID) </a:t>
            </a:r>
          </a:p>
          <a:p>
            <a:r>
              <a:rPr lang="en-GB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98452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A2674C-86AB-F9D9-2689-93C07DFE33C3}"/>
              </a:ext>
            </a:extLst>
          </p:cNvPr>
          <p:cNvSpPr/>
          <p:nvPr/>
        </p:nvSpPr>
        <p:spPr>
          <a:xfrm>
            <a:off x="1511241" y="43069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Manager</a:t>
            </a:r>
            <a:endParaRPr lang="is-I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B5A7D-8E22-5BE3-3295-01E492E29913}"/>
              </a:ext>
            </a:extLst>
          </p:cNvPr>
          <p:cNvSpPr/>
          <p:nvPr/>
        </p:nvSpPr>
        <p:spPr>
          <a:xfrm>
            <a:off x="3813825" y="4299244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Staff</a:t>
            </a:r>
            <a:endParaRPr lang="is-I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12B637-60C9-05D4-00E5-0B298EB3B06B}"/>
              </a:ext>
            </a:extLst>
          </p:cNvPr>
          <p:cNvCxnSpPr>
            <a:cxnSpLocks/>
            <a:stCxn id="15" idx="0"/>
            <a:endCxn id="31" idx="2"/>
          </p:cNvCxnSpPr>
          <p:nvPr/>
        </p:nvCxnSpPr>
        <p:spPr>
          <a:xfrm flipH="1" flipV="1">
            <a:off x="3176115" y="2525703"/>
            <a:ext cx="1" cy="88874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E8C0-0B2B-269D-EFEF-C57B5243D92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950862" y="3676797"/>
            <a:ext cx="1021418" cy="6301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83891-10F5-FE79-1B92-E6EDF9150153}"/>
              </a:ext>
            </a:extLst>
          </p:cNvPr>
          <p:cNvCxnSpPr>
            <a:cxnSpLocks/>
            <a:stCxn id="9" idx="0"/>
            <a:endCxn id="15" idx="6"/>
          </p:cNvCxnSpPr>
          <p:nvPr/>
        </p:nvCxnSpPr>
        <p:spPr>
          <a:xfrm flipH="1" flipV="1">
            <a:off x="3379951" y="3632294"/>
            <a:ext cx="873494" cy="6669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E77C265-5678-96C7-2156-974A6B49D8D5}"/>
              </a:ext>
            </a:extLst>
          </p:cNvPr>
          <p:cNvSpPr/>
          <p:nvPr/>
        </p:nvSpPr>
        <p:spPr>
          <a:xfrm>
            <a:off x="2972280" y="3414450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o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E9B3FB7-C3A0-2CB2-2F6B-C5CA1A61C066}"/>
              </a:ext>
            </a:extLst>
          </p:cNvPr>
          <p:cNvSpPr/>
          <p:nvPr/>
        </p:nvSpPr>
        <p:spPr>
          <a:xfrm rot="10544422">
            <a:off x="2562803" y="3310150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7E14809-2D16-9DB6-DD1E-C3ECADE28956}"/>
              </a:ext>
            </a:extLst>
          </p:cNvPr>
          <p:cNvSpPr/>
          <p:nvPr/>
        </p:nvSpPr>
        <p:spPr>
          <a:xfrm rot="4594804">
            <a:off x="3032660" y="3304258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8BB91-2447-8085-CC50-9DBFC6AD7EEB}"/>
              </a:ext>
            </a:extLst>
          </p:cNvPr>
          <p:cNvSpPr txBox="1"/>
          <p:nvPr/>
        </p:nvSpPr>
        <p:spPr>
          <a:xfrm>
            <a:off x="3174286" y="2493491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7E2671-7733-20EC-CEC5-60FB75ED2F3D}"/>
              </a:ext>
            </a:extLst>
          </p:cNvPr>
          <p:cNvSpPr/>
          <p:nvPr/>
        </p:nvSpPr>
        <p:spPr>
          <a:xfrm>
            <a:off x="4989426" y="452605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job_title</a:t>
            </a:r>
            <a:endParaRPr lang="is-IS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9FE067-A6DA-DA2F-D2F6-574F72E5CB29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>
            <a:off x="4693065" y="4472336"/>
            <a:ext cx="296361" cy="1730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706C1-6710-CBF7-EF46-90E0B0AC90FC}"/>
              </a:ext>
            </a:extLst>
          </p:cNvPr>
          <p:cNvSpPr/>
          <p:nvPr/>
        </p:nvSpPr>
        <p:spPr>
          <a:xfrm>
            <a:off x="2736495" y="217952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Employee</a:t>
            </a:r>
            <a:endParaRPr lang="is-IS" sz="12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C4235B-5D90-D62A-8119-59ACEBE04360}"/>
              </a:ext>
            </a:extLst>
          </p:cNvPr>
          <p:cNvSpPr/>
          <p:nvPr/>
        </p:nvSpPr>
        <p:spPr>
          <a:xfrm>
            <a:off x="1408021" y="218355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emp_name</a:t>
            </a:r>
            <a:endParaRPr lang="is-IS" sz="9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A95303-F4F9-3F42-0B46-B49C77343A84}"/>
              </a:ext>
            </a:extLst>
          </p:cNvPr>
          <p:cNvCxnSpPr>
            <a:cxnSpLocks/>
            <a:stCxn id="31" idx="1"/>
            <a:endCxn id="33" idx="6"/>
          </p:cNvCxnSpPr>
          <p:nvPr/>
        </p:nvCxnSpPr>
        <p:spPr>
          <a:xfrm flipH="1" flipV="1">
            <a:off x="2145031" y="2302929"/>
            <a:ext cx="591464" cy="4968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0458AC2-AF1F-305E-1162-ABCFFE3D5C35}"/>
              </a:ext>
            </a:extLst>
          </p:cNvPr>
          <p:cNvSpPr/>
          <p:nvPr/>
        </p:nvSpPr>
        <p:spPr>
          <a:xfrm>
            <a:off x="1376686" y="18370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emp_id</a:t>
            </a:r>
            <a:endParaRPr lang="is-IS" sz="900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1BDB60-AAF4-87DE-5C51-75182631134E}"/>
              </a:ext>
            </a:extLst>
          </p:cNvPr>
          <p:cNvCxnSpPr>
            <a:cxnSpLocks/>
            <a:stCxn id="31" idx="1"/>
            <a:endCxn id="37" idx="6"/>
          </p:cNvCxnSpPr>
          <p:nvPr/>
        </p:nvCxnSpPr>
        <p:spPr>
          <a:xfrm flipH="1" flipV="1">
            <a:off x="2113696" y="1956440"/>
            <a:ext cx="622799" cy="39617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1B3E481-6894-807A-15FC-2D886C0FEEE7}"/>
              </a:ext>
            </a:extLst>
          </p:cNvPr>
          <p:cNvSpPr/>
          <p:nvPr/>
        </p:nvSpPr>
        <p:spPr>
          <a:xfrm>
            <a:off x="5929925" y="1275869"/>
            <a:ext cx="6189637" cy="4801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Employee (</a:t>
            </a:r>
          </a:p>
          <a:p>
            <a:r>
              <a:rPr lang="en-GB" dirty="0"/>
              <a:t>    </a:t>
            </a:r>
            <a:r>
              <a:rPr lang="en-GB" dirty="0" err="1"/>
              <a:t>emp_id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emp_name</a:t>
            </a:r>
            <a:r>
              <a:rPr lang="en-GB" dirty="0"/>
              <a:t> VARCHAR(50),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Manager (</a:t>
            </a:r>
          </a:p>
          <a:p>
            <a:r>
              <a:rPr lang="en-GB" dirty="0"/>
              <a:t>    </a:t>
            </a:r>
            <a:r>
              <a:rPr lang="en-GB" dirty="0" err="1"/>
              <a:t>emp_id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dept_name</a:t>
            </a:r>
            <a:r>
              <a:rPr lang="en-GB" dirty="0"/>
              <a:t> VARCHAR(50),</a:t>
            </a:r>
          </a:p>
          <a:p>
            <a:r>
              <a:rPr lang="en-GB" dirty="0"/>
              <a:t>    FOREIGN KEY (</a:t>
            </a:r>
            <a:r>
              <a:rPr lang="en-GB" dirty="0" err="1"/>
              <a:t>emp_id</a:t>
            </a:r>
            <a:r>
              <a:rPr lang="en-GB" dirty="0"/>
              <a:t>) REFERENCES Employee(</a:t>
            </a:r>
            <a:r>
              <a:rPr lang="en-GB" dirty="0" err="1"/>
              <a:t>emp_id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Staff (</a:t>
            </a:r>
          </a:p>
          <a:p>
            <a:r>
              <a:rPr lang="en-GB" dirty="0"/>
              <a:t>    </a:t>
            </a:r>
            <a:r>
              <a:rPr lang="en-GB" dirty="0" err="1"/>
              <a:t>emp_id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job_title</a:t>
            </a:r>
            <a:r>
              <a:rPr lang="en-GB" dirty="0"/>
              <a:t> VARCHAR(50),</a:t>
            </a:r>
          </a:p>
          <a:p>
            <a:r>
              <a:rPr lang="en-GB" dirty="0"/>
              <a:t>    FOREIGN KEY (</a:t>
            </a:r>
            <a:r>
              <a:rPr lang="en-GB" dirty="0" err="1"/>
              <a:t>emp_id</a:t>
            </a:r>
            <a:r>
              <a:rPr lang="en-GB" dirty="0"/>
              <a:t>) REFERENCES Employee(</a:t>
            </a:r>
            <a:r>
              <a:rPr lang="en-GB" dirty="0" err="1"/>
              <a:t>emp_id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F726F0-4BE1-A9E9-3661-1E90336A9788}"/>
              </a:ext>
            </a:extLst>
          </p:cNvPr>
          <p:cNvSpPr/>
          <p:nvPr/>
        </p:nvSpPr>
        <p:spPr>
          <a:xfrm>
            <a:off x="460757" y="490544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dept_name</a:t>
            </a:r>
            <a:endParaRPr lang="is-IS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AF0A91-978E-7CAE-9DE5-68BF6969FA4D}"/>
              </a:ext>
            </a:extLst>
          </p:cNvPr>
          <p:cNvCxnSpPr>
            <a:cxnSpLocks/>
            <a:stCxn id="8" idx="1"/>
            <a:endCxn id="42" idx="6"/>
          </p:cNvCxnSpPr>
          <p:nvPr/>
        </p:nvCxnSpPr>
        <p:spPr>
          <a:xfrm flipH="1">
            <a:off x="1197767" y="4480085"/>
            <a:ext cx="313474" cy="54473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609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A2674C-86AB-F9D9-2689-93C07DFE33C3}"/>
              </a:ext>
            </a:extLst>
          </p:cNvPr>
          <p:cNvSpPr/>
          <p:nvPr/>
        </p:nvSpPr>
        <p:spPr>
          <a:xfrm>
            <a:off x="1511241" y="43069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Truck</a:t>
            </a:r>
            <a:endParaRPr lang="is-I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B5A7D-8E22-5BE3-3295-01E492E29913}"/>
              </a:ext>
            </a:extLst>
          </p:cNvPr>
          <p:cNvSpPr/>
          <p:nvPr/>
        </p:nvSpPr>
        <p:spPr>
          <a:xfrm>
            <a:off x="3813825" y="4299244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Car</a:t>
            </a:r>
            <a:endParaRPr lang="is-I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12B637-60C9-05D4-00E5-0B298EB3B06B}"/>
              </a:ext>
            </a:extLst>
          </p:cNvPr>
          <p:cNvCxnSpPr>
            <a:cxnSpLocks/>
            <a:stCxn id="15" idx="0"/>
            <a:endCxn id="31" idx="2"/>
          </p:cNvCxnSpPr>
          <p:nvPr/>
        </p:nvCxnSpPr>
        <p:spPr>
          <a:xfrm flipH="1" flipV="1">
            <a:off x="3176115" y="2525703"/>
            <a:ext cx="1" cy="88874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E8C0-0B2B-269D-EFEF-C57B5243D92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950862" y="3676797"/>
            <a:ext cx="1021418" cy="6301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83891-10F5-FE79-1B92-E6EDF9150153}"/>
              </a:ext>
            </a:extLst>
          </p:cNvPr>
          <p:cNvCxnSpPr>
            <a:cxnSpLocks/>
            <a:stCxn id="9" idx="0"/>
            <a:endCxn id="15" idx="6"/>
          </p:cNvCxnSpPr>
          <p:nvPr/>
        </p:nvCxnSpPr>
        <p:spPr>
          <a:xfrm flipH="1" flipV="1">
            <a:off x="3379951" y="3632294"/>
            <a:ext cx="873494" cy="6669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E77C265-5678-96C7-2156-974A6B49D8D5}"/>
              </a:ext>
            </a:extLst>
          </p:cNvPr>
          <p:cNvSpPr/>
          <p:nvPr/>
        </p:nvSpPr>
        <p:spPr>
          <a:xfrm>
            <a:off x="2972280" y="3414450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o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E9B3FB7-C3A0-2CB2-2F6B-C5CA1A61C066}"/>
              </a:ext>
            </a:extLst>
          </p:cNvPr>
          <p:cNvSpPr/>
          <p:nvPr/>
        </p:nvSpPr>
        <p:spPr>
          <a:xfrm rot="10544422">
            <a:off x="2562803" y="3310150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7E14809-2D16-9DB6-DD1E-C3ECADE28956}"/>
              </a:ext>
            </a:extLst>
          </p:cNvPr>
          <p:cNvSpPr/>
          <p:nvPr/>
        </p:nvSpPr>
        <p:spPr>
          <a:xfrm rot="4594804">
            <a:off x="3032660" y="3304258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8BB91-2447-8085-CC50-9DBFC6AD7EEB}"/>
              </a:ext>
            </a:extLst>
          </p:cNvPr>
          <p:cNvSpPr txBox="1"/>
          <p:nvPr/>
        </p:nvSpPr>
        <p:spPr>
          <a:xfrm>
            <a:off x="3174286" y="249349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7E2671-7733-20EC-CEC5-60FB75ED2F3D}"/>
              </a:ext>
            </a:extLst>
          </p:cNvPr>
          <p:cNvSpPr/>
          <p:nvPr/>
        </p:nvSpPr>
        <p:spPr>
          <a:xfrm>
            <a:off x="4989426" y="452605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num_doors</a:t>
            </a:r>
            <a:endParaRPr lang="is-IS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9FE067-A6DA-DA2F-D2F6-574F72E5CB29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>
            <a:off x="4693065" y="4472336"/>
            <a:ext cx="296361" cy="1730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706C1-6710-CBF7-EF46-90E0B0AC90FC}"/>
              </a:ext>
            </a:extLst>
          </p:cNvPr>
          <p:cNvSpPr/>
          <p:nvPr/>
        </p:nvSpPr>
        <p:spPr>
          <a:xfrm>
            <a:off x="2736495" y="217952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Vehicle</a:t>
            </a:r>
            <a:endParaRPr lang="is-IS" sz="12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C4235B-5D90-D62A-8119-59ACEBE04360}"/>
              </a:ext>
            </a:extLst>
          </p:cNvPr>
          <p:cNvSpPr/>
          <p:nvPr/>
        </p:nvSpPr>
        <p:spPr>
          <a:xfrm>
            <a:off x="1408021" y="218355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model</a:t>
            </a:r>
            <a:endParaRPr lang="is-IS" sz="9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A95303-F4F9-3F42-0B46-B49C77343A84}"/>
              </a:ext>
            </a:extLst>
          </p:cNvPr>
          <p:cNvCxnSpPr>
            <a:cxnSpLocks/>
            <a:stCxn id="31" idx="1"/>
            <a:endCxn id="33" idx="6"/>
          </p:cNvCxnSpPr>
          <p:nvPr/>
        </p:nvCxnSpPr>
        <p:spPr>
          <a:xfrm flipH="1" flipV="1">
            <a:off x="2145031" y="2302929"/>
            <a:ext cx="591464" cy="4968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0458AC2-AF1F-305E-1162-ABCFFE3D5C35}"/>
              </a:ext>
            </a:extLst>
          </p:cNvPr>
          <p:cNvSpPr/>
          <p:nvPr/>
        </p:nvSpPr>
        <p:spPr>
          <a:xfrm>
            <a:off x="1376686" y="18370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vehicle_id</a:t>
            </a:r>
            <a:endParaRPr lang="is-IS" sz="900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1BDB60-AAF4-87DE-5C51-75182631134E}"/>
              </a:ext>
            </a:extLst>
          </p:cNvPr>
          <p:cNvCxnSpPr>
            <a:cxnSpLocks/>
            <a:stCxn id="31" idx="1"/>
            <a:endCxn id="37" idx="6"/>
          </p:cNvCxnSpPr>
          <p:nvPr/>
        </p:nvCxnSpPr>
        <p:spPr>
          <a:xfrm flipH="1" flipV="1">
            <a:off x="2113696" y="1956440"/>
            <a:ext cx="622799" cy="39617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1B3E481-6894-807A-15FC-2D886C0FEEE7}"/>
              </a:ext>
            </a:extLst>
          </p:cNvPr>
          <p:cNvSpPr/>
          <p:nvPr/>
        </p:nvSpPr>
        <p:spPr>
          <a:xfrm>
            <a:off x="5929925" y="1275869"/>
            <a:ext cx="6189637" cy="4801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Vehicle (</a:t>
            </a:r>
          </a:p>
          <a:p>
            <a:r>
              <a:rPr lang="en-GB" dirty="0"/>
              <a:t>    </a:t>
            </a:r>
            <a:r>
              <a:rPr lang="en-GB" dirty="0" err="1"/>
              <a:t>vehicle_id</a:t>
            </a:r>
            <a:r>
              <a:rPr lang="en-GB" dirty="0"/>
              <a:t> INT PRIMARY KEY,</a:t>
            </a:r>
          </a:p>
          <a:p>
            <a:r>
              <a:rPr lang="en-GB" dirty="0"/>
              <a:t>    model VARCHAR(50)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Car (</a:t>
            </a:r>
          </a:p>
          <a:p>
            <a:r>
              <a:rPr lang="en-GB" dirty="0"/>
              <a:t>    </a:t>
            </a:r>
            <a:r>
              <a:rPr lang="en-GB" dirty="0" err="1"/>
              <a:t>vehicle_id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num_doors</a:t>
            </a:r>
            <a:r>
              <a:rPr lang="en-GB" dirty="0"/>
              <a:t> INT,</a:t>
            </a:r>
          </a:p>
          <a:p>
            <a:r>
              <a:rPr lang="en-GB" dirty="0"/>
              <a:t>    FOREIGN KEY (</a:t>
            </a:r>
            <a:r>
              <a:rPr lang="en-GB" dirty="0" err="1"/>
              <a:t>vehicle_id</a:t>
            </a:r>
            <a:r>
              <a:rPr lang="en-GB" dirty="0"/>
              <a:t>) REFERENCES Vehicle(</a:t>
            </a:r>
            <a:r>
              <a:rPr lang="en-GB" dirty="0" err="1"/>
              <a:t>vehicle_id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Truck (</a:t>
            </a:r>
          </a:p>
          <a:p>
            <a:r>
              <a:rPr lang="en-GB" dirty="0"/>
              <a:t>    </a:t>
            </a:r>
            <a:r>
              <a:rPr lang="en-GB" dirty="0" err="1"/>
              <a:t>vehicle_id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payload_capacity</a:t>
            </a:r>
            <a:r>
              <a:rPr lang="en-GB" dirty="0"/>
              <a:t> INT,</a:t>
            </a:r>
          </a:p>
          <a:p>
            <a:r>
              <a:rPr lang="en-GB" dirty="0"/>
              <a:t>    FOREIGN KEY (</a:t>
            </a:r>
            <a:r>
              <a:rPr lang="en-GB" dirty="0" err="1"/>
              <a:t>vehicle_id</a:t>
            </a:r>
            <a:r>
              <a:rPr lang="en-GB" dirty="0"/>
              <a:t>) REFERENCES Vehicle(</a:t>
            </a:r>
            <a:r>
              <a:rPr lang="en-GB" dirty="0" err="1"/>
              <a:t>vehicle_id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F726F0-4BE1-A9E9-3661-1E90336A9788}"/>
              </a:ext>
            </a:extLst>
          </p:cNvPr>
          <p:cNvSpPr/>
          <p:nvPr/>
        </p:nvSpPr>
        <p:spPr>
          <a:xfrm>
            <a:off x="263236" y="4905445"/>
            <a:ext cx="934531" cy="236796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payload_capacity</a:t>
            </a:r>
            <a:endParaRPr lang="is-IS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AF0A91-978E-7CAE-9DE5-68BF6969FA4D}"/>
              </a:ext>
            </a:extLst>
          </p:cNvPr>
          <p:cNvCxnSpPr>
            <a:cxnSpLocks/>
            <a:stCxn id="8" idx="1"/>
            <a:endCxn id="42" idx="6"/>
          </p:cNvCxnSpPr>
          <p:nvPr/>
        </p:nvCxnSpPr>
        <p:spPr>
          <a:xfrm flipH="1">
            <a:off x="1197767" y="4480085"/>
            <a:ext cx="313474" cy="54375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97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A2674C-86AB-F9D9-2689-93C07DFE33C3}"/>
              </a:ext>
            </a:extLst>
          </p:cNvPr>
          <p:cNvSpPr/>
          <p:nvPr/>
        </p:nvSpPr>
        <p:spPr>
          <a:xfrm>
            <a:off x="1511241" y="43069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Circle</a:t>
            </a:r>
            <a:endParaRPr lang="is-I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B5A7D-8E22-5BE3-3295-01E492E29913}"/>
              </a:ext>
            </a:extLst>
          </p:cNvPr>
          <p:cNvSpPr/>
          <p:nvPr/>
        </p:nvSpPr>
        <p:spPr>
          <a:xfrm>
            <a:off x="3813825" y="4299244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Square</a:t>
            </a:r>
            <a:endParaRPr lang="is-I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12B637-60C9-05D4-00E5-0B298EB3B06B}"/>
              </a:ext>
            </a:extLst>
          </p:cNvPr>
          <p:cNvCxnSpPr>
            <a:cxnSpLocks/>
            <a:stCxn id="15" idx="0"/>
            <a:endCxn id="31" idx="2"/>
          </p:cNvCxnSpPr>
          <p:nvPr/>
        </p:nvCxnSpPr>
        <p:spPr>
          <a:xfrm flipH="1" flipV="1">
            <a:off x="3176115" y="2525703"/>
            <a:ext cx="1" cy="88874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E8C0-0B2B-269D-EFEF-C57B5243D92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950862" y="3676797"/>
            <a:ext cx="1021418" cy="6301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83891-10F5-FE79-1B92-E6EDF9150153}"/>
              </a:ext>
            </a:extLst>
          </p:cNvPr>
          <p:cNvCxnSpPr>
            <a:cxnSpLocks/>
            <a:stCxn id="9" idx="0"/>
            <a:endCxn id="15" idx="6"/>
          </p:cNvCxnSpPr>
          <p:nvPr/>
        </p:nvCxnSpPr>
        <p:spPr>
          <a:xfrm flipH="1" flipV="1">
            <a:off x="3379951" y="3632294"/>
            <a:ext cx="873494" cy="6669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E77C265-5678-96C7-2156-974A6B49D8D5}"/>
              </a:ext>
            </a:extLst>
          </p:cNvPr>
          <p:cNvSpPr/>
          <p:nvPr/>
        </p:nvSpPr>
        <p:spPr>
          <a:xfrm>
            <a:off x="2972280" y="3414450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E9B3FB7-C3A0-2CB2-2F6B-C5CA1A61C066}"/>
              </a:ext>
            </a:extLst>
          </p:cNvPr>
          <p:cNvSpPr/>
          <p:nvPr/>
        </p:nvSpPr>
        <p:spPr>
          <a:xfrm rot="10544422">
            <a:off x="2562803" y="3310150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7E14809-2D16-9DB6-DD1E-C3ECADE28956}"/>
              </a:ext>
            </a:extLst>
          </p:cNvPr>
          <p:cNvSpPr/>
          <p:nvPr/>
        </p:nvSpPr>
        <p:spPr>
          <a:xfrm rot="4594804">
            <a:off x="3032660" y="3304258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8BB91-2447-8085-CC50-9DBFC6AD7EEB}"/>
              </a:ext>
            </a:extLst>
          </p:cNvPr>
          <p:cNvSpPr txBox="1"/>
          <p:nvPr/>
        </p:nvSpPr>
        <p:spPr>
          <a:xfrm>
            <a:off x="3174286" y="249349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7E2671-7733-20EC-CEC5-60FB75ED2F3D}"/>
              </a:ext>
            </a:extLst>
          </p:cNvPr>
          <p:cNvSpPr/>
          <p:nvPr/>
        </p:nvSpPr>
        <p:spPr>
          <a:xfrm>
            <a:off x="4989426" y="452605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 </a:t>
            </a:r>
            <a:r>
              <a:rPr lang="en-GB" sz="900" dirty="0" err="1"/>
              <a:t>side_length</a:t>
            </a:r>
            <a:endParaRPr lang="is-IS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9FE067-A6DA-DA2F-D2F6-574F72E5CB29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>
            <a:off x="4693065" y="4472336"/>
            <a:ext cx="296361" cy="1730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706C1-6710-CBF7-EF46-90E0B0AC90FC}"/>
              </a:ext>
            </a:extLst>
          </p:cNvPr>
          <p:cNvSpPr/>
          <p:nvPr/>
        </p:nvSpPr>
        <p:spPr>
          <a:xfrm>
            <a:off x="2736495" y="217952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Shape</a:t>
            </a:r>
            <a:endParaRPr lang="is-IS" sz="1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458AC2-AF1F-305E-1162-ABCFFE3D5C35}"/>
              </a:ext>
            </a:extLst>
          </p:cNvPr>
          <p:cNvSpPr/>
          <p:nvPr/>
        </p:nvSpPr>
        <p:spPr>
          <a:xfrm>
            <a:off x="1376686" y="18370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/>
              <a:t>shape _id</a:t>
            </a:r>
            <a:endParaRPr lang="is-IS" sz="900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1BDB60-AAF4-87DE-5C51-75182631134E}"/>
              </a:ext>
            </a:extLst>
          </p:cNvPr>
          <p:cNvCxnSpPr>
            <a:cxnSpLocks/>
            <a:stCxn id="31" idx="1"/>
            <a:endCxn id="37" idx="6"/>
          </p:cNvCxnSpPr>
          <p:nvPr/>
        </p:nvCxnSpPr>
        <p:spPr>
          <a:xfrm flipH="1" flipV="1">
            <a:off x="2113696" y="1956440"/>
            <a:ext cx="622799" cy="39617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1B3E481-6894-807A-15FC-2D886C0FEEE7}"/>
              </a:ext>
            </a:extLst>
          </p:cNvPr>
          <p:cNvSpPr/>
          <p:nvPr/>
        </p:nvSpPr>
        <p:spPr>
          <a:xfrm>
            <a:off x="5929925" y="1275869"/>
            <a:ext cx="6189637" cy="4801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Shape (</a:t>
            </a:r>
          </a:p>
          <a:p>
            <a:r>
              <a:rPr lang="en-GB" dirty="0"/>
              <a:t>    </a:t>
            </a:r>
            <a:r>
              <a:rPr lang="en-GB" dirty="0" err="1"/>
              <a:t>shape_id</a:t>
            </a:r>
            <a:r>
              <a:rPr lang="en-GB" dirty="0"/>
              <a:t> INT PRIMARY KEY,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Circle (</a:t>
            </a:r>
          </a:p>
          <a:p>
            <a:r>
              <a:rPr lang="en-GB" dirty="0"/>
              <a:t>    </a:t>
            </a:r>
            <a:r>
              <a:rPr lang="en-GB" dirty="0" err="1"/>
              <a:t>shape_id</a:t>
            </a:r>
            <a:r>
              <a:rPr lang="en-GB" dirty="0"/>
              <a:t> INT PRIMARY KEY,</a:t>
            </a:r>
          </a:p>
          <a:p>
            <a:r>
              <a:rPr lang="en-GB" dirty="0"/>
              <a:t>    radius FLOAT,</a:t>
            </a:r>
          </a:p>
          <a:p>
            <a:r>
              <a:rPr lang="en-GB" dirty="0"/>
              <a:t>    FOREIGN KEY (</a:t>
            </a:r>
            <a:r>
              <a:rPr lang="en-GB" dirty="0" err="1"/>
              <a:t>shape_id</a:t>
            </a:r>
            <a:r>
              <a:rPr lang="en-GB" dirty="0"/>
              <a:t>) REFERENCES Shape(</a:t>
            </a:r>
            <a:r>
              <a:rPr lang="en-GB" dirty="0" err="1"/>
              <a:t>shape_id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Square (</a:t>
            </a:r>
          </a:p>
          <a:p>
            <a:r>
              <a:rPr lang="en-GB" dirty="0"/>
              <a:t>    </a:t>
            </a:r>
            <a:r>
              <a:rPr lang="en-GB" dirty="0" err="1"/>
              <a:t>shape_id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side_length</a:t>
            </a:r>
            <a:r>
              <a:rPr lang="en-GB" dirty="0"/>
              <a:t> FLOAT,</a:t>
            </a:r>
          </a:p>
          <a:p>
            <a:r>
              <a:rPr lang="en-GB" dirty="0"/>
              <a:t>    FOREIGN KEY (</a:t>
            </a:r>
            <a:r>
              <a:rPr lang="en-GB" dirty="0" err="1"/>
              <a:t>shape_id</a:t>
            </a:r>
            <a:r>
              <a:rPr lang="en-GB" dirty="0"/>
              <a:t>) REFERENCES Shape(</a:t>
            </a:r>
            <a:r>
              <a:rPr lang="en-GB" dirty="0" err="1"/>
              <a:t>shape_id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F726F0-4BE1-A9E9-3661-1E90336A9788}"/>
              </a:ext>
            </a:extLst>
          </p:cNvPr>
          <p:cNvSpPr/>
          <p:nvPr/>
        </p:nvSpPr>
        <p:spPr>
          <a:xfrm>
            <a:off x="457619" y="4905445"/>
            <a:ext cx="740148" cy="236795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radius</a:t>
            </a:r>
            <a:endParaRPr lang="is-IS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AF0A91-978E-7CAE-9DE5-68BF6969FA4D}"/>
              </a:ext>
            </a:extLst>
          </p:cNvPr>
          <p:cNvCxnSpPr>
            <a:cxnSpLocks/>
            <a:stCxn id="8" idx="1"/>
            <a:endCxn id="42" idx="6"/>
          </p:cNvCxnSpPr>
          <p:nvPr/>
        </p:nvCxnSpPr>
        <p:spPr>
          <a:xfrm flipH="1">
            <a:off x="1197767" y="4480085"/>
            <a:ext cx="313474" cy="54375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205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A2674C-86AB-F9D9-2689-93C07DFE33C3}"/>
              </a:ext>
            </a:extLst>
          </p:cNvPr>
          <p:cNvSpPr/>
          <p:nvPr/>
        </p:nvSpPr>
        <p:spPr>
          <a:xfrm>
            <a:off x="1511241" y="43069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Bird</a:t>
            </a:r>
            <a:endParaRPr lang="is-I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B5A7D-8E22-5BE3-3295-01E492E29913}"/>
              </a:ext>
            </a:extLst>
          </p:cNvPr>
          <p:cNvSpPr/>
          <p:nvPr/>
        </p:nvSpPr>
        <p:spPr>
          <a:xfrm>
            <a:off x="3813825" y="4299244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Mammal</a:t>
            </a:r>
            <a:endParaRPr lang="is-I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12B637-60C9-05D4-00E5-0B298EB3B06B}"/>
              </a:ext>
            </a:extLst>
          </p:cNvPr>
          <p:cNvCxnSpPr>
            <a:cxnSpLocks/>
            <a:stCxn id="15" idx="0"/>
            <a:endCxn id="31" idx="2"/>
          </p:cNvCxnSpPr>
          <p:nvPr/>
        </p:nvCxnSpPr>
        <p:spPr>
          <a:xfrm flipH="1" flipV="1">
            <a:off x="3176115" y="2525703"/>
            <a:ext cx="1" cy="88874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E8C0-0B2B-269D-EFEF-C57B5243D92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950862" y="3676797"/>
            <a:ext cx="1021418" cy="6301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83891-10F5-FE79-1B92-E6EDF9150153}"/>
              </a:ext>
            </a:extLst>
          </p:cNvPr>
          <p:cNvCxnSpPr>
            <a:cxnSpLocks/>
            <a:stCxn id="9" idx="0"/>
            <a:endCxn id="15" idx="6"/>
          </p:cNvCxnSpPr>
          <p:nvPr/>
        </p:nvCxnSpPr>
        <p:spPr>
          <a:xfrm flipH="1" flipV="1">
            <a:off x="3379951" y="3632294"/>
            <a:ext cx="873494" cy="6669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E77C265-5678-96C7-2156-974A6B49D8D5}"/>
              </a:ext>
            </a:extLst>
          </p:cNvPr>
          <p:cNvSpPr/>
          <p:nvPr/>
        </p:nvSpPr>
        <p:spPr>
          <a:xfrm>
            <a:off x="2972280" y="3414450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E9B3FB7-C3A0-2CB2-2F6B-C5CA1A61C066}"/>
              </a:ext>
            </a:extLst>
          </p:cNvPr>
          <p:cNvSpPr/>
          <p:nvPr/>
        </p:nvSpPr>
        <p:spPr>
          <a:xfrm rot="10544422">
            <a:off x="2562803" y="3310150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7E14809-2D16-9DB6-DD1E-C3ECADE28956}"/>
              </a:ext>
            </a:extLst>
          </p:cNvPr>
          <p:cNvSpPr/>
          <p:nvPr/>
        </p:nvSpPr>
        <p:spPr>
          <a:xfrm rot="4594804">
            <a:off x="3032660" y="3304258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8BB91-2447-8085-CC50-9DBFC6AD7EEB}"/>
              </a:ext>
            </a:extLst>
          </p:cNvPr>
          <p:cNvSpPr txBox="1"/>
          <p:nvPr/>
        </p:nvSpPr>
        <p:spPr>
          <a:xfrm>
            <a:off x="3174286" y="2493491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7E2671-7733-20EC-CEC5-60FB75ED2F3D}"/>
              </a:ext>
            </a:extLst>
          </p:cNvPr>
          <p:cNvSpPr/>
          <p:nvPr/>
        </p:nvSpPr>
        <p:spPr>
          <a:xfrm>
            <a:off x="4989426" y="452605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num_legs</a:t>
            </a:r>
            <a:endParaRPr lang="is-IS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9FE067-A6DA-DA2F-D2F6-574F72E5CB29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>
            <a:off x="4693065" y="4472336"/>
            <a:ext cx="296361" cy="1730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706C1-6710-CBF7-EF46-90E0B0AC90FC}"/>
              </a:ext>
            </a:extLst>
          </p:cNvPr>
          <p:cNvSpPr/>
          <p:nvPr/>
        </p:nvSpPr>
        <p:spPr>
          <a:xfrm>
            <a:off x="2736495" y="217952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Animal</a:t>
            </a:r>
            <a:endParaRPr lang="is-IS" sz="1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458AC2-AF1F-305E-1162-ABCFFE3D5C35}"/>
              </a:ext>
            </a:extLst>
          </p:cNvPr>
          <p:cNvSpPr/>
          <p:nvPr/>
        </p:nvSpPr>
        <p:spPr>
          <a:xfrm>
            <a:off x="1376686" y="18370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animal_id</a:t>
            </a:r>
            <a:endParaRPr lang="is-IS" sz="900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1BDB60-AAF4-87DE-5C51-75182631134E}"/>
              </a:ext>
            </a:extLst>
          </p:cNvPr>
          <p:cNvCxnSpPr>
            <a:cxnSpLocks/>
            <a:stCxn id="31" idx="1"/>
            <a:endCxn id="37" idx="6"/>
          </p:cNvCxnSpPr>
          <p:nvPr/>
        </p:nvCxnSpPr>
        <p:spPr>
          <a:xfrm flipH="1" flipV="1">
            <a:off x="2113696" y="1956440"/>
            <a:ext cx="622799" cy="39617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1B3E481-6894-807A-15FC-2D886C0FEEE7}"/>
              </a:ext>
            </a:extLst>
          </p:cNvPr>
          <p:cNvSpPr/>
          <p:nvPr/>
        </p:nvSpPr>
        <p:spPr>
          <a:xfrm>
            <a:off x="5929925" y="1275869"/>
            <a:ext cx="6189637" cy="4801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Animal (</a:t>
            </a:r>
          </a:p>
          <a:p>
            <a:r>
              <a:rPr lang="en-GB" dirty="0"/>
              <a:t>    </a:t>
            </a:r>
            <a:r>
              <a:rPr lang="en-GB" dirty="0" err="1"/>
              <a:t>animal_id</a:t>
            </a:r>
            <a:r>
              <a:rPr lang="en-GB" dirty="0"/>
              <a:t> INT PRIMARY KEY,</a:t>
            </a:r>
          </a:p>
          <a:p>
            <a:r>
              <a:rPr lang="en-GB" dirty="0"/>
              <a:t>    name VARCHAR(50)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Bird (</a:t>
            </a:r>
          </a:p>
          <a:p>
            <a:r>
              <a:rPr lang="en-GB" dirty="0"/>
              <a:t>    </a:t>
            </a:r>
            <a:r>
              <a:rPr lang="en-GB" dirty="0" err="1"/>
              <a:t>animal_id</a:t>
            </a:r>
            <a:r>
              <a:rPr lang="en-GB" dirty="0"/>
              <a:t> INT PRIMARY KEY,</a:t>
            </a:r>
          </a:p>
          <a:p>
            <a:r>
              <a:rPr lang="en-GB" dirty="0"/>
              <a:t>    wingspan FLOAT,</a:t>
            </a:r>
          </a:p>
          <a:p>
            <a:r>
              <a:rPr lang="en-GB" dirty="0"/>
              <a:t>    FOREIGN KEY (</a:t>
            </a:r>
            <a:r>
              <a:rPr lang="en-GB" dirty="0" err="1"/>
              <a:t>animal_id</a:t>
            </a:r>
            <a:r>
              <a:rPr lang="en-GB" dirty="0"/>
              <a:t>) REFERENCES Animal(</a:t>
            </a:r>
            <a:r>
              <a:rPr lang="en-GB" dirty="0" err="1"/>
              <a:t>animal_id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Mammal (</a:t>
            </a:r>
          </a:p>
          <a:p>
            <a:r>
              <a:rPr lang="en-GB" dirty="0"/>
              <a:t>    </a:t>
            </a:r>
            <a:r>
              <a:rPr lang="en-GB" dirty="0" err="1"/>
              <a:t>animal_id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num_legs</a:t>
            </a:r>
            <a:r>
              <a:rPr lang="en-GB" dirty="0"/>
              <a:t> INT,</a:t>
            </a:r>
          </a:p>
          <a:p>
            <a:r>
              <a:rPr lang="en-GB" dirty="0"/>
              <a:t>    FOREIGN KEY (</a:t>
            </a:r>
            <a:r>
              <a:rPr lang="en-GB" dirty="0" err="1"/>
              <a:t>animal_id</a:t>
            </a:r>
            <a:r>
              <a:rPr lang="en-GB" dirty="0"/>
              <a:t>) REFERENCES Animal(</a:t>
            </a:r>
            <a:r>
              <a:rPr lang="en-GB" dirty="0" err="1"/>
              <a:t>animal_id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F726F0-4BE1-A9E9-3661-1E90336A9788}"/>
              </a:ext>
            </a:extLst>
          </p:cNvPr>
          <p:cNvSpPr/>
          <p:nvPr/>
        </p:nvSpPr>
        <p:spPr>
          <a:xfrm>
            <a:off x="457619" y="4905445"/>
            <a:ext cx="740148" cy="236795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wingspan</a:t>
            </a:r>
            <a:endParaRPr lang="is-IS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AF0A91-978E-7CAE-9DE5-68BF6969FA4D}"/>
              </a:ext>
            </a:extLst>
          </p:cNvPr>
          <p:cNvCxnSpPr>
            <a:cxnSpLocks/>
            <a:stCxn id="8" idx="1"/>
            <a:endCxn id="42" idx="6"/>
          </p:cNvCxnSpPr>
          <p:nvPr/>
        </p:nvCxnSpPr>
        <p:spPr>
          <a:xfrm flipH="1">
            <a:off x="1197767" y="4480085"/>
            <a:ext cx="313474" cy="54375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B21E8FA8-0FC1-0D55-BCE9-416F4675527E}"/>
              </a:ext>
            </a:extLst>
          </p:cNvPr>
          <p:cNvSpPr/>
          <p:nvPr/>
        </p:nvSpPr>
        <p:spPr>
          <a:xfrm>
            <a:off x="1392181" y="2258541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name</a:t>
            </a:r>
            <a:endParaRPr lang="is-IS" sz="900" u="sng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403CC0-E05E-7997-4B48-9D07799D6273}"/>
              </a:ext>
            </a:extLst>
          </p:cNvPr>
          <p:cNvCxnSpPr>
            <a:cxnSpLocks/>
            <a:stCxn id="31" idx="1"/>
            <a:endCxn id="2" idx="6"/>
          </p:cNvCxnSpPr>
          <p:nvPr/>
        </p:nvCxnSpPr>
        <p:spPr>
          <a:xfrm flipH="1">
            <a:off x="2129191" y="2352612"/>
            <a:ext cx="607304" cy="2530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155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FEF95BB-48E2-CA0E-23C5-16D23EFBA714}"/>
              </a:ext>
            </a:extLst>
          </p:cNvPr>
          <p:cNvSpPr/>
          <p:nvPr/>
        </p:nvSpPr>
        <p:spPr>
          <a:xfrm>
            <a:off x="2805988" y="4167047"/>
            <a:ext cx="1000013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 err="1"/>
              <a:t>AccountHolder</a:t>
            </a:r>
            <a:endParaRPr lang="is-I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2940D-AA01-74D9-7255-6DD3ADF6E7C6}"/>
              </a:ext>
            </a:extLst>
          </p:cNvPr>
          <p:cNvCxnSpPr>
            <a:cxnSpLocks/>
            <a:stCxn id="15" idx="7"/>
            <a:endCxn id="41" idx="2"/>
          </p:cNvCxnSpPr>
          <p:nvPr/>
        </p:nvCxnSpPr>
        <p:spPr>
          <a:xfrm flipV="1">
            <a:off x="3454332" y="2596915"/>
            <a:ext cx="735107" cy="58926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1B8BB3-2A99-C3F8-9E42-65954FF794EA}"/>
              </a:ext>
            </a:extLst>
          </p:cNvPr>
          <p:cNvCxnSpPr>
            <a:cxnSpLocks/>
            <a:stCxn id="35" idx="2"/>
            <a:endCxn id="15" idx="1"/>
          </p:cNvCxnSpPr>
          <p:nvPr/>
        </p:nvCxnSpPr>
        <p:spPr>
          <a:xfrm>
            <a:off x="2327670" y="2596916"/>
            <a:ext cx="838395" cy="58926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FA2CEF-7DD6-701B-4607-0B1135929F77}"/>
              </a:ext>
            </a:extLst>
          </p:cNvPr>
          <p:cNvCxnSpPr>
            <a:cxnSpLocks/>
            <a:stCxn id="9" idx="0"/>
            <a:endCxn id="15" idx="4"/>
          </p:cNvCxnSpPr>
          <p:nvPr/>
        </p:nvCxnSpPr>
        <p:spPr>
          <a:xfrm flipV="1">
            <a:off x="3305995" y="3558061"/>
            <a:ext cx="4204" cy="60898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1B0A9EB-8A7C-7C06-B8A5-D520A32AD4E1}"/>
              </a:ext>
            </a:extLst>
          </p:cNvPr>
          <p:cNvSpPr/>
          <p:nvPr/>
        </p:nvSpPr>
        <p:spPr>
          <a:xfrm>
            <a:off x="730165" y="2140377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PNR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645CA9-569A-7514-CD2F-02FCC0B25ADD}"/>
              </a:ext>
            </a:extLst>
          </p:cNvPr>
          <p:cNvCxnSpPr>
            <a:cxnSpLocks/>
            <a:stCxn id="35" idx="1"/>
            <a:endCxn id="13" idx="6"/>
          </p:cNvCxnSpPr>
          <p:nvPr/>
        </p:nvCxnSpPr>
        <p:spPr>
          <a:xfrm flipH="1" flipV="1">
            <a:off x="1467175" y="2259751"/>
            <a:ext cx="420875" cy="1640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3CE6307-7568-521B-4F12-C6280BDCA8FD}"/>
              </a:ext>
            </a:extLst>
          </p:cNvPr>
          <p:cNvSpPr/>
          <p:nvPr/>
        </p:nvSpPr>
        <p:spPr>
          <a:xfrm>
            <a:off x="3106363" y="3122373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u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6E9E92-DFD7-B0CF-7B33-8DDBD0E3A46A}"/>
              </a:ext>
            </a:extLst>
          </p:cNvPr>
          <p:cNvSpPr/>
          <p:nvPr/>
        </p:nvSpPr>
        <p:spPr>
          <a:xfrm rot="8153249">
            <a:off x="2964770" y="3234227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AA14D-9C85-3EF6-2D17-0841058DAAB5}"/>
              </a:ext>
            </a:extLst>
          </p:cNvPr>
          <p:cNvSpPr txBox="1"/>
          <p:nvPr/>
        </p:nvSpPr>
        <p:spPr>
          <a:xfrm>
            <a:off x="3280629" y="3522724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3A3BD1-3140-8DE5-2363-9CA7CC1DB3F6}"/>
              </a:ext>
            </a:extLst>
          </p:cNvPr>
          <p:cNvSpPr/>
          <p:nvPr/>
        </p:nvSpPr>
        <p:spPr>
          <a:xfrm>
            <a:off x="1888050" y="225073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Person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562D70-2DE4-E3CD-89A8-6C430FC0D482}"/>
              </a:ext>
            </a:extLst>
          </p:cNvPr>
          <p:cNvSpPr/>
          <p:nvPr/>
        </p:nvSpPr>
        <p:spPr>
          <a:xfrm>
            <a:off x="3749819" y="2250732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Company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C07C208-3F67-81A4-C290-C9D11E2D4720}"/>
              </a:ext>
            </a:extLst>
          </p:cNvPr>
          <p:cNvSpPr/>
          <p:nvPr/>
        </p:nvSpPr>
        <p:spPr>
          <a:xfrm>
            <a:off x="714776" y="259691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pname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665DC0-CCB3-0983-DE6B-36331D1EF11A}"/>
              </a:ext>
            </a:extLst>
          </p:cNvPr>
          <p:cNvCxnSpPr>
            <a:cxnSpLocks/>
            <a:stCxn id="35" idx="1"/>
            <a:endCxn id="47" idx="6"/>
          </p:cNvCxnSpPr>
          <p:nvPr/>
        </p:nvCxnSpPr>
        <p:spPr>
          <a:xfrm flipH="1">
            <a:off x="1451786" y="2423825"/>
            <a:ext cx="436264" cy="29246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639B9F9-5BEF-411E-AC57-4EF9AC16A936}"/>
              </a:ext>
            </a:extLst>
          </p:cNvPr>
          <p:cNvSpPr/>
          <p:nvPr/>
        </p:nvSpPr>
        <p:spPr>
          <a:xfrm>
            <a:off x="5952669" y="1097576"/>
            <a:ext cx="5858265" cy="5158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AccountHolder</a:t>
            </a:r>
            <a:r>
              <a:rPr lang="en-GB" dirty="0"/>
              <a:t> (xx) (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SERIAL PRIMARY KEY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Person (</a:t>
            </a:r>
          </a:p>
          <a:p>
            <a:r>
              <a:rPr lang="en-GB" dirty="0"/>
              <a:t>	PNR SERIAL PRIMARY KEY,</a:t>
            </a:r>
          </a:p>
          <a:p>
            <a:r>
              <a:rPr lang="en-GB" dirty="0"/>
              <a:t>	</a:t>
            </a:r>
            <a:r>
              <a:rPr lang="en-GB" dirty="0" err="1"/>
              <a:t>pname</a:t>
            </a:r>
            <a:r>
              <a:rPr lang="en-GB" dirty="0"/>
              <a:t> VARCHAR NOT NULL,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INTEGER </a:t>
            </a:r>
            <a:r>
              <a:rPr lang="en-GB" b="1" dirty="0"/>
              <a:t>NOT NULL </a:t>
            </a:r>
            <a:r>
              <a:rPr lang="en-GB" dirty="0"/>
              <a:t>REFERENCES 	</a:t>
            </a:r>
            <a:r>
              <a:rPr lang="en-GB" dirty="0" err="1"/>
              <a:t>AccountHolder</a:t>
            </a:r>
            <a:r>
              <a:rPr lang="en-GB" dirty="0"/>
              <a:t>(</a:t>
            </a:r>
            <a:r>
              <a:rPr lang="en-GB" dirty="0" err="1"/>
              <a:t>AcctID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Company (</a:t>
            </a:r>
          </a:p>
          <a:p>
            <a:r>
              <a:rPr lang="en-GB" dirty="0"/>
              <a:t>	CNR SERIAL PRIMARY KEY,</a:t>
            </a:r>
          </a:p>
          <a:p>
            <a:r>
              <a:rPr lang="en-GB" dirty="0"/>
              <a:t>	</a:t>
            </a:r>
            <a:r>
              <a:rPr lang="en-GB" dirty="0" err="1"/>
              <a:t>cnameVARCHAR</a:t>
            </a:r>
            <a:r>
              <a:rPr lang="en-GB" dirty="0"/>
              <a:t> NOT NULL,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INTEGER </a:t>
            </a:r>
            <a:r>
              <a:rPr lang="en-GB" b="1" dirty="0"/>
              <a:t>NOT NULL </a:t>
            </a:r>
            <a:r>
              <a:rPr lang="en-GB" dirty="0"/>
              <a:t>REFERENCES 	</a:t>
            </a:r>
            <a:r>
              <a:rPr lang="en-GB" dirty="0" err="1"/>
              <a:t>AccountHolder</a:t>
            </a:r>
            <a:r>
              <a:rPr lang="en-GB" dirty="0"/>
              <a:t>(</a:t>
            </a:r>
            <a:r>
              <a:rPr lang="en-GB" dirty="0" err="1"/>
              <a:t>AcctID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  <a:endParaRPr lang="en-DK" dirty="0"/>
          </a:p>
          <a:p>
            <a:endParaRPr lang="en-DK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590B018-01C2-2E7C-253B-3CE6E244747A}"/>
              </a:ext>
            </a:extLst>
          </p:cNvPr>
          <p:cNvSpPr/>
          <p:nvPr/>
        </p:nvSpPr>
        <p:spPr>
          <a:xfrm>
            <a:off x="4874578" y="2025968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CNR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F0C51C4-B104-44C0-7692-282BC80911CD}"/>
              </a:ext>
            </a:extLst>
          </p:cNvPr>
          <p:cNvCxnSpPr>
            <a:cxnSpLocks/>
            <a:stCxn id="41" idx="3"/>
            <a:endCxn id="52" idx="2"/>
          </p:cNvCxnSpPr>
          <p:nvPr/>
        </p:nvCxnSpPr>
        <p:spPr>
          <a:xfrm flipV="1">
            <a:off x="4629059" y="2145342"/>
            <a:ext cx="245519" cy="27848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03747C4-A26E-CA62-092B-609EA5C379C2}"/>
              </a:ext>
            </a:extLst>
          </p:cNvPr>
          <p:cNvSpPr/>
          <p:nvPr/>
        </p:nvSpPr>
        <p:spPr>
          <a:xfrm>
            <a:off x="4899025" y="25105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cname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5F27A0C-D048-EE58-C7D0-928772BFBEB3}"/>
              </a:ext>
            </a:extLst>
          </p:cNvPr>
          <p:cNvCxnSpPr>
            <a:cxnSpLocks/>
            <a:stCxn id="41" idx="3"/>
            <a:endCxn id="57" idx="2"/>
          </p:cNvCxnSpPr>
          <p:nvPr/>
        </p:nvCxnSpPr>
        <p:spPr>
          <a:xfrm>
            <a:off x="4629059" y="2423824"/>
            <a:ext cx="269966" cy="20611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6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188D27E-CA38-40B3-BE7B-75ECACEF7B11}"/>
              </a:ext>
            </a:extLst>
          </p:cNvPr>
          <p:cNvCxnSpPr>
            <a:cxnSpLocks/>
            <a:stCxn id="10" idx="1"/>
            <a:endCxn id="5" idx="6"/>
          </p:cNvCxnSpPr>
          <p:nvPr/>
        </p:nvCxnSpPr>
        <p:spPr>
          <a:xfrm flipH="1" flipV="1">
            <a:off x="2463819" y="3374468"/>
            <a:ext cx="990728" cy="17851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5059A76-BC9D-2C5F-97AC-4F6D748B2EE3}"/>
              </a:ext>
            </a:extLst>
          </p:cNvPr>
          <p:cNvGrpSpPr/>
          <p:nvPr/>
        </p:nvGrpSpPr>
        <p:grpSpPr>
          <a:xfrm>
            <a:off x="1647296" y="3235216"/>
            <a:ext cx="889054" cy="288000"/>
            <a:chOff x="1647296" y="3235216"/>
            <a:chExt cx="889054" cy="288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5605120-57B9-CE80-06B3-B558EE9A67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7296" y="3235216"/>
              <a:ext cx="889054" cy="288000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Street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16D1DA1-3257-CAA0-1FF5-695A122CD240}"/>
                </a:ext>
              </a:extLst>
            </p:cNvPr>
            <p:cNvSpPr/>
            <p:nvPr/>
          </p:nvSpPr>
          <p:spPr>
            <a:xfrm>
              <a:off x="1726809" y="3255094"/>
              <a:ext cx="737010" cy="238747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Email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F826A99-CC08-0CA9-9A60-AF9DCF403FB3}"/>
              </a:ext>
            </a:extLst>
          </p:cNvPr>
          <p:cNvSpPr/>
          <p:nvPr/>
        </p:nvSpPr>
        <p:spPr>
          <a:xfrm>
            <a:off x="5730240" y="2107404"/>
            <a:ext cx="4229854" cy="2727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Email ( </a:t>
            </a:r>
          </a:p>
          <a:p>
            <a:r>
              <a:rPr lang="en-GB" dirty="0"/>
              <a:t>	Email VARCHAR, </a:t>
            </a:r>
            <a:r>
              <a:rPr lang="en-GB" dirty="0" err="1"/>
              <a:t>TestID</a:t>
            </a:r>
            <a:r>
              <a:rPr lang="en-GB" dirty="0"/>
              <a:t> INTEGER 	REFERENCES Test(</a:t>
            </a:r>
            <a:r>
              <a:rPr lang="en-GB" dirty="0" err="1"/>
              <a:t>TestID</a:t>
            </a:r>
            <a:r>
              <a:rPr lang="en-GB" dirty="0"/>
              <a:t>), 	PRIMARY KEY (Email, </a:t>
            </a:r>
            <a:r>
              <a:rPr lang="en-GB" dirty="0" err="1"/>
              <a:t>TestID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C2D516-BEB1-6296-F1B6-4BBC4D20836E}"/>
              </a:ext>
            </a:extLst>
          </p:cNvPr>
          <p:cNvSpPr/>
          <p:nvPr/>
        </p:nvSpPr>
        <p:spPr>
          <a:xfrm>
            <a:off x="3454547" y="337989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209511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FEF95BB-48E2-CA0E-23C5-16D23EFBA714}"/>
              </a:ext>
            </a:extLst>
          </p:cNvPr>
          <p:cNvSpPr/>
          <p:nvPr/>
        </p:nvSpPr>
        <p:spPr>
          <a:xfrm>
            <a:off x="2870579" y="41603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Opponent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2940D-AA01-74D9-7255-6DD3ADF6E7C6}"/>
              </a:ext>
            </a:extLst>
          </p:cNvPr>
          <p:cNvCxnSpPr>
            <a:cxnSpLocks/>
            <a:stCxn id="15" idx="7"/>
            <a:endCxn id="41" idx="2"/>
          </p:cNvCxnSpPr>
          <p:nvPr/>
        </p:nvCxnSpPr>
        <p:spPr>
          <a:xfrm flipV="1">
            <a:off x="3454332" y="2596915"/>
            <a:ext cx="735107" cy="58926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1B8BB3-2A99-C3F8-9E42-65954FF794EA}"/>
              </a:ext>
            </a:extLst>
          </p:cNvPr>
          <p:cNvCxnSpPr>
            <a:cxnSpLocks/>
            <a:stCxn id="35" idx="2"/>
            <a:endCxn id="15" idx="1"/>
          </p:cNvCxnSpPr>
          <p:nvPr/>
        </p:nvCxnSpPr>
        <p:spPr>
          <a:xfrm>
            <a:off x="2327670" y="2596916"/>
            <a:ext cx="838395" cy="58926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FA2CEF-7DD6-701B-4607-0B1135929F77}"/>
              </a:ext>
            </a:extLst>
          </p:cNvPr>
          <p:cNvCxnSpPr>
            <a:cxnSpLocks/>
            <a:stCxn id="9" idx="0"/>
            <a:endCxn id="15" idx="4"/>
          </p:cNvCxnSpPr>
          <p:nvPr/>
        </p:nvCxnSpPr>
        <p:spPr>
          <a:xfrm flipV="1">
            <a:off x="3310199" y="3558061"/>
            <a:ext cx="0" cy="60233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1B0A9EB-8A7C-7C06-B8A5-D520A32AD4E1}"/>
              </a:ext>
            </a:extLst>
          </p:cNvPr>
          <p:cNvSpPr/>
          <p:nvPr/>
        </p:nvSpPr>
        <p:spPr>
          <a:xfrm>
            <a:off x="730165" y="2140377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PNR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645CA9-569A-7514-CD2F-02FCC0B25ADD}"/>
              </a:ext>
            </a:extLst>
          </p:cNvPr>
          <p:cNvCxnSpPr>
            <a:cxnSpLocks/>
            <a:stCxn id="35" idx="1"/>
            <a:endCxn id="13" idx="6"/>
          </p:cNvCxnSpPr>
          <p:nvPr/>
        </p:nvCxnSpPr>
        <p:spPr>
          <a:xfrm flipH="1" flipV="1">
            <a:off x="1467175" y="2259751"/>
            <a:ext cx="420875" cy="1640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3CE6307-7568-521B-4F12-C6280BDCA8FD}"/>
              </a:ext>
            </a:extLst>
          </p:cNvPr>
          <p:cNvSpPr/>
          <p:nvPr/>
        </p:nvSpPr>
        <p:spPr>
          <a:xfrm>
            <a:off x="3106363" y="3122373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u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6E9E92-DFD7-B0CF-7B33-8DDBD0E3A46A}"/>
              </a:ext>
            </a:extLst>
          </p:cNvPr>
          <p:cNvSpPr/>
          <p:nvPr/>
        </p:nvSpPr>
        <p:spPr>
          <a:xfrm rot="8153249">
            <a:off x="2964770" y="3234227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AA14D-9C85-3EF6-2D17-0841058DAAB5}"/>
              </a:ext>
            </a:extLst>
          </p:cNvPr>
          <p:cNvSpPr txBox="1"/>
          <p:nvPr/>
        </p:nvSpPr>
        <p:spPr>
          <a:xfrm>
            <a:off x="3280629" y="352272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3A3BD1-3140-8DE5-2363-9CA7CC1DB3F6}"/>
              </a:ext>
            </a:extLst>
          </p:cNvPr>
          <p:cNvSpPr/>
          <p:nvPr/>
        </p:nvSpPr>
        <p:spPr>
          <a:xfrm>
            <a:off x="1888050" y="225073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Person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562D70-2DE4-E3CD-89A8-6C430FC0D482}"/>
              </a:ext>
            </a:extLst>
          </p:cNvPr>
          <p:cNvSpPr/>
          <p:nvPr/>
        </p:nvSpPr>
        <p:spPr>
          <a:xfrm>
            <a:off x="3749819" y="2250732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Company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C07C208-3F67-81A4-C290-C9D11E2D4720}"/>
              </a:ext>
            </a:extLst>
          </p:cNvPr>
          <p:cNvSpPr/>
          <p:nvPr/>
        </p:nvSpPr>
        <p:spPr>
          <a:xfrm>
            <a:off x="714776" y="259691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pname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665DC0-CCB3-0983-DE6B-36331D1EF11A}"/>
              </a:ext>
            </a:extLst>
          </p:cNvPr>
          <p:cNvCxnSpPr>
            <a:cxnSpLocks/>
            <a:stCxn id="35" idx="1"/>
            <a:endCxn id="47" idx="6"/>
          </p:cNvCxnSpPr>
          <p:nvPr/>
        </p:nvCxnSpPr>
        <p:spPr>
          <a:xfrm flipH="1">
            <a:off x="1451786" y="2423825"/>
            <a:ext cx="436264" cy="29246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639B9F9-5BEF-411E-AC57-4EF9AC16A936}"/>
              </a:ext>
            </a:extLst>
          </p:cNvPr>
          <p:cNvSpPr/>
          <p:nvPr/>
        </p:nvSpPr>
        <p:spPr>
          <a:xfrm>
            <a:off x="5952669" y="1097576"/>
            <a:ext cx="5858265" cy="5158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AccountHolder</a:t>
            </a:r>
            <a:r>
              <a:rPr lang="en-GB" dirty="0"/>
              <a:t> (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SERIAL PRIMARY KEY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Person (</a:t>
            </a:r>
          </a:p>
          <a:p>
            <a:r>
              <a:rPr lang="en-GB" dirty="0"/>
              <a:t>	PNR SERIAL PRIMARY KEY,</a:t>
            </a:r>
          </a:p>
          <a:p>
            <a:r>
              <a:rPr lang="en-GB" dirty="0"/>
              <a:t>	</a:t>
            </a:r>
            <a:r>
              <a:rPr lang="en-GB" dirty="0" err="1"/>
              <a:t>pname</a:t>
            </a:r>
            <a:r>
              <a:rPr lang="en-GB" dirty="0"/>
              <a:t> VARCHAR NOT NULL,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INTEGER </a:t>
            </a:r>
            <a:r>
              <a:rPr lang="en-GB" b="1" dirty="0"/>
              <a:t>NULL </a:t>
            </a:r>
            <a:r>
              <a:rPr lang="en-GB" dirty="0"/>
              <a:t>REFERENCES 	</a:t>
            </a:r>
            <a:r>
              <a:rPr lang="en-GB" dirty="0" err="1"/>
              <a:t>AccountHolder</a:t>
            </a:r>
            <a:r>
              <a:rPr lang="en-GB" dirty="0"/>
              <a:t>(</a:t>
            </a:r>
            <a:r>
              <a:rPr lang="en-GB" dirty="0" err="1"/>
              <a:t>AcctID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Company (</a:t>
            </a:r>
          </a:p>
          <a:p>
            <a:r>
              <a:rPr lang="en-GB" dirty="0"/>
              <a:t>	CNR SERIAL PRIMARY KEY,</a:t>
            </a:r>
          </a:p>
          <a:p>
            <a:r>
              <a:rPr lang="en-GB" dirty="0"/>
              <a:t>	</a:t>
            </a:r>
            <a:r>
              <a:rPr lang="en-GB" dirty="0" err="1"/>
              <a:t>cnameVARCHAR</a:t>
            </a:r>
            <a:r>
              <a:rPr lang="en-GB" dirty="0"/>
              <a:t> NOT NULL,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INTEGER </a:t>
            </a:r>
            <a:r>
              <a:rPr lang="en-GB" b="1" dirty="0"/>
              <a:t>NULL </a:t>
            </a:r>
            <a:r>
              <a:rPr lang="en-GB" dirty="0"/>
              <a:t>REFERENCES 	</a:t>
            </a:r>
            <a:r>
              <a:rPr lang="en-GB" dirty="0" err="1"/>
              <a:t>AccountHolder</a:t>
            </a:r>
            <a:r>
              <a:rPr lang="en-GB" dirty="0"/>
              <a:t>(</a:t>
            </a:r>
            <a:r>
              <a:rPr lang="en-GB" dirty="0" err="1"/>
              <a:t>AcctID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  <a:endParaRPr lang="en-DK" dirty="0"/>
          </a:p>
          <a:p>
            <a:endParaRPr lang="en-DK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590B018-01C2-2E7C-253B-3CE6E244747A}"/>
              </a:ext>
            </a:extLst>
          </p:cNvPr>
          <p:cNvSpPr/>
          <p:nvPr/>
        </p:nvSpPr>
        <p:spPr>
          <a:xfrm>
            <a:off x="4874578" y="2025968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CNR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F0C51C4-B104-44C0-7692-282BC80911CD}"/>
              </a:ext>
            </a:extLst>
          </p:cNvPr>
          <p:cNvCxnSpPr>
            <a:cxnSpLocks/>
            <a:stCxn id="41" idx="3"/>
            <a:endCxn id="52" idx="2"/>
          </p:cNvCxnSpPr>
          <p:nvPr/>
        </p:nvCxnSpPr>
        <p:spPr>
          <a:xfrm flipV="1">
            <a:off x="4629059" y="2145342"/>
            <a:ext cx="245519" cy="27848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03747C4-A26E-CA62-092B-609EA5C379C2}"/>
              </a:ext>
            </a:extLst>
          </p:cNvPr>
          <p:cNvSpPr/>
          <p:nvPr/>
        </p:nvSpPr>
        <p:spPr>
          <a:xfrm>
            <a:off x="4899025" y="25105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cname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5F27A0C-D048-EE58-C7D0-928772BFBEB3}"/>
              </a:ext>
            </a:extLst>
          </p:cNvPr>
          <p:cNvCxnSpPr>
            <a:cxnSpLocks/>
            <a:stCxn id="41" idx="3"/>
            <a:endCxn id="57" idx="2"/>
          </p:cNvCxnSpPr>
          <p:nvPr/>
        </p:nvCxnSpPr>
        <p:spPr>
          <a:xfrm>
            <a:off x="4629059" y="2423824"/>
            <a:ext cx="269966" cy="20611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660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FD3DE-6978-99D7-C5A8-54F79C27CEDA}"/>
              </a:ext>
            </a:extLst>
          </p:cNvPr>
          <p:cNvSpPr/>
          <p:nvPr/>
        </p:nvSpPr>
        <p:spPr>
          <a:xfrm>
            <a:off x="485815" y="2142395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E1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9679A3-2FEE-FEC3-40B7-F50FCAC5736F}"/>
              </a:ext>
            </a:extLst>
          </p:cNvPr>
          <p:cNvSpPr/>
          <p:nvPr/>
        </p:nvSpPr>
        <p:spPr>
          <a:xfrm>
            <a:off x="4027242" y="2142396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E2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D4B306F-6A36-B018-EA57-DABAB0D20E78}"/>
              </a:ext>
            </a:extLst>
          </p:cNvPr>
          <p:cNvGrpSpPr/>
          <p:nvPr/>
        </p:nvGrpSpPr>
        <p:grpSpPr>
          <a:xfrm>
            <a:off x="2111394" y="2018372"/>
            <a:ext cx="1204330" cy="591011"/>
            <a:chOff x="2921621" y="2018372"/>
            <a:chExt cx="1204330" cy="59101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A02827-D6B6-0B2F-D7E8-10805B3BBA1F}"/>
                </a:ext>
              </a:extLst>
            </p:cNvPr>
            <p:cNvSpPr/>
            <p:nvPr/>
          </p:nvSpPr>
          <p:spPr>
            <a:xfrm>
              <a:off x="2921621" y="2018372"/>
              <a:ext cx="1204330" cy="591011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is-IS" sz="1200" dirty="0"/>
            </a:p>
          </p:txBody>
        </p:sp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DD79A121-BF27-61BF-BCD1-C0C49BA04C87}"/>
                </a:ext>
              </a:extLst>
            </p:cNvPr>
            <p:cNvSpPr/>
            <p:nvPr/>
          </p:nvSpPr>
          <p:spPr>
            <a:xfrm>
              <a:off x="3014296" y="2102645"/>
              <a:ext cx="1011800" cy="425685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R1</a:t>
              </a: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D68CC8-EED9-FBDA-FA96-61E975464B75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 flipV="1">
            <a:off x="1501351" y="2315487"/>
            <a:ext cx="702718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4F5348-B2D1-0285-6218-331F1E46AD30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>
            <a:off x="3215869" y="2315488"/>
            <a:ext cx="811373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9B729385-F6DB-0B24-2991-92A8AFE90F89}"/>
              </a:ext>
            </a:extLst>
          </p:cNvPr>
          <p:cNvSpPr/>
          <p:nvPr/>
        </p:nvSpPr>
        <p:spPr>
          <a:xfrm>
            <a:off x="2302674" y="3310316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R2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713CCF-B2DC-F6AF-933C-0B58E78DE78D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V="1">
            <a:off x="2709969" y="2528330"/>
            <a:ext cx="0" cy="78198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A2D698-7A0A-410A-ABA3-DE8F9CC01126}"/>
              </a:ext>
            </a:extLst>
          </p:cNvPr>
          <p:cNvSpPr txBox="1"/>
          <p:nvPr/>
        </p:nvSpPr>
        <p:spPr>
          <a:xfrm>
            <a:off x="1478397" y="2084018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F3347E-A36B-B572-73D9-AA5D56BBA069}"/>
              </a:ext>
            </a:extLst>
          </p:cNvPr>
          <p:cNvCxnSpPr>
            <a:cxnSpLocks/>
            <a:stCxn id="31" idx="0"/>
            <a:endCxn id="21" idx="2"/>
          </p:cNvCxnSpPr>
          <p:nvPr/>
        </p:nvCxnSpPr>
        <p:spPr>
          <a:xfrm flipV="1">
            <a:off x="2708101" y="3736001"/>
            <a:ext cx="1868" cy="59455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549A554-EF52-364B-9D32-B5914EDC8198}"/>
              </a:ext>
            </a:extLst>
          </p:cNvPr>
          <p:cNvSpPr/>
          <p:nvPr/>
        </p:nvSpPr>
        <p:spPr>
          <a:xfrm>
            <a:off x="2200333" y="4330552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Dummy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0DF146-4666-9EED-8097-8EF883A78B6D}"/>
              </a:ext>
            </a:extLst>
          </p:cNvPr>
          <p:cNvSpPr txBox="1"/>
          <p:nvPr/>
        </p:nvSpPr>
        <p:spPr>
          <a:xfrm>
            <a:off x="3570066" y="2084018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1...1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2E319B-28FF-72E3-D54C-FCD9ECF8542E}"/>
              </a:ext>
            </a:extLst>
          </p:cNvPr>
          <p:cNvSpPr/>
          <p:nvPr/>
        </p:nvSpPr>
        <p:spPr>
          <a:xfrm>
            <a:off x="5403379" y="393540"/>
            <a:ext cx="6638395" cy="5708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E2 (</a:t>
            </a:r>
          </a:p>
          <a:p>
            <a:r>
              <a:rPr lang="en-GB" dirty="0"/>
              <a:t>	E2ID INT PRIMARY KEY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b="1" strike="sngStrike" dirty="0"/>
              <a:t>CREATE TABLE R1(</a:t>
            </a:r>
            <a:r>
              <a:rPr lang="en-GB" b="1" dirty="0"/>
              <a:t> </a:t>
            </a:r>
          </a:p>
          <a:p>
            <a:endParaRPr lang="en-GB" dirty="0"/>
          </a:p>
          <a:p>
            <a:r>
              <a:rPr lang="en-GB" dirty="0"/>
              <a:t>CREATE TABLE E1 ( </a:t>
            </a:r>
          </a:p>
          <a:p>
            <a:r>
              <a:rPr lang="en-GB" dirty="0"/>
              <a:t>	E1ID INT PRIMARY KEY,</a:t>
            </a:r>
          </a:p>
          <a:p>
            <a:r>
              <a:rPr lang="en-GB" dirty="0"/>
              <a:t>	</a:t>
            </a:r>
            <a:r>
              <a:rPr lang="en-GB" b="1" dirty="0"/>
              <a:t>E2ID INT NOT NULL REFERENCES E2(E2ID)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Dummy ( </a:t>
            </a:r>
          </a:p>
          <a:p>
            <a:r>
              <a:rPr lang="en-GB" dirty="0"/>
              <a:t>	</a:t>
            </a:r>
            <a:r>
              <a:rPr lang="en-GB" dirty="0" err="1"/>
              <a:t>DummyID</a:t>
            </a:r>
            <a:r>
              <a:rPr lang="en-GB" dirty="0"/>
              <a:t> INT PRIMARY KEY,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R2 ( </a:t>
            </a:r>
          </a:p>
          <a:p>
            <a:r>
              <a:rPr lang="en-GB" dirty="0"/>
              <a:t>	</a:t>
            </a:r>
            <a:r>
              <a:rPr lang="en-GB" dirty="0" err="1"/>
              <a:t>DummyID</a:t>
            </a:r>
            <a:r>
              <a:rPr lang="en-GB" dirty="0"/>
              <a:t> INT REFERENCES E1 ,</a:t>
            </a:r>
          </a:p>
          <a:p>
            <a:r>
              <a:rPr lang="en-GB" dirty="0"/>
              <a:t>	</a:t>
            </a:r>
            <a:r>
              <a:rPr lang="en-GB" b="1" dirty="0"/>
              <a:t>E1ID INT REFERENCES E1(E1ID),</a:t>
            </a:r>
          </a:p>
          <a:p>
            <a:r>
              <a:rPr lang="en-GB" dirty="0"/>
              <a:t>	PRIMARY KEY (</a:t>
            </a:r>
            <a:r>
              <a:rPr lang="en-GB" dirty="0" err="1"/>
              <a:t>DummyID</a:t>
            </a:r>
            <a:r>
              <a:rPr lang="en-GB" dirty="0"/>
              <a:t>, E1ID)</a:t>
            </a:r>
          </a:p>
          <a:p>
            <a:r>
              <a:rPr lang="en-GB" dirty="0"/>
              <a:t>);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73E89AC-E311-F26D-1EEF-0C6FD65D06C0}"/>
              </a:ext>
            </a:extLst>
          </p:cNvPr>
          <p:cNvCxnSpPr>
            <a:cxnSpLocks/>
            <a:stCxn id="40" idx="4"/>
            <a:endCxn id="5" idx="0"/>
          </p:cNvCxnSpPr>
          <p:nvPr/>
        </p:nvCxnSpPr>
        <p:spPr>
          <a:xfrm>
            <a:off x="993583" y="1993833"/>
            <a:ext cx="0" cy="14856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6DC5513-C6DC-8D1D-0E8D-E86FF58F7939}"/>
              </a:ext>
            </a:extLst>
          </p:cNvPr>
          <p:cNvSpPr/>
          <p:nvPr/>
        </p:nvSpPr>
        <p:spPr>
          <a:xfrm>
            <a:off x="625078" y="175508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E1ID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E2C7D30-765E-6962-2BC1-1C36E767CA55}"/>
              </a:ext>
            </a:extLst>
          </p:cNvPr>
          <p:cNvCxnSpPr>
            <a:cxnSpLocks/>
            <a:stCxn id="44" idx="4"/>
            <a:endCxn id="11" idx="0"/>
          </p:cNvCxnSpPr>
          <p:nvPr/>
        </p:nvCxnSpPr>
        <p:spPr>
          <a:xfrm>
            <a:off x="4535010" y="1993832"/>
            <a:ext cx="0" cy="14856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527E563F-6AED-1849-DAF9-3B06749D9CC2}"/>
              </a:ext>
            </a:extLst>
          </p:cNvPr>
          <p:cNvSpPr/>
          <p:nvPr/>
        </p:nvSpPr>
        <p:spPr>
          <a:xfrm>
            <a:off x="4166505" y="175508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E2ID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C6EF08-F28C-2C22-F12E-BDE3A5FCA51D}"/>
              </a:ext>
            </a:extLst>
          </p:cNvPr>
          <p:cNvSpPr/>
          <p:nvPr/>
        </p:nvSpPr>
        <p:spPr>
          <a:xfrm>
            <a:off x="3798654" y="4384269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DummyID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1587FF-3B10-EBA1-615D-15F5AED6D6F1}"/>
              </a:ext>
            </a:extLst>
          </p:cNvPr>
          <p:cNvCxnSpPr>
            <a:cxnSpLocks/>
            <a:stCxn id="48" idx="2"/>
            <a:endCxn id="31" idx="3"/>
          </p:cNvCxnSpPr>
          <p:nvPr/>
        </p:nvCxnSpPr>
        <p:spPr>
          <a:xfrm flipH="1">
            <a:off x="3215869" y="4503643"/>
            <a:ext cx="582785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774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FD3DE-6978-99D7-C5A8-54F79C27CEDA}"/>
              </a:ext>
            </a:extLst>
          </p:cNvPr>
          <p:cNvSpPr/>
          <p:nvPr/>
        </p:nvSpPr>
        <p:spPr>
          <a:xfrm>
            <a:off x="485815" y="2142395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E5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9679A3-2FEE-FEC3-40B7-F50FCAC5736F}"/>
              </a:ext>
            </a:extLst>
          </p:cNvPr>
          <p:cNvSpPr/>
          <p:nvPr/>
        </p:nvSpPr>
        <p:spPr>
          <a:xfrm>
            <a:off x="4027242" y="2142396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E4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D4B306F-6A36-B018-EA57-DABAB0D20E78}"/>
              </a:ext>
            </a:extLst>
          </p:cNvPr>
          <p:cNvGrpSpPr/>
          <p:nvPr/>
        </p:nvGrpSpPr>
        <p:grpSpPr>
          <a:xfrm>
            <a:off x="2111394" y="2018372"/>
            <a:ext cx="1204330" cy="591011"/>
            <a:chOff x="2921621" y="2018372"/>
            <a:chExt cx="1204330" cy="59101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A02827-D6B6-0B2F-D7E8-10805B3BBA1F}"/>
                </a:ext>
              </a:extLst>
            </p:cNvPr>
            <p:cNvSpPr/>
            <p:nvPr/>
          </p:nvSpPr>
          <p:spPr>
            <a:xfrm>
              <a:off x="2921621" y="2018372"/>
              <a:ext cx="1204330" cy="591011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is-IS" sz="1200" dirty="0"/>
            </a:p>
          </p:txBody>
        </p:sp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DD79A121-BF27-61BF-BCD1-C0C49BA04C87}"/>
                </a:ext>
              </a:extLst>
            </p:cNvPr>
            <p:cNvSpPr/>
            <p:nvPr/>
          </p:nvSpPr>
          <p:spPr>
            <a:xfrm>
              <a:off x="3014296" y="2102645"/>
              <a:ext cx="1011800" cy="425685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R3</a:t>
              </a: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D68CC8-EED9-FBDA-FA96-61E975464B75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 flipV="1">
            <a:off x="1501351" y="2315487"/>
            <a:ext cx="702718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4F5348-B2D1-0285-6218-331F1E46AD30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>
            <a:off x="3215869" y="2315488"/>
            <a:ext cx="811373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9B729385-F6DB-0B24-2991-92A8AFE90F89}"/>
              </a:ext>
            </a:extLst>
          </p:cNvPr>
          <p:cNvSpPr/>
          <p:nvPr/>
        </p:nvSpPr>
        <p:spPr>
          <a:xfrm>
            <a:off x="2302674" y="3310316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R2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713CCF-B2DC-F6AF-933C-0B58E78DE78D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V="1">
            <a:off x="2709969" y="2528330"/>
            <a:ext cx="0" cy="78198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A2D698-7A0A-410A-ABA3-DE8F9CC01126}"/>
              </a:ext>
            </a:extLst>
          </p:cNvPr>
          <p:cNvSpPr txBox="1"/>
          <p:nvPr/>
        </p:nvSpPr>
        <p:spPr>
          <a:xfrm>
            <a:off x="1478397" y="2084018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F3347E-A36B-B572-73D9-AA5D56BBA069}"/>
              </a:ext>
            </a:extLst>
          </p:cNvPr>
          <p:cNvCxnSpPr>
            <a:cxnSpLocks/>
            <a:stCxn id="31" idx="0"/>
            <a:endCxn id="21" idx="2"/>
          </p:cNvCxnSpPr>
          <p:nvPr/>
        </p:nvCxnSpPr>
        <p:spPr>
          <a:xfrm flipV="1">
            <a:off x="2708101" y="3736001"/>
            <a:ext cx="1868" cy="59455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549A554-EF52-364B-9D32-B5914EDC8198}"/>
              </a:ext>
            </a:extLst>
          </p:cNvPr>
          <p:cNvSpPr/>
          <p:nvPr/>
        </p:nvSpPr>
        <p:spPr>
          <a:xfrm>
            <a:off x="2200333" y="4330552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...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0DF146-4666-9EED-8097-8EF883A78B6D}"/>
              </a:ext>
            </a:extLst>
          </p:cNvPr>
          <p:cNvSpPr txBox="1"/>
          <p:nvPr/>
        </p:nvSpPr>
        <p:spPr>
          <a:xfrm>
            <a:off x="3570066" y="2084018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0...N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2E319B-28FF-72E3-D54C-FCD9ECF8542E}"/>
              </a:ext>
            </a:extLst>
          </p:cNvPr>
          <p:cNvSpPr/>
          <p:nvPr/>
        </p:nvSpPr>
        <p:spPr>
          <a:xfrm>
            <a:off x="5403379" y="393540"/>
            <a:ext cx="6638395" cy="5708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E5 (</a:t>
            </a:r>
          </a:p>
          <a:p>
            <a:r>
              <a:rPr lang="en-GB" dirty="0"/>
              <a:t>	E5ID INT PRIMARY KEY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E4 ( </a:t>
            </a:r>
          </a:p>
          <a:p>
            <a:r>
              <a:rPr lang="en-GB" dirty="0"/>
              <a:t>	E4ID INT PRIMARY KEY,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(Normally, the relationship R3 could also be implemented as a NULL-able E5ID attribute in E4. In this case, however, the R2 relationship calls for a separate table)</a:t>
            </a:r>
          </a:p>
          <a:p>
            <a:endParaRPr lang="en-GB" dirty="0"/>
          </a:p>
          <a:p>
            <a:r>
              <a:rPr lang="en-GB" dirty="0"/>
              <a:t>CREATE TABLE R3 (</a:t>
            </a:r>
          </a:p>
          <a:p>
            <a:r>
              <a:rPr lang="en-GB" b="1" dirty="0"/>
              <a:t>	E4ID INT PRIMARY KEY REFERENCES E4(E4ID),</a:t>
            </a:r>
          </a:p>
          <a:p>
            <a:r>
              <a:rPr lang="en-GB" b="1" dirty="0"/>
              <a:t>	E5ID INT NOT NULL REFERENCES E5(E5ID)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R2 ( </a:t>
            </a:r>
          </a:p>
          <a:p>
            <a:r>
              <a:rPr lang="en-GB" dirty="0"/>
              <a:t>	…	</a:t>
            </a:r>
          </a:p>
          <a:p>
            <a:r>
              <a:rPr lang="en-GB" dirty="0"/>
              <a:t>);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73E89AC-E311-F26D-1EEF-0C6FD65D06C0}"/>
              </a:ext>
            </a:extLst>
          </p:cNvPr>
          <p:cNvCxnSpPr>
            <a:cxnSpLocks/>
            <a:stCxn id="40" idx="4"/>
            <a:endCxn id="5" idx="0"/>
          </p:cNvCxnSpPr>
          <p:nvPr/>
        </p:nvCxnSpPr>
        <p:spPr>
          <a:xfrm>
            <a:off x="993583" y="1993833"/>
            <a:ext cx="0" cy="14856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6DC5513-C6DC-8D1D-0E8D-E86FF58F7939}"/>
              </a:ext>
            </a:extLst>
          </p:cNvPr>
          <p:cNvSpPr/>
          <p:nvPr/>
        </p:nvSpPr>
        <p:spPr>
          <a:xfrm>
            <a:off x="625078" y="175508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E5ID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E2C7D30-765E-6962-2BC1-1C36E767CA55}"/>
              </a:ext>
            </a:extLst>
          </p:cNvPr>
          <p:cNvCxnSpPr>
            <a:cxnSpLocks/>
            <a:stCxn id="44" idx="4"/>
            <a:endCxn id="11" idx="0"/>
          </p:cNvCxnSpPr>
          <p:nvPr/>
        </p:nvCxnSpPr>
        <p:spPr>
          <a:xfrm>
            <a:off x="4535010" y="1993832"/>
            <a:ext cx="0" cy="14856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527E563F-6AED-1849-DAF9-3B06749D9CC2}"/>
              </a:ext>
            </a:extLst>
          </p:cNvPr>
          <p:cNvSpPr/>
          <p:nvPr/>
        </p:nvSpPr>
        <p:spPr>
          <a:xfrm>
            <a:off x="4166505" y="175508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E4ID</a:t>
            </a:r>
          </a:p>
        </p:txBody>
      </p:sp>
    </p:spTree>
    <p:extLst>
      <p:ext uri="{BB962C8B-B14F-4D97-AF65-F5344CB8AC3E}">
        <p14:creationId xmlns:p14="http://schemas.microsoft.com/office/powerpoint/2010/main" val="110863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8E36EF-3A73-15F9-6A5E-8DBEDC7F9275}"/>
              </a:ext>
            </a:extLst>
          </p:cNvPr>
          <p:cNvCxnSpPr>
            <a:cxnSpLocks/>
            <a:stCxn id="58" idx="1"/>
            <a:endCxn id="14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BFE15E0-228B-CD7E-DC9D-B17D0CD7B917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C4BF8360-72AC-C53D-94D7-4772C09DA54B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124300-16C1-D013-D857-D403CB21EC7C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D0BF365-EF9B-C92C-31FD-3A27DAC0716A}"/>
              </a:ext>
            </a:extLst>
          </p:cNvPr>
          <p:cNvSpPr txBox="1"/>
          <p:nvPr/>
        </p:nvSpPr>
        <p:spPr>
          <a:xfrm>
            <a:off x="1281031" y="334937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2DDEE9-FCD7-5B0C-F656-C264AF6CDF4F}"/>
              </a:ext>
            </a:extLst>
          </p:cNvPr>
          <p:cNvSpPr txBox="1"/>
          <p:nvPr/>
        </p:nvSpPr>
        <p:spPr>
          <a:xfrm>
            <a:off x="3442858" y="3326771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0…</a:t>
            </a:r>
            <a:r>
              <a:rPr lang="en-GB" sz="1200" b="1" dirty="0"/>
              <a:t>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14A667-16C2-2834-6AFA-9F8D27B71A48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6C9F0D-8698-55CB-4100-0AAAF931783B}"/>
              </a:ext>
            </a:extLst>
          </p:cNvPr>
          <p:cNvCxnSpPr>
            <a:cxnSpLocks/>
            <a:stCxn id="14" idx="0"/>
            <a:endCxn id="9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4F54B76-5469-B338-84AA-4751D898DAAF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26277F4-0190-4A0D-380F-F1B400D5A0EA}"/>
              </a:ext>
            </a:extLst>
          </p:cNvPr>
          <p:cNvCxnSpPr>
            <a:cxnSpLocks/>
            <a:stCxn id="14" idx="0"/>
            <a:endCxn id="48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D344A28-E3C4-BCCA-7240-F9D8704C20D9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2F0807-1662-F9F7-E3F1-7D77AD52218D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Monitors ( </a:t>
            </a:r>
          </a:p>
          <a:p>
            <a:r>
              <a:rPr lang="en-GB" dirty="0"/>
              <a:t>	</a:t>
            </a:r>
            <a:r>
              <a:rPr lang="en-GB" dirty="0" err="1"/>
              <a:t>ProfID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DeptID</a:t>
            </a:r>
            <a:r>
              <a:rPr lang="en-GB" dirty="0"/>
              <a:t> CHAR (4), </a:t>
            </a:r>
          </a:p>
          <a:p>
            <a:r>
              <a:rPr lang="en-GB" dirty="0"/>
              <a:t>	Since DATE NOT NULL, </a:t>
            </a:r>
          </a:p>
          <a:p>
            <a:r>
              <a:rPr lang="en-GB" dirty="0"/>
              <a:t>	Status CHAR (10) NOT NULL, </a:t>
            </a:r>
          </a:p>
          <a:p>
            <a:r>
              <a:rPr lang="en-GB" dirty="0"/>
              <a:t>	</a:t>
            </a:r>
            <a:r>
              <a:rPr lang="en-GB" b="1" dirty="0"/>
              <a:t>PRIMARY KEY (</a:t>
            </a:r>
            <a:r>
              <a:rPr lang="en-GB" b="1" dirty="0" err="1"/>
              <a:t>ProfID</a:t>
            </a:r>
            <a:r>
              <a:rPr lang="en-GB" b="1" dirty="0"/>
              <a:t>, </a:t>
            </a:r>
            <a:r>
              <a:rPr lang="en-GB" b="1" dirty="0" err="1"/>
              <a:t>DeptID</a:t>
            </a:r>
            <a:r>
              <a:rPr lang="en-GB" b="1" dirty="0"/>
              <a:t>),</a:t>
            </a:r>
          </a:p>
          <a:p>
            <a:r>
              <a:rPr lang="en-GB" dirty="0"/>
              <a:t>	FOREIGN KEY (</a:t>
            </a:r>
            <a:r>
              <a:rPr lang="en-GB" dirty="0" err="1"/>
              <a:t>ProfID</a:t>
            </a:r>
            <a:r>
              <a:rPr lang="en-GB" dirty="0"/>
              <a:t>) REFERENCES Professor(ID),</a:t>
            </a:r>
          </a:p>
          <a:p>
            <a:r>
              <a:rPr lang="en-GB" dirty="0"/>
              <a:t>	FOREIGN KEY (</a:t>
            </a:r>
            <a:r>
              <a:rPr lang="en-GB" dirty="0" err="1"/>
              <a:t>DeptID</a:t>
            </a:r>
            <a:r>
              <a:rPr lang="en-GB" dirty="0"/>
              <a:t>) REFERENCES Department (ID)</a:t>
            </a:r>
          </a:p>
          <a:p>
            <a:r>
              <a:rPr lang="en-GB" dirty="0"/>
              <a:t>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14644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0…</a:t>
            </a:r>
            <a:r>
              <a:rPr lang="en-GB" sz="1200" b="1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73CBE8-2E0E-C476-26DA-75DD50580A20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Monitors ( </a:t>
            </a:r>
          </a:p>
          <a:p>
            <a:r>
              <a:rPr lang="en-GB" dirty="0"/>
              <a:t>	</a:t>
            </a:r>
            <a:r>
              <a:rPr lang="en-GB" dirty="0" err="1"/>
              <a:t>ProfID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DeptID</a:t>
            </a:r>
            <a:r>
              <a:rPr lang="en-GB" dirty="0"/>
              <a:t> CHAR (4), </a:t>
            </a:r>
          </a:p>
          <a:p>
            <a:r>
              <a:rPr lang="en-GB" dirty="0"/>
              <a:t>	Since DATE NOT NULL, </a:t>
            </a:r>
          </a:p>
          <a:p>
            <a:r>
              <a:rPr lang="en-GB" dirty="0"/>
              <a:t>	Status CHAR (10) NOT NULL, </a:t>
            </a:r>
          </a:p>
          <a:p>
            <a:r>
              <a:rPr lang="en-GB" dirty="0"/>
              <a:t>	</a:t>
            </a:r>
            <a:r>
              <a:rPr lang="en-GB" b="1" dirty="0"/>
              <a:t>PRIMARY KEY (</a:t>
            </a:r>
            <a:r>
              <a:rPr lang="en-GB" b="1" dirty="0" err="1"/>
              <a:t>ProfID</a:t>
            </a:r>
            <a:r>
              <a:rPr lang="en-GB" b="1" dirty="0"/>
              <a:t>),</a:t>
            </a:r>
          </a:p>
          <a:p>
            <a:r>
              <a:rPr lang="en-GB" dirty="0"/>
              <a:t>	FOREIGN KEY (</a:t>
            </a:r>
            <a:r>
              <a:rPr lang="en-GB" dirty="0" err="1"/>
              <a:t>ProfID</a:t>
            </a:r>
            <a:r>
              <a:rPr lang="en-GB" dirty="0"/>
              <a:t>) REFERENCES Professor(ID),</a:t>
            </a:r>
          </a:p>
          <a:p>
            <a:r>
              <a:rPr lang="en-GB" dirty="0"/>
              <a:t>	FOREIGN KEY (</a:t>
            </a:r>
            <a:r>
              <a:rPr lang="en-GB" dirty="0" err="1"/>
              <a:t>DeptID</a:t>
            </a:r>
            <a:r>
              <a:rPr lang="en-GB" dirty="0"/>
              <a:t>) REFERENCES Department (ID)</a:t>
            </a:r>
          </a:p>
          <a:p>
            <a:r>
              <a:rPr lang="en-GB" dirty="0"/>
              <a:t>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62282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1…1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73CBE8-2E0E-C476-26DA-75DD50580A20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trike="sngStrike" dirty="0"/>
              <a:t>CREATE TABLE Monitors(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CREATE TABLE Professor (</a:t>
            </a:r>
          </a:p>
          <a:p>
            <a:r>
              <a:rPr lang="en-GB" dirty="0"/>
              <a:t>	Id INTEGER PRIMARY KEY,</a:t>
            </a:r>
          </a:p>
          <a:p>
            <a:r>
              <a:rPr lang="en-GB" dirty="0"/>
              <a:t>	...</a:t>
            </a:r>
          </a:p>
          <a:p>
            <a:r>
              <a:rPr lang="en-GB" dirty="0"/>
              <a:t>	</a:t>
            </a:r>
            <a:r>
              <a:rPr lang="en-GB" b="1" dirty="0" err="1"/>
              <a:t>deptId</a:t>
            </a:r>
            <a:r>
              <a:rPr lang="en-GB" b="1" dirty="0"/>
              <a:t> INTEGER NOT NULL,</a:t>
            </a:r>
          </a:p>
          <a:p>
            <a:r>
              <a:rPr lang="en-GB" dirty="0"/>
              <a:t>	</a:t>
            </a:r>
            <a:r>
              <a:rPr lang="en-GB" b="1" dirty="0"/>
              <a:t>Since DATE NOT NULL,</a:t>
            </a:r>
          </a:p>
          <a:p>
            <a:r>
              <a:rPr lang="en-GB" b="1" dirty="0"/>
              <a:t>	Status CHAR (10) NOT NULL,</a:t>
            </a:r>
          </a:p>
          <a:p>
            <a:r>
              <a:rPr lang="en-GB" b="1" dirty="0"/>
              <a:t>	FOREIGN KEY (</a:t>
            </a:r>
            <a:r>
              <a:rPr lang="en-GB" b="1" dirty="0" err="1"/>
              <a:t>deptId</a:t>
            </a:r>
            <a:r>
              <a:rPr lang="en-GB" b="1" dirty="0"/>
              <a:t>)</a:t>
            </a:r>
          </a:p>
          <a:p>
            <a:r>
              <a:rPr lang="en-GB" b="1" dirty="0"/>
              <a:t>	REFERENCES Department(Id)</a:t>
            </a:r>
          </a:p>
          <a:p>
            <a:r>
              <a:rPr lang="en-GB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746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0…1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83221A-3266-32AF-A88E-C02874778CD2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Monitors ( </a:t>
            </a:r>
          </a:p>
          <a:p>
            <a:r>
              <a:rPr lang="en-GB" dirty="0"/>
              <a:t>	</a:t>
            </a:r>
            <a:r>
              <a:rPr lang="en-GB" dirty="0" err="1"/>
              <a:t>ProfID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DeptID</a:t>
            </a:r>
            <a:r>
              <a:rPr lang="en-GB" dirty="0"/>
              <a:t> CHAR (4), </a:t>
            </a:r>
          </a:p>
          <a:p>
            <a:r>
              <a:rPr lang="en-GB" dirty="0"/>
              <a:t>	Since DATE NOT NULL, </a:t>
            </a:r>
          </a:p>
          <a:p>
            <a:r>
              <a:rPr lang="en-GB" dirty="0"/>
              <a:t>	Status CHAR (10) NOT NULL, </a:t>
            </a:r>
          </a:p>
          <a:p>
            <a:r>
              <a:rPr lang="en-GB" dirty="0"/>
              <a:t>	</a:t>
            </a:r>
            <a:r>
              <a:rPr lang="en-GB" b="1" dirty="0"/>
              <a:t>PRIMARY KEY (</a:t>
            </a:r>
            <a:r>
              <a:rPr lang="en-GB" b="1" dirty="0" err="1"/>
              <a:t>ProfID</a:t>
            </a:r>
            <a:r>
              <a:rPr lang="en-GB" b="1" dirty="0"/>
              <a:t>),</a:t>
            </a:r>
          </a:p>
          <a:p>
            <a:r>
              <a:rPr lang="en-GB" b="1" dirty="0"/>
              <a:t>	UNIQUE(</a:t>
            </a:r>
            <a:r>
              <a:rPr lang="en-GB" b="1" dirty="0" err="1"/>
              <a:t>deptId</a:t>
            </a:r>
            <a:r>
              <a:rPr lang="en-GB" b="1" dirty="0"/>
              <a:t>),</a:t>
            </a:r>
          </a:p>
          <a:p>
            <a:r>
              <a:rPr lang="en-GB" dirty="0"/>
              <a:t>	FOREIGN KEY (</a:t>
            </a:r>
            <a:r>
              <a:rPr lang="en-GB" dirty="0" err="1"/>
              <a:t>ProfID</a:t>
            </a:r>
            <a:r>
              <a:rPr lang="en-GB" dirty="0"/>
              <a:t>) REFERENCES Professor(ID),</a:t>
            </a:r>
          </a:p>
          <a:p>
            <a:r>
              <a:rPr lang="en-GB" dirty="0"/>
              <a:t>	FOREIGN KEY (</a:t>
            </a:r>
            <a:r>
              <a:rPr lang="en-GB" dirty="0" err="1"/>
              <a:t>DeptID</a:t>
            </a:r>
            <a:r>
              <a:rPr lang="en-GB" dirty="0"/>
              <a:t>) REFERENCES Department (ID)</a:t>
            </a:r>
          </a:p>
          <a:p>
            <a:r>
              <a:rPr lang="en-GB" dirty="0"/>
              <a:t>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96658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C88AA-D38A-3B80-DB3C-3C2DFB9D976D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Professor (</a:t>
            </a:r>
          </a:p>
          <a:p>
            <a:r>
              <a:rPr lang="en-GB" dirty="0"/>
              <a:t>	Id INTEGER PRIMARY KEY, </a:t>
            </a:r>
          </a:p>
          <a:p>
            <a:r>
              <a:rPr lang="en-GB" dirty="0"/>
              <a:t>	...</a:t>
            </a:r>
          </a:p>
          <a:p>
            <a:r>
              <a:rPr lang="en-GB" dirty="0"/>
              <a:t>	</a:t>
            </a:r>
            <a:r>
              <a:rPr lang="en-GB" dirty="0" err="1"/>
              <a:t>deptId</a:t>
            </a:r>
            <a:r>
              <a:rPr lang="en-GB" dirty="0"/>
              <a:t> INTEGER NOT NULL, Since</a:t>
            </a:r>
          </a:p>
          <a:p>
            <a:r>
              <a:rPr lang="en-GB" dirty="0"/>
              <a:t>	DATE NOT NULL, Status CHAR(10) NOT NULL, 	</a:t>
            </a:r>
            <a:r>
              <a:rPr lang="en-GB" b="1" dirty="0"/>
              <a:t>FOREIGN KEY (</a:t>
            </a:r>
            <a:r>
              <a:rPr lang="en-GB" b="1" dirty="0" err="1"/>
              <a:t>deptId</a:t>
            </a:r>
            <a:r>
              <a:rPr lang="en-GB" b="1" dirty="0"/>
              <a:t>) REFERENCES Department(Id)</a:t>
            </a:r>
          </a:p>
          <a:p>
            <a:r>
              <a:rPr lang="en-GB" dirty="0"/>
              <a:t>)</a:t>
            </a:r>
            <a:endParaRPr lang="en-DK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1..1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1…1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139407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C88AA-D38A-3B80-DB3C-3C2DFB9D976D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Not supported in DDL!</a:t>
            </a:r>
            <a:endParaRPr lang="en-DK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1…M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205183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7F00C8-76EF-A000-0D59-A40C03AD54C9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0DF4363-59F2-8AB9-8E37-9580FE6A12DE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Project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0DBFD6AF-0693-FCF0-C223-43C18D3A6F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Sold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ED007F-8B37-30EC-656D-41A1CE0E09C4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4A2BAD-D1B4-100F-DEA7-3614AC97247F}"/>
              </a:ext>
            </a:extLst>
          </p:cNvPr>
          <p:cNvSpPr txBox="1"/>
          <p:nvPr/>
        </p:nvSpPr>
        <p:spPr>
          <a:xfrm>
            <a:off x="1281031" y="3349374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67B4A-F14A-5ACF-FF1D-2C02D121C5F2}"/>
              </a:ext>
            </a:extLst>
          </p:cNvPr>
          <p:cNvSpPr txBox="1"/>
          <p:nvPr/>
        </p:nvSpPr>
        <p:spPr>
          <a:xfrm>
            <a:off x="3442858" y="3326771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0…L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17F1CC-D317-401D-086E-9C7A1D97A023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Date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9F1446-1DB4-AFDF-1C42-4A7F6675FF07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03AD98A-0F35-F627-FFAD-F7139B305F6D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Price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F13ADD-EA21-84B7-88AB-330E67376D35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559-E7B7-5C15-2B5B-0203245B89FA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A5936B-2B97-AB9D-96C1-055CF7438754}"/>
              </a:ext>
            </a:extLst>
          </p:cNvPr>
          <p:cNvSpPr/>
          <p:nvPr/>
        </p:nvSpPr>
        <p:spPr>
          <a:xfrm>
            <a:off x="2043263" y="4440287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Supplier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273A73-DD91-3327-92B0-DED46022B1DE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2551031" y="3830698"/>
            <a:ext cx="14858" cy="60958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05D0C90-DB45-2FCD-076A-FFE4AF16F669}"/>
              </a:ext>
            </a:extLst>
          </p:cNvPr>
          <p:cNvSpPr/>
          <p:nvPr/>
        </p:nvSpPr>
        <p:spPr>
          <a:xfrm>
            <a:off x="5533206" y="1838187"/>
            <a:ext cx="6377164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Sold (</a:t>
            </a:r>
          </a:p>
          <a:p>
            <a:r>
              <a:rPr lang="en-GB" dirty="0"/>
              <a:t>	</a:t>
            </a:r>
            <a:r>
              <a:rPr lang="en-GB" dirty="0" err="1"/>
              <a:t>ProjID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SupplierID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PartNumber</a:t>
            </a:r>
            <a:r>
              <a:rPr lang="en-GB" dirty="0"/>
              <a:t> INTEGER, </a:t>
            </a:r>
          </a:p>
          <a:p>
            <a:r>
              <a:rPr lang="en-GB" dirty="0"/>
              <a:t>	Date DATE NOT NULL, </a:t>
            </a:r>
          </a:p>
          <a:p>
            <a:r>
              <a:rPr lang="en-GB" dirty="0"/>
              <a:t>	Price INTEGER NOT NULL</a:t>
            </a:r>
          </a:p>
          <a:p>
            <a:r>
              <a:rPr lang="en-GB" dirty="0"/>
              <a:t>	</a:t>
            </a:r>
            <a:r>
              <a:rPr lang="en-GB" b="1" dirty="0"/>
              <a:t>PRIMARY KEY (</a:t>
            </a:r>
            <a:r>
              <a:rPr lang="en-GB" b="1" dirty="0" err="1"/>
              <a:t>ProjID</a:t>
            </a:r>
            <a:r>
              <a:rPr lang="en-GB" b="1" dirty="0"/>
              <a:t>, </a:t>
            </a:r>
            <a:r>
              <a:rPr lang="en-GB" b="1" dirty="0" err="1"/>
              <a:t>SupplierID</a:t>
            </a:r>
            <a:r>
              <a:rPr lang="en-GB" b="1" dirty="0"/>
              <a:t>, </a:t>
            </a:r>
            <a:r>
              <a:rPr lang="en-GB" b="1" dirty="0" err="1"/>
              <a:t>PartNumber</a:t>
            </a:r>
            <a:r>
              <a:rPr lang="en-GB" b="1" dirty="0"/>
              <a:t>), 	FOREIGN KEY (</a:t>
            </a:r>
            <a:r>
              <a:rPr lang="en-GB" b="1" dirty="0" err="1"/>
              <a:t>ProjID</a:t>
            </a:r>
            <a:r>
              <a:rPr lang="en-GB" b="1" dirty="0"/>
              <a:t>) REFERENCES Project (ID), </a:t>
            </a:r>
          </a:p>
          <a:p>
            <a:r>
              <a:rPr lang="en-GB" b="1" dirty="0"/>
              <a:t>	FOREIGN KEY (</a:t>
            </a:r>
            <a:r>
              <a:rPr lang="en-GB" b="1" dirty="0" err="1"/>
              <a:t>SupplierID</a:t>
            </a:r>
            <a:r>
              <a:rPr lang="en-GB" b="1" dirty="0"/>
              <a:t>) REFERENCES Supplier (ID), 	FOREIGN KEY (</a:t>
            </a:r>
            <a:r>
              <a:rPr lang="en-GB" b="1" dirty="0" err="1"/>
              <a:t>PartNumber</a:t>
            </a:r>
            <a:r>
              <a:rPr lang="en-GB" b="1" dirty="0"/>
              <a:t>) REFERENCES Part (Number)</a:t>
            </a:r>
          </a:p>
          <a:p>
            <a:r>
              <a:rPr lang="en-GB" dirty="0"/>
              <a:t>)</a:t>
            </a:r>
            <a:endParaRPr lang="en-D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1D167A-C877-849C-8D16-2EBE08FB81A8}"/>
              </a:ext>
            </a:extLst>
          </p:cNvPr>
          <p:cNvSpPr txBox="1"/>
          <p:nvPr/>
        </p:nvSpPr>
        <p:spPr>
          <a:xfrm>
            <a:off x="2084906" y="4139559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0..M</a:t>
            </a:r>
          </a:p>
        </p:txBody>
      </p:sp>
    </p:spTree>
    <p:extLst>
      <p:ext uri="{BB962C8B-B14F-4D97-AF65-F5344CB8AC3E}">
        <p14:creationId xmlns:p14="http://schemas.microsoft.com/office/powerpoint/2010/main" val="46086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1591</Words>
  <Application>Microsoft Office PowerPoint</Application>
  <PresentationFormat>Widescreen</PresentationFormat>
  <Paragraphs>415</Paragraphs>
  <Slides>22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 Arent Hertz</dc:creator>
  <cp:lastModifiedBy>Thomas Lindskov Christensen</cp:lastModifiedBy>
  <cp:revision>15</cp:revision>
  <dcterms:created xsi:type="dcterms:W3CDTF">2023-05-09T12:01:02Z</dcterms:created>
  <dcterms:modified xsi:type="dcterms:W3CDTF">2023-05-15T13:22:32Z</dcterms:modified>
</cp:coreProperties>
</file>