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/>
    <p:restoredTop sz="94718"/>
  </p:normalViewPr>
  <p:slideViewPr>
    <p:cSldViewPr snapToGrid="0">
      <p:cViewPr>
        <p:scale>
          <a:sx n="111" d="100"/>
          <a:sy n="111" d="100"/>
        </p:scale>
        <p:origin x="67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PaysFor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R1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Dummy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1...1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E2 (</a:t>
            </a:r>
          </a:p>
          <a:p>
            <a:r>
              <a:rPr lang="en-GB" dirty="0"/>
              <a:t>	E2ID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b="1" strike="sngStrike" dirty="0"/>
              <a:t>CREATE TABLE R1(</a:t>
            </a:r>
            <a:r>
              <a:rPr lang="en-GB" b="1" dirty="0"/>
              <a:t> </a:t>
            </a:r>
          </a:p>
          <a:p>
            <a:endParaRPr lang="en-GB" dirty="0"/>
          </a:p>
          <a:p>
            <a:r>
              <a:rPr lang="en-GB" dirty="0"/>
              <a:t>CREATE TABLE E1 ( </a:t>
            </a:r>
          </a:p>
          <a:p>
            <a:r>
              <a:rPr lang="en-GB" dirty="0"/>
              <a:t>	E1ID INT PRIMARY KEY,</a:t>
            </a:r>
          </a:p>
          <a:p>
            <a:r>
              <a:rPr lang="en-GB" dirty="0"/>
              <a:t>	</a:t>
            </a:r>
            <a:r>
              <a:rPr lang="en-GB" b="1" dirty="0"/>
              <a:t>E2ID INT NOT NULL REFERENCES E2(E2ID)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Dummy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</a:t>
            </a:r>
            <a:r>
              <a:rPr lang="en-GB" dirty="0" err="1"/>
              <a:t>DummyID</a:t>
            </a:r>
            <a:r>
              <a:rPr lang="en-GB" dirty="0"/>
              <a:t> INT REFERENCES E1 ,</a:t>
            </a:r>
          </a:p>
          <a:p>
            <a:r>
              <a:rPr lang="en-GB" dirty="0"/>
              <a:t>	</a:t>
            </a:r>
            <a:r>
              <a:rPr lang="en-GB" b="1" dirty="0"/>
              <a:t>E1ID INT REFERENCES E1(E1ID),</a:t>
            </a:r>
          </a:p>
          <a:p>
            <a:r>
              <a:rPr lang="en-GB" dirty="0"/>
              <a:t>	PRIMARY KEY (</a:t>
            </a:r>
            <a:r>
              <a:rPr lang="en-GB" dirty="0" err="1"/>
              <a:t>DummyID</a:t>
            </a:r>
            <a:r>
              <a:rPr lang="en-GB" dirty="0"/>
              <a:t>, E1ID)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E1ID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E2ID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C6EF08-F28C-2C22-F12E-BDE3A5FCA51D}"/>
              </a:ext>
            </a:extLst>
          </p:cNvPr>
          <p:cNvSpPr/>
          <p:nvPr/>
        </p:nvSpPr>
        <p:spPr>
          <a:xfrm>
            <a:off x="3798654" y="438426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DummyID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1587FF-3B10-EBA1-615D-15F5AED6D6F1}"/>
              </a:ext>
            </a:extLst>
          </p:cNvPr>
          <p:cNvCxnSpPr>
            <a:cxnSpLocks/>
            <a:stCxn id="48" idx="2"/>
            <a:endCxn id="31" idx="3"/>
          </p:cNvCxnSpPr>
          <p:nvPr/>
        </p:nvCxnSpPr>
        <p:spPr>
          <a:xfrm flipH="1">
            <a:off x="3215869" y="4503643"/>
            <a:ext cx="582785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7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FD3DE-6978-99D7-C5A8-54F79C27CEDA}"/>
              </a:ext>
            </a:extLst>
          </p:cNvPr>
          <p:cNvSpPr/>
          <p:nvPr/>
        </p:nvSpPr>
        <p:spPr>
          <a:xfrm>
            <a:off x="485815" y="214239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679A3-2FEE-FEC3-40B7-F50FCAC5736F}"/>
              </a:ext>
            </a:extLst>
          </p:cNvPr>
          <p:cNvSpPr/>
          <p:nvPr/>
        </p:nvSpPr>
        <p:spPr>
          <a:xfrm>
            <a:off x="4027242" y="2142396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E4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4B306F-6A36-B018-EA57-DABAB0D20E78}"/>
              </a:ext>
            </a:extLst>
          </p:cNvPr>
          <p:cNvGrpSpPr/>
          <p:nvPr/>
        </p:nvGrpSpPr>
        <p:grpSpPr>
          <a:xfrm>
            <a:off x="2111394" y="2018372"/>
            <a:ext cx="1204330" cy="591011"/>
            <a:chOff x="2921621" y="2018372"/>
            <a:chExt cx="1204330" cy="5910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A02827-D6B6-0B2F-D7E8-10805B3BBA1F}"/>
                </a:ext>
              </a:extLst>
            </p:cNvPr>
            <p:cNvSpPr/>
            <p:nvPr/>
          </p:nvSpPr>
          <p:spPr>
            <a:xfrm>
              <a:off x="2921621" y="2018372"/>
              <a:ext cx="1204330" cy="59101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DD79A121-BF27-61BF-BCD1-C0C49BA04C87}"/>
                </a:ext>
              </a:extLst>
            </p:cNvPr>
            <p:cNvSpPr/>
            <p:nvPr/>
          </p:nvSpPr>
          <p:spPr>
            <a:xfrm>
              <a:off x="3014296" y="2102645"/>
              <a:ext cx="1011800" cy="425685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R3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68CC8-EED9-FBDA-FA96-61E975464B75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1501351" y="2315487"/>
            <a:ext cx="702718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4F5348-B2D1-0285-6218-331F1E46AD30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3215869" y="2315488"/>
            <a:ext cx="81137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B729385-F6DB-0B24-2991-92A8AFE90F89}"/>
              </a:ext>
            </a:extLst>
          </p:cNvPr>
          <p:cNvSpPr/>
          <p:nvPr/>
        </p:nvSpPr>
        <p:spPr>
          <a:xfrm>
            <a:off x="2302674" y="3310316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R2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13CCF-B2DC-F6AF-933C-0B58E78DE78D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2709969" y="2528330"/>
            <a:ext cx="0" cy="78198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A2D698-7A0A-410A-ABA3-DE8F9CC01126}"/>
              </a:ext>
            </a:extLst>
          </p:cNvPr>
          <p:cNvSpPr txBox="1"/>
          <p:nvPr/>
        </p:nvSpPr>
        <p:spPr>
          <a:xfrm>
            <a:off x="1478397" y="208401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F3347E-A36B-B572-73D9-AA5D56BBA06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2708101" y="3736001"/>
            <a:ext cx="1868" cy="59455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49A554-EF52-364B-9D32-B5914EDC8198}"/>
              </a:ext>
            </a:extLst>
          </p:cNvPr>
          <p:cNvSpPr/>
          <p:nvPr/>
        </p:nvSpPr>
        <p:spPr>
          <a:xfrm>
            <a:off x="2200333" y="4330552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0DF146-4666-9EED-8097-8EF883A78B6D}"/>
              </a:ext>
            </a:extLst>
          </p:cNvPr>
          <p:cNvSpPr txBox="1"/>
          <p:nvPr/>
        </p:nvSpPr>
        <p:spPr>
          <a:xfrm>
            <a:off x="3570066" y="2084018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0...N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2E319B-28FF-72E3-D54C-FCD9ECF8542E}"/>
              </a:ext>
            </a:extLst>
          </p:cNvPr>
          <p:cNvSpPr/>
          <p:nvPr/>
        </p:nvSpPr>
        <p:spPr>
          <a:xfrm>
            <a:off x="5403379" y="393540"/>
            <a:ext cx="6638395" cy="5708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E5 (</a:t>
            </a:r>
          </a:p>
          <a:p>
            <a:r>
              <a:rPr lang="en-GB" dirty="0"/>
              <a:t>	E5ID INT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E4 ( </a:t>
            </a:r>
          </a:p>
          <a:p>
            <a:r>
              <a:rPr lang="en-GB" dirty="0"/>
              <a:t>	E4ID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(Normally, the relationship R3 could also be implemented as a NULL-able E5ID attribute in E4. In this case, however, the R2 relationship calls for a separate table)</a:t>
            </a:r>
          </a:p>
          <a:p>
            <a:endParaRPr lang="en-GB" dirty="0"/>
          </a:p>
          <a:p>
            <a:r>
              <a:rPr lang="en-GB" dirty="0"/>
              <a:t>CREATE TABLE R3 (</a:t>
            </a:r>
          </a:p>
          <a:p>
            <a:r>
              <a:rPr lang="en-GB" b="1" dirty="0"/>
              <a:t>	E4ID INT PRIMARY KEY REFERENCES E4(E4ID),</a:t>
            </a:r>
          </a:p>
          <a:p>
            <a:r>
              <a:rPr lang="en-GB" b="1" dirty="0"/>
              <a:t>	E5ID INT NOT NULL REFERENCES E5(E5ID)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R2 ( </a:t>
            </a:r>
          </a:p>
          <a:p>
            <a:r>
              <a:rPr lang="en-GB" dirty="0"/>
              <a:t>	…	</a:t>
            </a:r>
          </a:p>
          <a:p>
            <a:r>
              <a:rPr lang="en-GB" dirty="0"/>
              <a:t>);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3E89AC-E311-F26D-1EEF-0C6FD65D06C0}"/>
              </a:ext>
            </a:extLst>
          </p:cNvPr>
          <p:cNvCxnSpPr>
            <a:cxnSpLocks/>
            <a:stCxn id="40" idx="4"/>
            <a:endCxn id="5" idx="0"/>
          </p:cNvCxnSpPr>
          <p:nvPr/>
        </p:nvCxnSpPr>
        <p:spPr>
          <a:xfrm>
            <a:off x="993583" y="1993833"/>
            <a:ext cx="0" cy="1485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6DC5513-C6DC-8D1D-0E8D-E86FF58F7939}"/>
              </a:ext>
            </a:extLst>
          </p:cNvPr>
          <p:cNvSpPr/>
          <p:nvPr/>
        </p:nvSpPr>
        <p:spPr>
          <a:xfrm>
            <a:off x="625078" y="175508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E5ID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C7D30-765E-6962-2BC1-1C36E767CA55}"/>
              </a:ext>
            </a:extLst>
          </p:cNvPr>
          <p:cNvCxnSpPr>
            <a:cxnSpLocks/>
            <a:stCxn id="44" idx="4"/>
            <a:endCxn id="11" idx="0"/>
          </p:cNvCxnSpPr>
          <p:nvPr/>
        </p:nvCxnSpPr>
        <p:spPr>
          <a:xfrm>
            <a:off x="4535010" y="1993832"/>
            <a:ext cx="0" cy="1485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27E563F-6AED-1849-DAF9-3B06749D9CC2}"/>
              </a:ext>
            </a:extLst>
          </p:cNvPr>
          <p:cNvSpPr/>
          <p:nvPr/>
        </p:nvSpPr>
        <p:spPr>
          <a:xfrm>
            <a:off x="4166505" y="17550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E4ID</a:t>
            </a:r>
          </a:p>
        </p:txBody>
      </p:sp>
    </p:spTree>
    <p:extLst>
      <p:ext uri="{BB962C8B-B14F-4D97-AF65-F5344CB8AC3E}">
        <p14:creationId xmlns:p14="http://schemas.microsoft.com/office/powerpoint/2010/main" val="110863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1588</Words>
  <Application>Microsoft Macintosh PowerPoint</Application>
  <PresentationFormat>Widescreen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Philip Paul Balfour van Burleigh</cp:lastModifiedBy>
  <cp:revision>14</cp:revision>
  <dcterms:created xsi:type="dcterms:W3CDTF">2023-05-09T12:01:02Z</dcterms:created>
  <dcterms:modified xsi:type="dcterms:W3CDTF">2023-05-14T14:42:56Z</dcterms:modified>
</cp:coreProperties>
</file>