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embeddedFontLst>
    <p:embeddedFont>
      <p:font typeface="Oswald" panose="00000500000000000000" pitchFamily="2" charset="0"/>
      <p:regular r:id="rId52"/>
      <p:bold r:id="rId53"/>
    </p:embeddedFont>
    <p:embeddedFont>
      <p:font typeface="Cabin" panose="00000500000000000000" pitchFamily="2" charset="0"/>
      <p:regular r:id="rId54"/>
      <p:bold r:id="rId55"/>
      <p:italic r:id="rId56"/>
      <p:boldItalic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Droid Sans" panose="020B0604020202020204" charset="0"/>
      <p:regular r:id="rId62"/>
      <p:bold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1402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132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92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29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46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196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743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04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660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820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228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04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231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601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784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91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321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664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474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390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823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47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974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826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387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4988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54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797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489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4244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9840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568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5655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25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7618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0976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9987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1008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6840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2677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9216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7161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6147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5668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77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25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29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95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734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05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bg>
      <p:bgPr>
        <a:solidFill>
          <a:srgbClr val="000000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589750" y="-11600"/>
            <a:ext cx="4652399" cy="5166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29450" y="82175"/>
            <a:ext cx="4412700" cy="506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177550" y="41100"/>
            <a:ext cx="4314599" cy="506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4572000" y="-11700"/>
            <a:ext cx="0" cy="516690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 1">
    <p:bg>
      <p:bgPr>
        <a:solidFill>
          <a:srgbClr val="00000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8650" y="-11700"/>
            <a:ext cx="4563300" cy="5166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29450" y="82175"/>
            <a:ext cx="4412700" cy="506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0" y="-11700"/>
            <a:ext cx="0" cy="516690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83950" y="82175"/>
            <a:ext cx="4412700" cy="506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 1 1">
    <p:bg>
      <p:bgPr>
        <a:solidFill>
          <a:srgbClr val="0000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829450" y="82175"/>
            <a:ext cx="4412700" cy="506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177550" y="41100"/>
            <a:ext cx="4314599" cy="506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4572000" y="-11700"/>
            <a:ext cx="0" cy="516690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4035450" y="0"/>
            <a:ext cx="5206799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52625" y="0"/>
            <a:ext cx="3744300" cy="514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249200" y="82175"/>
            <a:ext cx="4992899" cy="506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4035450" y="0"/>
            <a:ext cx="5206799" cy="5143499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52625" y="0"/>
            <a:ext cx="3744300" cy="514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buNone/>
              <a:defRPr sz="3000" b="1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249200" y="82175"/>
            <a:ext cx="4992899" cy="5061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defRPr sz="2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1169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9900"/>
              </a:buClr>
              <a:buSzPct val="100000"/>
              <a:buFont typeface="Droid Sans"/>
              <a:defRPr sz="3600" b="1">
                <a:solidFill>
                  <a:srgbClr val="FF9900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Char char="●"/>
              <a:defRPr sz="2400" b="1"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Char char="○"/>
              <a:defRPr sz="2400" b="1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Char char="■"/>
              <a:defRPr sz="2400" b="1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Char char="●"/>
              <a:defRPr sz="2400" b="1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Char char="○"/>
              <a:defRPr sz="2400" b="1"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Char char="■"/>
              <a:defRPr sz="2400" b="1"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Char char="●"/>
              <a:defRPr sz="2400" b="1"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Char char="○"/>
              <a:defRPr sz="2400" b="1"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Char char="■"/>
              <a:defRPr sz="2400" b="1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271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00" y="25"/>
            <a:ext cx="9144000" cy="271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>
                <a:latin typeface="Oswald"/>
                <a:ea typeface="Oswald"/>
                <a:cs typeface="Oswald"/>
                <a:sym typeface="Oswald"/>
              </a:rPr>
              <a:t>Out of the Tarpit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 dirty="0">
                <a:latin typeface="Cabin"/>
                <a:ea typeface="Cabin"/>
                <a:cs typeface="Cabin"/>
                <a:sym typeface="Cabin"/>
              </a:rPr>
              <a:t>By Ben Moseley and Peter Marks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0" y="2711700"/>
            <a:ext cx="9144000" cy="243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>
                <a:latin typeface="Cabin"/>
                <a:ea typeface="Cabin"/>
                <a:cs typeface="Cabin"/>
                <a:sym typeface="Cabin"/>
              </a:rPr>
              <a:t>Talk by Philip Craig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" dirty="0" smtClean="0">
                <a:solidFill>
                  <a:schemeClr val="dk1"/>
                </a:solidFill>
              </a:rPr>
              <a:t>Fewer errors are created</a:t>
            </a:r>
            <a:endParaRPr lang="en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 smtClean="0">
                <a:solidFill>
                  <a:schemeClr val="dk1"/>
                </a:solidFill>
              </a:rPr>
              <a:t>Whole categories of bugs can be avoided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Informal reasoning is powerful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257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" dirty="0" smtClean="0">
                <a:solidFill>
                  <a:schemeClr val="dk1"/>
                </a:solidFill>
              </a:rPr>
              <a:t>State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 smtClean="0">
                <a:solidFill>
                  <a:schemeClr val="dk1"/>
                </a:solidFill>
              </a:rPr>
              <a:t>Control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 smtClean="0">
                <a:solidFill>
                  <a:schemeClr val="dk1"/>
                </a:solidFill>
              </a:rPr>
              <a:t>Code volume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 smtClean="0">
                <a:solidFill>
                  <a:schemeClr val="dk1"/>
                </a:solidFill>
              </a:rPr>
              <a:t>Power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Where does complexity come from?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8054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Increases the surface area that must be reasoned about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Can only test a system in a specific state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Each single additional bit of state doubles the possible number of states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State contaminates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Complexity from State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8931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Control: ordering of things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We almost always don’t really wish to think about this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Control is almost always implicit in a language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Implicit control requires specifying </a:t>
            </a:r>
            <a:r>
              <a:rPr lang="en-GB" i="1" dirty="0" smtClean="0">
                <a:solidFill>
                  <a:schemeClr val="dk1"/>
                </a:solidFill>
              </a:rPr>
              <a:t>how</a:t>
            </a:r>
            <a:r>
              <a:rPr lang="en-GB" dirty="0" smtClean="0">
                <a:solidFill>
                  <a:schemeClr val="dk1"/>
                </a:solidFill>
              </a:rPr>
              <a:t> a system works, not </a:t>
            </a:r>
            <a:r>
              <a:rPr lang="en-GB" i="1" dirty="0" smtClean="0">
                <a:solidFill>
                  <a:schemeClr val="dk1"/>
                </a:solidFill>
              </a:rPr>
              <a:t>what</a:t>
            </a:r>
            <a:r>
              <a:rPr lang="en-GB" dirty="0" smtClean="0">
                <a:solidFill>
                  <a:schemeClr val="dk1"/>
                </a:solidFill>
              </a:rPr>
              <a:t> it should do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Complexity from Control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4131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Artificial ordering is imposed where it usually isn’t needed</a:t>
            </a:r>
          </a:p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 smtClean="0">
                <a:solidFill>
                  <a:schemeClr val="dk1"/>
                </a:solidFill>
                <a:latin typeface="Consolas" panose="020B0609020204030204" pitchFamily="49" charset="0"/>
              </a:rPr>
              <a:t>a = b + 3</a:t>
            </a:r>
            <a:br>
              <a:rPr lang="en-GB" dirty="0" smtClean="0">
                <a:solidFill>
                  <a:schemeClr val="dk1"/>
                </a:solidFill>
                <a:latin typeface="Consolas" panose="020B0609020204030204" pitchFamily="49" charset="0"/>
              </a:rPr>
            </a:br>
            <a:r>
              <a:rPr lang="en-GB" dirty="0" smtClean="0">
                <a:solidFill>
                  <a:schemeClr val="dk1"/>
                </a:solidFill>
                <a:latin typeface="Consolas" panose="020B0609020204030204" pitchFamily="49" charset="0"/>
              </a:rPr>
              <a:t>c = d + 2</a:t>
            </a:r>
            <a:br>
              <a:rPr lang="en-GB" dirty="0" smtClean="0">
                <a:solidFill>
                  <a:schemeClr val="dk1"/>
                </a:solidFill>
                <a:latin typeface="Consolas" panose="020B0609020204030204" pitchFamily="49" charset="0"/>
              </a:rPr>
            </a:br>
            <a:r>
              <a:rPr lang="en-GB" dirty="0" smtClean="0">
                <a:solidFill>
                  <a:schemeClr val="dk1"/>
                </a:solidFill>
                <a:latin typeface="Consolas" panose="020B0609020204030204" pitchFamily="49" charset="0"/>
              </a:rPr>
              <a:t>e = f * 4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The reader has to expend effort (possibly incorrectly) removing the ordering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Complexity from Control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5487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Concurrency is specified explicitly in most languages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This leads to further complexities in reasoning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Complexity from Control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5494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Complexity often increases </a:t>
            </a:r>
            <a:r>
              <a:rPr lang="en-GB" i="1" dirty="0" smtClean="0">
                <a:solidFill>
                  <a:schemeClr val="dk1"/>
                </a:solidFill>
              </a:rPr>
              <a:t>nonlinearly</a:t>
            </a:r>
            <a:r>
              <a:rPr lang="en-GB" dirty="0" smtClean="0">
                <a:solidFill>
                  <a:schemeClr val="dk1"/>
                </a:solidFill>
              </a:rPr>
              <a:t> with code size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The best code, then, is code that isn’t written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The less there is to reason about, the easier the whole is to reason about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Complexity from Volume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93355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Complexity breeds complexity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Building simple systems requires large efforts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Language power tends to encourage cleverness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Generally, complexity = {state, control}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Other causes of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5930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Object-oriented programming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Functional programming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Logic programming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Classic Complexity Management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7982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Essentially imperative approach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Object: state + procedures for state access and manipulation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Enforcing constraints is awkward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The OO approach to complexity management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228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spcBef>
                <a:spcPts val="1000"/>
              </a:spcBef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Written by Ben Moseley and Peter Marks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Published in 2006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63 pages and 2.5 pages of references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I’m only covering the first part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Original Paper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i="1" dirty="0" err="1" smtClean="0">
                <a:solidFill>
                  <a:schemeClr val="dk1"/>
                </a:solidFill>
              </a:rPr>
              <a:t>Intensional</a:t>
            </a:r>
            <a:r>
              <a:rPr lang="en-GB" i="1" dirty="0" smtClean="0">
                <a:solidFill>
                  <a:schemeClr val="dk1"/>
                </a:solidFill>
              </a:rPr>
              <a:t> identity</a:t>
            </a:r>
            <a:r>
              <a:rPr lang="en-GB" dirty="0" smtClean="0">
                <a:solidFill>
                  <a:schemeClr val="dk1"/>
                </a:solidFill>
              </a:rPr>
              <a:t>: objects are uniquely identified separately from attributes</a:t>
            </a:r>
            <a:endParaRPr lang="en-GB" i="1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i="1" dirty="0" smtClean="0">
                <a:solidFill>
                  <a:schemeClr val="dk1"/>
                </a:solidFill>
              </a:rPr>
              <a:t>Extensional identity</a:t>
            </a:r>
            <a:r>
              <a:rPr lang="en-GB" dirty="0" smtClean="0">
                <a:solidFill>
                  <a:schemeClr val="dk1"/>
                </a:solidFill>
              </a:rPr>
              <a:t>: identity via attribute comparison</a:t>
            </a:r>
            <a:endParaRPr lang="en-GB" i="1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The OO approach to complexity management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197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Object-oriented (and </a:t>
            </a:r>
            <a:r>
              <a:rPr lang="en-GB" dirty="0" err="1" smtClean="0">
                <a:solidFill>
                  <a:schemeClr val="dk1"/>
                </a:solidFill>
              </a:rPr>
              <a:t>convential</a:t>
            </a:r>
            <a:r>
              <a:rPr lang="en-GB" dirty="0" smtClean="0">
                <a:solidFill>
                  <a:schemeClr val="dk1"/>
                </a:solidFill>
              </a:rPr>
              <a:t> imperative) programs suffer from both state-derived and control-derived complexity</a:t>
            </a:r>
            <a:endParaRPr lang="en-GB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The OO approach to complexity management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18533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Explicit attempt to avoid state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System gains referential transparency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This also has benefits for testing and concurrency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FP approach to complexity management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6662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Functional programs still implicitly specify control</a:t>
            </a:r>
            <a:endParaRPr lang="en-GB" dirty="0" smtClean="0">
              <a:solidFill>
                <a:schemeClr val="dk1"/>
              </a:solidFill>
            </a:endParaRPr>
          </a:p>
          <a:p>
            <a:pPr marL="51000" lvl="0">
              <a:spcBef>
                <a:spcPts val="2400"/>
              </a:spcBef>
              <a:buSzPct val="100000"/>
              <a:buNone/>
            </a:pPr>
            <a:r>
              <a:rPr lang="en-GB" sz="1800" dirty="0">
                <a:latin typeface="Consolas" panose="020B0609020204030204" pitchFamily="49" charset="0"/>
              </a:rPr>
              <a:t>(</a:t>
            </a:r>
            <a:r>
              <a:rPr lang="en-GB" sz="1800" dirty="0" err="1">
                <a:latin typeface="Consolas" panose="020B0609020204030204" pitchFamily="49" charset="0"/>
              </a:rPr>
              <a:t>defun</a:t>
            </a:r>
            <a:r>
              <a:rPr lang="en-GB" sz="1800" dirty="0">
                <a:latin typeface="Consolas" panose="020B0609020204030204" pitchFamily="49" charset="0"/>
              </a:rPr>
              <a:t> info (</a:t>
            </a:r>
            <a:r>
              <a:rPr lang="en-GB" sz="1800" dirty="0" err="1">
                <a:latin typeface="Consolas" panose="020B0609020204030204" pitchFamily="49" charset="0"/>
              </a:rPr>
              <a:t>uuid</a:t>
            </a:r>
            <a:r>
              <a:rPr lang="en-GB" sz="1800" dirty="0" smtClean="0">
                <a:latin typeface="Consolas" panose="020B0609020204030204" pitchFamily="49" charset="0"/>
              </a:rPr>
              <a:t>)</a:t>
            </a:r>
            <a:br>
              <a:rPr lang="en-GB" sz="1800" dirty="0" smtClean="0">
                <a:latin typeface="Consolas" panose="020B0609020204030204" pitchFamily="49" charset="0"/>
              </a:rPr>
            </a:br>
            <a:r>
              <a:rPr lang="en-GB" sz="1800" dirty="0" smtClean="0">
                <a:latin typeface="Consolas" panose="020B0609020204030204" pitchFamily="49" charset="0"/>
              </a:rPr>
              <a:t>  "</a:t>
            </a:r>
            <a:r>
              <a:rPr lang="en-GB" sz="1800" dirty="0">
                <a:latin typeface="Consolas" panose="020B0609020204030204" pitchFamily="49" charset="0"/>
              </a:rPr>
              <a:t>Retrieve metadata about an entry</a:t>
            </a:r>
            <a:r>
              <a:rPr lang="en-GB" sz="1800" dirty="0" smtClean="0">
                <a:latin typeface="Consolas" panose="020B0609020204030204" pitchFamily="49" charset="0"/>
              </a:rPr>
              <a:t>.“</a:t>
            </a:r>
            <a:br>
              <a:rPr lang="en-GB" sz="1800" dirty="0" smtClean="0">
                <a:latin typeface="Consolas" panose="020B0609020204030204" pitchFamily="49" charset="0"/>
              </a:rPr>
            </a:br>
            <a:r>
              <a:rPr lang="en-GB" sz="1800" dirty="0" smtClean="0">
                <a:latin typeface="Consolas" panose="020B0609020204030204" pitchFamily="49" charset="0"/>
              </a:rPr>
              <a:t>  (</a:t>
            </a:r>
            <a:r>
              <a:rPr lang="en-GB" sz="1800" dirty="0">
                <a:latin typeface="Consolas" panose="020B0609020204030204" pitchFamily="49" charset="0"/>
              </a:rPr>
              <a:t>let ((entry (lookup-entry </a:t>
            </a:r>
            <a:r>
              <a:rPr lang="en-GB" sz="1800" dirty="0" err="1">
                <a:latin typeface="Consolas" panose="020B0609020204030204" pitchFamily="49" charset="0"/>
              </a:rPr>
              <a:t>uuid</a:t>
            </a:r>
            <a:r>
              <a:rPr lang="en-GB" sz="1800" dirty="0" smtClean="0">
                <a:latin typeface="Consolas" panose="020B0609020204030204" pitchFamily="49" charset="0"/>
              </a:rPr>
              <a:t>)))</a:t>
            </a:r>
            <a:br>
              <a:rPr lang="en-GB" sz="1800" dirty="0" smtClean="0">
                <a:latin typeface="Consolas" panose="020B0609020204030204" pitchFamily="49" charset="0"/>
              </a:rPr>
            </a:br>
            <a:r>
              <a:rPr lang="en-GB" sz="1800" dirty="0" smtClean="0">
                <a:latin typeface="Consolas" panose="020B0609020204030204" pitchFamily="49" charset="0"/>
              </a:rPr>
              <a:t>    (</a:t>
            </a:r>
            <a:r>
              <a:rPr lang="en-GB" sz="1800" dirty="0" err="1">
                <a:latin typeface="Consolas" panose="020B0609020204030204" pitchFamily="49" charset="0"/>
              </a:rPr>
              <a:t>pairlis</a:t>
            </a:r>
            <a:r>
              <a:rPr lang="en-GB" sz="1800" dirty="0">
                <a:latin typeface="Consolas" panose="020B0609020204030204" pitchFamily="49" charset="0"/>
              </a:rPr>
              <a:t> '(:id :created :size :parent</a:t>
            </a:r>
            <a:r>
              <a:rPr lang="en-GB" sz="1800" dirty="0" smtClean="0">
                <a:latin typeface="Consolas" panose="020B0609020204030204" pitchFamily="49" charset="0"/>
              </a:rPr>
              <a:t>)</a:t>
            </a:r>
            <a:br>
              <a:rPr lang="en-GB" sz="1800" dirty="0" smtClean="0">
                <a:latin typeface="Consolas" panose="020B0609020204030204" pitchFamily="49" charset="0"/>
              </a:rPr>
            </a:br>
            <a:r>
              <a:rPr lang="en-GB" sz="1800" dirty="0" smtClean="0">
                <a:latin typeface="Consolas" panose="020B0609020204030204" pitchFamily="49" charset="0"/>
              </a:rPr>
              <a:t>      (</a:t>
            </a:r>
            <a:r>
              <a:rPr lang="en-GB" sz="1800" dirty="0">
                <a:latin typeface="Consolas" panose="020B0609020204030204" pitchFamily="49" charset="0"/>
              </a:rPr>
              <a:t>list (entry-</a:t>
            </a:r>
            <a:r>
              <a:rPr lang="en-GB" sz="1800" dirty="0" err="1">
                <a:latin typeface="Consolas" panose="020B0609020204030204" pitchFamily="49" charset="0"/>
              </a:rPr>
              <a:t>uuid</a:t>
            </a:r>
            <a:r>
              <a:rPr lang="en-GB" sz="1800" dirty="0">
                <a:latin typeface="Consolas" panose="020B0609020204030204" pitchFamily="49" charset="0"/>
              </a:rPr>
              <a:t> entry</a:t>
            </a:r>
            <a:r>
              <a:rPr lang="en-GB" sz="1800" dirty="0" smtClean="0">
                <a:latin typeface="Consolas" panose="020B0609020204030204" pitchFamily="49" charset="0"/>
              </a:rPr>
              <a:t>)</a:t>
            </a:r>
            <a:br>
              <a:rPr lang="en-GB" sz="1800" dirty="0" smtClean="0">
                <a:latin typeface="Consolas" panose="020B0609020204030204" pitchFamily="49" charset="0"/>
              </a:rPr>
            </a:br>
            <a:r>
              <a:rPr lang="en-GB" sz="1800" dirty="0" smtClean="0">
                <a:latin typeface="Consolas" panose="020B0609020204030204" pitchFamily="49" charset="0"/>
              </a:rPr>
              <a:t>            (</a:t>
            </a:r>
            <a:r>
              <a:rPr lang="en-GB" sz="1800" dirty="0">
                <a:latin typeface="Consolas" panose="020B0609020204030204" pitchFamily="49" charset="0"/>
              </a:rPr>
              <a:t>entry-created entry</a:t>
            </a:r>
            <a:r>
              <a:rPr lang="en-GB" sz="1800" dirty="0" smtClean="0">
                <a:latin typeface="Consolas" panose="020B0609020204030204" pitchFamily="49" charset="0"/>
              </a:rPr>
              <a:t>)</a:t>
            </a:r>
            <a:br>
              <a:rPr lang="en-GB" sz="1800" dirty="0" smtClean="0">
                <a:latin typeface="Consolas" panose="020B0609020204030204" pitchFamily="49" charset="0"/>
              </a:rPr>
            </a:br>
            <a:r>
              <a:rPr lang="en-GB" sz="1800" dirty="0" smtClean="0">
                <a:latin typeface="Consolas" panose="020B0609020204030204" pitchFamily="49" charset="0"/>
              </a:rPr>
              <a:t>          (</a:t>
            </a:r>
            <a:r>
              <a:rPr lang="en-GB" sz="1800" dirty="0">
                <a:latin typeface="Consolas" panose="020B0609020204030204" pitchFamily="49" charset="0"/>
              </a:rPr>
              <a:t>entry-size entry</a:t>
            </a:r>
            <a:r>
              <a:rPr lang="en-GB" sz="1800" dirty="0" smtClean="0">
                <a:latin typeface="Consolas" panose="020B0609020204030204" pitchFamily="49" charset="0"/>
              </a:rPr>
              <a:t>)</a:t>
            </a:r>
            <a:br>
              <a:rPr lang="en-GB" sz="1800" dirty="0" smtClean="0">
                <a:latin typeface="Consolas" panose="020B0609020204030204" pitchFamily="49" charset="0"/>
              </a:rPr>
            </a:br>
            <a:r>
              <a:rPr lang="en-GB" sz="1800" dirty="0" smtClean="0">
                <a:latin typeface="Consolas" panose="020B0609020204030204" pitchFamily="49" charset="0"/>
              </a:rPr>
              <a:t>          (</a:t>
            </a:r>
            <a:r>
              <a:rPr lang="en-GB" sz="1800" dirty="0">
                <a:latin typeface="Consolas" panose="020B0609020204030204" pitchFamily="49" charset="0"/>
              </a:rPr>
              <a:t>entry-parent entry))))))</a:t>
            </a:r>
            <a:endParaRPr lang="en-GB" sz="1800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FP approach to complexity management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2778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chemeClr val="dk1"/>
              </a:solidFill>
            </a:endParaRPr>
          </a:p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Authors usually mean </a:t>
            </a:r>
            <a:r>
              <a:rPr lang="en-GB" i="1" dirty="0" smtClean="0">
                <a:solidFill>
                  <a:schemeClr val="dk1"/>
                </a:solidFill>
              </a:rPr>
              <a:t>mutable</a:t>
            </a:r>
            <a:r>
              <a:rPr lang="en-GB" dirty="0" smtClean="0">
                <a:solidFill>
                  <a:schemeClr val="dk1"/>
                </a:solidFill>
              </a:rPr>
              <a:t> state when they say state</a:t>
            </a:r>
            <a:endParaRPr lang="en-GB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Interlude: Kinds of state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60236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FP simulates state with functional values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Often have a pool of global values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This can lead to hidden, implicit, mutable state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Avoids many state-derived complexity issues</a:t>
            </a:r>
            <a:endParaRPr lang="en-GB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FP approach to complexity management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0431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FP: the outcome of a function can be determined by examining its arguments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err="1" smtClean="0">
                <a:solidFill>
                  <a:schemeClr val="dk1"/>
                </a:solidFill>
              </a:rPr>
              <a:t>Stateful</a:t>
            </a:r>
            <a:r>
              <a:rPr lang="en-GB" dirty="0" smtClean="0">
                <a:solidFill>
                  <a:schemeClr val="dk1"/>
                </a:solidFill>
              </a:rPr>
              <a:t> programming: you have no idea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err="1" smtClean="0">
                <a:solidFill>
                  <a:schemeClr val="dk1"/>
                </a:solidFill>
              </a:rPr>
              <a:t>Tradeoff</a:t>
            </a:r>
            <a:r>
              <a:rPr lang="en-GB" dirty="0" smtClean="0">
                <a:solidFill>
                  <a:schemeClr val="dk1"/>
                </a:solidFill>
              </a:rPr>
              <a:t> between complexity and simplicity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Modularity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77277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Not derived from a von-Neumann architecture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Specify what needs to be done, not how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The system becomes a formal proof of the problem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Logic Programming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5618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No mutable state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Purity is the only guarantee that state-related problems will not occur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err="1" smtClean="0">
                <a:solidFill>
                  <a:schemeClr val="dk1"/>
                </a:solidFill>
              </a:rPr>
              <a:t>Prolog</a:t>
            </a:r>
            <a:r>
              <a:rPr lang="en-GB" dirty="0" smtClean="0">
                <a:solidFill>
                  <a:schemeClr val="dk1"/>
                </a:solidFill>
              </a:rPr>
              <a:t> has operational commitment to process language in some textual order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Logic Programming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56311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Essential: the essence of the problem </a:t>
            </a:r>
            <a:r>
              <a:rPr lang="en-GB" i="1" dirty="0" smtClean="0">
                <a:solidFill>
                  <a:schemeClr val="dk1"/>
                </a:solidFill>
              </a:rPr>
              <a:t>as seen by the users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Accidental: everything else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We’d ideally use tooling that lets us program using only the language of the users’ problem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Classifying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58616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“Complexity causes more problems in large software than anything else”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“What is the way out of the tar pit? … we believe there can be no doubt it is </a:t>
            </a:r>
            <a:r>
              <a:rPr lang="en" i="1" dirty="0">
                <a:solidFill>
                  <a:schemeClr val="dk1"/>
                </a:solidFill>
              </a:rPr>
              <a:t>simplicity</a:t>
            </a:r>
            <a:r>
              <a:rPr lang="en" dirty="0">
                <a:solidFill>
                  <a:schemeClr val="dk1"/>
                </a:solidFill>
              </a:rPr>
              <a:t>.”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Start with informal requirements from users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Ultimately, something needs to happen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Building formal requirements must be done without introducing accidental complexity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Recommended General Approach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58097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No state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Informal requirements specify data: both input and derived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All data that is mentioned by users is essential data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Essential data does not necessarily imply essential state</a:t>
            </a:r>
            <a:endParaRPr lang="en-GB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State in the Ideal World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65711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System might need this data in the future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System does not need this data in the future</a:t>
            </a:r>
            <a:endParaRPr lang="en-GB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Input Data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35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0472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sz="2000" dirty="0" smtClean="0">
                <a:solidFill>
                  <a:schemeClr val="dk1"/>
                </a:solidFill>
              </a:rPr>
              <a:t>Immutable</a:t>
            </a:r>
          </a:p>
          <a:p>
            <a:pPr marL="432000" lvl="7" indent="-3810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Cabin"/>
            </a:pPr>
            <a:r>
              <a:rPr lang="en-GB" sz="2000" dirty="0" smtClean="0">
                <a:solidFill>
                  <a:schemeClr val="dk1"/>
                </a:solidFill>
              </a:rPr>
              <a:t>Can be re-derived from the input data as needed</a:t>
            </a:r>
          </a:p>
          <a:p>
            <a:pPr marL="432000" lvl="7" indent="-3810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Cabin"/>
            </a:pPr>
            <a:r>
              <a:rPr lang="en-GB" sz="2000" dirty="0" smtClean="0">
                <a:solidFill>
                  <a:schemeClr val="dk1"/>
                </a:solidFill>
              </a:rPr>
              <a:t>Doesn’t need to be stored</a:t>
            </a:r>
            <a:endParaRPr lang="en-GB" sz="2000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sz="2000" dirty="0" smtClean="0">
                <a:solidFill>
                  <a:schemeClr val="dk1"/>
                </a:solidFill>
              </a:rPr>
              <a:t>Mutable</a:t>
            </a:r>
          </a:p>
          <a:p>
            <a:pPr marL="432000" lvl="1" indent="-3810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Cabin"/>
            </a:pPr>
            <a:r>
              <a:rPr lang="en-GB" sz="2000" dirty="0" smtClean="0">
                <a:solidFill>
                  <a:schemeClr val="dk1"/>
                </a:solidFill>
              </a:rPr>
              <a:t>Users where data cannot be easily re-derived from input data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sz="2000" dirty="0" smtClean="0">
                <a:solidFill>
                  <a:schemeClr val="dk1"/>
                </a:solidFill>
              </a:rPr>
              <a:t>Both are cases of accidental state</a:t>
            </a:r>
            <a:endParaRPr lang="en-GB" sz="2000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Essential derived data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0496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0472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sz="2000" i="1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sz="2000" i="1" dirty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sz="2000" i="1" dirty="0" smtClean="0">
                <a:solidFill>
                  <a:schemeClr val="dk1"/>
                </a:solidFill>
              </a:rPr>
              <a:t>Not</a:t>
            </a:r>
            <a:r>
              <a:rPr lang="en-GB" sz="2000" dirty="0" smtClean="0">
                <a:solidFill>
                  <a:schemeClr val="dk1"/>
                </a:solidFill>
              </a:rPr>
              <a:t> in users’ requirements</a:t>
            </a:r>
            <a:endParaRPr lang="en-GB" sz="2000" i="1" dirty="0" smtClean="0">
              <a:solidFill>
                <a:schemeClr val="dk1"/>
              </a:solidFill>
            </a:endParaRPr>
          </a:p>
          <a:p>
            <a:pPr marL="432000" lvl="6" indent="-3810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Cabin"/>
            </a:pPr>
            <a:r>
              <a:rPr lang="en-GB" sz="2000" dirty="0" smtClean="0">
                <a:solidFill>
                  <a:schemeClr val="dk1"/>
                </a:solidFill>
              </a:rPr>
              <a:t>Accidental state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Accidental derived data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7805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Some essential state is unavoidable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Pure functional programs can simulate accidental and essential state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Ideal world removes all non-essential state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State in the Ideal World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370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Formal specifications are essentially the same as formal requirements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Formal specifications should ideally derive entirely from users’ informal requirements</a:t>
            </a:r>
            <a:endParaRPr lang="en-GB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Limitations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9399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i="1" dirty="0" smtClean="0">
                <a:solidFill>
                  <a:schemeClr val="dk1"/>
                </a:solidFill>
              </a:rPr>
              <a:t>Property-based</a:t>
            </a:r>
            <a:r>
              <a:rPr lang="en-GB" dirty="0" smtClean="0">
                <a:solidFill>
                  <a:schemeClr val="dk1"/>
                </a:solidFill>
              </a:rPr>
              <a:t>: what is required; includes algebraic (equational axiomatic semantics)</a:t>
            </a:r>
            <a:endParaRPr lang="en-GB" i="1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i="1" dirty="0" smtClean="0">
                <a:solidFill>
                  <a:schemeClr val="dk1"/>
                </a:solidFill>
              </a:rPr>
              <a:t>Model-based</a:t>
            </a:r>
            <a:r>
              <a:rPr lang="en-GB" dirty="0" smtClean="0">
                <a:solidFill>
                  <a:schemeClr val="dk1"/>
                </a:solidFill>
              </a:rPr>
              <a:t>: potential model (often </a:t>
            </a:r>
            <a:r>
              <a:rPr lang="en-GB" dirty="0" err="1" smtClean="0">
                <a:solidFill>
                  <a:schemeClr val="dk1"/>
                </a:solidFill>
              </a:rPr>
              <a:t>stateful</a:t>
            </a:r>
            <a:r>
              <a:rPr lang="en-GB" dirty="0" smtClean="0">
                <a:solidFill>
                  <a:schemeClr val="dk1"/>
                </a:solidFill>
              </a:rPr>
              <a:t>) with behavioural description</a:t>
            </a:r>
            <a:endParaRPr lang="en-GB" i="1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Formal Specifications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8417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Sometimes it’s more natural to model the problem in a non-ideal way</a:t>
            </a:r>
          </a:p>
          <a:p>
            <a:pPr marL="432000" lvl="1" indent="-3810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E.g. derived data dependent on a series of user data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Accidental state may be required for performance or ease of expression</a:t>
            </a:r>
            <a:endParaRPr lang="en-GB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Required Accidental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7322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Dealing with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75503"/>
              </p:ext>
            </p:extLst>
          </p:nvPr>
        </p:nvGraphicFramePr>
        <p:xfrm>
          <a:off x="397869" y="1296150"/>
          <a:ext cx="8494845" cy="368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632"/>
                <a:gridCol w="2368598"/>
                <a:gridCol w="2831615"/>
              </a:tblGrid>
              <a:tr h="437466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Complexity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Type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Recommendation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  <a:tr h="797152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Essential Logic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Separate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  <a:tr h="7874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Essential Complexity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State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Separate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  <a:tr h="7874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Accidental Useful Complexity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State / Control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bin" panose="00000500000000000000" pitchFamily="2" charset="0"/>
                        </a:rPr>
                        <a:t>Separate</a:t>
                      </a:r>
                      <a:endParaRPr lang="en-GB" sz="2400" dirty="0"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  <a:tr h="7874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rgbClr val="FF0000"/>
                          </a:solidFill>
                          <a:latin typeface="Cabin" panose="00000500000000000000" pitchFamily="2" charset="0"/>
                        </a:rPr>
                        <a:t>Accidental</a:t>
                      </a:r>
                      <a:r>
                        <a:rPr lang="en-GB" sz="2400" baseline="0" dirty="0" smtClean="0">
                          <a:solidFill>
                            <a:srgbClr val="FF0000"/>
                          </a:solidFill>
                          <a:latin typeface="Cabin" panose="00000500000000000000" pitchFamily="2" charset="0"/>
                        </a:rPr>
                        <a:t> Useless Complexity</a:t>
                      </a:r>
                      <a:endParaRPr lang="en-GB" sz="2400" dirty="0">
                        <a:solidFill>
                          <a:srgbClr val="FF0000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rgbClr val="FF0000"/>
                          </a:solidFill>
                          <a:latin typeface="Cabin" panose="00000500000000000000" pitchFamily="2" charset="0"/>
                        </a:rPr>
                        <a:t>State</a:t>
                      </a:r>
                      <a:r>
                        <a:rPr lang="en-GB" sz="2400" baseline="0" dirty="0" smtClean="0">
                          <a:solidFill>
                            <a:srgbClr val="FF0000"/>
                          </a:solidFill>
                          <a:latin typeface="Cabin" panose="00000500000000000000" pitchFamily="2" charset="0"/>
                        </a:rPr>
                        <a:t> / Control</a:t>
                      </a:r>
                      <a:endParaRPr lang="en-GB" sz="2400" dirty="0">
                        <a:solidFill>
                          <a:srgbClr val="FF0000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rgbClr val="FF0000"/>
                          </a:solidFill>
                          <a:latin typeface="Cabin" panose="00000500000000000000" pitchFamily="2" charset="0"/>
                        </a:rPr>
                        <a:t>Avoid</a:t>
                      </a:r>
                      <a:endParaRPr lang="en-GB" sz="2400" dirty="0">
                        <a:solidFill>
                          <a:srgbClr val="FF0000"/>
                        </a:solidFill>
                        <a:latin typeface="Cabin" panose="000005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56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Brooks identified four elements: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Complexity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en" b="0" dirty="0">
                <a:solidFill>
                  <a:schemeClr val="dk1"/>
                </a:solidFill>
              </a:rPr>
              <a:t>Conformity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en" b="0" dirty="0">
                <a:solidFill>
                  <a:schemeClr val="dk1"/>
                </a:solidFill>
              </a:rPr>
              <a:t>Changeability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en" b="0" dirty="0">
                <a:solidFill>
                  <a:schemeClr val="dk1"/>
                </a:solidFill>
              </a:rPr>
              <a:t>Invisibility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makes building software hard?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There will always be complexity that is either required or practically useful in some way</a:t>
            </a:r>
          </a:p>
          <a:p>
            <a:pPr marL="432000" lvl="1" indent="-3810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Avoid complexity where possible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Separate accidental complexity from essential complexity</a:t>
            </a:r>
            <a:endParaRPr lang="en-GB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Dealing with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97856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Avoid having explicit management of state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Declare the accidental state, and leave it to a separate infrastructure</a:t>
            </a:r>
            <a:endParaRPr lang="en-GB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Dealing with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1624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Where ease-of-expression is concerned, treat accidental state as essential state for separation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i="1" dirty="0" smtClean="0">
                <a:solidFill>
                  <a:schemeClr val="dk1"/>
                </a:solidFill>
              </a:rPr>
              <a:t>All</a:t>
            </a:r>
            <a:r>
              <a:rPr lang="en-GB" dirty="0" smtClean="0">
                <a:solidFill>
                  <a:schemeClr val="dk1"/>
                </a:solidFill>
              </a:rPr>
              <a:t> state should be separated from logic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This gets further partitioned into accidental and essential</a:t>
            </a:r>
            <a:endParaRPr lang="en-GB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Dealing with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30816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Structure: essential complexity + accidental but useful complexity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Structuring the system like this </a:t>
            </a:r>
            <a:r>
              <a:rPr lang="en-GB" dirty="0" smtClean="0">
                <a:solidFill>
                  <a:schemeClr val="dk1"/>
                </a:solidFill>
                <a:sym typeface="Wingdings" panose="05000000000000000000" pitchFamily="2" charset="2"/>
              </a:rPr>
              <a:t> system functions </a:t>
            </a:r>
            <a:r>
              <a:rPr lang="en-GB" i="1" dirty="0" smtClean="0">
                <a:solidFill>
                  <a:schemeClr val="dk1"/>
                </a:solidFill>
                <a:sym typeface="Wingdings" panose="05000000000000000000" pitchFamily="2" charset="2"/>
              </a:rPr>
              <a:t>correctly</a:t>
            </a:r>
            <a:r>
              <a:rPr lang="en-GB" dirty="0" smtClean="0">
                <a:solidFill>
                  <a:schemeClr val="dk1"/>
                </a:solidFill>
                <a:sym typeface="Wingdings" panose="05000000000000000000" pitchFamily="2" charset="2"/>
              </a:rPr>
              <a:t> if “accidental but useful” complexity is removed</a:t>
            </a: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It could however be unacceptably inefficient</a:t>
            </a:r>
            <a:endParaRPr lang="en-GB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Dealing with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820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Separated components may be very different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“May be ideal to use different languages for each”</a:t>
            </a:r>
          </a:p>
          <a:p>
            <a:pPr marL="432000" lvl="1" indent="-3810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Emphasis on restricting the power of languages</a:t>
            </a:r>
            <a:endParaRPr lang="en-GB" dirty="0">
              <a:solidFill>
                <a:schemeClr val="dk1"/>
              </a:solidFill>
            </a:endParaRPr>
          </a:p>
          <a:p>
            <a:pPr marL="432000" lvl="1" indent="-3810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“The weaker the language, the more simple it is to reason about”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Dealing with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84195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79" y="1961215"/>
            <a:ext cx="4154472" cy="3079902"/>
          </a:xfrm>
          <a:prstGeom prst="rect">
            <a:avLst/>
          </a:prstGeom>
        </p:spPr>
      </p:pic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 smtClean="0">
                <a:solidFill>
                  <a:schemeClr val="dk1"/>
                </a:solidFill>
              </a:rPr>
              <a:t>Recommended Architecture (arrows show static references)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Dealing with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5741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Foundation of system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Specification is completely self-contained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Essential State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26615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Business logic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Expresses what must be true in terms of the state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Says nothing about how, when or why state changes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Only references essential state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Essential Logic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56245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Least important part of system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Changes to this part never affect the other parts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Changes to either of the other parts can affect this part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Accidental State and Control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96880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000" marR="0" lvl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 smtClean="0">
              <a:solidFill>
                <a:schemeClr val="dk1"/>
              </a:solidFill>
            </a:endParaRP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Simplicity is hard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dirty="0" smtClean="0">
                <a:solidFill>
                  <a:schemeClr val="dk1"/>
                </a:solidFill>
              </a:rPr>
              <a:t>Spending up-front on simplicity will be cheaper than dealing with complexity later</a:t>
            </a:r>
          </a:p>
          <a:p>
            <a:pPr marL="4320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GB" smtClean="0">
                <a:solidFill>
                  <a:schemeClr val="dk1"/>
                </a:solidFill>
              </a:rPr>
              <a:t>Complexity spreads</a:t>
            </a:r>
            <a:endParaRPr lang="en-GB" dirty="0" smtClean="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Dealing with Complexity</a:t>
            </a: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740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The last three items are all kinds of or due to complexity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</a:rPr>
              <a:t>Complexity is the root of all problems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makes building software hard?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">
                <a:solidFill>
                  <a:schemeClr val="dk1"/>
                </a:solidFill>
              </a:rPr>
              <a:t>It makes reasoning about a system difficult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Hoare: “the price of reliability is the pursuit of the utmost simplicity”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Focus is on complexity that makes large</a:t>
            </a:r>
            <a:r>
              <a:rPr lang="en" b="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systems difficult to understand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Why is complexity bad?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Simplicity is hard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Where does complexity come from?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Testing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</a:rPr>
              <a:t>Informal reasoning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How do we understand a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96150"/>
            <a:ext cx="8709600" cy="36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" dirty="0">
                <a:solidFill>
                  <a:schemeClr val="dk1"/>
                </a:solidFill>
              </a:rPr>
              <a:t>Improves error detection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</a:rPr>
              <a:t>We can only test what we can think to test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602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Testing is 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1178</Words>
  <Application>Microsoft Office PowerPoint</Application>
  <PresentationFormat>On-screen Show (16:9)</PresentationFormat>
  <Paragraphs>256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Wingdings</vt:lpstr>
      <vt:lpstr>Oswald</vt:lpstr>
      <vt:lpstr>Cabin</vt:lpstr>
      <vt:lpstr>Consolas</vt:lpstr>
      <vt:lpstr>Droid Sans</vt:lpstr>
      <vt:lpstr>simple-light-2</vt:lpstr>
      <vt:lpstr>PowerPoint Presentation</vt:lpstr>
      <vt:lpstr>Original Paper</vt:lpstr>
      <vt:lpstr>Summary</vt:lpstr>
      <vt:lpstr>What makes building software hard?</vt:lpstr>
      <vt:lpstr>What makes building software hard?</vt:lpstr>
      <vt:lpstr>Why is complexity bad?</vt:lpstr>
      <vt:lpstr>Where does complexity come from?</vt:lpstr>
      <vt:lpstr>How do we understand a system?</vt:lpstr>
      <vt:lpstr>Testing is limited</vt:lpstr>
      <vt:lpstr>Informal reasoning is powerful</vt:lpstr>
      <vt:lpstr>Where does complexity come from?</vt:lpstr>
      <vt:lpstr>Complexity from State</vt:lpstr>
      <vt:lpstr>Complexity from Control</vt:lpstr>
      <vt:lpstr>Complexity from Control</vt:lpstr>
      <vt:lpstr>Complexity from Control</vt:lpstr>
      <vt:lpstr>Complexity from Volume</vt:lpstr>
      <vt:lpstr>Other causes of complexity</vt:lpstr>
      <vt:lpstr>Classic Complexity Management</vt:lpstr>
      <vt:lpstr>The OO approach to complexity management</vt:lpstr>
      <vt:lpstr>The OO approach to complexity management</vt:lpstr>
      <vt:lpstr>The OO approach to complexity management</vt:lpstr>
      <vt:lpstr>FP approach to complexity management</vt:lpstr>
      <vt:lpstr>FP approach to complexity management</vt:lpstr>
      <vt:lpstr>Interlude: Kinds of state</vt:lpstr>
      <vt:lpstr>FP approach to complexity management</vt:lpstr>
      <vt:lpstr>Modularity</vt:lpstr>
      <vt:lpstr>Logic Programming</vt:lpstr>
      <vt:lpstr>Logic Programming</vt:lpstr>
      <vt:lpstr>Classifying Complexity</vt:lpstr>
      <vt:lpstr>Recommended General Approach</vt:lpstr>
      <vt:lpstr>State in the Ideal World</vt:lpstr>
      <vt:lpstr>Input Data</vt:lpstr>
      <vt:lpstr>Essential derived data</vt:lpstr>
      <vt:lpstr>Accidental derived data</vt:lpstr>
      <vt:lpstr>State in the Ideal World</vt:lpstr>
      <vt:lpstr>Limitations</vt:lpstr>
      <vt:lpstr>Formal Specifications</vt:lpstr>
      <vt:lpstr>Required Accidental Complexity</vt:lpstr>
      <vt:lpstr>Dealing with Complexity</vt:lpstr>
      <vt:lpstr>Dealing with Complexity</vt:lpstr>
      <vt:lpstr>Dealing with Complexity</vt:lpstr>
      <vt:lpstr>Dealing with Complexity</vt:lpstr>
      <vt:lpstr>Dealing with Complexity</vt:lpstr>
      <vt:lpstr>Dealing with Complexity</vt:lpstr>
      <vt:lpstr>Dealing with Complexity</vt:lpstr>
      <vt:lpstr>Essential State</vt:lpstr>
      <vt:lpstr>Essential Logic</vt:lpstr>
      <vt:lpstr>Accidental State and Control</vt:lpstr>
      <vt:lpstr>Dealing with Complexity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Philip Craig</cp:lastModifiedBy>
  <cp:revision>8</cp:revision>
  <dcterms:modified xsi:type="dcterms:W3CDTF">2017-05-01T19:54:59Z</dcterms:modified>
</cp:coreProperties>
</file>