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26" r:id="rId2"/>
    <p:sldId id="967" r:id="rId3"/>
    <p:sldId id="427" r:id="rId4"/>
    <p:sldId id="424" r:id="rId5"/>
    <p:sldId id="259" r:id="rId6"/>
    <p:sldId id="428" r:id="rId7"/>
    <p:sldId id="425" r:id="rId8"/>
    <p:sldId id="429" r:id="rId9"/>
    <p:sldId id="403"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3" r:id="rId32"/>
    <p:sldId id="404"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3" r:id="rId51"/>
    <p:sldId id="301"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1" r:id="rId69"/>
    <p:sldId id="405" r:id="rId70"/>
    <p:sldId id="320"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406"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2" r:id="rId122"/>
    <p:sldId id="407" r:id="rId123"/>
    <p:sldId id="408" r:id="rId124"/>
    <p:sldId id="371"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86" r:id="rId139"/>
    <p:sldId id="387" r:id="rId140"/>
    <p:sldId id="388" r:id="rId141"/>
    <p:sldId id="389" r:id="rId142"/>
    <p:sldId id="390" r:id="rId143"/>
    <p:sldId id="391" r:id="rId144"/>
    <p:sldId id="392" r:id="rId145"/>
    <p:sldId id="393" r:id="rId146"/>
    <p:sldId id="394" r:id="rId147"/>
    <p:sldId id="395" r:id="rId148"/>
    <p:sldId id="396" r:id="rId149"/>
    <p:sldId id="397" r:id="rId150"/>
    <p:sldId id="398" r:id="rId151"/>
    <p:sldId id="399" r:id="rId152"/>
    <p:sldId id="400" r:id="rId153"/>
    <p:sldId id="401" r:id="rId154"/>
    <p:sldId id="402"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30" r:id="rId170"/>
    <p:sldId id="431" r:id="rId171"/>
    <p:sldId id="432" r:id="rId172"/>
    <p:sldId id="433" r:id="rId173"/>
    <p:sldId id="434" r:id="rId174"/>
    <p:sldId id="435" r:id="rId175"/>
    <p:sldId id="436" r:id="rId176"/>
    <p:sldId id="437" r:id="rId177"/>
    <p:sldId id="438" r:id="rId178"/>
    <p:sldId id="439" r:id="rId179"/>
    <p:sldId id="440" r:id="rId180"/>
    <p:sldId id="441" r:id="rId181"/>
    <p:sldId id="442" r:id="rId182"/>
    <p:sldId id="443" r:id="rId183"/>
    <p:sldId id="444" r:id="rId184"/>
    <p:sldId id="445" r:id="rId185"/>
    <p:sldId id="446" r:id="rId186"/>
    <p:sldId id="447" r:id="rId187"/>
    <p:sldId id="449" r:id="rId188"/>
    <p:sldId id="450" r:id="rId189"/>
    <p:sldId id="451" r:id="rId190"/>
    <p:sldId id="452" r:id="rId191"/>
    <p:sldId id="453" r:id="rId192"/>
    <p:sldId id="454" r:id="rId193"/>
    <p:sldId id="455" r:id="rId194"/>
    <p:sldId id="456" r:id="rId195"/>
    <p:sldId id="457" r:id="rId196"/>
    <p:sldId id="458" r:id="rId197"/>
    <p:sldId id="459" r:id="rId198"/>
    <p:sldId id="460" r:id="rId199"/>
    <p:sldId id="461" r:id="rId200"/>
    <p:sldId id="462" r:id="rId201"/>
    <p:sldId id="463" r:id="rId202"/>
    <p:sldId id="464" r:id="rId203"/>
    <p:sldId id="465" r:id="rId204"/>
    <p:sldId id="466" r:id="rId205"/>
    <p:sldId id="467" r:id="rId206"/>
    <p:sldId id="468" r:id="rId207"/>
    <p:sldId id="469" r:id="rId208"/>
    <p:sldId id="470" r:id="rId209"/>
    <p:sldId id="471" r:id="rId210"/>
    <p:sldId id="472" r:id="rId211"/>
    <p:sldId id="473" r:id="rId212"/>
    <p:sldId id="474" r:id="rId213"/>
    <p:sldId id="475" r:id="rId214"/>
    <p:sldId id="476" r:id="rId215"/>
    <p:sldId id="477" r:id="rId216"/>
    <p:sldId id="478" r:id="rId217"/>
    <p:sldId id="479" r:id="rId218"/>
    <p:sldId id="480" r:id="rId219"/>
    <p:sldId id="481" r:id="rId220"/>
    <p:sldId id="482" r:id="rId221"/>
    <p:sldId id="483" r:id="rId222"/>
    <p:sldId id="490" r:id="rId223"/>
    <p:sldId id="491" r:id="rId224"/>
    <p:sldId id="492" r:id="rId225"/>
    <p:sldId id="493" r:id="rId226"/>
    <p:sldId id="494" r:id="rId227"/>
    <p:sldId id="495" r:id="rId228"/>
    <p:sldId id="496" r:id="rId229"/>
    <p:sldId id="497" r:id="rId230"/>
    <p:sldId id="498" r:id="rId231"/>
    <p:sldId id="499" r:id="rId232"/>
    <p:sldId id="500" r:id="rId233"/>
    <p:sldId id="501" r:id="rId234"/>
    <p:sldId id="502" r:id="rId235"/>
    <p:sldId id="503" r:id="rId236"/>
    <p:sldId id="504" r:id="rId237"/>
    <p:sldId id="505" r:id="rId238"/>
    <p:sldId id="506" r:id="rId239"/>
    <p:sldId id="507" r:id="rId240"/>
    <p:sldId id="508" r:id="rId241"/>
    <p:sldId id="484" r:id="rId242"/>
    <p:sldId id="485" r:id="rId243"/>
    <p:sldId id="486" r:id="rId244"/>
    <p:sldId id="509" r:id="rId245"/>
    <p:sldId id="510" r:id="rId246"/>
    <p:sldId id="511" r:id="rId247"/>
    <p:sldId id="512" r:id="rId248"/>
    <p:sldId id="513" r:id="rId249"/>
    <p:sldId id="514" r:id="rId250"/>
    <p:sldId id="515" r:id="rId251"/>
    <p:sldId id="516" r:id="rId252"/>
    <p:sldId id="517" r:id="rId253"/>
    <p:sldId id="518" r:id="rId254"/>
    <p:sldId id="519" r:id="rId255"/>
    <p:sldId id="520" r:id="rId256"/>
    <p:sldId id="521" r:id="rId257"/>
    <p:sldId id="522" r:id="rId258"/>
    <p:sldId id="523" r:id="rId259"/>
    <p:sldId id="524" r:id="rId260"/>
    <p:sldId id="525" r:id="rId261"/>
    <p:sldId id="526" r:id="rId262"/>
    <p:sldId id="527" r:id="rId263"/>
    <p:sldId id="528" r:id="rId264"/>
    <p:sldId id="529" r:id="rId265"/>
    <p:sldId id="530" r:id="rId266"/>
    <p:sldId id="531" r:id="rId267"/>
    <p:sldId id="532" r:id="rId268"/>
    <p:sldId id="533" r:id="rId269"/>
    <p:sldId id="534" r:id="rId270"/>
    <p:sldId id="535" r:id="rId271"/>
    <p:sldId id="536" r:id="rId272"/>
    <p:sldId id="537" r:id="rId273"/>
    <p:sldId id="538" r:id="rId274"/>
    <p:sldId id="539" r:id="rId275"/>
    <p:sldId id="540" r:id="rId276"/>
    <p:sldId id="541" r:id="rId277"/>
    <p:sldId id="542" r:id="rId278"/>
    <p:sldId id="543" r:id="rId279"/>
    <p:sldId id="544" r:id="rId280"/>
    <p:sldId id="545" r:id="rId281"/>
    <p:sldId id="546" r:id="rId282"/>
    <p:sldId id="547" r:id="rId283"/>
    <p:sldId id="548" r:id="rId284"/>
    <p:sldId id="549" r:id="rId285"/>
    <p:sldId id="550" r:id="rId286"/>
    <p:sldId id="551" r:id="rId287"/>
    <p:sldId id="552" r:id="rId288"/>
    <p:sldId id="553" r:id="rId289"/>
    <p:sldId id="554" r:id="rId290"/>
    <p:sldId id="555" r:id="rId291"/>
    <p:sldId id="556" r:id="rId292"/>
    <p:sldId id="557" r:id="rId293"/>
    <p:sldId id="558" r:id="rId294"/>
    <p:sldId id="559" r:id="rId295"/>
    <p:sldId id="560" r:id="rId296"/>
    <p:sldId id="561" r:id="rId297"/>
    <p:sldId id="562" r:id="rId298"/>
    <p:sldId id="563" r:id="rId299"/>
    <p:sldId id="564" r:id="rId300"/>
    <p:sldId id="565" r:id="rId301"/>
    <p:sldId id="566" r:id="rId302"/>
    <p:sldId id="567" r:id="rId303"/>
    <p:sldId id="568" r:id="rId304"/>
    <p:sldId id="569" r:id="rId305"/>
    <p:sldId id="570" r:id="rId306"/>
    <p:sldId id="487" r:id="rId307"/>
    <p:sldId id="488" r:id="rId308"/>
    <p:sldId id="571" r:id="rId309"/>
    <p:sldId id="572" r:id="rId310"/>
    <p:sldId id="573" r:id="rId311"/>
    <p:sldId id="574" r:id="rId312"/>
    <p:sldId id="575" r:id="rId313"/>
    <p:sldId id="576" r:id="rId314"/>
    <p:sldId id="577" r:id="rId315"/>
    <p:sldId id="578" r:id="rId316"/>
    <p:sldId id="579" r:id="rId317"/>
    <p:sldId id="580" r:id="rId318"/>
    <p:sldId id="581" r:id="rId319"/>
    <p:sldId id="582" r:id="rId320"/>
    <p:sldId id="583" r:id="rId321"/>
    <p:sldId id="584" r:id="rId322"/>
    <p:sldId id="585" r:id="rId323"/>
    <p:sldId id="586" r:id="rId324"/>
    <p:sldId id="587" r:id="rId325"/>
    <p:sldId id="588" r:id="rId326"/>
    <p:sldId id="589" r:id="rId327"/>
    <p:sldId id="590" r:id="rId328"/>
    <p:sldId id="591" r:id="rId329"/>
    <p:sldId id="592" r:id="rId330"/>
    <p:sldId id="593" r:id="rId331"/>
    <p:sldId id="594" r:id="rId332"/>
    <p:sldId id="595" r:id="rId333"/>
    <p:sldId id="596" r:id="rId334"/>
    <p:sldId id="597" r:id="rId335"/>
    <p:sldId id="598" r:id="rId336"/>
    <p:sldId id="599" r:id="rId337"/>
    <p:sldId id="600" r:id="rId338"/>
    <p:sldId id="601" r:id="rId339"/>
    <p:sldId id="602" r:id="rId340"/>
    <p:sldId id="603" r:id="rId341"/>
    <p:sldId id="604" r:id="rId342"/>
    <p:sldId id="605" r:id="rId343"/>
    <p:sldId id="606" r:id="rId344"/>
    <p:sldId id="607" r:id="rId345"/>
    <p:sldId id="608" r:id="rId346"/>
    <p:sldId id="489" r:id="rId347"/>
    <p:sldId id="609" r:id="rId348"/>
    <p:sldId id="610" r:id="rId349"/>
    <p:sldId id="611" r:id="rId350"/>
    <p:sldId id="612" r:id="rId351"/>
    <p:sldId id="613" r:id="rId352"/>
    <p:sldId id="614" r:id="rId353"/>
    <p:sldId id="615" r:id="rId354"/>
    <p:sldId id="616" r:id="rId355"/>
    <p:sldId id="617" r:id="rId356"/>
    <p:sldId id="618" r:id="rId357"/>
    <p:sldId id="619" r:id="rId358"/>
    <p:sldId id="620" r:id="rId359"/>
    <p:sldId id="621" r:id="rId360"/>
    <p:sldId id="622" r:id="rId361"/>
    <p:sldId id="624" r:id="rId362"/>
    <p:sldId id="623" r:id="rId363"/>
    <p:sldId id="625" r:id="rId364"/>
    <p:sldId id="626" r:id="rId365"/>
    <p:sldId id="627" r:id="rId366"/>
    <p:sldId id="628" r:id="rId367"/>
    <p:sldId id="629" r:id="rId368"/>
    <p:sldId id="630" r:id="rId369"/>
    <p:sldId id="631" r:id="rId370"/>
    <p:sldId id="632" r:id="rId371"/>
    <p:sldId id="633" r:id="rId372"/>
    <p:sldId id="634" r:id="rId373"/>
    <p:sldId id="635" r:id="rId374"/>
    <p:sldId id="636" r:id="rId375"/>
    <p:sldId id="637" r:id="rId376"/>
    <p:sldId id="638" r:id="rId377"/>
    <p:sldId id="639" r:id="rId378"/>
    <p:sldId id="640" r:id="rId379"/>
    <p:sldId id="641" r:id="rId380"/>
    <p:sldId id="642" r:id="rId381"/>
    <p:sldId id="643" r:id="rId382"/>
    <p:sldId id="644" r:id="rId383"/>
    <p:sldId id="645" r:id="rId384"/>
    <p:sldId id="646" r:id="rId385"/>
    <p:sldId id="647" r:id="rId386"/>
    <p:sldId id="648" r:id="rId387"/>
    <p:sldId id="649" r:id="rId388"/>
    <p:sldId id="650" r:id="rId389"/>
    <p:sldId id="651" r:id="rId390"/>
    <p:sldId id="652" r:id="rId391"/>
    <p:sldId id="653" r:id="rId392"/>
    <p:sldId id="654" r:id="rId393"/>
    <p:sldId id="655" r:id="rId394"/>
    <p:sldId id="656" r:id="rId395"/>
    <p:sldId id="657" r:id="rId396"/>
    <p:sldId id="658" r:id="rId397"/>
    <p:sldId id="659" r:id="rId398"/>
    <p:sldId id="660" r:id="rId399"/>
    <p:sldId id="661" r:id="rId400"/>
    <p:sldId id="662" r:id="rId401"/>
    <p:sldId id="663" r:id="rId402"/>
    <p:sldId id="664" r:id="rId403"/>
    <p:sldId id="665" r:id="rId404"/>
    <p:sldId id="666" r:id="rId405"/>
    <p:sldId id="667" r:id="rId406"/>
    <p:sldId id="668" r:id="rId407"/>
    <p:sldId id="669" r:id="rId408"/>
    <p:sldId id="670" r:id="rId409"/>
    <p:sldId id="671" r:id="rId410"/>
    <p:sldId id="672" r:id="rId411"/>
    <p:sldId id="673" r:id="rId412"/>
    <p:sldId id="674" r:id="rId413"/>
    <p:sldId id="675" r:id="rId414"/>
    <p:sldId id="676" r:id="rId415"/>
    <p:sldId id="677" r:id="rId416"/>
    <p:sldId id="678" r:id="rId417"/>
    <p:sldId id="679" r:id="rId418"/>
    <p:sldId id="680" r:id="rId419"/>
    <p:sldId id="681" r:id="rId420"/>
    <p:sldId id="682" r:id="rId421"/>
    <p:sldId id="683" r:id="rId422"/>
    <p:sldId id="684" r:id="rId423"/>
    <p:sldId id="685" r:id="rId424"/>
    <p:sldId id="686" r:id="rId425"/>
    <p:sldId id="687" r:id="rId426"/>
    <p:sldId id="688" r:id="rId427"/>
    <p:sldId id="689" r:id="rId428"/>
    <p:sldId id="690" r:id="rId429"/>
    <p:sldId id="691" r:id="rId430"/>
    <p:sldId id="692" r:id="rId431"/>
    <p:sldId id="693" r:id="rId432"/>
    <p:sldId id="694" r:id="rId433"/>
    <p:sldId id="695" r:id="rId434"/>
    <p:sldId id="696" r:id="rId435"/>
    <p:sldId id="697" r:id="rId436"/>
    <p:sldId id="698" r:id="rId437"/>
    <p:sldId id="699" r:id="rId438"/>
    <p:sldId id="700" r:id="rId439"/>
    <p:sldId id="701" r:id="rId440"/>
    <p:sldId id="702" r:id="rId441"/>
    <p:sldId id="703" r:id="rId442"/>
    <p:sldId id="704" r:id="rId443"/>
    <p:sldId id="705" r:id="rId444"/>
    <p:sldId id="706" r:id="rId445"/>
    <p:sldId id="707" r:id="rId446"/>
    <p:sldId id="708" r:id="rId447"/>
    <p:sldId id="709" r:id="rId448"/>
    <p:sldId id="710" r:id="rId449"/>
    <p:sldId id="711" r:id="rId450"/>
    <p:sldId id="712" r:id="rId451"/>
    <p:sldId id="713" r:id="rId452"/>
    <p:sldId id="714" r:id="rId453"/>
    <p:sldId id="715" r:id="rId454"/>
    <p:sldId id="716" r:id="rId455"/>
    <p:sldId id="717" r:id="rId456"/>
    <p:sldId id="718" r:id="rId457"/>
    <p:sldId id="719" r:id="rId458"/>
    <p:sldId id="720" r:id="rId459"/>
    <p:sldId id="721" r:id="rId460"/>
    <p:sldId id="722" r:id="rId461"/>
    <p:sldId id="723" r:id="rId462"/>
    <p:sldId id="724" r:id="rId463"/>
    <p:sldId id="725" r:id="rId464"/>
    <p:sldId id="726" r:id="rId465"/>
    <p:sldId id="728" r:id="rId466"/>
    <p:sldId id="729" r:id="rId467"/>
    <p:sldId id="730" r:id="rId468"/>
    <p:sldId id="731" r:id="rId469"/>
    <p:sldId id="732" r:id="rId470"/>
    <p:sldId id="733" r:id="rId471"/>
    <p:sldId id="734" r:id="rId472"/>
    <p:sldId id="735" r:id="rId473"/>
    <p:sldId id="736" r:id="rId474"/>
    <p:sldId id="737" r:id="rId475"/>
    <p:sldId id="738" r:id="rId476"/>
    <p:sldId id="739" r:id="rId477"/>
    <p:sldId id="740" r:id="rId478"/>
    <p:sldId id="741" r:id="rId479"/>
    <p:sldId id="742" r:id="rId480"/>
    <p:sldId id="743" r:id="rId481"/>
    <p:sldId id="744" r:id="rId482"/>
    <p:sldId id="745" r:id="rId483"/>
    <p:sldId id="746" r:id="rId484"/>
    <p:sldId id="747" r:id="rId485"/>
    <p:sldId id="748" r:id="rId486"/>
    <p:sldId id="749" r:id="rId487"/>
    <p:sldId id="750" r:id="rId488"/>
    <p:sldId id="751" r:id="rId489"/>
    <p:sldId id="752" r:id="rId490"/>
    <p:sldId id="753" r:id="rId491"/>
    <p:sldId id="756" r:id="rId492"/>
    <p:sldId id="755" r:id="rId493"/>
    <p:sldId id="757" r:id="rId494"/>
    <p:sldId id="758" r:id="rId495"/>
    <p:sldId id="759" r:id="rId496"/>
    <p:sldId id="760" r:id="rId497"/>
    <p:sldId id="761" r:id="rId498"/>
    <p:sldId id="762" r:id="rId499"/>
    <p:sldId id="763" r:id="rId500"/>
    <p:sldId id="764" r:id="rId501"/>
    <p:sldId id="765" r:id="rId502"/>
    <p:sldId id="766" r:id="rId503"/>
    <p:sldId id="767" r:id="rId504"/>
    <p:sldId id="768" r:id="rId505"/>
    <p:sldId id="769" r:id="rId506"/>
    <p:sldId id="770" r:id="rId507"/>
    <p:sldId id="771" r:id="rId508"/>
    <p:sldId id="772" r:id="rId509"/>
    <p:sldId id="773" r:id="rId510"/>
    <p:sldId id="774" r:id="rId511"/>
    <p:sldId id="775" r:id="rId512"/>
    <p:sldId id="776" r:id="rId513"/>
    <p:sldId id="777" r:id="rId514"/>
    <p:sldId id="778" r:id="rId515"/>
    <p:sldId id="779" r:id="rId516"/>
    <p:sldId id="780" r:id="rId517"/>
    <p:sldId id="781" r:id="rId518"/>
    <p:sldId id="782" r:id="rId519"/>
    <p:sldId id="783" r:id="rId520"/>
    <p:sldId id="784" r:id="rId521"/>
    <p:sldId id="785" r:id="rId522"/>
    <p:sldId id="786" r:id="rId523"/>
    <p:sldId id="787" r:id="rId524"/>
    <p:sldId id="788" r:id="rId525"/>
    <p:sldId id="789" r:id="rId526"/>
    <p:sldId id="790" r:id="rId527"/>
    <p:sldId id="791" r:id="rId528"/>
    <p:sldId id="792" r:id="rId529"/>
    <p:sldId id="793" r:id="rId530"/>
    <p:sldId id="794" r:id="rId531"/>
    <p:sldId id="795" r:id="rId532"/>
    <p:sldId id="796" r:id="rId533"/>
    <p:sldId id="797" r:id="rId534"/>
    <p:sldId id="798" r:id="rId535"/>
    <p:sldId id="799" r:id="rId536"/>
    <p:sldId id="800" r:id="rId537"/>
    <p:sldId id="801" r:id="rId538"/>
    <p:sldId id="802" r:id="rId539"/>
    <p:sldId id="803" r:id="rId540"/>
    <p:sldId id="804" r:id="rId541"/>
    <p:sldId id="805" r:id="rId542"/>
    <p:sldId id="806" r:id="rId543"/>
    <p:sldId id="807" r:id="rId544"/>
    <p:sldId id="808" r:id="rId545"/>
    <p:sldId id="809" r:id="rId546"/>
    <p:sldId id="810" r:id="rId547"/>
    <p:sldId id="811" r:id="rId548"/>
    <p:sldId id="812" r:id="rId549"/>
    <p:sldId id="813" r:id="rId550"/>
    <p:sldId id="814" r:id="rId551"/>
    <p:sldId id="815" r:id="rId552"/>
    <p:sldId id="816" r:id="rId553"/>
    <p:sldId id="817" r:id="rId554"/>
    <p:sldId id="818" r:id="rId555"/>
    <p:sldId id="819" r:id="rId556"/>
    <p:sldId id="820" r:id="rId557"/>
    <p:sldId id="821" r:id="rId558"/>
    <p:sldId id="822" r:id="rId559"/>
    <p:sldId id="823" r:id="rId560"/>
    <p:sldId id="824" r:id="rId561"/>
    <p:sldId id="825" r:id="rId562"/>
    <p:sldId id="826" r:id="rId563"/>
    <p:sldId id="827" r:id="rId564"/>
    <p:sldId id="828" r:id="rId565"/>
    <p:sldId id="829" r:id="rId566"/>
    <p:sldId id="830" r:id="rId567"/>
    <p:sldId id="831" r:id="rId568"/>
    <p:sldId id="832" r:id="rId569"/>
    <p:sldId id="833" r:id="rId570"/>
    <p:sldId id="834" r:id="rId571"/>
    <p:sldId id="835" r:id="rId572"/>
    <p:sldId id="836" r:id="rId573"/>
    <p:sldId id="837" r:id="rId574"/>
    <p:sldId id="838" r:id="rId575"/>
    <p:sldId id="839" r:id="rId576"/>
    <p:sldId id="840" r:id="rId577"/>
    <p:sldId id="841" r:id="rId578"/>
    <p:sldId id="842" r:id="rId579"/>
    <p:sldId id="843" r:id="rId580"/>
    <p:sldId id="844" r:id="rId581"/>
    <p:sldId id="845" r:id="rId582"/>
    <p:sldId id="848" r:id="rId583"/>
    <p:sldId id="846" r:id="rId584"/>
    <p:sldId id="847" r:id="rId585"/>
    <p:sldId id="849" r:id="rId586"/>
    <p:sldId id="850" r:id="rId587"/>
    <p:sldId id="851" r:id="rId588"/>
    <p:sldId id="852" r:id="rId589"/>
    <p:sldId id="853" r:id="rId590"/>
    <p:sldId id="854" r:id="rId591"/>
    <p:sldId id="855" r:id="rId592"/>
    <p:sldId id="856" r:id="rId593"/>
    <p:sldId id="857" r:id="rId594"/>
    <p:sldId id="858" r:id="rId595"/>
    <p:sldId id="859" r:id="rId596"/>
    <p:sldId id="860" r:id="rId597"/>
    <p:sldId id="861" r:id="rId598"/>
    <p:sldId id="862" r:id="rId599"/>
    <p:sldId id="863" r:id="rId600"/>
    <p:sldId id="864" r:id="rId601"/>
    <p:sldId id="865" r:id="rId602"/>
    <p:sldId id="866" r:id="rId603"/>
    <p:sldId id="867" r:id="rId604"/>
    <p:sldId id="868" r:id="rId605"/>
    <p:sldId id="869" r:id="rId606"/>
    <p:sldId id="870" r:id="rId607"/>
    <p:sldId id="871" r:id="rId608"/>
    <p:sldId id="873" r:id="rId609"/>
    <p:sldId id="877" r:id="rId610"/>
    <p:sldId id="872" r:id="rId611"/>
    <p:sldId id="874" r:id="rId612"/>
    <p:sldId id="875" r:id="rId613"/>
    <p:sldId id="876" r:id="rId614"/>
    <p:sldId id="878" r:id="rId615"/>
    <p:sldId id="879" r:id="rId616"/>
    <p:sldId id="880" r:id="rId617"/>
    <p:sldId id="881" r:id="rId618"/>
    <p:sldId id="882" r:id="rId619"/>
    <p:sldId id="883" r:id="rId620"/>
    <p:sldId id="884" r:id="rId621"/>
    <p:sldId id="885" r:id="rId622"/>
    <p:sldId id="886" r:id="rId623"/>
    <p:sldId id="887" r:id="rId624"/>
    <p:sldId id="888" r:id="rId625"/>
    <p:sldId id="889" r:id="rId626"/>
    <p:sldId id="890" r:id="rId627"/>
    <p:sldId id="892" r:id="rId628"/>
    <p:sldId id="893" r:id="rId629"/>
    <p:sldId id="894" r:id="rId630"/>
    <p:sldId id="895" r:id="rId631"/>
    <p:sldId id="896" r:id="rId632"/>
    <p:sldId id="897" r:id="rId633"/>
    <p:sldId id="898" r:id="rId634"/>
    <p:sldId id="899" r:id="rId635"/>
    <p:sldId id="900" r:id="rId636"/>
    <p:sldId id="901" r:id="rId637"/>
    <p:sldId id="902" r:id="rId638"/>
    <p:sldId id="903" r:id="rId639"/>
    <p:sldId id="904" r:id="rId640"/>
    <p:sldId id="905" r:id="rId641"/>
    <p:sldId id="906" r:id="rId642"/>
    <p:sldId id="968" r:id="rId643"/>
    <p:sldId id="907" r:id="rId644"/>
    <p:sldId id="909" r:id="rId645"/>
    <p:sldId id="910" r:id="rId646"/>
    <p:sldId id="911" r:id="rId647"/>
    <p:sldId id="912" r:id="rId648"/>
    <p:sldId id="913" r:id="rId649"/>
    <p:sldId id="914" r:id="rId650"/>
    <p:sldId id="915" r:id="rId651"/>
    <p:sldId id="916" r:id="rId652"/>
    <p:sldId id="917" r:id="rId653"/>
    <p:sldId id="918" r:id="rId654"/>
    <p:sldId id="919" r:id="rId655"/>
    <p:sldId id="920" r:id="rId656"/>
    <p:sldId id="921" r:id="rId657"/>
    <p:sldId id="922" r:id="rId658"/>
    <p:sldId id="923" r:id="rId659"/>
    <p:sldId id="924" r:id="rId660"/>
    <p:sldId id="925" r:id="rId661"/>
    <p:sldId id="926" r:id="rId662"/>
    <p:sldId id="927" r:id="rId663"/>
    <p:sldId id="928" r:id="rId664"/>
    <p:sldId id="929" r:id="rId665"/>
    <p:sldId id="930" r:id="rId666"/>
    <p:sldId id="931" r:id="rId667"/>
    <p:sldId id="932" r:id="rId668"/>
    <p:sldId id="933" r:id="rId669"/>
    <p:sldId id="934" r:id="rId670"/>
    <p:sldId id="935" r:id="rId671"/>
    <p:sldId id="936" r:id="rId672"/>
    <p:sldId id="937" r:id="rId673"/>
    <p:sldId id="938" r:id="rId674"/>
    <p:sldId id="939" r:id="rId675"/>
    <p:sldId id="940" r:id="rId676"/>
    <p:sldId id="941" r:id="rId677"/>
    <p:sldId id="942" r:id="rId678"/>
    <p:sldId id="943" r:id="rId679"/>
    <p:sldId id="944" r:id="rId680"/>
    <p:sldId id="945" r:id="rId681"/>
    <p:sldId id="946" r:id="rId682"/>
    <p:sldId id="947" r:id="rId683"/>
    <p:sldId id="948" r:id="rId684"/>
    <p:sldId id="949" r:id="rId685"/>
    <p:sldId id="950" r:id="rId686"/>
    <p:sldId id="951" r:id="rId687"/>
    <p:sldId id="952" r:id="rId688"/>
    <p:sldId id="953" r:id="rId689"/>
    <p:sldId id="954" r:id="rId690"/>
    <p:sldId id="955" r:id="rId691"/>
    <p:sldId id="956" r:id="rId692"/>
    <p:sldId id="957" r:id="rId693"/>
    <p:sldId id="958" r:id="rId694"/>
    <p:sldId id="960" r:id="rId695"/>
    <p:sldId id="959" r:id="rId696"/>
    <p:sldId id="961" r:id="rId697"/>
    <p:sldId id="962" r:id="rId698"/>
    <p:sldId id="963" r:id="rId699"/>
    <p:sldId id="964" r:id="rId700"/>
    <p:sldId id="965" r:id="rId701"/>
    <p:sldId id="966" r:id="rId7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29DDFC78-E5DB-41B4-9EC3-5E654D23FBF8}">
          <p14:sldIdLst>
            <p14:sldId id="426"/>
            <p14:sldId id="967"/>
          </p14:sldIdLst>
        </p14:section>
        <p14:section name="Modular programming header" id="{61EBBEB6-D344-4281-BE1B-EDC9EF367443}">
          <p14:sldIdLst>
            <p14:sldId id="427"/>
            <p14:sldId id="424"/>
            <p14:sldId id="259"/>
            <p14:sldId id="428"/>
            <p14:sldId id="425"/>
          </p14:sldIdLst>
        </p14:section>
        <p14:section name="Modules : A general encapsulator" id="{E6B33813-D319-4FD5-994A-AB51BF01E9EE}">
          <p14:sldIdLst>
            <p14:sldId id="429"/>
            <p14:sldId id="403"/>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Lst>
        </p14:section>
        <p14:section name="Signatures : the type of modules" id="{89F691BF-C333-41A1-ABDD-A25872854F8D}">
          <p14:sldIdLst>
            <p14:sldId id="283"/>
            <p14:sldId id="404"/>
            <p14:sldId id="284"/>
            <p14:sldId id="285"/>
            <p14:sldId id="286"/>
            <p14:sldId id="287"/>
            <p14:sldId id="288"/>
            <p14:sldId id="289"/>
            <p14:sldId id="290"/>
            <p14:sldId id="291"/>
            <p14:sldId id="292"/>
            <p14:sldId id="293"/>
            <p14:sldId id="294"/>
            <p14:sldId id="295"/>
            <p14:sldId id="296"/>
            <p14:sldId id="297"/>
            <p14:sldId id="298"/>
            <p14:sldId id="299"/>
            <p14:sldId id="300"/>
            <p14:sldId id="303"/>
            <p14:sldId id="301"/>
            <p14:sldId id="304"/>
            <p14:sldId id="305"/>
            <p14:sldId id="306"/>
            <p14:sldId id="307"/>
            <p14:sldId id="308"/>
            <p14:sldId id="309"/>
            <p14:sldId id="310"/>
            <p14:sldId id="311"/>
            <p14:sldId id="312"/>
            <p14:sldId id="313"/>
            <p14:sldId id="314"/>
            <p14:sldId id="315"/>
            <p14:sldId id="316"/>
            <p14:sldId id="317"/>
            <p14:sldId id="318"/>
            <p14:sldId id="319"/>
          </p14:sldIdLst>
        </p14:section>
        <p14:section name="Techniques for writing signatures" id="{DF3BD058-23BA-4423-A4A7-E84D28EA58C6}">
          <p14:sldIdLst>
            <p14:sldId id="321"/>
            <p14:sldId id="405"/>
            <p14:sldId id="320"/>
            <p14:sldId id="322"/>
            <p14:sldId id="323"/>
            <p14:sldId id="324"/>
            <p14:sldId id="325"/>
            <p14:sldId id="326"/>
            <p14:sldId id="327"/>
            <p14:sldId id="328"/>
            <p14:sldId id="329"/>
            <p14:sldId id="330"/>
            <p14:sldId id="331"/>
            <p14:sldId id="332"/>
            <p14:sldId id="333"/>
            <p14:sldId id="334"/>
            <p14:sldId id="335"/>
            <p14:sldId id="336"/>
          </p14:sldIdLst>
        </p14:section>
        <p14:section name="Public and private modules" id="{E18FB4E8-472F-431D-A877-3880A5C9F3F9}">
          <p14:sldIdLst>
            <p14:sldId id="337"/>
            <p14:sldId id="406"/>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Lst>
        </p14:section>
        <p14:section name="Abstract datatypes" id="{BF1D377E-9C9F-45C4-98DC-55A793A145A2}">
          <p14:sldIdLst>
            <p14:sldId id="372"/>
            <p14:sldId id="407"/>
            <p14:sldId id="408"/>
            <p14:sldId id="371"/>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9"/>
            <p14:sldId id="410"/>
            <p14:sldId id="411"/>
            <p14:sldId id="412"/>
            <p14:sldId id="413"/>
            <p14:sldId id="414"/>
            <p14:sldId id="415"/>
            <p14:sldId id="416"/>
            <p14:sldId id="417"/>
            <p14:sldId id="418"/>
            <p14:sldId id="419"/>
            <p14:sldId id="420"/>
            <p14:sldId id="421"/>
            <p14:sldId id="422"/>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9"/>
            <p14:sldId id="450"/>
            <p14:sldId id="451"/>
            <p14:sldId id="452"/>
            <p14:sldId id="453"/>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Lst>
        </p14:section>
        <p14:section name="Module inclusion relationships" id="{BBC50CBA-15B5-4277-8748-43F2E0B2EE64}">
          <p14:sldIdLst>
            <p14:sldId id="482"/>
            <p14:sldId id="483"/>
            <p14:sldId id="490"/>
            <p14:sldId id="491"/>
            <p14:sldId id="492"/>
            <p14:sldId id="493"/>
            <p14:sldId id="494"/>
            <p14:sldId id="495"/>
            <p14:sldId id="496"/>
            <p14:sldId id="497"/>
            <p14:sldId id="498"/>
            <p14:sldId id="499"/>
            <p14:sldId id="500"/>
            <p14:sldId id="501"/>
            <p14:sldId id="502"/>
            <p14:sldId id="503"/>
            <p14:sldId id="504"/>
            <p14:sldId id="505"/>
            <p14:sldId id="506"/>
            <p14:sldId id="507"/>
            <p14:sldId id="508"/>
          </p14:sldIdLst>
        </p14:section>
        <p14:section name="Module containment relations" id="{CDB63F55-7BFD-4A9D-B125-D9AED3CF009C}">
          <p14:sldIdLst>
            <p14:sldId id="484"/>
            <p14:sldId id="485"/>
            <p14:sldId id="486"/>
            <p14:sldId id="509"/>
            <p14:sldId id="510"/>
            <p14:sldId id="511"/>
            <p14:sldId id="512"/>
            <p14:sldId id="513"/>
            <p14:sldId id="514"/>
            <p14:sldId id="515"/>
            <p14:sldId id="516"/>
            <p14:sldId id="517"/>
            <p14:sldId id="518"/>
            <p14:sldId id="519"/>
            <p14:sldId id="520"/>
            <p14:sldId id="521"/>
            <p14:sldId id="522"/>
            <p14:sldId id="523"/>
            <p14:sldId id="524"/>
            <p14:sldId id="525"/>
            <p14:sldId id="526"/>
            <p14:sldId id="527"/>
            <p14:sldId id="528"/>
            <p14:sldId id="529"/>
            <p14:sldId id="530"/>
            <p14:sldId id="531"/>
            <p14:sldId id="532"/>
            <p14:sldId id="533"/>
            <p14:sldId id="534"/>
            <p14:sldId id="535"/>
            <p14:sldId id="536"/>
            <p14:sldId id="537"/>
            <p14:sldId id="538"/>
            <p14:sldId id="539"/>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Lst>
        </p14:section>
        <p14:section name="Masking of types in question" id="{D0E75C59-A08E-4BC3-B36D-A0C170D16A5A}">
          <p14:sldIdLst>
            <p14:sldId id="487"/>
            <p14:sldId id="488"/>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591"/>
            <p14:sldId id="592"/>
            <p14:sldId id="593"/>
            <p14:sldId id="594"/>
            <p14:sldId id="595"/>
            <p14:sldId id="596"/>
            <p14:sldId id="597"/>
            <p14:sldId id="598"/>
            <p14:sldId id="599"/>
            <p14:sldId id="600"/>
            <p14:sldId id="601"/>
            <p14:sldId id="602"/>
            <p14:sldId id="603"/>
            <p14:sldId id="604"/>
            <p14:sldId id="605"/>
            <p14:sldId id="606"/>
            <p14:sldId id="607"/>
            <p14:sldId id="608"/>
          </p14:sldIdLst>
        </p14:section>
        <p14:section name="Modules in files and separate compilation" id="{280F749E-D12D-4D32-AE57-602624BEDB9D}">
          <p14:sldIdLst>
            <p14:sldId id="489"/>
            <p14:sldId id="609"/>
            <p14:sldId id="610"/>
            <p14:sldId id="611"/>
            <p14:sldId id="612"/>
            <p14:sldId id="613"/>
            <p14:sldId id="614"/>
            <p14:sldId id="615"/>
            <p14:sldId id="616"/>
            <p14:sldId id="617"/>
            <p14:sldId id="618"/>
            <p14:sldId id="619"/>
            <p14:sldId id="620"/>
            <p14:sldId id="621"/>
            <p14:sldId id="622"/>
            <p14:sldId id="624"/>
            <p14:sldId id="623"/>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 id="651"/>
            <p14:sldId id="652"/>
            <p14:sldId id="653"/>
            <p14:sldId id="654"/>
            <p14:sldId id="655"/>
          </p14:sldIdLst>
        </p14:section>
        <p14:section name="Generic modular programming header" id="{869FB7DD-A86F-47A2-AFC8-3E68DF1FF980}">
          <p14:sldIdLst>
            <p14:sldId id="656"/>
            <p14:sldId id="657"/>
            <p14:sldId id="658"/>
            <p14:sldId id="659"/>
          </p14:sldIdLst>
        </p14:section>
        <p14:section name="Functors" id="{9214AA91-413F-4182-8B50-DCC571E1A335}">
          <p14:sldIdLst>
            <p14:sldId id="660"/>
            <p14:sldId id="661"/>
            <p14:sldId id="662"/>
            <p14:sldId id="663"/>
            <p14:sldId id="664"/>
            <p14:sldId id="665"/>
            <p14:sldId id="666"/>
            <p14:sldId id="667"/>
            <p14:sldId id="668"/>
            <p14:sldId id="669"/>
            <p14:sldId id="670"/>
            <p14:sldId id="671"/>
            <p14:sldId id="672"/>
            <p14:sldId id="673"/>
            <p14:sldId id="674"/>
            <p14:sldId id="675"/>
            <p14:sldId id="676"/>
            <p14:sldId id="677"/>
            <p14:sldId id="678"/>
            <p14:sldId id="679"/>
            <p14:sldId id="680"/>
            <p14:sldId id="681"/>
            <p14:sldId id="682"/>
            <p14:sldId id="683"/>
            <p14:sldId id="684"/>
            <p14:sldId id="685"/>
            <p14:sldId id="686"/>
            <p14:sldId id="687"/>
            <p14:sldId id="688"/>
            <p14:sldId id="689"/>
            <p14:sldId id="690"/>
            <p14:sldId id="691"/>
            <p14:sldId id="692"/>
            <p14:sldId id="693"/>
            <p14:sldId id="694"/>
            <p14:sldId id="695"/>
            <p14:sldId id="696"/>
          </p14:sldIdLst>
        </p14:section>
        <p14:section name="Techniques for using functors" id="{6C475BC1-4D14-423C-91C3-EE3570845D45}">
          <p14:sldIdLst>
            <p14:sldId id="697"/>
            <p14:sldId id="698"/>
            <p14:sldId id="699"/>
            <p14:sldId id="700"/>
            <p14:sldId id="701"/>
            <p14:sldId id="702"/>
            <p14:sldId id="703"/>
            <p14:sldId id="704"/>
            <p14:sldId id="705"/>
            <p14:sldId id="706"/>
            <p14:sldId id="707"/>
            <p14:sldId id="708"/>
            <p14:sldId id="709"/>
            <p14:sldId id="710"/>
            <p14:sldId id="711"/>
            <p14:sldId id="712"/>
            <p14:sldId id="713"/>
            <p14:sldId id="714"/>
            <p14:sldId id="715"/>
            <p14:sldId id="716"/>
            <p14:sldId id="717"/>
            <p14:sldId id="718"/>
            <p14:sldId id="719"/>
            <p14:sldId id="720"/>
          </p14:sldIdLst>
        </p14:section>
        <p14:section name="Generic modular composites" id="{2F772BD8-B546-431B-AD49-61479D91E401}">
          <p14:sldIdLst>
            <p14:sldId id="721"/>
            <p14:sldId id="722"/>
            <p14:sldId id="723"/>
            <p14:sldId id="724"/>
            <p14:sldId id="725"/>
            <p14:sldId id="726"/>
            <p14:sldId id="728"/>
            <p14:sldId id="729"/>
            <p14:sldId id="730"/>
            <p14:sldId id="731"/>
          </p14:sldIdLst>
        </p14:section>
        <p14:section name="Functors and the control of the genericity of signatures" id="{A516FC28-E89F-46BC-A6BF-723220888673}">
          <p14:sldIdLst>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750"/>
            <p14:sldId id="751"/>
            <p14:sldId id="752"/>
          </p14:sldIdLst>
        </p14:section>
        <p14:section name="Functors and their separate compilation" id="{167541CD-2651-4774-A1B1-DC30B3534B1E}">
          <p14:sldIdLst>
            <p14:sldId id="753"/>
            <p14:sldId id="756"/>
            <p14:sldId id="755"/>
            <p14:sldId id="757"/>
            <p14:sldId id="758"/>
            <p14:sldId id="759"/>
            <p14:sldId id="760"/>
            <p14:sldId id="761"/>
            <p14:sldId id="762"/>
            <p14:sldId id="763"/>
            <p14:sldId id="764"/>
          </p14:sldIdLst>
        </p14:section>
        <p14:section name="N-ary functors" id="{5F59E5F9-1E65-43DC-A749-4E05A1271FE4}">
          <p14:sldIdLst>
            <p14:sldId id="765"/>
            <p14:sldId id="766"/>
            <p14:sldId id="767"/>
            <p14:sldId id="768"/>
            <p14:sldId id="769"/>
            <p14:sldId id="770"/>
            <p14:sldId id="771"/>
            <p14:sldId id="772"/>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819"/>
            <p14:sldId id="820"/>
            <p14:sldId id="821"/>
            <p14:sldId id="822"/>
            <p14:sldId id="823"/>
            <p14:sldId id="824"/>
          </p14:sldIdLst>
        </p14:section>
        <p14:section name="Functor signatures" id="{32302F5C-32C9-4DA7-964D-5054190F8C2D}">
          <p14:sldIdLst>
            <p14:sldId id="825"/>
            <p14:sldId id="826"/>
            <p14:sldId id="827"/>
            <p14:sldId id="828"/>
            <p14:sldId id="829"/>
            <p14:sldId id="830"/>
            <p14:sldId id="831"/>
            <p14:sldId id="832"/>
            <p14:sldId id="833"/>
            <p14:sldId id="834"/>
            <p14:sldId id="835"/>
            <p14:sldId id="836"/>
            <p14:sldId id="837"/>
            <p14:sldId id="838"/>
            <p14:sldId id="839"/>
            <p14:sldId id="840"/>
          </p14:sldIdLst>
        </p14:section>
        <p14:section name="Functors of functors" id="{C87E3D62-F68F-4FD2-9CC6-3E76F34A62C4}">
          <p14:sldIdLst>
            <p14:sldId id="841"/>
            <p14:sldId id="842"/>
            <p14:sldId id="843"/>
            <p14:sldId id="844"/>
            <p14:sldId id="845"/>
            <p14:sldId id="848"/>
            <p14:sldId id="846"/>
            <p14:sldId id="847"/>
            <p14:sldId id="849"/>
            <p14:sldId id="850"/>
            <p14:sldId id="851"/>
            <p14:sldId id="852"/>
            <p14:sldId id="853"/>
            <p14:sldId id="854"/>
            <p14:sldId id="855"/>
            <p14:sldId id="856"/>
            <p14:sldId id="857"/>
            <p14:sldId id="858"/>
            <p14:sldId id="859"/>
            <p14:sldId id="860"/>
            <p14:sldId id="861"/>
            <p14:sldId id="862"/>
            <p14:sldId id="863"/>
            <p14:sldId id="864"/>
            <p14:sldId id="865"/>
            <p14:sldId id="866"/>
            <p14:sldId id="867"/>
            <p14:sldId id="868"/>
            <p14:sldId id="869"/>
          </p14:sldIdLst>
        </p14:section>
        <p14:section name="Functors : another form of functional programming header" id="{E901C33A-6F58-4A6D-9C72-249EFEE5C4AB}">
          <p14:sldIdLst>
            <p14:sldId id="870"/>
            <p14:sldId id="871"/>
            <p14:sldId id="873"/>
            <p14:sldId id="877"/>
            <p14:sldId id="872"/>
          </p14:sldIdLst>
        </p14:section>
        <p14:section name="Functors : a software engineering tool" id="{49E7C9EA-6330-41ED-843A-30F72EAF6E66}">
          <p14:sldIdLst>
            <p14:sldId id="874"/>
            <p14:sldId id="875"/>
            <p14:sldId id="876"/>
            <p14:sldId id="878"/>
            <p14:sldId id="879"/>
            <p14:sldId id="880"/>
            <p14:sldId id="881"/>
            <p14:sldId id="882"/>
            <p14:sldId id="883"/>
            <p14:sldId id="884"/>
            <p14:sldId id="885"/>
            <p14:sldId id="886"/>
            <p14:sldId id="887"/>
            <p14:sldId id="888"/>
            <p14:sldId id="889"/>
            <p14:sldId id="890"/>
            <p14:sldId id="892"/>
            <p14:sldId id="893"/>
            <p14:sldId id="894"/>
            <p14:sldId id="895"/>
            <p14:sldId id="896"/>
            <p14:sldId id="897"/>
            <p14:sldId id="898"/>
            <p14:sldId id="899"/>
          </p14:sldIdLst>
        </p14:section>
        <p14:section name="Software development and generic programming header" id="{49321539-AF7D-454B-A3E1-FC8E11910C28}">
          <p14:sldIdLst>
            <p14:sldId id="900"/>
            <p14:sldId id="901"/>
            <p14:sldId id="902"/>
            <p14:sldId id="903"/>
            <p14:sldId id="904"/>
            <p14:sldId id="905"/>
            <p14:sldId id="906"/>
          </p14:sldIdLst>
        </p14:section>
        <p14:section name="Software development and generic programming header" id="{274E92B7-50FE-4EC7-9057-77C8147186C1}">
          <p14:sldIdLst>
            <p14:sldId id="968"/>
            <p14:sldId id="907"/>
            <p14:sldId id="909"/>
            <p14:sldId id="910"/>
            <p14:sldId id="911"/>
            <p14:sldId id="912"/>
            <p14:sldId id="913"/>
            <p14:sldId id="914"/>
            <p14:sldId id="915"/>
            <p14:sldId id="916"/>
            <p14:sldId id="917"/>
            <p14:sldId id="918"/>
            <p14:sldId id="919"/>
            <p14:sldId id="920"/>
            <p14:sldId id="921"/>
            <p14:sldId id="922"/>
            <p14:sldId id="923"/>
            <p14:sldId id="924"/>
            <p14:sldId id="925"/>
            <p14:sldId id="926"/>
            <p14:sldId id="927"/>
            <p14:sldId id="928"/>
            <p14:sldId id="929"/>
            <p14:sldId id="930"/>
            <p14:sldId id="931"/>
            <p14:sldId id="932"/>
            <p14:sldId id="933"/>
          </p14:sldIdLst>
        </p14:section>
        <p14:section name="Examples of software architecture" id="{CB66A1BC-FBD4-415D-8FEB-19E15D7E6AC6}">
          <p14:sldIdLst>
            <p14:sldId id="934"/>
            <p14:sldId id="935"/>
            <p14:sldId id="936"/>
            <p14:sldId id="937"/>
            <p14:sldId id="938"/>
            <p14:sldId id="939"/>
            <p14:sldId id="940"/>
            <p14:sldId id="941"/>
            <p14:sldId id="942"/>
            <p14:sldId id="943"/>
            <p14:sldId id="944"/>
            <p14:sldId id="945"/>
            <p14:sldId id="946"/>
            <p14:sldId id="947"/>
            <p14:sldId id="948"/>
            <p14:sldId id="949"/>
            <p14:sldId id="950"/>
            <p14:sldId id="951"/>
            <p14:sldId id="952"/>
            <p14:sldId id="953"/>
            <p14:sldId id="954"/>
            <p14:sldId id="955"/>
            <p14:sldId id="956"/>
            <p14:sldId id="957"/>
            <p14:sldId id="958"/>
            <p14:sldId id="960"/>
            <p14:sldId id="959"/>
            <p14:sldId id="961"/>
            <p14:sldId id="962"/>
            <p14:sldId id="963"/>
            <p14:sldId id="964"/>
            <p14:sldId id="965"/>
          </p14:sldIdLst>
        </p14:section>
        <p14:section name="Reference" id="{BE2D28D3-6A8C-4046-928D-DCBA687499D5}">
          <p14:sldIdLst>
            <p14:sldId id="9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113" autoAdjust="0"/>
    <p:restoredTop sz="94645" autoAdjust="0"/>
  </p:normalViewPr>
  <p:slideViewPr>
    <p:cSldViewPr>
      <p:cViewPr varScale="1">
        <p:scale>
          <a:sx n="72" d="100"/>
          <a:sy n="72" d="100"/>
        </p:scale>
        <p:origin x="-96" y="-276"/>
      </p:cViewPr>
      <p:guideLst>
        <p:guide orient="horz" pos="2160"/>
        <p:guide pos="2880"/>
      </p:guideLst>
    </p:cSldViewPr>
  </p:slideViewPr>
  <p:outlineViewPr>
    <p:cViewPr>
      <p:scale>
        <a:sx n="33" d="100"/>
        <a:sy n="33" d="100"/>
      </p:scale>
      <p:origin x="48" y="4740"/>
    </p:cViewPr>
  </p:outlineViewPr>
  <p:notesTextViewPr>
    <p:cViewPr>
      <p:scale>
        <a:sx n="1" d="1"/>
        <a:sy n="1" d="1"/>
      </p:scale>
      <p:origin x="0" y="0"/>
    </p:cViewPr>
  </p:notesTextViewPr>
  <p:sorterViewPr>
    <p:cViewPr>
      <p:scale>
        <a:sx n="100" d="100"/>
        <a:sy n="100" d="100"/>
      </p:scale>
      <p:origin x="0" y="30159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671" Type="http://schemas.openxmlformats.org/officeDocument/2006/relationships/slide" Target="slides/slide670.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629" Type="http://schemas.openxmlformats.org/officeDocument/2006/relationships/slide" Target="slides/slide628.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682" Type="http://schemas.openxmlformats.org/officeDocument/2006/relationships/slide" Target="slides/slide681.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693" Type="http://schemas.openxmlformats.org/officeDocument/2006/relationships/slide" Target="slides/slide692.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497" Type="http://schemas.openxmlformats.org/officeDocument/2006/relationships/slide" Target="slides/slide496.xml"/><Relationship Id="rId620" Type="http://schemas.openxmlformats.org/officeDocument/2006/relationships/slide" Target="slides/slide619.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424" Type="http://schemas.openxmlformats.org/officeDocument/2006/relationships/slide" Target="slides/slide423.xml"/><Relationship Id="rId631" Type="http://schemas.openxmlformats.org/officeDocument/2006/relationships/slide" Target="slides/slide630.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228" Type="http://schemas.openxmlformats.org/officeDocument/2006/relationships/slide" Target="slides/slide227.xml"/><Relationship Id="rId435" Type="http://schemas.openxmlformats.org/officeDocument/2006/relationships/slide" Target="slides/slide434.xml"/><Relationship Id="rId642" Type="http://schemas.openxmlformats.org/officeDocument/2006/relationships/slide" Target="slides/slide641.xml"/><Relationship Id="rId281" Type="http://schemas.openxmlformats.org/officeDocument/2006/relationships/slide" Target="slides/slide280.xml"/><Relationship Id="rId502" Type="http://schemas.openxmlformats.org/officeDocument/2006/relationships/slide" Target="slides/slide501.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86" Type="http://schemas.openxmlformats.org/officeDocument/2006/relationships/slide" Target="slides/slide585.xml"/><Relationship Id="rId7" Type="http://schemas.openxmlformats.org/officeDocument/2006/relationships/slide" Target="slides/slide6.xml"/><Relationship Id="rId239" Type="http://schemas.openxmlformats.org/officeDocument/2006/relationships/slide" Target="slides/slide238.xml"/><Relationship Id="rId446" Type="http://schemas.openxmlformats.org/officeDocument/2006/relationships/slide" Target="slides/slide445.xml"/><Relationship Id="rId653" Type="http://schemas.openxmlformats.org/officeDocument/2006/relationships/slide" Target="slides/slide652.xml"/><Relationship Id="rId292" Type="http://schemas.openxmlformats.org/officeDocument/2006/relationships/slide" Target="slides/slide291.xml"/><Relationship Id="rId306" Type="http://schemas.openxmlformats.org/officeDocument/2006/relationships/slide" Target="slides/slide305.xml"/><Relationship Id="rId87" Type="http://schemas.openxmlformats.org/officeDocument/2006/relationships/slide" Target="slides/slide86.xml"/><Relationship Id="rId513" Type="http://schemas.openxmlformats.org/officeDocument/2006/relationships/slide" Target="slides/slide512.xml"/><Relationship Id="rId597" Type="http://schemas.openxmlformats.org/officeDocument/2006/relationships/slide" Target="slides/slide596.xml"/><Relationship Id="rId152" Type="http://schemas.openxmlformats.org/officeDocument/2006/relationships/slide" Target="slides/slide151.xml"/><Relationship Id="rId457" Type="http://schemas.openxmlformats.org/officeDocument/2006/relationships/slide" Target="slides/slide456.xml"/><Relationship Id="rId664" Type="http://schemas.openxmlformats.org/officeDocument/2006/relationships/slide" Target="slides/slide663.xml"/><Relationship Id="rId14" Type="http://schemas.openxmlformats.org/officeDocument/2006/relationships/slide" Target="slides/slide13.xml"/><Relationship Id="rId317" Type="http://schemas.openxmlformats.org/officeDocument/2006/relationships/slide" Target="slides/slide316.xml"/><Relationship Id="rId524" Type="http://schemas.openxmlformats.org/officeDocument/2006/relationships/slide" Target="slides/slide523.xml"/><Relationship Id="rId98" Type="http://schemas.openxmlformats.org/officeDocument/2006/relationships/slide" Target="slides/slide97.xml"/><Relationship Id="rId163" Type="http://schemas.openxmlformats.org/officeDocument/2006/relationships/slide" Target="slides/slide162.xml"/><Relationship Id="rId370" Type="http://schemas.openxmlformats.org/officeDocument/2006/relationships/slide" Target="slides/slide369.xml"/><Relationship Id="rId230" Type="http://schemas.openxmlformats.org/officeDocument/2006/relationships/slide" Target="slides/slide229.xml"/><Relationship Id="rId468" Type="http://schemas.openxmlformats.org/officeDocument/2006/relationships/slide" Target="slides/slide467.xml"/><Relationship Id="rId675" Type="http://schemas.openxmlformats.org/officeDocument/2006/relationships/slide" Target="slides/slide674.xml"/><Relationship Id="rId25" Type="http://schemas.openxmlformats.org/officeDocument/2006/relationships/slide" Target="slides/slide24.xml"/><Relationship Id="rId328" Type="http://schemas.openxmlformats.org/officeDocument/2006/relationships/slide" Target="slides/slide327.xml"/><Relationship Id="rId535" Type="http://schemas.openxmlformats.org/officeDocument/2006/relationships/slide" Target="slides/slide534.xml"/><Relationship Id="rId174" Type="http://schemas.openxmlformats.org/officeDocument/2006/relationships/slide" Target="slides/slide173.xml"/><Relationship Id="rId381" Type="http://schemas.openxmlformats.org/officeDocument/2006/relationships/slide" Target="slides/slide380.xml"/><Relationship Id="rId602" Type="http://schemas.openxmlformats.org/officeDocument/2006/relationships/slide" Target="slides/slide601.xml"/><Relationship Id="rId241" Type="http://schemas.openxmlformats.org/officeDocument/2006/relationships/slide" Target="slides/slide240.xml"/><Relationship Id="rId479" Type="http://schemas.openxmlformats.org/officeDocument/2006/relationships/slide" Target="slides/slide478.xml"/><Relationship Id="rId686" Type="http://schemas.openxmlformats.org/officeDocument/2006/relationships/slide" Target="slides/slide685.xml"/><Relationship Id="rId36" Type="http://schemas.openxmlformats.org/officeDocument/2006/relationships/slide" Target="slides/slide35.xml"/><Relationship Id="rId339" Type="http://schemas.openxmlformats.org/officeDocument/2006/relationships/slide" Target="slides/slide338.xml"/><Relationship Id="rId546" Type="http://schemas.openxmlformats.org/officeDocument/2006/relationships/slide" Target="slides/slide545.xml"/><Relationship Id="rId101" Type="http://schemas.openxmlformats.org/officeDocument/2006/relationships/slide" Target="slides/slide100.xml"/><Relationship Id="rId185" Type="http://schemas.openxmlformats.org/officeDocument/2006/relationships/slide" Target="slides/slide184.xml"/><Relationship Id="rId406" Type="http://schemas.openxmlformats.org/officeDocument/2006/relationships/slide" Target="slides/slide405.xml"/><Relationship Id="rId392" Type="http://schemas.openxmlformats.org/officeDocument/2006/relationships/slide" Target="slides/slide391.xml"/><Relationship Id="rId613" Type="http://schemas.openxmlformats.org/officeDocument/2006/relationships/slide" Target="slides/slide612.xml"/><Relationship Id="rId697" Type="http://schemas.openxmlformats.org/officeDocument/2006/relationships/slide" Target="slides/slide696.xml"/><Relationship Id="rId252" Type="http://schemas.openxmlformats.org/officeDocument/2006/relationships/slide" Target="slides/slide251.xml"/><Relationship Id="rId47" Type="http://schemas.openxmlformats.org/officeDocument/2006/relationships/slide" Target="slides/slide46.xml"/><Relationship Id="rId112" Type="http://schemas.openxmlformats.org/officeDocument/2006/relationships/slide" Target="slides/slide111.xml"/><Relationship Id="rId557" Type="http://schemas.openxmlformats.org/officeDocument/2006/relationships/slide" Target="slides/slide556.xml"/><Relationship Id="rId196" Type="http://schemas.openxmlformats.org/officeDocument/2006/relationships/slide" Target="slides/slide195.xml"/><Relationship Id="rId417" Type="http://schemas.openxmlformats.org/officeDocument/2006/relationships/slide" Target="slides/slide416.xml"/><Relationship Id="rId624" Type="http://schemas.openxmlformats.org/officeDocument/2006/relationships/slide" Target="slides/slide623.xml"/><Relationship Id="rId263" Type="http://schemas.openxmlformats.org/officeDocument/2006/relationships/slide" Target="slides/slide262.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428" Type="http://schemas.openxmlformats.org/officeDocument/2006/relationships/slide" Target="slides/slide427.xml"/><Relationship Id="rId635" Type="http://schemas.openxmlformats.org/officeDocument/2006/relationships/slide" Target="slides/slide634.xml"/><Relationship Id="rId274" Type="http://schemas.openxmlformats.org/officeDocument/2006/relationships/slide" Target="slides/slide273.xml"/><Relationship Id="rId481" Type="http://schemas.openxmlformats.org/officeDocument/2006/relationships/slide" Target="slides/slide480.xml"/><Relationship Id="rId702" Type="http://schemas.openxmlformats.org/officeDocument/2006/relationships/slide" Target="slides/slide701.xml"/><Relationship Id="rId69" Type="http://schemas.openxmlformats.org/officeDocument/2006/relationships/slide" Target="slides/slide68.xml"/><Relationship Id="rId134" Type="http://schemas.openxmlformats.org/officeDocument/2006/relationships/slide" Target="slides/slide133.xml"/><Relationship Id="rId579" Type="http://schemas.openxmlformats.org/officeDocument/2006/relationships/slide" Target="slides/slide578.xml"/><Relationship Id="rId341" Type="http://schemas.openxmlformats.org/officeDocument/2006/relationships/slide" Target="slides/slide340.xml"/><Relationship Id="rId439" Type="http://schemas.openxmlformats.org/officeDocument/2006/relationships/slide" Target="slides/slide438.xml"/><Relationship Id="rId646" Type="http://schemas.openxmlformats.org/officeDocument/2006/relationships/slide" Target="slides/slide645.xml"/><Relationship Id="rId201" Type="http://schemas.openxmlformats.org/officeDocument/2006/relationships/slide" Target="slides/slide200.xml"/><Relationship Id="rId285" Type="http://schemas.openxmlformats.org/officeDocument/2006/relationships/slide" Target="slides/slide284.xml"/><Relationship Id="rId506" Type="http://schemas.openxmlformats.org/officeDocument/2006/relationships/slide" Target="slides/slide505.xml"/><Relationship Id="rId492" Type="http://schemas.openxmlformats.org/officeDocument/2006/relationships/slide" Target="slides/slide491.xml"/><Relationship Id="rId145" Type="http://schemas.openxmlformats.org/officeDocument/2006/relationships/slide" Target="slides/slide144.xml"/><Relationship Id="rId352" Type="http://schemas.openxmlformats.org/officeDocument/2006/relationships/slide" Target="slides/slide351.xml"/><Relationship Id="rId212" Type="http://schemas.openxmlformats.org/officeDocument/2006/relationships/slide" Target="slides/slide211.xml"/><Relationship Id="rId657" Type="http://schemas.openxmlformats.org/officeDocument/2006/relationships/slide" Target="slides/slide656.xml"/><Relationship Id="rId296" Type="http://schemas.openxmlformats.org/officeDocument/2006/relationships/slide" Target="slides/slide295.xml"/><Relationship Id="rId517" Type="http://schemas.openxmlformats.org/officeDocument/2006/relationships/slide" Target="slides/slide516.xml"/><Relationship Id="rId60" Type="http://schemas.openxmlformats.org/officeDocument/2006/relationships/slide" Target="slides/slide59.xml"/><Relationship Id="rId156" Type="http://schemas.openxmlformats.org/officeDocument/2006/relationships/slide" Target="slides/slide155.xml"/><Relationship Id="rId363" Type="http://schemas.openxmlformats.org/officeDocument/2006/relationships/slide" Target="slides/slide362.xml"/><Relationship Id="rId570" Type="http://schemas.openxmlformats.org/officeDocument/2006/relationships/slide" Target="slides/slide569.xml"/><Relationship Id="rId223" Type="http://schemas.openxmlformats.org/officeDocument/2006/relationships/slide" Target="slides/slide222.xml"/><Relationship Id="rId430" Type="http://schemas.openxmlformats.org/officeDocument/2006/relationships/slide" Target="slides/slide429.xml"/><Relationship Id="rId668" Type="http://schemas.openxmlformats.org/officeDocument/2006/relationships/slide" Target="slides/slide667.xml"/><Relationship Id="rId18" Type="http://schemas.openxmlformats.org/officeDocument/2006/relationships/slide" Target="slides/slide17.xml"/><Relationship Id="rId528" Type="http://schemas.openxmlformats.org/officeDocument/2006/relationships/slide" Target="slides/slide527.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581" Type="http://schemas.openxmlformats.org/officeDocument/2006/relationships/slide" Target="slides/slide580.xml"/><Relationship Id="rId71" Type="http://schemas.openxmlformats.org/officeDocument/2006/relationships/slide" Target="slides/slide70.xml"/><Relationship Id="rId234" Type="http://schemas.openxmlformats.org/officeDocument/2006/relationships/slide" Target="slides/slide233.xml"/><Relationship Id="rId637" Type="http://schemas.openxmlformats.org/officeDocument/2006/relationships/slide" Target="slides/slide636.xml"/><Relationship Id="rId679" Type="http://schemas.openxmlformats.org/officeDocument/2006/relationships/slide" Target="slides/slide678.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539" Type="http://schemas.openxmlformats.org/officeDocument/2006/relationships/slide" Target="slides/slide538.xml"/><Relationship Id="rId690" Type="http://schemas.openxmlformats.org/officeDocument/2006/relationships/slide" Target="slides/slide689.xml"/><Relationship Id="rId704" Type="http://schemas.openxmlformats.org/officeDocument/2006/relationships/viewProps" Target="viewProps.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550" Type="http://schemas.openxmlformats.org/officeDocument/2006/relationships/slide" Target="slides/slide549.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592" Type="http://schemas.openxmlformats.org/officeDocument/2006/relationships/slide" Target="slides/slide591.xml"/><Relationship Id="rId606" Type="http://schemas.openxmlformats.org/officeDocument/2006/relationships/slide" Target="slides/slide605.xml"/><Relationship Id="rId648" Type="http://schemas.openxmlformats.org/officeDocument/2006/relationships/slide" Target="slides/slide647.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494" Type="http://schemas.openxmlformats.org/officeDocument/2006/relationships/slide" Target="slides/slide493.xml"/><Relationship Id="rId508" Type="http://schemas.openxmlformats.org/officeDocument/2006/relationships/slide" Target="slides/slide507.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561" Type="http://schemas.openxmlformats.org/officeDocument/2006/relationships/slide" Target="slides/slide560.xml"/><Relationship Id="rId617" Type="http://schemas.openxmlformats.org/officeDocument/2006/relationships/slide" Target="slides/slide616.xml"/><Relationship Id="rId659" Type="http://schemas.openxmlformats.org/officeDocument/2006/relationships/slide" Target="slides/slide658.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519" Type="http://schemas.openxmlformats.org/officeDocument/2006/relationships/slide" Target="slides/slide518.xml"/><Relationship Id="rId670" Type="http://schemas.openxmlformats.org/officeDocument/2006/relationships/slide" Target="slides/slide669.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530" Type="http://schemas.openxmlformats.org/officeDocument/2006/relationships/slide" Target="slides/slide529.xml"/><Relationship Id="rId20" Type="http://schemas.openxmlformats.org/officeDocument/2006/relationships/slide" Target="slides/slide19.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628" Type="http://schemas.openxmlformats.org/officeDocument/2006/relationships/slide" Target="slides/slide627.xml"/><Relationship Id="rId225" Type="http://schemas.openxmlformats.org/officeDocument/2006/relationships/slide" Target="slides/slide224.xml"/><Relationship Id="rId267" Type="http://schemas.openxmlformats.org/officeDocument/2006/relationships/slide" Target="slides/slide266.xml"/><Relationship Id="rId432" Type="http://schemas.openxmlformats.org/officeDocument/2006/relationships/slide" Target="slides/slide431.xml"/><Relationship Id="rId474" Type="http://schemas.openxmlformats.org/officeDocument/2006/relationships/slide" Target="slides/slide473.xml"/><Relationship Id="rId127" Type="http://schemas.openxmlformats.org/officeDocument/2006/relationships/slide" Target="slides/slide126.xml"/><Relationship Id="rId681" Type="http://schemas.openxmlformats.org/officeDocument/2006/relationships/slide" Target="slides/slide680.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541" Type="http://schemas.openxmlformats.org/officeDocument/2006/relationships/slide" Target="slides/slide540.xml"/><Relationship Id="rId583" Type="http://schemas.openxmlformats.org/officeDocument/2006/relationships/slide" Target="slides/slide582.xml"/><Relationship Id="rId639" Type="http://schemas.openxmlformats.org/officeDocument/2006/relationships/slide" Target="slides/slide638.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650" Type="http://schemas.openxmlformats.org/officeDocument/2006/relationships/slide" Target="slides/slide649.xml"/><Relationship Id="rId303" Type="http://schemas.openxmlformats.org/officeDocument/2006/relationships/slide" Target="slides/slide302.xml"/><Relationship Id="rId485" Type="http://schemas.openxmlformats.org/officeDocument/2006/relationships/slide" Target="slides/slide484.xml"/><Relationship Id="rId692" Type="http://schemas.openxmlformats.org/officeDocument/2006/relationships/slide" Target="slides/slide691.xml"/><Relationship Id="rId706" Type="http://schemas.openxmlformats.org/officeDocument/2006/relationships/tableStyles" Target="tableStyle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slide" Target="slides/slide551.xml"/><Relationship Id="rId594" Type="http://schemas.openxmlformats.org/officeDocument/2006/relationships/slide" Target="slides/slide593.xml"/><Relationship Id="rId608" Type="http://schemas.openxmlformats.org/officeDocument/2006/relationships/slide" Target="slides/slide60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661" Type="http://schemas.openxmlformats.org/officeDocument/2006/relationships/slide" Target="slides/slide660.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563" Type="http://schemas.openxmlformats.org/officeDocument/2006/relationships/slide" Target="slides/slide562.xml"/><Relationship Id="rId619" Type="http://schemas.openxmlformats.org/officeDocument/2006/relationships/slide" Target="slides/slide61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630" Type="http://schemas.openxmlformats.org/officeDocument/2006/relationships/slide" Target="slides/slide629.xml"/><Relationship Id="rId672" Type="http://schemas.openxmlformats.org/officeDocument/2006/relationships/slide" Target="slides/slide671.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574" Type="http://schemas.openxmlformats.org/officeDocument/2006/relationships/slide" Target="slides/slide573.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641" Type="http://schemas.openxmlformats.org/officeDocument/2006/relationships/slide" Target="slides/slide640.xml"/><Relationship Id="rId683" Type="http://schemas.openxmlformats.org/officeDocument/2006/relationships/slide" Target="slides/slide682.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585" Type="http://schemas.openxmlformats.org/officeDocument/2006/relationships/slide" Target="slides/slide584.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610" Type="http://schemas.openxmlformats.org/officeDocument/2006/relationships/slide" Target="slides/slide609.xml"/><Relationship Id="rId652" Type="http://schemas.openxmlformats.org/officeDocument/2006/relationships/slide" Target="slides/slide651.xml"/><Relationship Id="rId694" Type="http://schemas.openxmlformats.org/officeDocument/2006/relationships/slide" Target="slides/slide693.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596" Type="http://schemas.openxmlformats.org/officeDocument/2006/relationships/slide" Target="slides/slide595.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621" Type="http://schemas.openxmlformats.org/officeDocument/2006/relationships/slide" Target="slides/slide620.xml"/><Relationship Id="rId663" Type="http://schemas.openxmlformats.org/officeDocument/2006/relationships/slide" Target="slides/slide662.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632" Type="http://schemas.openxmlformats.org/officeDocument/2006/relationships/slide" Target="slides/slide631.xml"/><Relationship Id="rId271" Type="http://schemas.openxmlformats.org/officeDocument/2006/relationships/slide" Target="slides/slide270.xml"/><Relationship Id="rId674" Type="http://schemas.openxmlformats.org/officeDocument/2006/relationships/slide" Target="slides/slide673.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601" Type="http://schemas.openxmlformats.org/officeDocument/2006/relationships/slide" Target="slides/slide600.xml"/><Relationship Id="rId643" Type="http://schemas.openxmlformats.org/officeDocument/2006/relationships/slide" Target="slides/slide642.xml"/><Relationship Id="rId240" Type="http://schemas.openxmlformats.org/officeDocument/2006/relationships/slide" Target="slides/slide239.xml"/><Relationship Id="rId478" Type="http://schemas.openxmlformats.org/officeDocument/2006/relationships/slide" Target="slides/slide477.xml"/><Relationship Id="rId685" Type="http://schemas.openxmlformats.org/officeDocument/2006/relationships/slide" Target="slides/slide684.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587" Type="http://schemas.openxmlformats.org/officeDocument/2006/relationships/slide" Target="slides/slide586.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612" Type="http://schemas.openxmlformats.org/officeDocument/2006/relationships/slide" Target="slides/slide611.xml"/><Relationship Id="rId251" Type="http://schemas.openxmlformats.org/officeDocument/2006/relationships/slide" Target="slides/slide250.xml"/><Relationship Id="rId489" Type="http://schemas.openxmlformats.org/officeDocument/2006/relationships/slide" Target="slides/slide488.xml"/><Relationship Id="rId654" Type="http://schemas.openxmlformats.org/officeDocument/2006/relationships/slide" Target="slides/slide653.xml"/><Relationship Id="rId696" Type="http://schemas.openxmlformats.org/officeDocument/2006/relationships/slide" Target="slides/slide695.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598" Type="http://schemas.openxmlformats.org/officeDocument/2006/relationships/slide" Target="slides/slide597.xml"/><Relationship Id="rId220" Type="http://schemas.openxmlformats.org/officeDocument/2006/relationships/slide" Target="slides/slide219.xml"/><Relationship Id="rId458" Type="http://schemas.openxmlformats.org/officeDocument/2006/relationships/slide" Target="slides/slide457.xml"/><Relationship Id="rId623" Type="http://schemas.openxmlformats.org/officeDocument/2006/relationships/slide" Target="slides/slide622.xml"/><Relationship Id="rId665" Type="http://schemas.openxmlformats.org/officeDocument/2006/relationships/slide" Target="slides/slide664.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634" Type="http://schemas.openxmlformats.org/officeDocument/2006/relationships/slide" Target="slides/slide633.xml"/><Relationship Id="rId676" Type="http://schemas.openxmlformats.org/officeDocument/2006/relationships/slide" Target="slides/slide675.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701" Type="http://schemas.openxmlformats.org/officeDocument/2006/relationships/slide" Target="slides/slide700.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603" Type="http://schemas.openxmlformats.org/officeDocument/2006/relationships/slide" Target="slides/slide602.xml"/><Relationship Id="rId645" Type="http://schemas.openxmlformats.org/officeDocument/2006/relationships/slide" Target="slides/slide644.xml"/><Relationship Id="rId687" Type="http://schemas.openxmlformats.org/officeDocument/2006/relationships/slide" Target="slides/slide686.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589" Type="http://schemas.openxmlformats.org/officeDocument/2006/relationships/slide" Target="slides/slide588.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614" Type="http://schemas.openxmlformats.org/officeDocument/2006/relationships/slide" Target="slides/slide613.xml"/><Relationship Id="rId656" Type="http://schemas.openxmlformats.org/officeDocument/2006/relationships/slide" Target="slides/slide655.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698" Type="http://schemas.openxmlformats.org/officeDocument/2006/relationships/slide" Target="slides/slide697.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625" Type="http://schemas.openxmlformats.org/officeDocument/2006/relationships/slide" Target="slides/slide624.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667" Type="http://schemas.openxmlformats.org/officeDocument/2006/relationships/slide" Target="slides/slide666.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slide" Target="slides/slide579.xml"/><Relationship Id="rId636" Type="http://schemas.openxmlformats.org/officeDocument/2006/relationships/slide" Target="slides/slide635.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678" Type="http://schemas.openxmlformats.org/officeDocument/2006/relationships/slide" Target="slides/slide677.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703" Type="http://schemas.openxmlformats.org/officeDocument/2006/relationships/presProps" Target="presProps.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591" Type="http://schemas.openxmlformats.org/officeDocument/2006/relationships/slide" Target="slides/slide590.xml"/><Relationship Id="rId605" Type="http://schemas.openxmlformats.org/officeDocument/2006/relationships/slide" Target="slides/slide604.xml"/><Relationship Id="rId202" Type="http://schemas.openxmlformats.org/officeDocument/2006/relationships/slide" Target="slides/slide201.xml"/><Relationship Id="rId244" Type="http://schemas.openxmlformats.org/officeDocument/2006/relationships/slide" Target="slides/slide243.xml"/><Relationship Id="rId647" Type="http://schemas.openxmlformats.org/officeDocument/2006/relationships/slide" Target="slides/slide646.xml"/><Relationship Id="rId689" Type="http://schemas.openxmlformats.org/officeDocument/2006/relationships/slide" Target="slides/slide688.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616" Type="http://schemas.openxmlformats.org/officeDocument/2006/relationships/slide" Target="slides/slide615.xml"/><Relationship Id="rId658" Type="http://schemas.openxmlformats.org/officeDocument/2006/relationships/slide" Target="slides/slide657.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627" Type="http://schemas.openxmlformats.org/officeDocument/2006/relationships/slide" Target="slides/slide626.xml"/><Relationship Id="rId669" Type="http://schemas.openxmlformats.org/officeDocument/2006/relationships/slide" Target="slides/slide66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680" Type="http://schemas.openxmlformats.org/officeDocument/2006/relationships/slide" Target="slides/slide679.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slide" Target="slides/slide581.xml"/><Relationship Id="rId638" Type="http://schemas.openxmlformats.org/officeDocument/2006/relationships/slide" Target="slides/slide637.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705" Type="http://schemas.openxmlformats.org/officeDocument/2006/relationships/theme" Target="theme/theme1.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691" Type="http://schemas.openxmlformats.org/officeDocument/2006/relationships/slide" Target="slides/slide690.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593" Type="http://schemas.openxmlformats.org/officeDocument/2006/relationships/slide" Target="slides/slide592.xml"/><Relationship Id="rId607" Type="http://schemas.openxmlformats.org/officeDocument/2006/relationships/slide" Target="slides/slide606.xml"/><Relationship Id="rId649" Type="http://schemas.openxmlformats.org/officeDocument/2006/relationships/slide" Target="slides/slide648.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660" Type="http://schemas.openxmlformats.org/officeDocument/2006/relationships/slide" Target="slides/slide659.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618" Type="http://schemas.openxmlformats.org/officeDocument/2006/relationships/slide" Target="slides/slide617.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226" Type="http://schemas.openxmlformats.org/officeDocument/2006/relationships/slide" Target="slides/slide225.xml"/><Relationship Id="rId433" Type="http://schemas.openxmlformats.org/officeDocument/2006/relationships/slide" Target="slides/slide432.xml"/><Relationship Id="rId640" Type="http://schemas.openxmlformats.org/officeDocument/2006/relationships/slide" Target="slides/slide639.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84" Type="http://schemas.openxmlformats.org/officeDocument/2006/relationships/slide" Target="slides/slide583.xml"/><Relationship Id="rId5" Type="http://schemas.openxmlformats.org/officeDocument/2006/relationships/slide" Target="slides/slide4.xml"/><Relationship Id="rId237" Type="http://schemas.openxmlformats.org/officeDocument/2006/relationships/slide" Target="slides/slide236.xml"/><Relationship Id="rId444" Type="http://schemas.openxmlformats.org/officeDocument/2006/relationships/slide" Target="slides/slide443.xml"/><Relationship Id="rId651" Type="http://schemas.openxmlformats.org/officeDocument/2006/relationships/slide" Target="slides/slide650.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609" Type="http://schemas.openxmlformats.org/officeDocument/2006/relationships/slide" Target="slides/slide608.xml"/><Relationship Id="rId85" Type="http://schemas.openxmlformats.org/officeDocument/2006/relationships/slide" Target="slides/slide84.xml"/><Relationship Id="rId150" Type="http://schemas.openxmlformats.org/officeDocument/2006/relationships/slide" Target="slides/slide149.xml"/><Relationship Id="rId595" Type="http://schemas.openxmlformats.org/officeDocument/2006/relationships/slide" Target="slides/slide594.xml"/><Relationship Id="rId248" Type="http://schemas.openxmlformats.org/officeDocument/2006/relationships/slide" Target="slides/slide247.xml"/><Relationship Id="rId455" Type="http://schemas.openxmlformats.org/officeDocument/2006/relationships/slide" Target="slides/slide454.xml"/><Relationship Id="rId662" Type="http://schemas.openxmlformats.org/officeDocument/2006/relationships/slide" Target="slides/slide661.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259" Type="http://schemas.openxmlformats.org/officeDocument/2006/relationships/slide" Target="slides/slide258.xml"/><Relationship Id="rId466" Type="http://schemas.openxmlformats.org/officeDocument/2006/relationships/slide" Target="slides/slide465.xml"/><Relationship Id="rId673" Type="http://schemas.openxmlformats.org/officeDocument/2006/relationships/slide" Target="slides/slide672.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172" Type="http://schemas.openxmlformats.org/officeDocument/2006/relationships/slide" Target="slides/slide171.xml"/><Relationship Id="rId477" Type="http://schemas.openxmlformats.org/officeDocument/2006/relationships/slide" Target="slides/slide476.xml"/><Relationship Id="rId600" Type="http://schemas.openxmlformats.org/officeDocument/2006/relationships/slide" Target="slides/slide599.xml"/><Relationship Id="rId684" Type="http://schemas.openxmlformats.org/officeDocument/2006/relationships/slide" Target="slides/slide683.xml"/><Relationship Id="rId337" Type="http://schemas.openxmlformats.org/officeDocument/2006/relationships/slide" Target="slides/slide336.xml"/><Relationship Id="rId34" Type="http://schemas.openxmlformats.org/officeDocument/2006/relationships/slide" Target="slides/slide33.xml"/><Relationship Id="rId544" Type="http://schemas.openxmlformats.org/officeDocument/2006/relationships/slide" Target="slides/slide543.xml"/><Relationship Id="rId183" Type="http://schemas.openxmlformats.org/officeDocument/2006/relationships/slide" Target="slides/slide182.xml"/><Relationship Id="rId390" Type="http://schemas.openxmlformats.org/officeDocument/2006/relationships/slide" Target="slides/slide389.xml"/><Relationship Id="rId404" Type="http://schemas.openxmlformats.org/officeDocument/2006/relationships/slide" Target="slides/slide403.xml"/><Relationship Id="rId611" Type="http://schemas.openxmlformats.org/officeDocument/2006/relationships/slide" Target="slides/slide610.xml"/><Relationship Id="rId250" Type="http://schemas.openxmlformats.org/officeDocument/2006/relationships/slide" Target="slides/slide249.xml"/><Relationship Id="rId488" Type="http://schemas.openxmlformats.org/officeDocument/2006/relationships/slide" Target="slides/slide487.xml"/><Relationship Id="rId695" Type="http://schemas.openxmlformats.org/officeDocument/2006/relationships/slide" Target="slides/slide694.xml"/><Relationship Id="rId45" Type="http://schemas.openxmlformats.org/officeDocument/2006/relationships/slide" Target="slides/slide44.xml"/><Relationship Id="rId110" Type="http://schemas.openxmlformats.org/officeDocument/2006/relationships/slide" Target="slides/slide109.xml"/><Relationship Id="rId348" Type="http://schemas.openxmlformats.org/officeDocument/2006/relationships/slide" Target="slides/slide347.xml"/><Relationship Id="rId555" Type="http://schemas.openxmlformats.org/officeDocument/2006/relationships/slide" Target="slides/slide554.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622" Type="http://schemas.openxmlformats.org/officeDocument/2006/relationships/slide" Target="slides/slide621.xml"/><Relationship Id="rId261" Type="http://schemas.openxmlformats.org/officeDocument/2006/relationships/slide" Target="slides/slide260.xml"/><Relationship Id="rId499" Type="http://schemas.openxmlformats.org/officeDocument/2006/relationships/slide" Target="slides/slide498.xml"/><Relationship Id="rId56" Type="http://schemas.openxmlformats.org/officeDocument/2006/relationships/slide" Target="slides/slide55.xml"/><Relationship Id="rId359" Type="http://schemas.openxmlformats.org/officeDocument/2006/relationships/slide" Target="slides/slide358.xml"/><Relationship Id="rId566" Type="http://schemas.openxmlformats.org/officeDocument/2006/relationships/slide" Target="slides/slide565.xml"/><Relationship Id="rId121" Type="http://schemas.openxmlformats.org/officeDocument/2006/relationships/slide" Target="slides/slide120.xml"/><Relationship Id="rId219" Type="http://schemas.openxmlformats.org/officeDocument/2006/relationships/slide" Target="slides/slide218.xml"/><Relationship Id="rId426" Type="http://schemas.openxmlformats.org/officeDocument/2006/relationships/slide" Target="slides/slide425.xml"/><Relationship Id="rId633" Type="http://schemas.openxmlformats.org/officeDocument/2006/relationships/slide" Target="slides/slide632.xml"/><Relationship Id="rId67" Type="http://schemas.openxmlformats.org/officeDocument/2006/relationships/slide" Target="slides/slide66.xml"/><Relationship Id="rId272" Type="http://schemas.openxmlformats.org/officeDocument/2006/relationships/slide" Target="slides/slide271.xml"/><Relationship Id="rId577" Type="http://schemas.openxmlformats.org/officeDocument/2006/relationships/slide" Target="slides/slide576.xml"/><Relationship Id="rId700" Type="http://schemas.openxmlformats.org/officeDocument/2006/relationships/slide" Target="slides/slide699.xml"/><Relationship Id="rId132" Type="http://schemas.openxmlformats.org/officeDocument/2006/relationships/slide" Target="slides/slide131.xml"/><Relationship Id="rId437" Type="http://schemas.openxmlformats.org/officeDocument/2006/relationships/slide" Target="slides/slide436.xml"/><Relationship Id="rId644" Type="http://schemas.openxmlformats.org/officeDocument/2006/relationships/slide" Target="slides/slide643.xml"/><Relationship Id="rId283" Type="http://schemas.openxmlformats.org/officeDocument/2006/relationships/slide" Target="slides/slide282.xml"/><Relationship Id="rId490" Type="http://schemas.openxmlformats.org/officeDocument/2006/relationships/slide" Target="slides/slide489.xml"/><Relationship Id="rId504" Type="http://schemas.openxmlformats.org/officeDocument/2006/relationships/slide" Target="slides/slide503.xml"/><Relationship Id="rId78" Type="http://schemas.openxmlformats.org/officeDocument/2006/relationships/slide" Target="slides/slide77.xml"/><Relationship Id="rId143" Type="http://schemas.openxmlformats.org/officeDocument/2006/relationships/slide" Target="slides/slide142.xml"/><Relationship Id="rId350" Type="http://schemas.openxmlformats.org/officeDocument/2006/relationships/slide" Target="slides/slide349.xml"/><Relationship Id="rId588" Type="http://schemas.openxmlformats.org/officeDocument/2006/relationships/slide" Target="slides/slide587.xml"/><Relationship Id="rId9" Type="http://schemas.openxmlformats.org/officeDocument/2006/relationships/slide" Target="slides/slide8.xml"/><Relationship Id="rId210" Type="http://schemas.openxmlformats.org/officeDocument/2006/relationships/slide" Target="slides/slide209.xml"/><Relationship Id="rId448" Type="http://schemas.openxmlformats.org/officeDocument/2006/relationships/slide" Target="slides/slide447.xml"/><Relationship Id="rId655" Type="http://schemas.openxmlformats.org/officeDocument/2006/relationships/slide" Target="slides/slide654.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89" Type="http://schemas.openxmlformats.org/officeDocument/2006/relationships/slide" Target="slides/slide88.xml"/><Relationship Id="rId154" Type="http://schemas.openxmlformats.org/officeDocument/2006/relationships/slide" Target="slides/slide153.xml"/><Relationship Id="rId361" Type="http://schemas.openxmlformats.org/officeDocument/2006/relationships/slide" Target="slides/slide360.xml"/><Relationship Id="rId599" Type="http://schemas.openxmlformats.org/officeDocument/2006/relationships/slide" Target="slides/slide598.xml"/><Relationship Id="rId459" Type="http://schemas.openxmlformats.org/officeDocument/2006/relationships/slide" Target="slides/slide458.xml"/><Relationship Id="rId666" Type="http://schemas.openxmlformats.org/officeDocument/2006/relationships/slide" Target="slides/slide665.xml"/><Relationship Id="rId16" Type="http://schemas.openxmlformats.org/officeDocument/2006/relationships/slide" Target="slides/slide15.xml"/><Relationship Id="rId221" Type="http://schemas.openxmlformats.org/officeDocument/2006/relationships/slide" Target="slides/slide220.xml"/><Relationship Id="rId319" Type="http://schemas.openxmlformats.org/officeDocument/2006/relationships/slide" Target="slides/slide318.xml"/><Relationship Id="rId526" Type="http://schemas.openxmlformats.org/officeDocument/2006/relationships/slide" Target="slides/slide525.xml"/><Relationship Id="rId165" Type="http://schemas.openxmlformats.org/officeDocument/2006/relationships/slide" Target="slides/slide164.xml"/><Relationship Id="rId372" Type="http://schemas.openxmlformats.org/officeDocument/2006/relationships/slide" Target="slides/slide371.xml"/><Relationship Id="rId677" Type="http://schemas.openxmlformats.org/officeDocument/2006/relationships/slide" Target="slides/slide676.xml"/><Relationship Id="rId232" Type="http://schemas.openxmlformats.org/officeDocument/2006/relationships/slide" Target="slides/slide231.xml"/><Relationship Id="rId27" Type="http://schemas.openxmlformats.org/officeDocument/2006/relationships/slide" Target="slides/slide26.xml"/><Relationship Id="rId537" Type="http://schemas.openxmlformats.org/officeDocument/2006/relationships/slide" Target="slides/slide536.xml"/><Relationship Id="rId80" Type="http://schemas.openxmlformats.org/officeDocument/2006/relationships/slide" Target="slides/slide79.xml"/><Relationship Id="rId176" Type="http://schemas.openxmlformats.org/officeDocument/2006/relationships/slide" Target="slides/slide175.xml"/><Relationship Id="rId383" Type="http://schemas.openxmlformats.org/officeDocument/2006/relationships/slide" Target="slides/slide382.xml"/><Relationship Id="rId590" Type="http://schemas.openxmlformats.org/officeDocument/2006/relationships/slide" Target="slides/slide589.xml"/><Relationship Id="rId604" Type="http://schemas.openxmlformats.org/officeDocument/2006/relationships/slide" Target="slides/slide603.xml"/><Relationship Id="rId243" Type="http://schemas.openxmlformats.org/officeDocument/2006/relationships/slide" Target="slides/slide242.xml"/><Relationship Id="rId450" Type="http://schemas.openxmlformats.org/officeDocument/2006/relationships/slide" Target="slides/slide449.xml"/><Relationship Id="rId688" Type="http://schemas.openxmlformats.org/officeDocument/2006/relationships/slide" Target="slides/slide687.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548" Type="http://schemas.openxmlformats.org/officeDocument/2006/relationships/slide" Target="slides/slide547.xml"/><Relationship Id="rId91" Type="http://schemas.openxmlformats.org/officeDocument/2006/relationships/slide" Target="slides/slide90.xml"/><Relationship Id="rId187" Type="http://schemas.openxmlformats.org/officeDocument/2006/relationships/slide" Target="slides/slide186.xml"/><Relationship Id="rId394" Type="http://schemas.openxmlformats.org/officeDocument/2006/relationships/slide" Target="slides/slide393.xml"/><Relationship Id="rId408" Type="http://schemas.openxmlformats.org/officeDocument/2006/relationships/slide" Target="slides/slide407.xml"/><Relationship Id="rId615" Type="http://schemas.openxmlformats.org/officeDocument/2006/relationships/slide" Target="slides/slide614.xml"/><Relationship Id="rId254" Type="http://schemas.openxmlformats.org/officeDocument/2006/relationships/slide" Target="slides/slide253.xml"/><Relationship Id="rId699" Type="http://schemas.openxmlformats.org/officeDocument/2006/relationships/slide" Target="slides/slide698.xml"/><Relationship Id="rId49" Type="http://schemas.openxmlformats.org/officeDocument/2006/relationships/slide" Target="slides/slide48.xml"/><Relationship Id="rId114" Type="http://schemas.openxmlformats.org/officeDocument/2006/relationships/slide" Target="slides/slide113.xml"/><Relationship Id="rId461" Type="http://schemas.openxmlformats.org/officeDocument/2006/relationships/slide" Target="slides/slide460.xml"/><Relationship Id="rId559" Type="http://schemas.openxmlformats.org/officeDocument/2006/relationships/slide" Target="slides/slide558.xml"/><Relationship Id="rId198" Type="http://schemas.openxmlformats.org/officeDocument/2006/relationships/slide" Target="slides/slide197.xml"/><Relationship Id="rId321" Type="http://schemas.openxmlformats.org/officeDocument/2006/relationships/slide" Target="slides/slide320.xml"/><Relationship Id="rId419" Type="http://schemas.openxmlformats.org/officeDocument/2006/relationships/slide" Target="slides/slide418.xml"/><Relationship Id="rId626" Type="http://schemas.openxmlformats.org/officeDocument/2006/relationships/slide" Target="slides/slide625.xml"/><Relationship Id="rId265" Type="http://schemas.openxmlformats.org/officeDocument/2006/relationships/slide" Target="slides/slide264.xml"/><Relationship Id="rId472" Type="http://schemas.openxmlformats.org/officeDocument/2006/relationships/slide" Target="slides/slide47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ED0B06-DA8E-4A96-8FC5-06AFF5844551}"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CDC3F-88DF-4414-B295-20222F391207}" type="slidenum">
              <a:rPr lang="en-US" smtClean="0"/>
              <a:t>‹#›</a:t>
            </a:fld>
            <a:endParaRPr lang="en-US"/>
          </a:p>
        </p:txBody>
      </p:sp>
    </p:spTree>
    <p:extLst>
      <p:ext uri="{BB962C8B-B14F-4D97-AF65-F5344CB8AC3E}">
        <p14:creationId xmlns:p14="http://schemas.microsoft.com/office/powerpoint/2010/main" val="302095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ED0B06-DA8E-4A96-8FC5-06AFF5844551}"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CDC3F-88DF-4414-B295-20222F391207}" type="slidenum">
              <a:rPr lang="en-US" smtClean="0"/>
              <a:t>‹#›</a:t>
            </a:fld>
            <a:endParaRPr lang="en-US"/>
          </a:p>
        </p:txBody>
      </p:sp>
    </p:spTree>
    <p:extLst>
      <p:ext uri="{BB962C8B-B14F-4D97-AF65-F5344CB8AC3E}">
        <p14:creationId xmlns:p14="http://schemas.microsoft.com/office/powerpoint/2010/main" val="49292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ED0B06-DA8E-4A96-8FC5-06AFF5844551}"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CDC3F-88DF-4414-B295-20222F391207}" type="slidenum">
              <a:rPr lang="en-US" smtClean="0"/>
              <a:t>‹#›</a:t>
            </a:fld>
            <a:endParaRPr lang="en-US"/>
          </a:p>
        </p:txBody>
      </p:sp>
    </p:spTree>
    <p:extLst>
      <p:ext uri="{BB962C8B-B14F-4D97-AF65-F5344CB8AC3E}">
        <p14:creationId xmlns:p14="http://schemas.microsoft.com/office/powerpoint/2010/main" val="63210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ED0B06-DA8E-4A96-8FC5-06AFF5844551}"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CDC3F-88DF-4414-B295-20222F391207}" type="slidenum">
              <a:rPr lang="en-US" smtClean="0"/>
              <a:t>‹#›</a:t>
            </a:fld>
            <a:endParaRPr lang="en-US"/>
          </a:p>
        </p:txBody>
      </p:sp>
    </p:spTree>
    <p:extLst>
      <p:ext uri="{BB962C8B-B14F-4D97-AF65-F5344CB8AC3E}">
        <p14:creationId xmlns:p14="http://schemas.microsoft.com/office/powerpoint/2010/main" val="417471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ED0B06-DA8E-4A96-8FC5-06AFF5844551}"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CDC3F-88DF-4414-B295-20222F391207}" type="slidenum">
              <a:rPr lang="en-US" smtClean="0"/>
              <a:t>‹#›</a:t>
            </a:fld>
            <a:endParaRPr lang="en-US"/>
          </a:p>
        </p:txBody>
      </p:sp>
    </p:spTree>
    <p:extLst>
      <p:ext uri="{BB962C8B-B14F-4D97-AF65-F5344CB8AC3E}">
        <p14:creationId xmlns:p14="http://schemas.microsoft.com/office/powerpoint/2010/main" val="672912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ED0B06-DA8E-4A96-8FC5-06AFF5844551}"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CDC3F-88DF-4414-B295-20222F391207}" type="slidenum">
              <a:rPr lang="en-US" smtClean="0"/>
              <a:t>‹#›</a:t>
            </a:fld>
            <a:endParaRPr lang="en-US"/>
          </a:p>
        </p:txBody>
      </p:sp>
    </p:spTree>
    <p:extLst>
      <p:ext uri="{BB962C8B-B14F-4D97-AF65-F5344CB8AC3E}">
        <p14:creationId xmlns:p14="http://schemas.microsoft.com/office/powerpoint/2010/main" val="30507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ED0B06-DA8E-4A96-8FC5-06AFF5844551}" type="datetimeFigureOut">
              <a:rPr lang="en-US" smtClean="0"/>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CDC3F-88DF-4414-B295-20222F391207}" type="slidenum">
              <a:rPr lang="en-US" smtClean="0"/>
              <a:t>‹#›</a:t>
            </a:fld>
            <a:endParaRPr lang="en-US"/>
          </a:p>
        </p:txBody>
      </p:sp>
    </p:spTree>
    <p:extLst>
      <p:ext uri="{BB962C8B-B14F-4D97-AF65-F5344CB8AC3E}">
        <p14:creationId xmlns:p14="http://schemas.microsoft.com/office/powerpoint/2010/main" val="3564155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ED0B06-DA8E-4A96-8FC5-06AFF5844551}" type="datetimeFigureOut">
              <a:rPr lang="en-US" smtClean="0"/>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CDC3F-88DF-4414-B295-20222F391207}" type="slidenum">
              <a:rPr lang="en-US" smtClean="0"/>
              <a:t>‹#›</a:t>
            </a:fld>
            <a:endParaRPr lang="en-US"/>
          </a:p>
        </p:txBody>
      </p:sp>
    </p:spTree>
    <p:extLst>
      <p:ext uri="{BB962C8B-B14F-4D97-AF65-F5344CB8AC3E}">
        <p14:creationId xmlns:p14="http://schemas.microsoft.com/office/powerpoint/2010/main" val="366336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D0B06-DA8E-4A96-8FC5-06AFF5844551}" type="datetimeFigureOut">
              <a:rPr lang="en-US" smtClean="0"/>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CDC3F-88DF-4414-B295-20222F391207}" type="slidenum">
              <a:rPr lang="en-US" smtClean="0"/>
              <a:t>‹#›</a:t>
            </a:fld>
            <a:endParaRPr lang="en-US"/>
          </a:p>
        </p:txBody>
      </p:sp>
    </p:spTree>
    <p:extLst>
      <p:ext uri="{BB962C8B-B14F-4D97-AF65-F5344CB8AC3E}">
        <p14:creationId xmlns:p14="http://schemas.microsoft.com/office/powerpoint/2010/main" val="2699113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D0B06-DA8E-4A96-8FC5-06AFF5844551}"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CDC3F-88DF-4414-B295-20222F391207}" type="slidenum">
              <a:rPr lang="en-US" smtClean="0"/>
              <a:t>‹#›</a:t>
            </a:fld>
            <a:endParaRPr lang="en-US"/>
          </a:p>
        </p:txBody>
      </p:sp>
    </p:spTree>
    <p:extLst>
      <p:ext uri="{BB962C8B-B14F-4D97-AF65-F5344CB8AC3E}">
        <p14:creationId xmlns:p14="http://schemas.microsoft.com/office/powerpoint/2010/main" val="143662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ED0B06-DA8E-4A96-8FC5-06AFF5844551}"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CDC3F-88DF-4414-B295-20222F391207}" type="slidenum">
              <a:rPr lang="en-US" smtClean="0"/>
              <a:t>‹#›</a:t>
            </a:fld>
            <a:endParaRPr lang="en-US"/>
          </a:p>
        </p:txBody>
      </p:sp>
    </p:spTree>
    <p:extLst>
      <p:ext uri="{BB962C8B-B14F-4D97-AF65-F5344CB8AC3E}">
        <p14:creationId xmlns:p14="http://schemas.microsoft.com/office/powerpoint/2010/main" val="11862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D0B06-DA8E-4A96-8FC5-06AFF5844551}" type="datetimeFigureOut">
              <a:rPr lang="en-US" smtClean="0"/>
              <a:t>2/15/2017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CDC3F-88DF-4414-B295-20222F391207}" type="slidenum">
              <a:rPr lang="en-US" smtClean="0"/>
              <a:t>‹#›</a:t>
            </a:fld>
            <a:endParaRPr lang="en-US"/>
          </a:p>
        </p:txBody>
      </p:sp>
    </p:spTree>
    <p:extLst>
      <p:ext uri="{BB962C8B-B14F-4D97-AF65-F5344CB8AC3E}">
        <p14:creationId xmlns:p14="http://schemas.microsoft.com/office/powerpoint/2010/main" val="313511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 Id="rId4" Type="http://schemas.openxmlformats.org/officeDocument/2006/relationships/image" Target="../media/image145.png"/></Relationships>
</file>

<file path=ppt/slides/_rels/slide224.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2.xml"/><Relationship Id="rId4" Type="http://schemas.openxmlformats.org/officeDocument/2006/relationships/image" Target="../media/image196.png"/></Relationships>
</file>

<file path=ppt/slides/_rels/slide298.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image" Target="../media/image198.png"/><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image" Target="../media/image204.png"/><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2" Type="http://schemas.openxmlformats.org/officeDocument/2006/relationships/image" Target="../media/image206.png"/><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image" Target="../media/image207.png"/><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2" Type="http://schemas.openxmlformats.org/officeDocument/2006/relationships/image" Target="../media/image208.png"/><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image" Target="../media/image212.png"/><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image" Target="../media/image213.png"/><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image" Target="../media/image217.png"/><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image" Target="../media/image223.png"/><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2" Type="http://schemas.openxmlformats.org/officeDocument/2006/relationships/image" Target="../media/image2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3" Type="http://schemas.openxmlformats.org/officeDocument/2006/relationships/image" Target="../media/image226.png"/><Relationship Id="rId2" Type="http://schemas.openxmlformats.org/officeDocument/2006/relationships/image" Target="../media/image225.png"/><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image" Target="../media/image228.png"/><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2" Type="http://schemas.openxmlformats.org/officeDocument/2006/relationships/image" Target="../media/image229.png"/><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2" Type="http://schemas.openxmlformats.org/officeDocument/2006/relationships/image" Target="../media/image231.png"/><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2" Type="http://schemas.openxmlformats.org/officeDocument/2006/relationships/image" Target="../media/image232.png"/><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2" Type="http://schemas.openxmlformats.org/officeDocument/2006/relationships/image" Target="../media/image233.png"/><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2" Type="http://schemas.openxmlformats.org/officeDocument/2006/relationships/image" Target="../media/image2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2" Type="http://schemas.openxmlformats.org/officeDocument/2006/relationships/image" Target="../media/image235.png"/><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3" Type="http://schemas.openxmlformats.org/officeDocument/2006/relationships/image" Target="../media/image237.png"/><Relationship Id="rId2" Type="http://schemas.openxmlformats.org/officeDocument/2006/relationships/image" Target="../media/image236.png"/><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3" Type="http://schemas.openxmlformats.org/officeDocument/2006/relationships/image" Target="../media/image239.png"/><Relationship Id="rId2" Type="http://schemas.openxmlformats.org/officeDocument/2006/relationships/image" Target="../media/image238.png"/><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3" Type="http://schemas.openxmlformats.org/officeDocument/2006/relationships/image" Target="../media/image243.png"/><Relationship Id="rId2" Type="http://schemas.openxmlformats.org/officeDocument/2006/relationships/image" Target="../media/image242.png"/><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3" Type="http://schemas.openxmlformats.org/officeDocument/2006/relationships/image" Target="../media/image245.png"/><Relationship Id="rId2" Type="http://schemas.openxmlformats.org/officeDocument/2006/relationships/image" Target="../media/image244.png"/><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2" Type="http://schemas.openxmlformats.org/officeDocument/2006/relationships/image" Target="../media/image246.png"/><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2" Type="http://schemas.openxmlformats.org/officeDocument/2006/relationships/image" Target="../media/image247.png"/><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2" Type="http://schemas.openxmlformats.org/officeDocument/2006/relationships/image" Target="../media/image248.png"/><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9.png"/><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2" Type="http://schemas.openxmlformats.org/officeDocument/2006/relationships/image" Target="../media/image252.png"/><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2" Type="http://schemas.openxmlformats.org/officeDocument/2006/relationships/image" Target="../media/image253.png"/><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2" Type="http://schemas.openxmlformats.org/officeDocument/2006/relationships/image" Target="../media/image254.png"/><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image" Target="../media/image255.png"/><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2" Type="http://schemas.openxmlformats.org/officeDocument/2006/relationships/image" Target="../media/image256.png"/><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2" Type="http://schemas.openxmlformats.org/officeDocument/2006/relationships/image" Target="../media/image257.png"/><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3" Type="http://schemas.openxmlformats.org/officeDocument/2006/relationships/image" Target="../media/image259.png"/><Relationship Id="rId2" Type="http://schemas.openxmlformats.org/officeDocument/2006/relationships/image" Target="../media/image258.png"/><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3" Type="http://schemas.openxmlformats.org/officeDocument/2006/relationships/image" Target="../media/image263.png"/><Relationship Id="rId2" Type="http://schemas.openxmlformats.org/officeDocument/2006/relationships/image" Target="../media/image262.png"/><Relationship Id="rId1" Type="http://schemas.openxmlformats.org/officeDocument/2006/relationships/slideLayout" Target="../slideLayouts/slideLayout2.xml"/><Relationship Id="rId4" Type="http://schemas.openxmlformats.org/officeDocument/2006/relationships/image" Target="../media/image264.png"/></Relationships>
</file>

<file path=ppt/slides/_rels/slide415.xml.rels><?xml version="1.0" encoding="UTF-8" standalone="yes"?>
<Relationships xmlns="http://schemas.openxmlformats.org/package/2006/relationships"><Relationship Id="rId2" Type="http://schemas.openxmlformats.org/officeDocument/2006/relationships/image" Target="../media/image265.png"/><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2" Type="http://schemas.openxmlformats.org/officeDocument/2006/relationships/image" Target="../media/image266.png"/><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2" Type="http://schemas.openxmlformats.org/officeDocument/2006/relationships/image" Target="../media/image268.png"/><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2" Type="http://schemas.openxmlformats.org/officeDocument/2006/relationships/image" Target="../media/image269.png"/><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2" Type="http://schemas.openxmlformats.org/officeDocument/2006/relationships/image" Target="../media/image271.png"/><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2" Type="http://schemas.openxmlformats.org/officeDocument/2006/relationships/image" Target="../media/image272.png"/><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3" Type="http://schemas.openxmlformats.org/officeDocument/2006/relationships/image" Target="../media/image274.png"/><Relationship Id="rId2" Type="http://schemas.openxmlformats.org/officeDocument/2006/relationships/image" Target="../media/image273.png"/><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2" Type="http://schemas.openxmlformats.org/officeDocument/2006/relationships/image" Target="../media/image27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3" Type="http://schemas.openxmlformats.org/officeDocument/2006/relationships/image" Target="../media/image277.png"/><Relationship Id="rId2" Type="http://schemas.openxmlformats.org/officeDocument/2006/relationships/image" Target="../media/image276.png"/><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2" Type="http://schemas.openxmlformats.org/officeDocument/2006/relationships/image" Target="../media/image278.png"/><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2" Type="http://schemas.openxmlformats.org/officeDocument/2006/relationships/image" Target="../media/image279.png"/><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2" Type="http://schemas.openxmlformats.org/officeDocument/2006/relationships/image" Target="../media/image282.png"/><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2" Type="http://schemas.openxmlformats.org/officeDocument/2006/relationships/image" Target="../media/image283.png"/><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2" Type="http://schemas.openxmlformats.org/officeDocument/2006/relationships/image" Target="../media/image284.png"/><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2" Type="http://schemas.openxmlformats.org/officeDocument/2006/relationships/image" Target="../media/image285.png"/><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2" Type="http://schemas.openxmlformats.org/officeDocument/2006/relationships/image" Target="../media/image286.png"/><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2" Type="http://schemas.openxmlformats.org/officeDocument/2006/relationships/image" Target="../media/image287.png"/><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2" Type="http://schemas.openxmlformats.org/officeDocument/2006/relationships/image" Target="../media/image288.png"/><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9.png"/><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3" Type="http://schemas.openxmlformats.org/officeDocument/2006/relationships/image" Target="../media/image292.png"/><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2" Type="http://schemas.openxmlformats.org/officeDocument/2006/relationships/image" Target="../media/image293.png"/><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2" Type="http://schemas.openxmlformats.org/officeDocument/2006/relationships/image" Target="../media/image294.png"/><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2" Type="http://schemas.openxmlformats.org/officeDocument/2006/relationships/image" Target="../media/image295.png"/><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2" Type="http://schemas.openxmlformats.org/officeDocument/2006/relationships/image" Target="../media/image296.png"/><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2" Type="http://schemas.openxmlformats.org/officeDocument/2006/relationships/image" Target="../media/image299.png"/><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2" Type="http://schemas.openxmlformats.org/officeDocument/2006/relationships/image" Target="../media/image30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3" Type="http://schemas.openxmlformats.org/officeDocument/2006/relationships/image" Target="../media/image303.png"/><Relationship Id="rId2" Type="http://schemas.openxmlformats.org/officeDocument/2006/relationships/image" Target="../media/image302.png"/><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2" Type="http://schemas.openxmlformats.org/officeDocument/2006/relationships/image" Target="../media/image304.png"/><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3" Type="http://schemas.openxmlformats.org/officeDocument/2006/relationships/image" Target="../media/image306.png"/><Relationship Id="rId2" Type="http://schemas.openxmlformats.org/officeDocument/2006/relationships/image" Target="../media/image305.png"/><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2" Type="http://schemas.openxmlformats.org/officeDocument/2006/relationships/image" Target="../media/image307.png"/><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2" Type="http://schemas.openxmlformats.org/officeDocument/2006/relationships/image" Target="../media/image308.png"/><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9.png"/><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11.png"/><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3" Type="http://schemas.openxmlformats.org/officeDocument/2006/relationships/image" Target="../media/image316.png"/><Relationship Id="rId2" Type="http://schemas.openxmlformats.org/officeDocument/2006/relationships/image" Target="../media/image3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3.xml.rels><?xml version="1.0" encoding="UTF-8" standalone="yes"?>
<Relationships xmlns="http://schemas.openxmlformats.org/package/2006/relationships"><Relationship Id="rId2" Type="http://schemas.openxmlformats.org/officeDocument/2006/relationships/image" Target="../media/image317.png"/><Relationship Id="rId1" Type="http://schemas.openxmlformats.org/officeDocument/2006/relationships/slideLayout" Target="../slideLayouts/slideLayout2.xml"/></Relationships>
</file>

<file path=ppt/slides/_rels/slide504.xml.rels><?xml version="1.0" encoding="UTF-8" standalone="yes"?>
<Relationships xmlns="http://schemas.openxmlformats.org/package/2006/relationships"><Relationship Id="rId2" Type="http://schemas.openxmlformats.org/officeDocument/2006/relationships/image" Target="../media/image318.png"/><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6.xml.rels><?xml version="1.0" encoding="UTF-8" standalone="yes"?>
<Relationships xmlns="http://schemas.openxmlformats.org/package/2006/relationships"><Relationship Id="rId2" Type="http://schemas.openxmlformats.org/officeDocument/2006/relationships/image" Target="../media/image319.png"/><Relationship Id="rId1" Type="http://schemas.openxmlformats.org/officeDocument/2006/relationships/slideLayout" Target="../slideLayouts/slideLayout2.xml"/></Relationships>
</file>

<file path=ppt/slides/_rels/slide507.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508.xml.rels><?xml version="1.0" encoding="UTF-8" standalone="yes"?>
<Relationships xmlns="http://schemas.openxmlformats.org/package/2006/relationships"><Relationship Id="rId2" Type="http://schemas.openxmlformats.org/officeDocument/2006/relationships/image" Target="../media/image321.png"/><Relationship Id="rId1" Type="http://schemas.openxmlformats.org/officeDocument/2006/relationships/slideLayout" Target="../slideLayouts/slideLayout2.xml"/></Relationships>
</file>

<file path=ppt/slides/_rels/slide509.xml.rels><?xml version="1.0" encoding="UTF-8" standalone="yes"?>
<Relationships xmlns="http://schemas.openxmlformats.org/package/2006/relationships"><Relationship Id="rId2" Type="http://schemas.openxmlformats.org/officeDocument/2006/relationships/image" Target="../media/image3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0.xml.rels><?xml version="1.0" encoding="UTF-8" standalone="yes"?>
<Relationships xmlns="http://schemas.openxmlformats.org/package/2006/relationships"><Relationship Id="rId2" Type="http://schemas.openxmlformats.org/officeDocument/2006/relationships/image" Target="../media/image323.png"/><Relationship Id="rId1" Type="http://schemas.openxmlformats.org/officeDocument/2006/relationships/slideLayout" Target="../slideLayouts/slideLayout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2.xml.rels><?xml version="1.0" encoding="UTF-8" standalone="yes"?>
<Relationships xmlns="http://schemas.openxmlformats.org/package/2006/relationships"><Relationship Id="rId2" Type="http://schemas.openxmlformats.org/officeDocument/2006/relationships/image" Target="../media/image324.png"/><Relationship Id="rId1" Type="http://schemas.openxmlformats.org/officeDocument/2006/relationships/slideLayout" Target="../slideLayouts/slideLayout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4.xml.rels><?xml version="1.0" encoding="UTF-8" standalone="yes"?>
<Relationships xmlns="http://schemas.openxmlformats.org/package/2006/relationships"><Relationship Id="rId2" Type="http://schemas.openxmlformats.org/officeDocument/2006/relationships/image" Target="../media/image325.png"/><Relationship Id="rId1" Type="http://schemas.openxmlformats.org/officeDocument/2006/relationships/slideLayout" Target="../slideLayouts/slideLayout2.xml"/></Relationships>
</file>

<file path=ppt/slides/_rels/slide515.xml.rels><?xml version="1.0" encoding="UTF-8" standalone="yes"?>
<Relationships xmlns="http://schemas.openxmlformats.org/package/2006/relationships"><Relationship Id="rId2" Type="http://schemas.openxmlformats.org/officeDocument/2006/relationships/image" Target="../media/image326.png"/><Relationship Id="rId1" Type="http://schemas.openxmlformats.org/officeDocument/2006/relationships/slideLayout" Target="../slideLayouts/slideLayout2.xml"/></Relationships>
</file>

<file path=ppt/slides/_rels/slide516.xml.rels><?xml version="1.0" encoding="UTF-8" standalone="yes"?>
<Relationships xmlns="http://schemas.openxmlformats.org/package/2006/relationships"><Relationship Id="rId3" Type="http://schemas.openxmlformats.org/officeDocument/2006/relationships/image" Target="../media/image328.png"/><Relationship Id="rId2" Type="http://schemas.openxmlformats.org/officeDocument/2006/relationships/image" Target="../media/image327.png"/><Relationship Id="rId1" Type="http://schemas.openxmlformats.org/officeDocument/2006/relationships/slideLayout" Target="../slideLayouts/slideLayout2.xml"/></Relationships>
</file>

<file path=ppt/slides/_rels/slide51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9.png"/><Relationship Id="rId1" Type="http://schemas.openxmlformats.org/officeDocument/2006/relationships/slideLayout" Target="../slideLayouts/slideLayout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0.xml.rels><?xml version="1.0" encoding="UTF-8" standalone="yes"?>
<Relationships xmlns="http://schemas.openxmlformats.org/package/2006/relationships"><Relationship Id="rId2" Type="http://schemas.openxmlformats.org/officeDocument/2006/relationships/image" Target="../media/image331.png"/><Relationship Id="rId1" Type="http://schemas.openxmlformats.org/officeDocument/2006/relationships/slideLayout" Target="../slideLayouts/slideLayout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3.xml.rels><?xml version="1.0" encoding="UTF-8" standalone="yes"?>
<Relationships xmlns="http://schemas.openxmlformats.org/package/2006/relationships"><Relationship Id="rId2" Type="http://schemas.openxmlformats.org/officeDocument/2006/relationships/image" Target="../media/image332.png"/><Relationship Id="rId1" Type="http://schemas.openxmlformats.org/officeDocument/2006/relationships/slideLayout" Target="../slideLayouts/slideLayout2.xml"/></Relationships>
</file>

<file path=ppt/slides/_rels/slide524.xml.rels><?xml version="1.0" encoding="UTF-8" standalone="yes"?>
<Relationships xmlns="http://schemas.openxmlformats.org/package/2006/relationships"><Relationship Id="rId2" Type="http://schemas.openxmlformats.org/officeDocument/2006/relationships/image" Target="../media/image333.png"/><Relationship Id="rId1" Type="http://schemas.openxmlformats.org/officeDocument/2006/relationships/slideLayout" Target="../slideLayouts/slideLayout2.xml"/></Relationships>
</file>

<file path=ppt/slides/_rels/slide525.xml.rels><?xml version="1.0" encoding="UTF-8" standalone="yes"?>
<Relationships xmlns="http://schemas.openxmlformats.org/package/2006/relationships"><Relationship Id="rId3" Type="http://schemas.openxmlformats.org/officeDocument/2006/relationships/image" Target="../media/image335.png"/><Relationship Id="rId2" Type="http://schemas.openxmlformats.org/officeDocument/2006/relationships/image" Target="../media/image334.png"/><Relationship Id="rId1" Type="http://schemas.openxmlformats.org/officeDocument/2006/relationships/slideLayout" Target="../slideLayouts/slideLayout2.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7.xml.rels><?xml version="1.0" encoding="UTF-8" standalone="yes"?>
<Relationships xmlns="http://schemas.openxmlformats.org/package/2006/relationships"><Relationship Id="rId2" Type="http://schemas.openxmlformats.org/officeDocument/2006/relationships/image" Target="../media/image336.png"/><Relationship Id="rId1" Type="http://schemas.openxmlformats.org/officeDocument/2006/relationships/slideLayout" Target="../slideLayouts/slideLayout2.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9.xml.rels><?xml version="1.0" encoding="UTF-8" standalone="yes"?>
<Relationships xmlns="http://schemas.openxmlformats.org/package/2006/relationships"><Relationship Id="rId3" Type="http://schemas.openxmlformats.org/officeDocument/2006/relationships/image" Target="../media/image338.png"/><Relationship Id="rId2" Type="http://schemas.openxmlformats.org/officeDocument/2006/relationships/image" Target="../media/image3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0.xml.rels><?xml version="1.0" encoding="UTF-8" standalone="yes"?>
<Relationships xmlns="http://schemas.openxmlformats.org/package/2006/relationships"><Relationship Id="rId2" Type="http://schemas.openxmlformats.org/officeDocument/2006/relationships/image" Target="../media/image339.png"/><Relationship Id="rId1" Type="http://schemas.openxmlformats.org/officeDocument/2006/relationships/slideLayout" Target="../slideLayouts/slideLayout2.xml"/></Relationships>
</file>

<file path=ppt/slides/_rels/slide531.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32.xml.rels><?xml version="1.0" encoding="UTF-8" standalone="yes"?>
<Relationships xmlns="http://schemas.openxmlformats.org/package/2006/relationships"><Relationship Id="rId2" Type="http://schemas.openxmlformats.org/officeDocument/2006/relationships/image" Target="../media/image341.png"/><Relationship Id="rId1" Type="http://schemas.openxmlformats.org/officeDocument/2006/relationships/slideLayout" Target="../slideLayouts/slideLayout2.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4.xml.rels><?xml version="1.0" encoding="UTF-8" standalone="yes"?>
<Relationships xmlns="http://schemas.openxmlformats.org/package/2006/relationships"><Relationship Id="rId2" Type="http://schemas.openxmlformats.org/officeDocument/2006/relationships/image" Target="../media/image342.png"/><Relationship Id="rId1" Type="http://schemas.openxmlformats.org/officeDocument/2006/relationships/slideLayout" Target="../slideLayouts/slideLayout2.xml"/></Relationships>
</file>

<file path=ppt/slides/_rels/slide535.xml.rels><?xml version="1.0" encoding="UTF-8" standalone="yes"?>
<Relationships xmlns="http://schemas.openxmlformats.org/package/2006/relationships"><Relationship Id="rId2" Type="http://schemas.openxmlformats.org/officeDocument/2006/relationships/image" Target="../media/image343.png"/><Relationship Id="rId1" Type="http://schemas.openxmlformats.org/officeDocument/2006/relationships/slideLayout" Target="../slideLayouts/slideLayout2.xml"/></Relationships>
</file>

<file path=ppt/slides/_rels/slide536.xml.rels><?xml version="1.0" encoding="UTF-8" standalone="yes"?>
<Relationships xmlns="http://schemas.openxmlformats.org/package/2006/relationships"><Relationship Id="rId2" Type="http://schemas.openxmlformats.org/officeDocument/2006/relationships/image" Target="../media/image344.png"/><Relationship Id="rId1" Type="http://schemas.openxmlformats.org/officeDocument/2006/relationships/slideLayout" Target="../slideLayouts/slideLayout2.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8.xml.rels><?xml version="1.0" encoding="UTF-8" standalone="yes"?>
<Relationships xmlns="http://schemas.openxmlformats.org/package/2006/relationships"><Relationship Id="rId2" Type="http://schemas.openxmlformats.org/officeDocument/2006/relationships/image" Target="../media/image345.png"/><Relationship Id="rId1" Type="http://schemas.openxmlformats.org/officeDocument/2006/relationships/slideLayout" Target="../slideLayouts/slideLayout2.xml"/></Relationships>
</file>

<file path=ppt/slides/_rels/slide539.xml.rels><?xml version="1.0" encoding="UTF-8" standalone="yes"?>
<Relationships xmlns="http://schemas.openxmlformats.org/package/2006/relationships"><Relationship Id="rId2" Type="http://schemas.openxmlformats.org/officeDocument/2006/relationships/image" Target="../media/image3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1.xml.rels><?xml version="1.0" encoding="UTF-8" standalone="yes"?>
<Relationships xmlns="http://schemas.openxmlformats.org/package/2006/relationships"><Relationship Id="rId2" Type="http://schemas.openxmlformats.org/officeDocument/2006/relationships/image" Target="../media/image347.png"/><Relationship Id="rId1" Type="http://schemas.openxmlformats.org/officeDocument/2006/relationships/slideLayout" Target="../slideLayouts/slideLayout2.xml"/></Relationships>
</file>

<file path=ppt/slides/_rels/slide542.xml.rels><?xml version="1.0" encoding="UTF-8" standalone="yes"?>
<Relationships xmlns="http://schemas.openxmlformats.org/package/2006/relationships"><Relationship Id="rId3" Type="http://schemas.openxmlformats.org/officeDocument/2006/relationships/image" Target="../media/image349.png"/><Relationship Id="rId2" Type="http://schemas.openxmlformats.org/officeDocument/2006/relationships/image" Target="../media/image348.png"/><Relationship Id="rId1" Type="http://schemas.openxmlformats.org/officeDocument/2006/relationships/slideLayout" Target="../slideLayouts/slideLayout2.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4.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6.xml.rels><?xml version="1.0" encoding="UTF-8" standalone="yes"?>
<Relationships xmlns="http://schemas.openxmlformats.org/package/2006/relationships"><Relationship Id="rId2" Type="http://schemas.openxmlformats.org/officeDocument/2006/relationships/image" Target="../media/image351.png"/><Relationship Id="rId1" Type="http://schemas.openxmlformats.org/officeDocument/2006/relationships/slideLayout" Target="../slideLayouts/slideLayout2.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9.xml.rels><?xml version="1.0" encoding="UTF-8" standalone="yes"?>
<Relationships xmlns="http://schemas.openxmlformats.org/package/2006/relationships"><Relationship Id="rId2" Type="http://schemas.openxmlformats.org/officeDocument/2006/relationships/image" Target="../media/image3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1.xml.rels><?xml version="1.0" encoding="UTF-8" standalone="yes"?>
<Relationships xmlns="http://schemas.openxmlformats.org/package/2006/relationships"><Relationship Id="rId2" Type="http://schemas.openxmlformats.org/officeDocument/2006/relationships/image" Target="../media/image353.png"/><Relationship Id="rId1" Type="http://schemas.openxmlformats.org/officeDocument/2006/relationships/slideLayout" Target="../slideLayouts/slideLayout2.xml"/></Relationships>
</file>

<file path=ppt/slides/_rels/slide552.xml.rels><?xml version="1.0" encoding="UTF-8" standalone="yes"?>
<Relationships xmlns="http://schemas.openxmlformats.org/package/2006/relationships"><Relationship Id="rId2" Type="http://schemas.openxmlformats.org/officeDocument/2006/relationships/image" Target="../media/image354.png"/><Relationship Id="rId1" Type="http://schemas.openxmlformats.org/officeDocument/2006/relationships/slideLayout" Target="../slideLayouts/slideLayout2.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6.xml.rels><?xml version="1.0" encoding="UTF-8" standalone="yes"?>
<Relationships xmlns="http://schemas.openxmlformats.org/package/2006/relationships"><Relationship Id="rId2" Type="http://schemas.openxmlformats.org/officeDocument/2006/relationships/image" Target="../media/image355.png"/><Relationship Id="rId1" Type="http://schemas.openxmlformats.org/officeDocument/2006/relationships/slideLayout" Target="../slideLayouts/slideLayout2.xml"/></Relationships>
</file>

<file path=ppt/slides/_rels/slide557.xml.rels><?xml version="1.0" encoding="UTF-8" standalone="yes"?>
<Relationships xmlns="http://schemas.openxmlformats.org/package/2006/relationships"><Relationship Id="rId2" Type="http://schemas.openxmlformats.org/officeDocument/2006/relationships/image" Target="../media/image356.png"/><Relationship Id="rId1" Type="http://schemas.openxmlformats.org/officeDocument/2006/relationships/slideLayout" Target="../slideLayouts/slideLayout2.xml"/></Relationships>
</file>

<file path=ppt/slides/_rels/slide558.xml.rels><?xml version="1.0" encoding="UTF-8" standalone="yes"?>
<Relationships xmlns="http://schemas.openxmlformats.org/package/2006/relationships"><Relationship Id="rId2" Type="http://schemas.openxmlformats.org/officeDocument/2006/relationships/image" Target="../media/image357.png"/><Relationship Id="rId1" Type="http://schemas.openxmlformats.org/officeDocument/2006/relationships/slideLayout" Target="../slideLayouts/slideLayout2.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0.xml.rels><?xml version="1.0" encoding="UTF-8" standalone="yes"?>
<Relationships xmlns="http://schemas.openxmlformats.org/package/2006/relationships"><Relationship Id="rId2" Type="http://schemas.openxmlformats.org/officeDocument/2006/relationships/image" Target="../media/image358.png"/><Relationship Id="rId1" Type="http://schemas.openxmlformats.org/officeDocument/2006/relationships/slideLayout" Target="../slideLayouts/slideLayout2.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4.xml.rels><?xml version="1.0" encoding="UTF-8" standalone="yes"?>
<Relationships xmlns="http://schemas.openxmlformats.org/package/2006/relationships"><Relationship Id="rId2" Type="http://schemas.openxmlformats.org/officeDocument/2006/relationships/image" Target="../media/image359.png"/><Relationship Id="rId1" Type="http://schemas.openxmlformats.org/officeDocument/2006/relationships/slideLayout" Target="../slideLayouts/slideLayout2.xml"/></Relationships>
</file>

<file path=ppt/slides/_rels/slide565.xml.rels><?xml version="1.0" encoding="UTF-8" standalone="yes"?>
<Relationships xmlns="http://schemas.openxmlformats.org/package/2006/relationships"><Relationship Id="rId3" Type="http://schemas.openxmlformats.org/officeDocument/2006/relationships/image" Target="../media/image361.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566.xml.rels><?xml version="1.0" encoding="UTF-8" standalone="yes"?>
<Relationships xmlns="http://schemas.openxmlformats.org/package/2006/relationships"><Relationship Id="rId2" Type="http://schemas.openxmlformats.org/officeDocument/2006/relationships/image" Target="../media/image362.png"/><Relationship Id="rId1" Type="http://schemas.openxmlformats.org/officeDocument/2006/relationships/slideLayout" Target="../slideLayouts/slideLayout2.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8.xml.rels><?xml version="1.0" encoding="UTF-8" standalone="yes"?>
<Relationships xmlns="http://schemas.openxmlformats.org/package/2006/relationships"><Relationship Id="rId2" Type="http://schemas.openxmlformats.org/officeDocument/2006/relationships/image" Target="../media/image363.png"/><Relationship Id="rId1" Type="http://schemas.openxmlformats.org/officeDocument/2006/relationships/slideLayout" Target="../slideLayouts/slideLayout2.xml"/></Relationships>
</file>

<file path=ppt/slides/_rels/slide569.xml.rels><?xml version="1.0" encoding="UTF-8" standalone="yes"?>
<Relationships xmlns="http://schemas.openxmlformats.org/package/2006/relationships"><Relationship Id="rId2" Type="http://schemas.openxmlformats.org/officeDocument/2006/relationships/image" Target="../media/image36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0.xml.rels><?xml version="1.0" encoding="UTF-8" standalone="yes"?>
<Relationships xmlns="http://schemas.openxmlformats.org/package/2006/relationships"><Relationship Id="rId3" Type="http://schemas.openxmlformats.org/officeDocument/2006/relationships/image" Target="../media/image366.png"/><Relationship Id="rId2" Type="http://schemas.openxmlformats.org/officeDocument/2006/relationships/image" Target="../media/image365.png"/><Relationship Id="rId1" Type="http://schemas.openxmlformats.org/officeDocument/2006/relationships/slideLayout" Target="../slideLayouts/slideLayout2.xml"/></Relationships>
</file>

<file path=ppt/slides/_rels/slide571.xml.rels><?xml version="1.0" encoding="UTF-8" standalone="yes"?>
<Relationships xmlns="http://schemas.openxmlformats.org/package/2006/relationships"><Relationship Id="rId3" Type="http://schemas.openxmlformats.org/officeDocument/2006/relationships/image" Target="../media/image368.png"/><Relationship Id="rId2" Type="http://schemas.openxmlformats.org/officeDocument/2006/relationships/image" Target="../media/image367.png"/><Relationship Id="rId1" Type="http://schemas.openxmlformats.org/officeDocument/2006/relationships/slideLayout" Target="../slideLayouts/slideLayout2.xml"/><Relationship Id="rId4" Type="http://schemas.openxmlformats.org/officeDocument/2006/relationships/image" Target="../media/image369.png"/></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4.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575.xml.rels><?xml version="1.0" encoding="UTF-8" standalone="yes"?>
<Relationships xmlns="http://schemas.openxmlformats.org/package/2006/relationships"><Relationship Id="rId2" Type="http://schemas.openxmlformats.org/officeDocument/2006/relationships/image" Target="../media/image372.png"/><Relationship Id="rId1" Type="http://schemas.openxmlformats.org/officeDocument/2006/relationships/slideLayout" Target="../slideLayouts/slideLayout2.xml"/></Relationships>
</file>

<file path=ppt/slides/_rels/slide576.xml.rels><?xml version="1.0" encoding="UTF-8" standalone="yes"?>
<Relationships xmlns="http://schemas.openxmlformats.org/package/2006/relationships"><Relationship Id="rId2" Type="http://schemas.openxmlformats.org/officeDocument/2006/relationships/image" Target="../media/image373.png"/><Relationship Id="rId1" Type="http://schemas.openxmlformats.org/officeDocument/2006/relationships/slideLayout" Target="../slideLayouts/slideLayout2.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1.xml.rels><?xml version="1.0" encoding="UTF-8" standalone="yes"?>
<Relationships xmlns="http://schemas.openxmlformats.org/package/2006/relationships"><Relationship Id="rId3" Type="http://schemas.openxmlformats.org/officeDocument/2006/relationships/image" Target="../media/image375.png"/><Relationship Id="rId2" Type="http://schemas.openxmlformats.org/officeDocument/2006/relationships/image" Target="../media/image374.png"/><Relationship Id="rId1" Type="http://schemas.openxmlformats.org/officeDocument/2006/relationships/slideLayout" Target="../slideLayouts/slideLayout2.xml"/></Relationships>
</file>

<file path=ppt/slides/_rels/slide582.xml.rels><?xml version="1.0" encoding="UTF-8" standalone="yes"?>
<Relationships xmlns="http://schemas.openxmlformats.org/package/2006/relationships"><Relationship Id="rId2" Type="http://schemas.openxmlformats.org/officeDocument/2006/relationships/image" Target="../media/image376.png"/><Relationship Id="rId1" Type="http://schemas.openxmlformats.org/officeDocument/2006/relationships/slideLayout" Target="../slideLayouts/slideLayout2.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4.xml.rels><?xml version="1.0" encoding="UTF-8" standalone="yes"?>
<Relationships xmlns="http://schemas.openxmlformats.org/package/2006/relationships"><Relationship Id="rId2" Type="http://schemas.openxmlformats.org/officeDocument/2006/relationships/image" Target="../media/image377.png"/><Relationship Id="rId1" Type="http://schemas.openxmlformats.org/officeDocument/2006/relationships/slideLayout" Target="../slideLayouts/slideLayout2.xml"/></Relationships>
</file>

<file path=ppt/slides/_rels/slide585.xml.rels><?xml version="1.0" encoding="UTF-8" standalone="yes"?>
<Relationships xmlns="http://schemas.openxmlformats.org/package/2006/relationships"><Relationship Id="rId3" Type="http://schemas.openxmlformats.org/officeDocument/2006/relationships/image" Target="../media/image379.png"/><Relationship Id="rId2" Type="http://schemas.openxmlformats.org/officeDocument/2006/relationships/image" Target="../media/image378.png"/><Relationship Id="rId1" Type="http://schemas.openxmlformats.org/officeDocument/2006/relationships/slideLayout" Target="../slideLayouts/slideLayout2.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9.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0.xml.rels><?xml version="1.0" encoding="UTF-8" standalone="yes"?>
<Relationships xmlns="http://schemas.openxmlformats.org/package/2006/relationships"><Relationship Id="rId2" Type="http://schemas.openxmlformats.org/officeDocument/2006/relationships/image" Target="../media/image381.png"/><Relationship Id="rId1" Type="http://schemas.openxmlformats.org/officeDocument/2006/relationships/slideLayout" Target="../slideLayouts/slideLayout2.xml"/></Relationships>
</file>

<file path=ppt/slides/_rels/slide591.xml.rels><?xml version="1.0" encoding="UTF-8" standalone="yes"?>
<Relationships xmlns="http://schemas.openxmlformats.org/package/2006/relationships"><Relationship Id="rId2" Type="http://schemas.openxmlformats.org/officeDocument/2006/relationships/image" Target="../media/image382.png"/><Relationship Id="rId1" Type="http://schemas.openxmlformats.org/officeDocument/2006/relationships/slideLayout" Target="../slideLayouts/slideLayout2.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3.xml.rels><?xml version="1.0" encoding="UTF-8" standalone="yes"?>
<Relationships xmlns="http://schemas.openxmlformats.org/package/2006/relationships"><Relationship Id="rId2" Type="http://schemas.openxmlformats.org/officeDocument/2006/relationships/image" Target="../media/image383.png"/><Relationship Id="rId1" Type="http://schemas.openxmlformats.org/officeDocument/2006/relationships/slideLayout" Target="../slideLayouts/slideLayout2.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5.xml.rels><?xml version="1.0" encoding="UTF-8" standalone="yes"?>
<Relationships xmlns="http://schemas.openxmlformats.org/package/2006/relationships"><Relationship Id="rId3" Type="http://schemas.openxmlformats.org/officeDocument/2006/relationships/image" Target="../media/image385.png"/><Relationship Id="rId2" Type="http://schemas.openxmlformats.org/officeDocument/2006/relationships/image" Target="../media/image384.png"/><Relationship Id="rId1" Type="http://schemas.openxmlformats.org/officeDocument/2006/relationships/slideLayout" Target="../slideLayouts/slideLayout2.xml"/></Relationships>
</file>

<file path=ppt/slides/_rels/slide596.xml.rels><?xml version="1.0" encoding="UTF-8" standalone="yes"?>
<Relationships xmlns="http://schemas.openxmlformats.org/package/2006/relationships"><Relationship Id="rId2" Type="http://schemas.openxmlformats.org/officeDocument/2006/relationships/image" Target="../media/image386.png"/><Relationship Id="rId1" Type="http://schemas.openxmlformats.org/officeDocument/2006/relationships/slideLayout" Target="../slideLayouts/slideLayout2.xml"/></Relationships>
</file>

<file path=ppt/slides/_rels/slide597.xml.rels><?xml version="1.0" encoding="UTF-8" standalone="yes"?>
<Relationships xmlns="http://schemas.openxmlformats.org/package/2006/relationships"><Relationship Id="rId2" Type="http://schemas.openxmlformats.org/officeDocument/2006/relationships/image" Target="../media/image387.png"/><Relationship Id="rId1" Type="http://schemas.openxmlformats.org/officeDocument/2006/relationships/slideLayout" Target="../slideLayouts/slideLayout2.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00.xml.rels><?xml version="1.0" encoding="UTF-8" standalone="yes"?>
<Relationships xmlns="http://schemas.openxmlformats.org/package/2006/relationships"><Relationship Id="rId2" Type="http://schemas.openxmlformats.org/officeDocument/2006/relationships/image" Target="../media/image388.png"/><Relationship Id="rId1" Type="http://schemas.openxmlformats.org/officeDocument/2006/relationships/slideLayout" Target="../slideLayouts/slideLayout2.xml"/></Relationships>
</file>

<file path=ppt/slides/_rels/slide601.xml.rels><?xml version="1.0" encoding="UTF-8" standalone="yes"?>
<Relationships xmlns="http://schemas.openxmlformats.org/package/2006/relationships"><Relationship Id="rId2" Type="http://schemas.openxmlformats.org/officeDocument/2006/relationships/image" Target="../media/image389.png"/><Relationship Id="rId1" Type="http://schemas.openxmlformats.org/officeDocument/2006/relationships/slideLayout" Target="../slideLayouts/slideLayout2.xml"/></Relationships>
</file>

<file path=ppt/slides/_rels/slide602.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4.xml.rels><?xml version="1.0" encoding="UTF-8" standalone="yes"?>
<Relationships xmlns="http://schemas.openxmlformats.org/package/2006/relationships"><Relationship Id="rId3" Type="http://schemas.openxmlformats.org/officeDocument/2006/relationships/image" Target="../media/image392.png"/><Relationship Id="rId2" Type="http://schemas.openxmlformats.org/officeDocument/2006/relationships/image" Target="../media/image391.png"/><Relationship Id="rId1" Type="http://schemas.openxmlformats.org/officeDocument/2006/relationships/slideLayout" Target="../slideLayouts/slideLayout2.xml"/></Relationships>
</file>

<file path=ppt/slides/_rels/slide615.xml.rels><?xml version="1.0" encoding="UTF-8" standalone="yes"?>
<Relationships xmlns="http://schemas.openxmlformats.org/package/2006/relationships"><Relationship Id="rId2" Type="http://schemas.openxmlformats.org/officeDocument/2006/relationships/image" Target="../media/image393.png"/><Relationship Id="rId1" Type="http://schemas.openxmlformats.org/officeDocument/2006/relationships/slideLayout" Target="../slideLayouts/slideLayout2.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9.xml.rels><?xml version="1.0" encoding="UTF-8" standalone="yes"?>
<Relationships xmlns="http://schemas.openxmlformats.org/package/2006/relationships"><Relationship Id="rId2" Type="http://schemas.openxmlformats.org/officeDocument/2006/relationships/image" Target="../media/image39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1.xml.rels><?xml version="1.0" encoding="UTF-8" standalone="yes"?>
<Relationships xmlns="http://schemas.openxmlformats.org/package/2006/relationships"><Relationship Id="rId2" Type="http://schemas.openxmlformats.org/officeDocument/2006/relationships/image" Target="../media/image395.png"/><Relationship Id="rId1" Type="http://schemas.openxmlformats.org/officeDocument/2006/relationships/slideLayout" Target="../slideLayouts/slideLayout2.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3.xml.rels><?xml version="1.0" encoding="UTF-8" standalone="yes"?>
<Relationships xmlns="http://schemas.openxmlformats.org/package/2006/relationships"><Relationship Id="rId2" Type="http://schemas.openxmlformats.org/officeDocument/2006/relationships/image" Target="../media/image396.png"/><Relationship Id="rId1" Type="http://schemas.openxmlformats.org/officeDocument/2006/relationships/slideLayout" Target="../slideLayouts/slideLayout2.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9.xml.rels><?xml version="1.0" encoding="UTF-8" standalone="yes"?>
<Relationships xmlns="http://schemas.openxmlformats.org/package/2006/relationships"><Relationship Id="rId2" Type="http://schemas.openxmlformats.org/officeDocument/2006/relationships/image" Target="../media/image39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1.xml.rels><?xml version="1.0" encoding="UTF-8" standalone="yes"?>
<Relationships xmlns="http://schemas.openxmlformats.org/package/2006/relationships"><Relationship Id="rId2" Type="http://schemas.openxmlformats.org/officeDocument/2006/relationships/image" Target="../media/image398.png"/><Relationship Id="rId1" Type="http://schemas.openxmlformats.org/officeDocument/2006/relationships/slideLayout" Target="../slideLayouts/slideLayout2.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8.xml.rels><?xml version="1.0" encoding="UTF-8" standalone="yes"?>
<Relationships xmlns="http://schemas.openxmlformats.org/package/2006/relationships"><Relationship Id="rId2" Type="http://schemas.openxmlformats.org/officeDocument/2006/relationships/image" Target="../media/image399.png"/><Relationship Id="rId1" Type="http://schemas.openxmlformats.org/officeDocument/2006/relationships/slideLayout" Target="../slideLayouts/slideLayout2.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0.xml.rels><?xml version="1.0" encoding="UTF-8" standalone="yes"?>
<Relationships xmlns="http://schemas.openxmlformats.org/package/2006/relationships"><Relationship Id="rId3" Type="http://schemas.openxmlformats.org/officeDocument/2006/relationships/image" Target="../media/image401.png"/><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6.xml.rels><?xml version="1.0" encoding="UTF-8" standalone="yes"?>
<Relationships xmlns="http://schemas.openxmlformats.org/package/2006/relationships"><Relationship Id="rId2" Type="http://schemas.openxmlformats.org/officeDocument/2006/relationships/image" Target="../media/image402.png"/><Relationship Id="rId1" Type="http://schemas.openxmlformats.org/officeDocument/2006/relationships/slideLayout" Target="../slideLayouts/slideLayout2.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8.xml.rels><?xml version="1.0" encoding="UTF-8" standalone="yes"?>
<Relationships xmlns="http://schemas.openxmlformats.org/package/2006/relationships"><Relationship Id="rId3" Type="http://schemas.openxmlformats.org/officeDocument/2006/relationships/image" Target="../media/image404.png"/><Relationship Id="rId2" Type="http://schemas.openxmlformats.org/officeDocument/2006/relationships/image" Target="../media/image403.png"/><Relationship Id="rId1" Type="http://schemas.openxmlformats.org/officeDocument/2006/relationships/slideLayout" Target="../slideLayouts/slideLayout2.xml"/></Relationships>
</file>

<file path=ppt/slides/_rels/slide649.xml.rels><?xml version="1.0" encoding="UTF-8" standalone="yes"?>
<Relationships xmlns="http://schemas.openxmlformats.org/package/2006/relationships"><Relationship Id="rId2" Type="http://schemas.openxmlformats.org/officeDocument/2006/relationships/image" Target="../media/image40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50.xml.rels><?xml version="1.0" encoding="UTF-8" standalone="yes"?>
<Relationships xmlns="http://schemas.openxmlformats.org/package/2006/relationships"><Relationship Id="rId2" Type="http://schemas.openxmlformats.org/officeDocument/2006/relationships/image" Target="../media/image406.png"/><Relationship Id="rId1" Type="http://schemas.openxmlformats.org/officeDocument/2006/relationships/slideLayout" Target="../slideLayouts/slideLayout2.xml"/></Relationships>
</file>

<file path=ppt/slides/_rels/slide651.xml.rels><?xml version="1.0" encoding="UTF-8" standalone="yes"?>
<Relationships xmlns="http://schemas.openxmlformats.org/package/2006/relationships"><Relationship Id="rId2" Type="http://schemas.openxmlformats.org/officeDocument/2006/relationships/image" Target="../media/image407.png"/><Relationship Id="rId1" Type="http://schemas.openxmlformats.org/officeDocument/2006/relationships/slideLayout" Target="../slideLayouts/slideLayout2.xml"/></Relationships>
</file>

<file path=ppt/slides/_rels/slide652.xml.rels><?xml version="1.0" encoding="UTF-8" standalone="yes"?>
<Relationships xmlns="http://schemas.openxmlformats.org/package/2006/relationships"><Relationship Id="rId2" Type="http://schemas.openxmlformats.org/officeDocument/2006/relationships/image" Target="../media/image408.png"/><Relationship Id="rId1" Type="http://schemas.openxmlformats.org/officeDocument/2006/relationships/slideLayout" Target="../slideLayouts/slideLayout2.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4.xml.rels><?xml version="1.0" encoding="UTF-8" standalone="yes"?>
<Relationships xmlns="http://schemas.openxmlformats.org/package/2006/relationships"><Relationship Id="rId2" Type="http://schemas.openxmlformats.org/officeDocument/2006/relationships/image" Target="../media/image409.png"/><Relationship Id="rId1" Type="http://schemas.openxmlformats.org/officeDocument/2006/relationships/slideLayout" Target="../slideLayouts/slideLayout2.xml"/></Relationships>
</file>

<file path=ppt/slides/_rels/slide655.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656.xml.rels><?xml version="1.0" encoding="UTF-8" standalone="yes"?>
<Relationships xmlns="http://schemas.openxmlformats.org/package/2006/relationships"><Relationship Id="rId2" Type="http://schemas.openxmlformats.org/officeDocument/2006/relationships/image" Target="../media/image411.png"/><Relationship Id="rId1" Type="http://schemas.openxmlformats.org/officeDocument/2006/relationships/slideLayout" Target="../slideLayouts/slideLayout2.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8.xml.rels><?xml version="1.0" encoding="UTF-8" standalone="yes"?>
<Relationships xmlns="http://schemas.openxmlformats.org/package/2006/relationships"><Relationship Id="rId2" Type="http://schemas.openxmlformats.org/officeDocument/2006/relationships/image" Target="../media/image412.png"/><Relationship Id="rId1" Type="http://schemas.openxmlformats.org/officeDocument/2006/relationships/slideLayout" Target="../slideLayouts/slideLayout2.xml"/></Relationships>
</file>

<file path=ppt/slides/_rels/slide659.xml.rels><?xml version="1.0" encoding="UTF-8" standalone="yes"?>
<Relationships xmlns="http://schemas.openxmlformats.org/package/2006/relationships"><Relationship Id="rId2" Type="http://schemas.openxmlformats.org/officeDocument/2006/relationships/image" Target="../media/image4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0.xml.rels><?xml version="1.0" encoding="UTF-8" standalone="yes"?>
<Relationships xmlns="http://schemas.openxmlformats.org/package/2006/relationships"><Relationship Id="rId2" Type="http://schemas.openxmlformats.org/officeDocument/2006/relationships/image" Target="../media/image414.png"/><Relationship Id="rId1" Type="http://schemas.openxmlformats.org/officeDocument/2006/relationships/slideLayout" Target="../slideLayouts/slideLayout2.xml"/></Relationships>
</file>

<file path=ppt/slides/_rels/slide661.xml.rels><?xml version="1.0" encoding="UTF-8" standalone="yes"?>
<Relationships xmlns="http://schemas.openxmlformats.org/package/2006/relationships"><Relationship Id="rId2" Type="http://schemas.openxmlformats.org/officeDocument/2006/relationships/image" Target="../media/image415.png"/><Relationship Id="rId1" Type="http://schemas.openxmlformats.org/officeDocument/2006/relationships/slideLayout" Target="../slideLayouts/slideLayout2.xml"/></Relationships>
</file>

<file path=ppt/slides/_rels/slide662.xml.rels><?xml version="1.0" encoding="UTF-8" standalone="yes"?>
<Relationships xmlns="http://schemas.openxmlformats.org/package/2006/relationships"><Relationship Id="rId2" Type="http://schemas.openxmlformats.org/officeDocument/2006/relationships/image" Target="../media/image416.png"/><Relationship Id="rId1" Type="http://schemas.openxmlformats.org/officeDocument/2006/relationships/slideLayout" Target="../slideLayouts/slideLayout2.xml"/></Relationships>
</file>

<file path=ppt/slides/_rels/slide663.xml.rels><?xml version="1.0" encoding="UTF-8" standalone="yes"?>
<Relationships xmlns="http://schemas.openxmlformats.org/package/2006/relationships"><Relationship Id="rId2" Type="http://schemas.openxmlformats.org/officeDocument/2006/relationships/image" Target="../media/image417.png"/><Relationship Id="rId1" Type="http://schemas.openxmlformats.org/officeDocument/2006/relationships/slideLayout" Target="../slideLayouts/slideLayout2.xml"/></Relationships>
</file>

<file path=ppt/slides/_rels/slide664.xml.rels><?xml version="1.0" encoding="UTF-8" standalone="yes"?>
<Relationships xmlns="http://schemas.openxmlformats.org/package/2006/relationships"><Relationship Id="rId2" Type="http://schemas.openxmlformats.org/officeDocument/2006/relationships/image" Target="../media/image418.png"/><Relationship Id="rId1" Type="http://schemas.openxmlformats.org/officeDocument/2006/relationships/slideLayout" Target="../slideLayouts/slideLayout2.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6.xml.rels><?xml version="1.0" encoding="UTF-8" standalone="yes"?>
<Relationships xmlns="http://schemas.openxmlformats.org/package/2006/relationships"><Relationship Id="rId2" Type="http://schemas.openxmlformats.org/officeDocument/2006/relationships/image" Target="../media/image419.png"/><Relationship Id="rId1" Type="http://schemas.openxmlformats.org/officeDocument/2006/relationships/slideLayout" Target="../slideLayouts/slideLayout2.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8.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3.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674.xml.rels><?xml version="1.0" encoding="UTF-8" standalone="yes"?>
<Relationships xmlns="http://schemas.openxmlformats.org/package/2006/relationships"><Relationship Id="rId2" Type="http://schemas.openxmlformats.org/officeDocument/2006/relationships/image" Target="../media/image422.png"/><Relationship Id="rId1" Type="http://schemas.openxmlformats.org/officeDocument/2006/relationships/slideLayout" Target="../slideLayouts/slideLayout2.xml"/></Relationships>
</file>

<file path=ppt/slides/_rels/slide675.xml.rels><?xml version="1.0" encoding="UTF-8" standalone="yes"?>
<Relationships xmlns="http://schemas.openxmlformats.org/package/2006/relationships"><Relationship Id="rId2" Type="http://schemas.openxmlformats.org/officeDocument/2006/relationships/image" Target="../media/image423.png"/><Relationship Id="rId1" Type="http://schemas.openxmlformats.org/officeDocument/2006/relationships/slideLayout" Target="../slideLayouts/slideLayout2.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8.xml.rels><?xml version="1.0" encoding="UTF-8" standalone="yes"?>
<Relationships xmlns="http://schemas.openxmlformats.org/package/2006/relationships"><Relationship Id="rId2" Type="http://schemas.openxmlformats.org/officeDocument/2006/relationships/image" Target="../media/image424.png"/><Relationship Id="rId1" Type="http://schemas.openxmlformats.org/officeDocument/2006/relationships/slideLayout" Target="../slideLayouts/slideLayout2.xml"/></Relationships>
</file>

<file path=ppt/slides/_rels/slide679.xml.rels><?xml version="1.0" encoding="UTF-8" standalone="yes"?>
<Relationships xmlns="http://schemas.openxmlformats.org/package/2006/relationships"><Relationship Id="rId2" Type="http://schemas.openxmlformats.org/officeDocument/2006/relationships/image" Target="../media/image4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0.xml.rels><?xml version="1.0" encoding="UTF-8" standalone="yes"?>
<Relationships xmlns="http://schemas.openxmlformats.org/package/2006/relationships"><Relationship Id="rId2" Type="http://schemas.openxmlformats.org/officeDocument/2006/relationships/image" Target="../media/image426.png"/><Relationship Id="rId1" Type="http://schemas.openxmlformats.org/officeDocument/2006/relationships/slideLayout" Target="../slideLayouts/slideLayout2.xml"/></Relationships>
</file>

<file path=ppt/slides/_rels/slide681.xml.rels><?xml version="1.0" encoding="UTF-8" standalone="yes"?>
<Relationships xmlns="http://schemas.openxmlformats.org/package/2006/relationships"><Relationship Id="rId3" Type="http://schemas.openxmlformats.org/officeDocument/2006/relationships/image" Target="../media/image428.png"/><Relationship Id="rId2" Type="http://schemas.openxmlformats.org/officeDocument/2006/relationships/image" Target="../media/image427.png"/><Relationship Id="rId1" Type="http://schemas.openxmlformats.org/officeDocument/2006/relationships/slideLayout" Target="../slideLayouts/slideLayout2.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3.xml.rels><?xml version="1.0" encoding="UTF-8" standalone="yes"?>
<Relationships xmlns="http://schemas.openxmlformats.org/package/2006/relationships"><Relationship Id="rId2" Type="http://schemas.openxmlformats.org/officeDocument/2006/relationships/image" Target="../media/image429.png"/><Relationship Id="rId1" Type="http://schemas.openxmlformats.org/officeDocument/2006/relationships/slideLayout" Target="../slideLayouts/slideLayout2.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5.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686.xml.rels><?xml version="1.0" encoding="UTF-8" standalone="yes"?>
<Relationships xmlns="http://schemas.openxmlformats.org/package/2006/relationships"><Relationship Id="rId2" Type="http://schemas.openxmlformats.org/officeDocument/2006/relationships/image" Target="../media/image431.png"/><Relationship Id="rId1" Type="http://schemas.openxmlformats.org/officeDocument/2006/relationships/slideLayout" Target="../slideLayouts/slideLayout2.xml"/></Relationships>
</file>

<file path=ppt/slides/_rels/slide687.xml.rels><?xml version="1.0" encoding="UTF-8" standalone="yes"?>
<Relationships xmlns="http://schemas.openxmlformats.org/package/2006/relationships"><Relationship Id="rId2" Type="http://schemas.openxmlformats.org/officeDocument/2006/relationships/image" Target="../media/image432.png"/><Relationship Id="rId1" Type="http://schemas.openxmlformats.org/officeDocument/2006/relationships/slideLayout" Target="../slideLayouts/slideLayout2.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0.xml.rels><?xml version="1.0" encoding="UTF-8" standalone="yes"?>
<Relationships xmlns="http://schemas.openxmlformats.org/package/2006/relationships"><Relationship Id="rId2" Type="http://schemas.openxmlformats.org/officeDocument/2006/relationships/image" Target="../media/image433.png"/><Relationship Id="rId1" Type="http://schemas.openxmlformats.org/officeDocument/2006/relationships/slideLayout" Target="../slideLayouts/slideLayout2.xml"/></Relationships>
</file>

<file path=ppt/slides/_rels/slide691.xml.rels><?xml version="1.0" encoding="UTF-8" standalone="yes"?>
<Relationships xmlns="http://schemas.openxmlformats.org/package/2006/relationships"><Relationship Id="rId2" Type="http://schemas.openxmlformats.org/officeDocument/2006/relationships/image" Target="../media/image434.png"/><Relationship Id="rId1" Type="http://schemas.openxmlformats.org/officeDocument/2006/relationships/slideLayout" Target="../slideLayouts/slideLayout2.xml"/></Relationships>
</file>

<file path=ppt/slides/_rels/slide692.xml.rels><?xml version="1.0" encoding="UTF-8" standalone="yes"?>
<Relationships xmlns="http://schemas.openxmlformats.org/package/2006/relationships"><Relationship Id="rId2" Type="http://schemas.openxmlformats.org/officeDocument/2006/relationships/image" Target="../media/image435.png"/><Relationship Id="rId1" Type="http://schemas.openxmlformats.org/officeDocument/2006/relationships/slideLayout" Target="../slideLayouts/slideLayout2.xml"/></Relationships>
</file>

<file path=ppt/slides/_rels/slide693.xml.rels><?xml version="1.0" encoding="UTF-8" standalone="yes"?>
<Relationships xmlns="http://schemas.openxmlformats.org/package/2006/relationships"><Relationship Id="rId2" Type="http://schemas.openxmlformats.org/officeDocument/2006/relationships/image" Target="../media/image436.png"/><Relationship Id="rId1" Type="http://schemas.openxmlformats.org/officeDocument/2006/relationships/slideLayout" Target="../slideLayouts/slideLayout2.xml"/></Relationships>
</file>

<file path=ppt/slides/_rels/slide694.xml.rels><?xml version="1.0" encoding="UTF-8" standalone="yes"?>
<Relationships xmlns="http://schemas.openxmlformats.org/package/2006/relationships"><Relationship Id="rId2" Type="http://schemas.openxmlformats.org/officeDocument/2006/relationships/image" Target="../media/image437.png"/><Relationship Id="rId1" Type="http://schemas.openxmlformats.org/officeDocument/2006/relationships/slideLayout" Target="../slideLayouts/slideLayout2.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6.xml.rels><?xml version="1.0" encoding="UTF-8" standalone="yes"?>
<Relationships xmlns="http://schemas.openxmlformats.org/package/2006/relationships"><Relationship Id="rId2" Type="http://schemas.openxmlformats.org/officeDocument/2006/relationships/image" Target="../media/image438.png"/><Relationship Id="rId1" Type="http://schemas.openxmlformats.org/officeDocument/2006/relationships/slideLayout" Target="../slideLayouts/slideLayout2.xml"/></Relationships>
</file>

<file path=ppt/slides/_rels/slide697.xml.rels><?xml version="1.0" encoding="UTF-8" standalone="yes"?>
<Relationships xmlns="http://schemas.openxmlformats.org/package/2006/relationships"><Relationship Id="rId2" Type="http://schemas.openxmlformats.org/officeDocument/2006/relationships/image" Target="../media/image439.png"/><Relationship Id="rId1" Type="http://schemas.openxmlformats.org/officeDocument/2006/relationships/slideLayout" Target="../slideLayouts/slideLayout2.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Generic Programming via Modules and Functors</a:t>
            </a:r>
            <a:endParaRPr lang="en-US" dirty="0"/>
          </a:p>
        </p:txBody>
      </p:sp>
    </p:spTree>
    <p:extLst>
      <p:ext uri="{BB962C8B-B14F-4D97-AF65-F5344CB8AC3E}">
        <p14:creationId xmlns:p14="http://schemas.microsoft.com/office/powerpoint/2010/main" val="2964779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modules</a:t>
            </a:r>
            <a:endParaRPr lang="en-US" dirty="0"/>
          </a:p>
        </p:txBody>
      </p:sp>
      <p:sp>
        <p:nvSpPr>
          <p:cNvPr id="3" name="Content Placeholder 2"/>
          <p:cNvSpPr>
            <a:spLocks noGrp="1"/>
          </p:cNvSpPr>
          <p:nvPr>
            <p:ph idx="1"/>
          </p:nvPr>
        </p:nvSpPr>
        <p:spPr/>
        <p:txBody>
          <a:bodyPr>
            <a:normAutofit/>
          </a:bodyPr>
          <a:lstStyle/>
          <a:p>
            <a:r>
              <a:rPr lang="en-US" dirty="0" smtClean="0"/>
              <a:t>Module syntax is a series of definitions and expressions between the keywords </a:t>
            </a:r>
            <a:r>
              <a:rPr lang="en-US" dirty="0" smtClean="0">
                <a:latin typeface="Source Code Pro" panose="020B0509030403020204" pitchFamily="49" charset="0"/>
              </a:rPr>
              <a:t>struct</a:t>
            </a:r>
            <a:r>
              <a:rPr lang="en-US" dirty="0" smtClean="0"/>
              <a:t> and </a:t>
            </a:r>
            <a:r>
              <a:rPr lang="en-US" dirty="0" smtClean="0">
                <a:latin typeface="Source Code Pro" panose="020B0509030403020204" pitchFamily="49" charset="0"/>
              </a:rPr>
              <a:t>end:</a:t>
            </a:r>
            <a:br>
              <a:rPr lang="en-US" dirty="0" smtClean="0">
                <a:latin typeface="Source Code Pro" panose="020B0509030403020204" pitchFamily="49" charset="0"/>
              </a:rPr>
            </a:br>
            <a:endParaRPr lang="en-US" dirty="0" smtClean="0">
              <a:latin typeface="Source Code Pro" panose="020B0509030403020204" pitchFamily="49"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44100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1844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It is similar to the effect to that which governs the definition of new bindings by let : a new copy of the module </a:t>
            </a:r>
            <a:r>
              <a:rPr lang="en-US" dirty="0" err="1" smtClean="0">
                <a:latin typeface="Source Code Pro" panose="020B0509030403020204" pitchFamily="49" charset="0"/>
              </a:rPr>
              <a:t>Plane_count</a:t>
            </a:r>
            <a:r>
              <a:rPr lang="en-US" dirty="0" smtClean="0"/>
              <a:t> is not produced (in this imperative example, the internal counter of the </a:t>
            </a:r>
            <a:r>
              <a:rPr lang="en-US" dirty="0" err="1" smtClean="0">
                <a:latin typeface="Source Code Pro" panose="020B0509030403020204" pitchFamily="49" charset="0"/>
              </a:rPr>
              <a:t>Plane_count</a:t>
            </a:r>
            <a:r>
              <a:rPr lang="en-US" dirty="0" smtClean="0"/>
              <a:t> points will be shared)</a:t>
            </a:r>
          </a:p>
          <a:p>
            <a:r>
              <a:rPr lang="en-US" dirty="0" smtClean="0"/>
              <a:t>Construction of such module links can be accompanied by explicit typing and under the notion of compatibility</a:t>
            </a:r>
            <a:endParaRPr lang="en-US"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5276850"/>
            <a:ext cx="6469063"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806147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Or, in an equivalent manner</a:t>
            </a:r>
            <a:br>
              <a:rPr lang="en-US" dirty="0" smtClean="0"/>
            </a:br>
            <a:r>
              <a:rPr lang="en-US" dirty="0" smtClean="0"/>
              <a:t/>
            </a:r>
            <a:br>
              <a:rPr lang="en-US" dirty="0" smtClean="0"/>
            </a:br>
            <a:endParaRPr lang="en-US" dirty="0" smtClean="0"/>
          </a:p>
          <a:p>
            <a:r>
              <a:rPr lang="en-US" dirty="0" smtClean="0"/>
              <a:t>The explicit typing here authorizes multiple visibilities of the same module : the module </a:t>
            </a:r>
            <a:r>
              <a:rPr lang="en-US" dirty="0" smtClean="0">
                <a:latin typeface="Source Code Pro" panose="020B0509030403020204" pitchFamily="49" charset="0"/>
              </a:rPr>
              <a:t>P</a:t>
            </a:r>
            <a:r>
              <a:rPr lang="en-US" baseline="-25000" dirty="0" smtClean="0">
                <a:latin typeface="Source Code Pro" panose="020B0509030403020204" pitchFamily="49" charset="0"/>
              </a:rPr>
              <a:t>2</a:t>
            </a:r>
            <a:r>
              <a:rPr lang="en-US" dirty="0" smtClean="0"/>
              <a:t> exports all the elements of </a:t>
            </a:r>
            <a:r>
              <a:rPr lang="en-US" dirty="0" err="1" smtClean="0">
                <a:latin typeface="Source Code Pro" panose="020B0509030403020204" pitchFamily="49" charset="0"/>
              </a:rPr>
              <a:t>Plane_count</a:t>
            </a:r>
            <a:r>
              <a:rPr lang="en-US" dirty="0" smtClean="0"/>
              <a:t> whereas </a:t>
            </a:r>
            <a:r>
              <a:rPr lang="en-US" dirty="0" smtClean="0">
                <a:latin typeface="Source Code Pro" panose="020B0509030403020204" pitchFamily="49" charset="0"/>
              </a:rPr>
              <a:t>P</a:t>
            </a:r>
            <a:r>
              <a:rPr lang="en-US" baseline="-25000" dirty="0" smtClean="0">
                <a:latin typeface="Source Code Pro" panose="020B0509030403020204" pitchFamily="49" charset="0"/>
              </a:rPr>
              <a:t>1</a:t>
            </a:r>
            <a:r>
              <a:rPr lang="en-US" dirty="0" smtClean="0"/>
              <a:t> just those elements that appear in </a:t>
            </a:r>
            <a:r>
              <a:rPr lang="en-US" dirty="0" smtClean="0">
                <a:latin typeface="Source Code Pro" panose="020B0509030403020204" pitchFamily="49" charset="0"/>
              </a:rPr>
              <a:t>METRIC_SPACE_2D</a:t>
            </a:r>
          </a:p>
          <a:p>
            <a:r>
              <a:rPr lang="en-US" dirty="0" smtClean="0"/>
              <a:t>Such multiple views can make sense in many situations</a:t>
            </a:r>
            <a:endParaRPr lang="en-US"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8" y="981075"/>
            <a:ext cx="6764337"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55975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For example:</a:t>
            </a:r>
            <a:endParaRPr lang="en-US" i="1" dirty="0" smtClean="0"/>
          </a:p>
          <a:p>
            <a:pPr lvl="1"/>
            <a:r>
              <a:rPr lang="en-US" i="1" dirty="0" smtClean="0"/>
              <a:t>Distinguishing between access levels.</a:t>
            </a:r>
            <a:r>
              <a:rPr lang="en-US" dirty="0" smtClean="0"/>
              <a:t> More or less of complete access is granted to users of a module.</a:t>
            </a:r>
          </a:p>
          <a:p>
            <a:r>
              <a:rPr lang="en-US" dirty="0" smtClean="0"/>
              <a:t>Note that this explicit typing via signatures can be phrased in terms of the classical type-transformation term of an “up-cast”, a term which denotes the transformation of the type of an element in the sense of a compatibility relation. A restriction on the “window of visibility” of a module by becoming the instance of a more general signature</a:t>
            </a:r>
            <a:endParaRPr lang="en-US" dirty="0"/>
          </a:p>
        </p:txBody>
      </p:sp>
    </p:spTree>
    <p:extLst>
      <p:ext uri="{BB962C8B-B14F-4D97-AF65-F5344CB8AC3E}">
        <p14:creationId xmlns:p14="http://schemas.microsoft.com/office/powerpoint/2010/main" val="201456295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The reverse, that is a type transformation of the form of a “down-cast” is not allowed</a:t>
            </a:r>
          </a:p>
          <a:p>
            <a:r>
              <a:rPr lang="en-US" dirty="0" smtClean="0"/>
              <a:t>There are in fact no more traces of the initial shape of a module after an up-cast</a:t>
            </a:r>
          </a:p>
          <a:p>
            <a:r>
              <a:rPr lang="en-US" dirty="0" smtClean="0"/>
              <a:t>For example, if we now reconsider the previous example:</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It is not possible to retrieve the initial module by an </a:t>
            </a:r>
            <a:r>
              <a:rPr lang="en-US" i="1" dirty="0" smtClean="0"/>
              <a:t>a posteriori</a:t>
            </a:r>
            <a:r>
              <a:rPr lang="en-US" dirty="0" smtClean="0"/>
              <a:t> retyping to its complete signature</a:t>
            </a:r>
            <a:endParaRPr lang="en-US"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5" y="3409950"/>
            <a:ext cx="5935663"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013435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exceptions</a:t>
            </a:r>
            <a:endParaRPr lang="en-US" dirty="0"/>
          </a:p>
        </p:txBody>
      </p:sp>
      <p:sp>
        <p:nvSpPr>
          <p:cNvPr id="3" name="Content Placeholder 2"/>
          <p:cNvSpPr>
            <a:spLocks noGrp="1"/>
          </p:cNvSpPr>
          <p:nvPr>
            <p:ph idx="1"/>
          </p:nvPr>
        </p:nvSpPr>
        <p:spPr/>
        <p:txBody>
          <a:bodyPr/>
          <a:lstStyle/>
          <a:p>
            <a:r>
              <a:rPr lang="en-US" dirty="0" smtClean="0"/>
              <a:t>In the context of explicit typing, exporting of exceptions requires passing their definitions in the signature</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88" y="3267075"/>
            <a:ext cx="6650037"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38497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Conforming to the rules of explicit typing by signatures, an instantiation of the signature </a:t>
            </a:r>
            <a:r>
              <a:rPr lang="en-US" dirty="0" smtClean="0">
                <a:latin typeface="Source Code Pro" panose="020B0509030403020204" pitchFamily="49" charset="0"/>
              </a:rPr>
              <a:t>FACT</a:t>
            </a:r>
            <a:r>
              <a:rPr lang="en-US" dirty="0" smtClean="0"/>
              <a:t> includes necessarily the exception </a:t>
            </a:r>
            <a:r>
              <a:rPr lang="en-US" dirty="0" err="1" smtClean="0">
                <a:latin typeface="Source Code Pro" panose="020B0509030403020204" pitchFamily="49" charset="0"/>
              </a:rPr>
              <a:t>Neg</a:t>
            </a:r>
            <a:endParaRPr lang="en-US" dirty="0" smtClean="0">
              <a:latin typeface="Source Code Pro" panose="020B0509030403020204" pitchFamily="49" charset="0"/>
            </a:endParaRPr>
          </a:p>
          <a:p>
            <a:r>
              <a:rPr lang="en-US" dirty="0" smtClean="0"/>
              <a:t>This double definition is a mark of exporting an exception and makes it usable outside the module</a:t>
            </a:r>
            <a:br>
              <a:rPr lang="en-US" dirty="0" smtClean="0"/>
            </a:br>
            <a:r>
              <a:rPr lang="en-US" dirty="0" smtClean="0"/>
              <a:t/>
            </a:r>
            <a:br>
              <a:rPr lang="en-US" dirty="0" smtClean="0"/>
            </a:br>
            <a:endParaRPr lang="en-US" dirty="0" smtClean="0"/>
          </a:p>
          <a:p>
            <a:r>
              <a:rPr lang="en-US" dirty="0" smtClean="0"/>
              <a:t>The point in exporting them of course is to make possible processing them from outside the module</a:t>
            </a:r>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3657600"/>
            <a:ext cx="22098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6208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Their appearance in the signature gives more opportunity to specify the character of the functions like to raise them</a:t>
            </a:r>
          </a:p>
          <a:p>
            <a:r>
              <a:rPr lang="en-US" dirty="0" smtClean="0"/>
              <a:t>Their commentary can thus help prepare for the treatment of errors</a:t>
            </a:r>
          </a:p>
          <a:p>
            <a:r>
              <a:rPr lang="en-US" dirty="0" smtClean="0"/>
              <a:t>Note though that some exceptions need not be exported</a:t>
            </a:r>
          </a:p>
          <a:p>
            <a:r>
              <a:rPr lang="en-US" dirty="0" smtClean="0"/>
              <a:t>Sometimes they can be restricted to exploitation by the private implementation of the module</a:t>
            </a:r>
            <a:endParaRPr lang="en-US" dirty="0"/>
          </a:p>
        </p:txBody>
      </p:sp>
    </p:spTree>
    <p:extLst>
      <p:ext uri="{BB962C8B-B14F-4D97-AF65-F5344CB8AC3E}">
        <p14:creationId xmlns:p14="http://schemas.microsoft.com/office/powerpoint/2010/main" val="263599572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Recall also that in OCaml there exists a fairly large collection of predefined exceptions that are global</a:t>
            </a:r>
            <a:endParaRPr lang="en-US" dirty="0"/>
          </a:p>
        </p:txBody>
      </p:sp>
    </p:spTree>
    <p:extLst>
      <p:ext uri="{BB962C8B-B14F-4D97-AF65-F5344CB8AC3E}">
        <p14:creationId xmlns:p14="http://schemas.microsoft.com/office/powerpoint/2010/main" val="39610963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types</a:t>
            </a:r>
            <a:endParaRPr lang="en-US" dirty="0"/>
          </a:p>
        </p:txBody>
      </p:sp>
      <p:sp>
        <p:nvSpPr>
          <p:cNvPr id="3" name="Content Placeholder 2"/>
          <p:cNvSpPr>
            <a:spLocks noGrp="1"/>
          </p:cNvSpPr>
          <p:nvPr>
            <p:ph idx="1"/>
          </p:nvPr>
        </p:nvSpPr>
        <p:spPr/>
        <p:txBody>
          <a:bodyPr>
            <a:normAutofit lnSpcReduction="10000"/>
          </a:bodyPr>
          <a:lstStyle/>
          <a:p>
            <a:r>
              <a:rPr lang="en-US" dirty="0" smtClean="0"/>
              <a:t>With explicit typing by signatures, as for exceptions, to export types from a module requires their implementation in the signature</a:t>
            </a:r>
          </a:p>
          <a:p>
            <a:r>
              <a:rPr lang="en-US" dirty="0" smtClean="0"/>
              <a:t>That  is, the types must be concrete and not abstract if they are to be exported</a:t>
            </a:r>
          </a:p>
          <a:p>
            <a:r>
              <a:rPr lang="en-US" dirty="0" smtClean="0"/>
              <a:t>For example, consider complex numbers again but this time with a representation in the form of records which integrate both the real and imaginary parts and their pre-calculated norm</a:t>
            </a:r>
          </a:p>
          <a:p>
            <a:endParaRPr lang="en-US" dirty="0"/>
          </a:p>
        </p:txBody>
      </p:sp>
    </p:spTree>
    <p:extLst>
      <p:ext uri="{BB962C8B-B14F-4D97-AF65-F5344CB8AC3E}">
        <p14:creationId xmlns:p14="http://schemas.microsoft.com/office/powerpoint/2010/main" val="68264158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smtClean="0"/>
          </a:p>
          <a:p>
            <a:endParaRPr lang="en-US" dirty="0"/>
          </a:p>
          <a:p>
            <a:endParaRPr lang="en-US" dirty="0" smtClean="0"/>
          </a:p>
          <a:p>
            <a:r>
              <a:rPr lang="en-US" dirty="0" smtClean="0"/>
              <a:t>The definition of the type </a:t>
            </a:r>
            <a:r>
              <a:rPr lang="en-US" dirty="0" smtClean="0">
                <a:latin typeface="Source Code Pro" panose="020B0509030403020204" pitchFamily="49" charset="0"/>
              </a:rPr>
              <a:t>complex</a:t>
            </a:r>
            <a:r>
              <a:rPr lang="en-US" dirty="0" smtClean="0"/>
              <a:t> within the signature renders it public for any instantiation</a:t>
            </a:r>
          </a:p>
          <a:p>
            <a:r>
              <a:rPr lang="en-US" dirty="0" smtClean="0"/>
              <a:t>In particular, the fields of the record are directly </a:t>
            </a:r>
            <a:r>
              <a:rPr lang="en-US" dirty="0" err="1" smtClean="0"/>
              <a:t>usables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3" y="609600"/>
            <a:ext cx="7164387"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955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67400"/>
          </a:xfrm>
        </p:spPr>
        <p:txBody>
          <a:bodyPr>
            <a:normAutofit/>
          </a:bodyPr>
          <a:lstStyle/>
          <a:p>
            <a:r>
              <a:rPr lang="en-US" dirty="0" smtClean="0"/>
              <a:t>The encapsulation mechanism alone does not define a value, it is necessary to associate it with a name. To do this, one uses the module keyword and the chosen name must start with a capital letter:</a:t>
            </a:r>
          </a:p>
          <a:p>
            <a:pPr marL="400050" lvl="1" indent="0">
              <a:buNone/>
            </a:pPr>
            <a:r>
              <a:rPr lang="en-US" sz="1600" dirty="0" smtClean="0">
                <a:latin typeface="Source Code Pro" panose="020B0509030403020204" pitchFamily="49" charset="0"/>
              </a:rPr>
              <a:t/>
            </a:r>
            <a:br>
              <a:rPr lang="en-US" sz="1600" dirty="0" smtClean="0">
                <a:latin typeface="Source Code Pro" panose="020B0509030403020204" pitchFamily="49" charset="0"/>
              </a:rPr>
            </a:br>
            <a:endParaRPr lang="en-US" sz="2400" dirty="0">
              <a:latin typeface="Source Code Pro" panose="020B0509030403020204" pitchFamily="49"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81400"/>
            <a:ext cx="301942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00099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endParaRPr lang="en-US" dirty="0" smtClean="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63" y="685800"/>
            <a:ext cx="7202487"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85496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However, the interest in exporting types is questionable</a:t>
            </a:r>
          </a:p>
          <a:p>
            <a:r>
              <a:rPr lang="en-US" dirty="0" smtClean="0"/>
              <a:t>For example, one observes here an interaction between the field </a:t>
            </a:r>
            <a:r>
              <a:rPr lang="en-US" dirty="0" smtClean="0">
                <a:latin typeface="Source Code Pro" panose="020B0509030403020204" pitchFamily="49" charset="0"/>
              </a:rPr>
              <a:t>norm</a:t>
            </a:r>
            <a:r>
              <a:rPr lang="en-US" dirty="0" smtClean="0"/>
              <a:t> and the function </a:t>
            </a:r>
            <a:r>
              <a:rPr lang="en-US" dirty="0" smtClean="0">
                <a:latin typeface="Source Code Pro" panose="020B0509030403020204" pitchFamily="49" charset="0"/>
              </a:rPr>
              <a:t>norm</a:t>
            </a:r>
            <a:r>
              <a:rPr lang="en-US" dirty="0" smtClean="0"/>
              <a:t> assumes an equivalence</a:t>
            </a:r>
          </a:p>
          <a:p>
            <a:r>
              <a:rPr lang="en-US" dirty="0" smtClean="0"/>
              <a:t>The relationship between the declared norm and the calculated norm can nevertheless take a more sophisticated turn</a:t>
            </a:r>
            <a:endParaRPr lang="en-US" dirty="0"/>
          </a:p>
        </p:txBody>
      </p:sp>
    </p:spTree>
    <p:extLst>
      <p:ext uri="{BB962C8B-B14F-4D97-AF65-F5344CB8AC3E}">
        <p14:creationId xmlns:p14="http://schemas.microsoft.com/office/powerpoint/2010/main" val="33751181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and abstract types</a:t>
            </a:r>
            <a:endParaRPr lang="en-US" dirty="0"/>
          </a:p>
        </p:txBody>
      </p:sp>
      <p:sp>
        <p:nvSpPr>
          <p:cNvPr id="3" name="Content Placeholder 2"/>
          <p:cNvSpPr>
            <a:spLocks noGrp="1"/>
          </p:cNvSpPr>
          <p:nvPr>
            <p:ph idx="1"/>
          </p:nvPr>
        </p:nvSpPr>
        <p:spPr/>
        <p:txBody>
          <a:bodyPr/>
          <a:lstStyle/>
          <a:p>
            <a:r>
              <a:rPr lang="en-US" dirty="0" smtClean="0"/>
              <a:t>A final development is necessary regarding visibility and the explicit typing of modules</a:t>
            </a:r>
          </a:p>
          <a:p>
            <a:r>
              <a:rPr lang="en-US" dirty="0" smtClean="0"/>
              <a:t>As stated in the “rule (2) of the visibility of modules”, there is a particular case:</a:t>
            </a:r>
          </a:p>
          <a:p>
            <a:pPr lvl="1"/>
            <a:r>
              <a:rPr lang="en-US" dirty="0" smtClean="0"/>
              <a:t>When explicitly typing modules with signatures, an abstract type is not rendered public</a:t>
            </a:r>
          </a:p>
          <a:p>
            <a:pPr lvl="1"/>
            <a:r>
              <a:rPr lang="en-US" dirty="0" smtClean="0"/>
              <a:t>The abstract character of such types is maintained</a:t>
            </a:r>
          </a:p>
          <a:p>
            <a:r>
              <a:rPr lang="en-US" dirty="0" smtClean="0"/>
              <a:t>Modifying the previous example:</a:t>
            </a:r>
            <a:endParaRPr lang="en-US" dirty="0"/>
          </a:p>
        </p:txBody>
      </p:sp>
    </p:spTree>
    <p:extLst>
      <p:ext uri="{BB962C8B-B14F-4D97-AF65-F5344CB8AC3E}">
        <p14:creationId xmlns:p14="http://schemas.microsoft.com/office/powerpoint/2010/main" val="186494271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047" y="805309"/>
            <a:ext cx="7201906" cy="4972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64397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responses of the type inference hide here the representation of the type mentioning only that it is </a:t>
            </a:r>
            <a:r>
              <a:rPr lang="en-US" dirty="0" smtClean="0">
                <a:latin typeface="Source Code Pro" panose="020B0509030403020204" pitchFamily="49" charset="0"/>
              </a:rPr>
              <a:t>&lt;</a:t>
            </a:r>
            <a:r>
              <a:rPr lang="en-US" dirty="0" err="1" smtClean="0">
                <a:latin typeface="Source Code Pro" panose="020B0509030403020204" pitchFamily="49" charset="0"/>
              </a:rPr>
              <a:t>abstr</a:t>
            </a:r>
            <a:r>
              <a:rPr lang="en-US" dirty="0" smtClean="0">
                <a:latin typeface="Source Code Pro" panose="020B0509030403020204" pitchFamily="49" charset="0"/>
              </a:rPr>
              <a:t>&gt;</a:t>
            </a:r>
          </a:p>
          <a:p>
            <a:r>
              <a:rPr lang="en-US" dirty="0" smtClean="0"/>
              <a:t>Specific accessors are now indispensable</a:t>
            </a:r>
          </a:p>
          <a:p>
            <a:r>
              <a:rPr lang="en-US" dirty="0" smtClean="0"/>
              <a:t>It is possible to extend the signature </a:t>
            </a:r>
            <a:r>
              <a:rPr lang="en-US" dirty="0" smtClean="0">
                <a:latin typeface="Source Code Pro" panose="020B0509030403020204" pitchFamily="49" charset="0"/>
              </a:rPr>
              <a:t>COMPLEX</a:t>
            </a:r>
            <a:r>
              <a:rPr lang="en-US" dirty="0" smtClean="0"/>
              <a:t> with a general accessor, here we’ll name it </a:t>
            </a:r>
            <a:r>
              <a:rPr lang="en-US" dirty="0" smtClean="0">
                <a:latin typeface="Source Code Pro" panose="020B0509030403020204" pitchFamily="49" charset="0"/>
              </a:rPr>
              <a:t>show</a:t>
            </a:r>
            <a:r>
              <a:rPr lang="en-US" dirty="0" smtClean="0"/>
              <a:t> which returns a complex number in the form of a pair of </a:t>
            </a:r>
            <a:r>
              <a:rPr lang="en-US" dirty="0" smtClean="0">
                <a:latin typeface="Source Code Pro" panose="020B0509030403020204" pitchFamily="49" charset="0"/>
              </a:rPr>
              <a:t>float</a:t>
            </a:r>
          </a:p>
          <a:p>
            <a:pPr marL="0" indent="0">
              <a:buNone/>
            </a:pPr>
            <a:endParaRPr lang="en-US" dirty="0"/>
          </a:p>
        </p:txBody>
      </p:sp>
    </p:spTree>
    <p:extLst>
      <p:ext uri="{BB962C8B-B14F-4D97-AF65-F5344CB8AC3E}">
        <p14:creationId xmlns:p14="http://schemas.microsoft.com/office/powerpoint/2010/main" val="5830776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2915" y="1076804"/>
            <a:ext cx="7478169" cy="4505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54007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The type complex is henceforth hidden, instantiable and exploitable:</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Certain types of data lend themselves to the hiding of their representation better than others</a:t>
            </a:r>
          </a:p>
          <a:p>
            <a:r>
              <a:rPr lang="en-US" dirty="0" smtClean="0"/>
              <a:t>For example, those data-structures that naturally provide accessors and constructors of empty structures or of particular sizes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1447800"/>
            <a:ext cx="447675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047790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Let us recall the following example:</a:t>
            </a:r>
            <a:br>
              <a:rPr lang="en-US" dirty="0" smtClean="0"/>
            </a:b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1143000"/>
            <a:ext cx="6069013"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5467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The universal type parameter </a:t>
            </a:r>
            <a:r>
              <a:rPr lang="en-US" dirty="0" smtClean="0">
                <a:latin typeface="Source Code Pro" panose="020B0509030403020204" pitchFamily="49" charset="0"/>
              </a:rPr>
              <a:t>‘a</a:t>
            </a:r>
            <a:r>
              <a:rPr lang="en-US" dirty="0" smtClean="0"/>
              <a:t> can be equally instantiated with a hidden type as with a public type</a:t>
            </a:r>
          </a:p>
          <a:p>
            <a:r>
              <a:rPr lang="en-US" dirty="0" smtClean="0"/>
              <a:t>In other words, the responsibility of masking the values contained by the containers is left in the hands of the users</a:t>
            </a:r>
          </a:p>
          <a:p>
            <a:r>
              <a:rPr lang="en-US" dirty="0" smtClean="0"/>
              <a:t>For example, it is possible to insert a hidden complex number in the container of type </a:t>
            </a:r>
            <a:r>
              <a:rPr lang="en-US" dirty="0" smtClean="0">
                <a:latin typeface="Source Code Pro" panose="020B0509030403020204" pitchFamily="49" charset="0"/>
              </a:rPr>
              <a:t>‘a </a:t>
            </a:r>
            <a:r>
              <a:rPr lang="en-US" dirty="0" err="1" smtClean="0">
                <a:latin typeface="Source Code Pro" panose="020B0509030403020204" pitchFamily="49" charset="0"/>
              </a:rPr>
              <a:t>lin</a:t>
            </a:r>
            <a:endParaRPr lang="en-US" dirty="0">
              <a:latin typeface="Source Code Pro" panose="020B0509030403020204" pitchFamily="49" charset="0"/>
            </a:endParaRPr>
          </a:p>
        </p:txBody>
      </p:sp>
    </p:spTree>
    <p:extLst>
      <p:ext uri="{BB962C8B-B14F-4D97-AF65-F5344CB8AC3E}">
        <p14:creationId xmlns:p14="http://schemas.microsoft.com/office/powerpoint/2010/main" val="306708217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endParaRPr lang="en-US" dirty="0" smtClean="0"/>
          </a:p>
          <a:p>
            <a:endParaRPr lang="en-US" dirty="0"/>
          </a:p>
          <a:p>
            <a:endParaRPr lang="en-US" dirty="0" smtClean="0"/>
          </a:p>
          <a:p>
            <a:r>
              <a:rPr lang="en-US" dirty="0" smtClean="0"/>
              <a:t>Of course, the application of the show accessor is required if it is desired to obtain the explicit values</a:t>
            </a:r>
            <a:br>
              <a:rPr lang="en-US" dirty="0" smtClean="0"/>
            </a:br>
            <a:r>
              <a:rPr lang="en-US" dirty="0" smtClean="0"/>
              <a:t/>
            </a:r>
            <a:br>
              <a:rPr lang="en-US" dirty="0" smtClean="0"/>
            </a:br>
            <a:endParaRPr lang="en-US" dirty="0" smtClean="0"/>
          </a:p>
          <a:p>
            <a:r>
              <a:rPr lang="en-US" dirty="0" smtClean="0"/>
              <a:t>We therefore have the ability to implement controlled visibility of the elements which make up a module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3" y="809625"/>
            <a:ext cx="7164387"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3657600"/>
            <a:ext cx="37433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4626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i="1" u="sng" dirty="0" smtClean="0"/>
              <a:t>Rules of a module definition</a:t>
            </a:r>
            <a:br>
              <a:rPr lang="en-US" b="1" i="1" u="sng" dirty="0" smtClean="0"/>
            </a:br>
            <a:endParaRPr lang="en-US" b="1" i="1" u="sng" dirty="0" smtClean="0"/>
          </a:p>
          <a:p>
            <a:pPr marL="0" indent="0">
              <a:buNone/>
            </a:pPr>
            <a:r>
              <a:rPr lang="en-US" i="1" dirty="0" smtClean="0"/>
              <a:t>All the elements enclosed by a </a:t>
            </a:r>
            <a:r>
              <a:rPr lang="en-US" i="1" dirty="0" err="1" smtClean="0">
                <a:latin typeface="Source Code Pro" panose="020B0509030403020204" pitchFamily="49" charset="0"/>
              </a:rPr>
              <a:t>struct</a:t>
            </a:r>
            <a:r>
              <a:rPr lang="en-US" i="1" dirty="0" smtClean="0">
                <a:latin typeface="Source Code Pro" panose="020B0509030403020204" pitchFamily="49" charset="0"/>
              </a:rPr>
              <a:t>-end</a:t>
            </a:r>
            <a:r>
              <a:rPr lang="en-US" i="1" dirty="0" smtClean="0"/>
              <a:t> are compiled and evaluated sequentially in the order they appear: Each new element can use the previously defined elements and is strictly associated with the module. The overall result is bound to the identifier </a:t>
            </a:r>
            <a:r>
              <a:rPr lang="en-US" i="1" dirty="0" smtClean="0">
                <a:latin typeface="Source Code Pro" panose="020B0509030403020204" pitchFamily="49" charset="0"/>
              </a:rPr>
              <a:t>&lt;name&gt;</a:t>
            </a:r>
            <a:r>
              <a:rPr lang="en-US" i="1" dirty="0" smtClean="0"/>
              <a:t>.</a:t>
            </a:r>
            <a:endParaRPr lang="en-US" i="1" dirty="0"/>
          </a:p>
        </p:txBody>
      </p:sp>
    </p:spTree>
    <p:extLst>
      <p:ext uri="{BB962C8B-B14F-4D97-AF65-F5344CB8AC3E}">
        <p14:creationId xmlns:p14="http://schemas.microsoft.com/office/powerpoint/2010/main" val="104109862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In the case of the implementation of datatypes, this complete mastery of visibility permits us to define abstract data types where details of the representation are hidden (and therefore based on abstract types in the corresponding signatures)</a:t>
            </a:r>
            <a:endParaRPr lang="en-US" dirty="0"/>
          </a:p>
        </p:txBody>
      </p:sp>
    </p:spTree>
    <p:extLst>
      <p:ext uri="{BB962C8B-B14F-4D97-AF65-F5344CB8AC3E}">
        <p14:creationId xmlns:p14="http://schemas.microsoft.com/office/powerpoint/2010/main" val="57734982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Abstract datatypes</a:t>
            </a:r>
            <a:endParaRPr lang="en-US" dirty="0"/>
          </a:p>
        </p:txBody>
      </p:sp>
      <p:sp>
        <p:nvSpPr>
          <p:cNvPr id="5" name="Text Placeholder 4"/>
          <p:cNvSpPr>
            <a:spLocks noGrp="1"/>
          </p:cNvSpPr>
          <p:nvPr>
            <p:ph type="body" idx="1"/>
          </p:nvPr>
        </p:nvSpPr>
        <p:spPr/>
        <p:txBody>
          <a:bodyPr/>
          <a:lstStyle/>
          <a:p>
            <a:r>
              <a:rPr lang="en-US" dirty="0" smtClean="0"/>
              <a:t>Modular Programming</a:t>
            </a:r>
            <a:endParaRPr lang="en-US" dirty="0"/>
          </a:p>
        </p:txBody>
      </p:sp>
    </p:spTree>
    <p:extLst>
      <p:ext uri="{BB962C8B-B14F-4D97-AF65-F5344CB8AC3E}">
        <p14:creationId xmlns:p14="http://schemas.microsoft.com/office/powerpoint/2010/main" val="329212269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Abstract datatypes</a:t>
            </a:r>
            <a:endParaRPr lang="en-US" dirty="0"/>
          </a:p>
        </p:txBody>
      </p:sp>
      <p:sp>
        <p:nvSpPr>
          <p:cNvPr id="5" name="Content Placeholder 4"/>
          <p:cNvSpPr>
            <a:spLocks noGrp="1"/>
          </p:cNvSpPr>
          <p:nvPr>
            <p:ph idx="1"/>
          </p:nvPr>
        </p:nvSpPr>
        <p:spPr/>
        <p:txBody>
          <a:bodyPr>
            <a:normAutofit fontScale="92500"/>
          </a:bodyPr>
          <a:lstStyle/>
          <a:p>
            <a:r>
              <a:rPr lang="en-US" dirty="0" smtClean="0"/>
              <a:t>The reasons for hiding and substitution</a:t>
            </a:r>
          </a:p>
          <a:p>
            <a:r>
              <a:rPr lang="en-US" dirty="0" smtClean="0"/>
              <a:t>How to evolve datatypes</a:t>
            </a:r>
          </a:p>
          <a:p>
            <a:r>
              <a:rPr lang="en-US" dirty="0" smtClean="0"/>
              <a:t>Optimizing datatypes by “memoization”</a:t>
            </a:r>
          </a:p>
          <a:p>
            <a:r>
              <a:rPr lang="en-US" dirty="0" smtClean="0"/>
              <a:t>Hiding and generating predefined predicates</a:t>
            </a:r>
          </a:p>
          <a:p>
            <a:r>
              <a:rPr lang="en-US" dirty="0" smtClean="0"/>
              <a:t>Hiding and imperative optimizations</a:t>
            </a:r>
          </a:p>
          <a:p>
            <a:r>
              <a:rPr lang="en-US" dirty="0" smtClean="0"/>
              <a:t>The need for individual hiding of abstract types</a:t>
            </a:r>
          </a:p>
          <a:p>
            <a:r>
              <a:rPr lang="en-US" dirty="0" smtClean="0"/>
              <a:t>Individual hiding and type constraints</a:t>
            </a:r>
          </a:p>
          <a:p>
            <a:r>
              <a:rPr lang="en-US" dirty="0" smtClean="0"/>
              <a:t>The conceptual generalization of signatures</a:t>
            </a:r>
            <a:endParaRPr lang="en-US" dirty="0"/>
          </a:p>
        </p:txBody>
      </p:sp>
    </p:spTree>
    <p:extLst>
      <p:ext uri="{BB962C8B-B14F-4D97-AF65-F5344CB8AC3E}">
        <p14:creationId xmlns:p14="http://schemas.microsoft.com/office/powerpoint/2010/main" val="241749235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Tactics for naming abstract datatypes</a:t>
            </a:r>
          </a:p>
          <a:p>
            <a:r>
              <a:rPr lang="en-US" dirty="0" smtClean="0"/>
              <a:t>Universal type parameters and abstract types</a:t>
            </a:r>
            <a:endParaRPr lang="en-US" dirty="0"/>
          </a:p>
        </p:txBody>
      </p:sp>
    </p:spTree>
    <p:extLst>
      <p:ext uri="{BB962C8B-B14F-4D97-AF65-F5344CB8AC3E}">
        <p14:creationId xmlns:p14="http://schemas.microsoft.com/office/powerpoint/2010/main" val="407414554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reasons for hiding and substitution</a:t>
            </a:r>
            <a:endParaRPr lang="en-US" dirty="0"/>
          </a:p>
        </p:txBody>
      </p:sp>
      <p:sp>
        <p:nvSpPr>
          <p:cNvPr id="3" name="Content Placeholder 2"/>
          <p:cNvSpPr>
            <a:spLocks noGrp="1"/>
          </p:cNvSpPr>
          <p:nvPr>
            <p:ph idx="1"/>
          </p:nvPr>
        </p:nvSpPr>
        <p:spPr/>
        <p:txBody>
          <a:bodyPr/>
          <a:lstStyle/>
          <a:p>
            <a:r>
              <a:rPr lang="en-US" dirty="0" smtClean="0"/>
              <a:t>Implementation hiding is an import tool for the production of modular programs of quality</a:t>
            </a:r>
          </a:p>
          <a:p>
            <a:r>
              <a:rPr lang="en-US" dirty="0" smtClean="0"/>
              <a:t>Hiding in effect assures independence between modules</a:t>
            </a:r>
          </a:p>
          <a:p>
            <a:r>
              <a:rPr lang="en-US" dirty="0" smtClean="0"/>
              <a:t>For example, implementation dissemination can make it difficult to make subsequent changes to a program and adaptions and extensions tedious to carry out</a:t>
            </a:r>
            <a:endParaRPr lang="en-US" dirty="0"/>
          </a:p>
        </p:txBody>
      </p:sp>
    </p:spTree>
    <p:extLst>
      <p:ext uri="{BB962C8B-B14F-4D97-AF65-F5344CB8AC3E}">
        <p14:creationId xmlns:p14="http://schemas.microsoft.com/office/powerpoint/2010/main" val="317899222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Hiding is based on signatures, that is, elements that describe the program without fixing on or revealing an implementation</a:t>
            </a:r>
          </a:p>
          <a:p>
            <a:r>
              <a:rPr lang="en-US" dirty="0" smtClean="0"/>
              <a:t>Signatures contain the abstractions, the interfaces, a screen over the particulars of a program</a:t>
            </a:r>
          </a:p>
          <a:p>
            <a:r>
              <a:rPr lang="en-US" dirty="0" smtClean="0"/>
              <a:t>However, signatures also indicate the organization of a program composed of distinct modules</a:t>
            </a:r>
          </a:p>
          <a:p>
            <a:r>
              <a:rPr lang="en-US" dirty="0" smtClean="0"/>
              <a:t>They represent by themselves the logical architecture of a program</a:t>
            </a:r>
            <a:endParaRPr lang="en-US" dirty="0"/>
          </a:p>
        </p:txBody>
      </p:sp>
    </p:spTree>
    <p:extLst>
      <p:ext uri="{BB962C8B-B14F-4D97-AF65-F5344CB8AC3E}">
        <p14:creationId xmlns:p14="http://schemas.microsoft.com/office/powerpoint/2010/main" val="322343299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smtClean="0"/>
              <a:t>If the properties sought through modular programming have so far been expressed in a very general way, what has just been said allows us to establish a principle that more concretely characterizes a good modular organization</a:t>
            </a:r>
            <a:br>
              <a:rPr lang="en-US" dirty="0" smtClean="0"/>
            </a:br>
            <a:endParaRPr lang="en-US" dirty="0" smtClean="0"/>
          </a:p>
          <a:p>
            <a:pPr marL="0" indent="0">
              <a:buNone/>
            </a:pPr>
            <a:r>
              <a:rPr lang="en-US" b="1" dirty="0" smtClean="0"/>
              <a:t>The principle of modular substitutivity</a:t>
            </a:r>
            <a:r>
              <a:rPr lang="en-US" b="1" dirty="0"/>
              <a:t> </a:t>
            </a:r>
            <a:r>
              <a:rPr lang="en-US" b="1" dirty="0" smtClean="0"/>
              <a:t>: </a:t>
            </a:r>
            <a:r>
              <a:rPr lang="en-US" dirty="0" smtClean="0"/>
              <a:t>Let </a:t>
            </a:r>
            <a:r>
              <a:rPr lang="en-US" b="1" dirty="0" smtClean="0"/>
              <a:t>S</a:t>
            </a:r>
            <a:r>
              <a:rPr lang="en-US" dirty="0" smtClean="0"/>
              <a:t> be the set of signatures that specify a modular program </a:t>
            </a:r>
            <a:r>
              <a:rPr lang="en-US" i="1" dirty="0" err="1" smtClean="0"/>
              <a:t>Prog</a:t>
            </a:r>
            <a:r>
              <a:rPr lang="en-US" dirty="0" smtClean="0"/>
              <a:t> and let M be a component of </a:t>
            </a:r>
            <a:r>
              <a:rPr lang="en-US" i="1" dirty="0" err="1" smtClean="0"/>
              <a:t>Prog</a:t>
            </a:r>
            <a:r>
              <a:rPr lang="en-US" i="1" dirty="0" smtClean="0"/>
              <a:t> </a:t>
            </a:r>
            <a:r>
              <a:rPr lang="en-US" dirty="0" smtClean="0"/>
              <a:t>that satisfies a signature S </a:t>
            </a:r>
            <a:r>
              <a:rPr lang="en-US" dirty="0" smtClean="0">
                <a:latin typeface="Arial Unicode MS"/>
                <a:ea typeface="Arial Unicode MS"/>
                <a:cs typeface="Arial Unicode MS"/>
              </a:rPr>
              <a:t>∈ </a:t>
            </a:r>
            <a:r>
              <a:rPr lang="en-US" b="1" dirty="0" smtClean="0">
                <a:ea typeface="Arial Unicode MS"/>
                <a:cs typeface="Arial Unicode MS"/>
              </a:rPr>
              <a:t>S</a:t>
            </a:r>
            <a:r>
              <a:rPr lang="en-US" dirty="0" smtClean="0">
                <a:ea typeface="Arial Unicode MS"/>
                <a:cs typeface="Arial Unicode MS"/>
              </a:rPr>
              <a:t>. Then, any component that also satisfies S may be substituted for M without any other modifications of </a:t>
            </a:r>
            <a:r>
              <a:rPr lang="en-US" i="1" dirty="0" err="1" smtClean="0">
                <a:ea typeface="Arial Unicode MS"/>
                <a:cs typeface="Arial Unicode MS"/>
              </a:rPr>
              <a:t>Prog</a:t>
            </a:r>
            <a:r>
              <a:rPr lang="en-US" dirty="0" smtClean="0">
                <a:ea typeface="Arial Unicode MS"/>
                <a:cs typeface="Arial Unicode MS"/>
              </a:rPr>
              <a:t>.</a:t>
            </a:r>
            <a:endParaRPr lang="en-US" b="1" dirty="0" smtClean="0"/>
          </a:p>
        </p:txBody>
      </p:sp>
    </p:spTree>
    <p:extLst>
      <p:ext uri="{BB962C8B-B14F-4D97-AF65-F5344CB8AC3E}">
        <p14:creationId xmlns:p14="http://schemas.microsoft.com/office/powerpoint/2010/main" val="202689732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This principle expresses what is meant “to be independent” in the case of a set of modular components</a:t>
            </a:r>
          </a:p>
          <a:p>
            <a:r>
              <a:rPr lang="en-US" dirty="0" smtClean="0"/>
              <a:t>It gives rise to a similar virtue of the notion of referential transparency in functional programming, that is to say, a strict localization of the effects of an action on the program</a:t>
            </a:r>
          </a:p>
          <a:p>
            <a:r>
              <a:rPr lang="en-US" dirty="0" smtClean="0"/>
              <a:t>Under the aegis of the “principle of substitutivity”, a program can be first specified and its realization and development </a:t>
            </a:r>
            <a:r>
              <a:rPr lang="en-US" dirty="0" err="1" smtClean="0"/>
              <a:t>brokend</a:t>
            </a:r>
            <a:r>
              <a:rPr lang="en-US" dirty="0" smtClean="0"/>
              <a:t> down component by component.</a:t>
            </a:r>
            <a:endParaRPr lang="en-US" dirty="0"/>
          </a:p>
        </p:txBody>
      </p:sp>
    </p:spTree>
    <p:extLst>
      <p:ext uri="{BB962C8B-B14F-4D97-AF65-F5344CB8AC3E}">
        <p14:creationId xmlns:p14="http://schemas.microsoft.com/office/powerpoint/2010/main" val="278341753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evolve datatypes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representative situation for evolution in modifying programs consists of adaptions in the interest of performance improvements in time and space</a:t>
            </a:r>
          </a:p>
          <a:p>
            <a:r>
              <a:rPr lang="en-US" dirty="0" smtClean="0"/>
              <a:t>Optimization is often performed after an operation is revealed to be complex and tedious</a:t>
            </a:r>
          </a:p>
          <a:p>
            <a:r>
              <a:rPr lang="en-US" dirty="0" smtClean="0"/>
              <a:t>It is therefore economic in the early phases of development of a program to make it easy to return thereafter and substitute more efficient code</a:t>
            </a:r>
            <a:endParaRPr lang="en-US" dirty="0"/>
          </a:p>
        </p:txBody>
      </p:sp>
    </p:spTree>
    <p:extLst>
      <p:ext uri="{BB962C8B-B14F-4D97-AF65-F5344CB8AC3E}">
        <p14:creationId xmlns:p14="http://schemas.microsoft.com/office/powerpoint/2010/main" val="416600285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In the context of abstract data types, these modifications lead generally to representations that are very far removed from those that seem natural at the outset</a:t>
            </a:r>
          </a:p>
          <a:p>
            <a:r>
              <a:rPr lang="en-US" dirty="0" smtClean="0"/>
              <a:t>In effect, the implementations then carry technical information which contributes to the optimization of their associated functions</a:t>
            </a:r>
          </a:p>
          <a:p>
            <a:r>
              <a:rPr lang="en-US" dirty="0" smtClean="0"/>
              <a:t>For example, consider the case of the specification of a datatype for queues:</a:t>
            </a:r>
            <a:endParaRPr lang="en-US" dirty="0"/>
          </a:p>
        </p:txBody>
      </p:sp>
    </p:spTree>
    <p:extLst>
      <p:ext uri="{BB962C8B-B14F-4D97-AF65-F5344CB8AC3E}">
        <p14:creationId xmlns:p14="http://schemas.microsoft.com/office/powerpoint/2010/main" val="3703902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Example</a:t>
            </a:r>
          </a:p>
          <a:p>
            <a:pPr marL="0" indent="0">
              <a:buNone/>
            </a:pPr>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54102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957656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smtClean="0"/>
          </a:p>
          <a:p>
            <a:endParaRPr lang="en-US" dirty="0"/>
          </a:p>
          <a:p>
            <a:endParaRPr lang="en-US" dirty="0" smtClean="0"/>
          </a:p>
          <a:p>
            <a:r>
              <a:rPr lang="en-US" dirty="0" smtClean="0"/>
              <a:t>The signature could be directly implemented with a list and without too much regard to the effects of the persistent nature resulting from being of a functional character</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213" y="457200"/>
            <a:ext cx="49815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338" y="4314825"/>
            <a:ext cx="526732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2506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signature however equally allows for an implementation optimized for queues: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This change of representation is transparent to any user who is restricted to the signature </a:t>
            </a:r>
            <a:r>
              <a:rPr lang="en-US" dirty="0" smtClean="0">
                <a:latin typeface="Source Code Pro" panose="020B0509030403020204" pitchFamily="49" charset="0"/>
              </a:rPr>
              <a:t>FIFO_CONTAINER</a:t>
            </a:r>
            <a:r>
              <a:rPr lang="en-US" dirty="0" smtClean="0"/>
              <a:t> : the module </a:t>
            </a:r>
            <a:r>
              <a:rPr lang="en-US" dirty="0" err="1" smtClean="0">
                <a:latin typeface="Source Code Pro" panose="020B0509030403020204" pitchFamily="49" charset="0"/>
              </a:rPr>
              <a:t>Q_burton</a:t>
            </a:r>
            <a:r>
              <a:rPr lang="en-US" dirty="0" smtClean="0"/>
              <a:t> may be directly substituted for </a:t>
            </a:r>
            <a:r>
              <a:rPr lang="en-US" dirty="0" err="1" smtClean="0">
                <a:latin typeface="Source Code Pro" panose="020B0509030403020204" pitchFamily="49" charset="0"/>
              </a:rPr>
              <a:t>Q_list</a:t>
            </a:r>
            <a:r>
              <a:rPr lang="en-US" dirty="0" smtClean="0"/>
              <a:t> even though the representations are quite different</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1619250"/>
            <a:ext cx="509587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103723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Here’s another classic example for the structure of association tables. These tables may initially be specified in a minimal way:</a:t>
            </a:r>
          </a:p>
          <a:p>
            <a:endParaRPr lang="en-US" dirty="0"/>
          </a:p>
          <a:p>
            <a:endParaRPr lang="en-US" dirty="0" smtClean="0"/>
          </a:p>
          <a:p>
            <a:endParaRPr lang="en-US" dirty="0"/>
          </a:p>
          <a:p>
            <a:endParaRPr lang="en-US" dirty="0" smtClean="0"/>
          </a:p>
          <a:p>
            <a:r>
              <a:rPr lang="en-US" dirty="0" smtClean="0"/>
              <a:t>The signature is easily implemented as a list</a:t>
            </a:r>
          </a:p>
          <a:p>
            <a:endParaRPr lang="en-US" dirty="0"/>
          </a:p>
          <a:p>
            <a:endParaRPr lang="en-US" dirty="0" smtClean="0"/>
          </a:p>
          <a:p>
            <a:endParaRPr lang="en-US" dirty="0"/>
          </a:p>
          <a:p>
            <a:endParaRPr lang="en-US" dirty="0" smtClean="0"/>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163" y="2057400"/>
            <a:ext cx="7050087"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056994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smtClean="0"/>
          </a:p>
          <a:p>
            <a:endParaRPr lang="en-US" dirty="0"/>
          </a:p>
          <a:p>
            <a:endParaRPr lang="en-US" dirty="0" smtClean="0"/>
          </a:p>
          <a:p>
            <a:endParaRPr lang="en-US" dirty="0"/>
          </a:p>
          <a:p>
            <a:pPr marL="0" indent="0">
              <a:buNone/>
            </a:pPr>
            <a:endParaRPr 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963" y="685800"/>
            <a:ext cx="6440487"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483047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endParaRPr lang="en-US" dirty="0" smtClean="0"/>
          </a:p>
          <a:p>
            <a:endParaRPr lang="en-US" dirty="0"/>
          </a:p>
          <a:p>
            <a:endParaRPr lang="en-US" dirty="0" smtClean="0"/>
          </a:p>
          <a:p>
            <a:endParaRPr lang="en-US" dirty="0"/>
          </a:p>
          <a:p>
            <a:r>
              <a:rPr lang="en-US" dirty="0" smtClean="0"/>
              <a:t>When the elements of an association table are frequently accessed, it is normal to organize the table in order that accessing elements is of logarithmic complexity</a:t>
            </a:r>
          </a:p>
          <a:p>
            <a:r>
              <a:rPr lang="en-US" dirty="0" smtClean="0"/>
              <a:t>For this we can utilize balanced binary search trees e.g. red-black trees:</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363" y="533400"/>
            <a:ext cx="6897687"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733452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4700" y="457200"/>
            <a:ext cx="7454599" cy="56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71647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Again, the optimization can be used transparently due to the conformance to the </a:t>
            </a:r>
            <a:r>
              <a:rPr lang="en-US" dirty="0" smtClean="0">
                <a:latin typeface="Source Code Pro" panose="020B0509030403020204" pitchFamily="49" charset="0"/>
              </a:rPr>
              <a:t>ASSOC_TABLE</a:t>
            </a:r>
            <a:r>
              <a:rPr lang="en-US" dirty="0" smtClean="0"/>
              <a:t> signature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endParaRPr lang="en-US" dirty="0"/>
          </a:p>
          <a:p>
            <a:r>
              <a:rPr lang="en-US" dirty="0" smtClean="0"/>
              <a:t>One obtains the same behavior as for the preceding implementation</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376488"/>
            <a:ext cx="7631113"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62202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Optimizing datatypes by “memoization”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Here are other examples of abstract datatypes using a particular optimization technique</a:t>
            </a:r>
          </a:p>
          <a:p>
            <a:r>
              <a:rPr lang="en-US" dirty="0" smtClean="0"/>
              <a:t>Recall complex numbers with a pre-calculated norm</a:t>
            </a:r>
          </a:p>
          <a:p>
            <a:r>
              <a:rPr lang="en-US" dirty="0" smtClean="0"/>
              <a:t>If this value is not used, this calculation becomes useless</a:t>
            </a:r>
          </a:p>
          <a:p>
            <a:r>
              <a:rPr lang="en-US" dirty="0" smtClean="0"/>
              <a:t>One remedy is to calculate it on first use</a:t>
            </a:r>
          </a:p>
          <a:p>
            <a:r>
              <a:rPr lang="en-US" dirty="0" smtClean="0"/>
              <a:t>This implementation applies this technique and equally well satisfies the signature </a:t>
            </a:r>
            <a:r>
              <a:rPr lang="en-US" dirty="0" smtClean="0">
                <a:latin typeface="Source Code Pro" panose="020B0509030403020204" pitchFamily="49" charset="0"/>
              </a:rPr>
              <a:t>COMPLEX</a:t>
            </a:r>
            <a:endParaRPr lang="en-US" dirty="0">
              <a:latin typeface="Source Code Pro" panose="020B0509030403020204" pitchFamily="49" charset="0"/>
            </a:endParaRPr>
          </a:p>
        </p:txBody>
      </p:sp>
    </p:spTree>
    <p:extLst>
      <p:ext uri="{BB962C8B-B14F-4D97-AF65-F5344CB8AC3E}">
        <p14:creationId xmlns:p14="http://schemas.microsoft.com/office/powerpoint/2010/main" val="223733553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This optimization is transparent from the point of view of using complex numbers through the signature </a:t>
            </a:r>
            <a:r>
              <a:rPr lang="en-US" dirty="0" smtClean="0">
                <a:latin typeface="Source Code Pro" panose="020B0509030403020204" pitchFamily="49" charset="0"/>
              </a:rPr>
              <a:t>COMPLEX</a:t>
            </a:r>
            <a:r>
              <a:rPr lang="en-US" dirty="0" smtClean="0"/>
              <a:t>: </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5" y="457200"/>
            <a:ext cx="8031163"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71594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smtClean="0"/>
          </a:p>
          <a:p>
            <a:endParaRPr lang="en-US" dirty="0"/>
          </a:p>
          <a:p>
            <a:endParaRPr lang="en-US" dirty="0" smtClean="0"/>
          </a:p>
          <a:p>
            <a:endParaRPr lang="en-US" dirty="0"/>
          </a:p>
          <a:p>
            <a:r>
              <a:rPr lang="en-US" dirty="0" smtClean="0"/>
              <a:t>There are cases where memoization of all calculations proves to be unsuitable or too heavy</a:t>
            </a:r>
          </a:p>
          <a:p>
            <a:r>
              <a:rPr lang="en-US" dirty="0" smtClean="0"/>
              <a:t>For example, successive searches into a data structure can not all be transformed into immediate access</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590550"/>
            <a:ext cx="497205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084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module elements</a:t>
            </a:r>
            <a:endParaRPr lang="en-US" dirty="0"/>
          </a:p>
        </p:txBody>
      </p:sp>
      <p:sp>
        <p:nvSpPr>
          <p:cNvPr id="3" name="Content Placeholder 2"/>
          <p:cNvSpPr>
            <a:spLocks noGrp="1"/>
          </p:cNvSpPr>
          <p:nvPr>
            <p:ph idx="1"/>
          </p:nvPr>
        </p:nvSpPr>
        <p:spPr/>
        <p:txBody>
          <a:bodyPr/>
          <a:lstStyle/>
          <a:p>
            <a:r>
              <a:rPr lang="en-US" dirty="0" smtClean="0"/>
              <a:t>By default, elements are accessible from the exterior using “member selection” notation : </a:t>
            </a:r>
            <a:r>
              <a:rPr lang="en-US" i="1" dirty="0" smtClean="0">
                <a:latin typeface="Source Code Pro" panose="020B0509030403020204" pitchFamily="49" charset="0"/>
              </a:rPr>
              <a:t>&lt;Module&gt;.&lt;element&gt;</a:t>
            </a:r>
            <a:endParaRPr lang="en-US" i="1" dirty="0">
              <a:latin typeface="Source Code Pro" panose="020B050903040302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3276600"/>
            <a:ext cx="512445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52886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The idea is rather to put in place “caches” which provide direct references only for the most recent searches</a:t>
            </a:r>
          </a:p>
          <a:p>
            <a:r>
              <a:rPr lang="en-US" dirty="0" smtClean="0"/>
              <a:t>These caches act as a set of opportunities to take “shortcuts”</a:t>
            </a:r>
          </a:p>
          <a:p>
            <a:r>
              <a:rPr lang="en-US" dirty="0" smtClean="0"/>
              <a:t>A problem then arises when one modifies the data structure:</a:t>
            </a:r>
          </a:p>
          <a:p>
            <a:pPr lvl="1"/>
            <a:r>
              <a:rPr lang="en-US" dirty="0" smtClean="0"/>
              <a:t>Elements that are deleted are nevertheless referenced by a cache and are not recoverable by the garbage collector</a:t>
            </a:r>
          </a:p>
          <a:p>
            <a:pPr lvl="1"/>
            <a:r>
              <a:rPr lang="en-US" dirty="0" smtClean="0"/>
              <a:t>They remain referenced by their shortcuts but can’t be utilized as they no longer exist</a:t>
            </a:r>
            <a:endParaRPr lang="en-US" dirty="0"/>
          </a:p>
        </p:txBody>
      </p:sp>
    </p:spTree>
    <p:extLst>
      <p:ext uri="{BB962C8B-B14F-4D97-AF65-F5344CB8AC3E}">
        <p14:creationId xmlns:p14="http://schemas.microsoft.com/office/powerpoint/2010/main" val="151222108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A solution to this paradox is offered by the notion of a </a:t>
            </a:r>
            <a:r>
              <a:rPr lang="en-US" i="1" dirty="0" smtClean="0"/>
              <a:t>weak</a:t>
            </a:r>
            <a:r>
              <a:rPr lang="en-US" dirty="0" smtClean="0"/>
              <a:t> reference, that is a reference to an element the garbage collector is entitled to recover</a:t>
            </a:r>
          </a:p>
          <a:p>
            <a:r>
              <a:rPr lang="en-US" dirty="0" smtClean="0"/>
              <a:t>As long as these elements exist, these references make it possible to reach them</a:t>
            </a:r>
          </a:p>
          <a:p>
            <a:r>
              <a:rPr lang="en-US" dirty="0" smtClean="0"/>
              <a:t>If these elements are to be destroyed, these references do not impede the garbage collector in harvesting them</a:t>
            </a:r>
            <a:endParaRPr lang="en-US" dirty="0"/>
          </a:p>
        </p:txBody>
      </p:sp>
    </p:spTree>
    <p:extLst>
      <p:ext uri="{BB962C8B-B14F-4D97-AF65-F5344CB8AC3E}">
        <p14:creationId xmlns:p14="http://schemas.microsoft.com/office/powerpoint/2010/main" val="264652392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The Weak module in the OCaml standard library provides an implementation of a table of weak references</a:t>
            </a:r>
          </a:p>
          <a:p>
            <a:r>
              <a:rPr lang="en-US" dirty="0" smtClean="0"/>
              <a:t>We can integrate the technique of memoization by caches with an implementation of a table of associations:</a:t>
            </a:r>
          </a:p>
          <a:p>
            <a:pPr lvl="1"/>
            <a:r>
              <a:rPr lang="en-US" dirty="0" smtClean="0"/>
              <a:t>Each will have an individual cache that will allow for directly reaching the elements previously accessed</a:t>
            </a:r>
          </a:p>
          <a:p>
            <a:r>
              <a:rPr lang="en-US" dirty="0" smtClean="0"/>
              <a:t>The association function will therefore give priority to the cache and then in the case of failure on the table of </a:t>
            </a:r>
            <a:r>
              <a:rPr lang="en-US" dirty="0" err="1" smtClean="0"/>
              <a:t>assocations</a:t>
            </a:r>
            <a:endParaRPr lang="en-US" dirty="0"/>
          </a:p>
        </p:txBody>
      </p:sp>
    </p:spTree>
    <p:extLst>
      <p:ext uri="{BB962C8B-B14F-4D97-AF65-F5344CB8AC3E}">
        <p14:creationId xmlns:p14="http://schemas.microsoft.com/office/powerpoint/2010/main" val="38744551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This operation will also be responsible for updating the cache</a:t>
            </a:r>
          </a:p>
          <a:p>
            <a:r>
              <a:rPr lang="en-US" dirty="0" smtClean="0"/>
              <a:t>Here is an implementation based on binary search trees that satisfies the signature </a:t>
            </a:r>
            <a:r>
              <a:rPr lang="en-US" dirty="0" smtClean="0">
                <a:latin typeface="Source Code Pro" panose="020B0509030403020204" pitchFamily="49" charset="0"/>
              </a:rPr>
              <a:t>ASSOC_TABLE</a:t>
            </a:r>
            <a:r>
              <a:rPr lang="en-US" dirty="0" smtClean="0"/>
              <a:t>:</a:t>
            </a:r>
            <a:endParaRPr lang="en-US" dirty="0"/>
          </a:p>
        </p:txBody>
      </p:sp>
    </p:spTree>
    <p:extLst>
      <p:ext uri="{BB962C8B-B14F-4D97-AF65-F5344CB8AC3E}">
        <p14:creationId xmlns:p14="http://schemas.microsoft.com/office/powerpoint/2010/main" val="267828117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 y="571500"/>
            <a:ext cx="8183563"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7131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6558" y="381000"/>
            <a:ext cx="6070883" cy="574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7920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Obviously, this implementation is much more complex and only really justified for very large trees</a:t>
            </a:r>
          </a:p>
          <a:p>
            <a:r>
              <a:rPr lang="en-US" dirty="0" smtClean="0"/>
              <a:t>However, the optimization is still transparent to the user</a:t>
            </a:r>
          </a:p>
          <a:p>
            <a:r>
              <a:rPr lang="en-US" dirty="0" smtClean="0"/>
              <a:t>These examples show that improvement of a datatype could include radical changes in the form of its instances</a:t>
            </a:r>
          </a:p>
          <a:p>
            <a:r>
              <a:rPr lang="en-US" dirty="0" smtClean="0"/>
              <a:t>Exporting of the representation of these types would be very bad if they had to be modified after dissemination into the code</a:t>
            </a:r>
            <a:endParaRPr lang="en-US" dirty="0"/>
          </a:p>
        </p:txBody>
      </p:sp>
    </p:spTree>
    <p:extLst>
      <p:ext uri="{BB962C8B-B14F-4D97-AF65-F5344CB8AC3E}">
        <p14:creationId xmlns:p14="http://schemas.microsoft.com/office/powerpoint/2010/main" val="315292218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This work could prove to be not only laborious but problematic</a:t>
            </a:r>
          </a:p>
          <a:p>
            <a:r>
              <a:rPr lang="en-US" dirty="0" smtClean="0"/>
              <a:t>Indeed, the user might find herself in the necessity of managing the creation, the coherence and the processing in the module associated with the datatype</a:t>
            </a:r>
          </a:p>
          <a:p>
            <a:r>
              <a:rPr lang="en-US" dirty="0" smtClean="0"/>
              <a:t>That said, implementation hiding is a technique not without difficulties and traps</a:t>
            </a:r>
          </a:p>
          <a:p>
            <a:r>
              <a:rPr lang="en-US" dirty="0" smtClean="0"/>
              <a:t>We will develop some of them in the following</a:t>
            </a:r>
            <a:endParaRPr lang="en-US" dirty="0"/>
          </a:p>
        </p:txBody>
      </p:sp>
    </p:spTree>
    <p:extLst>
      <p:ext uri="{BB962C8B-B14F-4D97-AF65-F5344CB8AC3E}">
        <p14:creationId xmlns:p14="http://schemas.microsoft.com/office/powerpoint/2010/main" val="110224431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Hiding and generating predefined predicates</a:t>
            </a:r>
            <a:endParaRPr lang="en-US" dirty="0"/>
          </a:p>
        </p:txBody>
      </p:sp>
      <p:sp>
        <p:nvSpPr>
          <p:cNvPr id="3" name="Content Placeholder 2"/>
          <p:cNvSpPr>
            <a:spLocks noGrp="1"/>
          </p:cNvSpPr>
          <p:nvPr>
            <p:ph idx="1"/>
          </p:nvPr>
        </p:nvSpPr>
        <p:spPr/>
        <p:txBody>
          <a:bodyPr>
            <a:normAutofit lnSpcReduction="10000"/>
          </a:bodyPr>
          <a:lstStyle/>
          <a:p>
            <a:r>
              <a:rPr lang="en-US" dirty="0" smtClean="0"/>
              <a:t>The multiple implementations of the last few slides have established the framework of the “principle of module substitutivity”</a:t>
            </a:r>
          </a:p>
          <a:p>
            <a:r>
              <a:rPr lang="en-US" dirty="0" smtClean="0"/>
              <a:t>Optimized versions have replaced non-optimized versions transparently</a:t>
            </a:r>
          </a:p>
          <a:p>
            <a:r>
              <a:rPr lang="en-US" dirty="0" smtClean="0"/>
              <a:t>This is only possible if we take care to avoid transmitting implicitly something concealed between the components in spite of their adherence to their respective signatures</a:t>
            </a:r>
            <a:endParaRPr lang="en-US" dirty="0"/>
          </a:p>
        </p:txBody>
      </p:sp>
    </p:spTree>
    <p:extLst>
      <p:ext uri="{BB962C8B-B14F-4D97-AF65-F5344CB8AC3E}">
        <p14:creationId xmlns:p14="http://schemas.microsoft.com/office/powerpoint/2010/main" val="271445229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There exists a case in OCaml which is particularly representative of this difficulty</a:t>
            </a:r>
          </a:p>
          <a:p>
            <a:r>
              <a:rPr lang="en-US" dirty="0" smtClean="0"/>
              <a:t>For example, reconsider </a:t>
            </a:r>
            <a:r>
              <a:rPr lang="en-US" dirty="0" err="1" smtClean="0">
                <a:latin typeface="Source Code Pro" panose="020B0509030403020204" pitchFamily="49" charset="0"/>
              </a:rPr>
              <a:t>Complex_memo</a:t>
            </a:r>
            <a:endParaRPr lang="en-US" dirty="0" smtClean="0">
              <a:latin typeface="Source Code Pro" panose="020B0509030403020204" pitchFamily="49" charset="0"/>
            </a:endParaRPr>
          </a:p>
          <a:p>
            <a:r>
              <a:rPr lang="en-US" dirty="0" smtClean="0"/>
              <a:t>The representation of values of the type is:</a:t>
            </a:r>
          </a:p>
          <a:p>
            <a:endParaRPr lang="en-US" dirty="0"/>
          </a:p>
          <a:p>
            <a:endParaRPr lang="en-US" dirty="0" smtClean="0"/>
          </a:p>
          <a:p>
            <a:r>
              <a:rPr lang="en-US" dirty="0" smtClean="0"/>
              <a:t>Recall that the predefined equality operator “=“ over records, compares each field</a:t>
            </a:r>
          </a:p>
          <a:p>
            <a:r>
              <a:rPr lang="en-US" dirty="0" smtClean="0"/>
              <a:t>Under these conditions the equality function is no longer valid on such a lazy representation</a:t>
            </a: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667000"/>
            <a:ext cx="40005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548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modular form of datatypes</a:t>
            </a:r>
            <a:endParaRPr lang="en-US" dirty="0"/>
          </a:p>
        </p:txBody>
      </p:sp>
      <p:sp>
        <p:nvSpPr>
          <p:cNvPr id="3" name="Content Placeholder 2"/>
          <p:cNvSpPr>
            <a:spLocks noGrp="1"/>
          </p:cNvSpPr>
          <p:nvPr>
            <p:ph idx="1"/>
          </p:nvPr>
        </p:nvSpPr>
        <p:spPr/>
        <p:txBody>
          <a:bodyPr/>
          <a:lstStyle/>
          <a:p>
            <a:r>
              <a:rPr lang="en-US" dirty="0" smtClean="0"/>
              <a:t>Modules used to organize sets of functions can include definitions of types and therefore serve as a means of encapsulation of datatypes.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7" y="3733800"/>
            <a:ext cx="6735763"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14508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endParaRPr lang="en-US" dirty="0" smtClean="0"/>
          </a:p>
          <a:p>
            <a:endParaRPr lang="en-US" dirty="0"/>
          </a:p>
          <a:p>
            <a:endParaRPr lang="en-US" dirty="0" smtClean="0"/>
          </a:p>
          <a:p>
            <a:endParaRPr lang="en-US" dirty="0"/>
          </a:p>
          <a:p>
            <a:pPr marL="0" indent="0">
              <a:buNone/>
            </a:pPr>
            <a:endParaRPr lang="en-US" dirty="0" smtClean="0"/>
          </a:p>
          <a:p>
            <a:r>
              <a:rPr lang="en-US" dirty="0" smtClean="0"/>
              <a:t>The origin of this behavior may be even more difficult to discover when comparison predicates are used by other functions</a:t>
            </a:r>
          </a:p>
          <a:p>
            <a:r>
              <a:rPr lang="en-US" dirty="0" smtClean="0"/>
              <a:t>For example:</a:t>
            </a:r>
            <a:endParaRPr lang="en-US" dirty="0"/>
          </a:p>
          <a:p>
            <a:endParaRPr lang="en-US" dirty="0" smtClean="0"/>
          </a:p>
          <a:p>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447675"/>
            <a:ext cx="516255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9294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Implementation of the function </a:t>
            </a:r>
            <a:r>
              <a:rPr lang="en-US" dirty="0" err="1" smtClean="0"/>
              <a:t>List.mem</a:t>
            </a:r>
            <a:r>
              <a:rPr lang="en-US" dirty="0" smtClean="0"/>
              <a:t> utilizes the default equality function</a:t>
            </a:r>
          </a:p>
          <a:p>
            <a:r>
              <a:rPr lang="en-US" dirty="0" smtClean="0"/>
              <a:t>Thus, the contribution of these comparison predicates puts in peril the independence of modular components</a:t>
            </a:r>
          </a:p>
          <a:p>
            <a:pPr marL="0" indent="0">
              <a:buNone/>
            </a:pP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523875"/>
            <a:ext cx="466725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82559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earlier example shows that moving from a trivial implementation of complex numbers to an implementation with memoization induces noticeable differences in behavior</a:t>
            </a:r>
            <a:br>
              <a:rPr lang="en-US" dirty="0" smtClean="0"/>
            </a:br>
            <a:endParaRPr lang="en-US" dirty="0" smtClean="0"/>
          </a:p>
          <a:p>
            <a:pPr marL="0" indent="0">
              <a:buNone/>
            </a:pPr>
            <a:r>
              <a:rPr lang="en-US" b="1" dirty="0" smtClean="0"/>
              <a:t>Constraint (1) of substitutivity : </a:t>
            </a:r>
            <a:r>
              <a:rPr lang="en-US" dirty="0" smtClean="0"/>
              <a:t>The principle of module substitutivity is not strictly applicable in OCaml when abstract types are used by functions that use comparison functions of their instances.</a:t>
            </a:r>
            <a:endParaRPr lang="en-US" b="1" dirty="0"/>
          </a:p>
        </p:txBody>
      </p:sp>
    </p:spTree>
    <p:extLst>
      <p:ext uri="{BB962C8B-B14F-4D97-AF65-F5344CB8AC3E}">
        <p14:creationId xmlns:p14="http://schemas.microsoft.com/office/powerpoint/2010/main" val="65787923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In particular, a signature for complex numbers must include an explicit specification of functions to compare them to work around the problems just discussed:</a:t>
            </a:r>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325" y="2828925"/>
            <a:ext cx="5973763"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65688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Hiding and imperative optimizations</a:t>
            </a:r>
            <a:endParaRPr lang="en-US" dirty="0"/>
          </a:p>
        </p:txBody>
      </p:sp>
      <p:sp>
        <p:nvSpPr>
          <p:cNvPr id="3" name="Content Placeholder 2"/>
          <p:cNvSpPr>
            <a:spLocks noGrp="1"/>
          </p:cNvSpPr>
          <p:nvPr>
            <p:ph idx="1"/>
          </p:nvPr>
        </p:nvSpPr>
        <p:spPr/>
        <p:txBody>
          <a:bodyPr>
            <a:normAutofit fontScale="92500"/>
          </a:bodyPr>
          <a:lstStyle/>
          <a:p>
            <a:r>
              <a:rPr lang="en-US" dirty="0" smtClean="0"/>
              <a:t>We have seen examples using imperative features while ensuring partitioning of this style : nothing was visible outside of the module</a:t>
            </a:r>
          </a:p>
          <a:p>
            <a:r>
              <a:rPr lang="en-US" dirty="0" smtClean="0"/>
              <a:t>The values were simply associated with modifiable information that optimized their evaluation</a:t>
            </a:r>
          </a:p>
          <a:p>
            <a:r>
              <a:rPr lang="en-US" dirty="0" smtClean="0"/>
              <a:t>The only noticeable effect in this case is “evaluation sharing” which does not alter referential </a:t>
            </a:r>
            <a:r>
              <a:rPr lang="en-US" dirty="0" err="1" smtClean="0"/>
              <a:t>transperancy</a:t>
            </a:r>
            <a:endParaRPr lang="en-US" dirty="0"/>
          </a:p>
        </p:txBody>
      </p:sp>
    </p:spTree>
    <p:extLst>
      <p:ext uri="{BB962C8B-B14F-4D97-AF65-F5344CB8AC3E}">
        <p14:creationId xmlns:p14="http://schemas.microsoft.com/office/powerpoint/2010/main" val="37835455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last section illustrates the problem of comparing values by means of the default predicates but this difficulty was related only to an interaction between hiding and restrained genericity of the predicates</a:t>
            </a:r>
          </a:p>
          <a:p>
            <a:r>
              <a:rPr lang="en-US" dirty="0" smtClean="0"/>
              <a:t>It would be possible to envisage transformations of the implementation of a module integrating more fully the imperative style</a:t>
            </a:r>
          </a:p>
          <a:p>
            <a:r>
              <a:rPr lang="en-US" dirty="0" smtClean="0"/>
              <a:t>For example, here is a signature for the type of sets:</a:t>
            </a:r>
            <a:endParaRPr lang="en-US" dirty="0"/>
          </a:p>
        </p:txBody>
      </p:sp>
    </p:spTree>
    <p:extLst>
      <p:ext uri="{BB962C8B-B14F-4D97-AF65-F5344CB8AC3E}">
        <p14:creationId xmlns:p14="http://schemas.microsoft.com/office/powerpoint/2010/main" val="272596615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smtClean="0"/>
          </a:p>
          <a:p>
            <a:endParaRPr lang="en-US" dirty="0"/>
          </a:p>
          <a:p>
            <a:endParaRPr lang="en-US" dirty="0" smtClean="0"/>
          </a:p>
          <a:p>
            <a:endParaRPr lang="en-US" dirty="0"/>
          </a:p>
          <a:p>
            <a:r>
              <a:rPr lang="en-US" dirty="0" smtClean="0"/>
              <a:t>It is possible first of all to utilize a functional representation of sets: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3" y="457200"/>
            <a:ext cx="513397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38" y="3886200"/>
            <a:ext cx="7526337"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237021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So,</a:t>
            </a:r>
          </a:p>
          <a:p>
            <a:endParaRPr lang="en-US" dirty="0"/>
          </a:p>
          <a:p>
            <a:endParaRPr lang="en-US" dirty="0" smtClean="0"/>
          </a:p>
          <a:p>
            <a:endParaRPr lang="en-US" dirty="0"/>
          </a:p>
          <a:p>
            <a:r>
              <a:rPr lang="en-US" dirty="0" smtClean="0"/>
              <a:t>The purely functional style allows here a terse and not conductive to errors program</a:t>
            </a:r>
          </a:p>
          <a:p>
            <a:r>
              <a:rPr lang="en-US" dirty="0" smtClean="0"/>
              <a:t>On the other hand, the time and space complexities are high</a:t>
            </a:r>
          </a:p>
          <a:p>
            <a:r>
              <a:rPr lang="en-US" dirty="0" smtClean="0"/>
              <a:t>Consequently, several possibilities of optimization might be contemplated</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1143000"/>
            <a:ext cx="7669213"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55783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smtClean="0"/>
              <a:t>Association tables for example might be considered for exploiting an ordering of the elements of the set and thereby inducing a tree like structure</a:t>
            </a:r>
          </a:p>
          <a:p>
            <a:r>
              <a:rPr lang="en-US" dirty="0" smtClean="0"/>
              <a:t>One could also contribute a hash table of imperative character such as the </a:t>
            </a:r>
            <a:r>
              <a:rPr lang="en-US" dirty="0" err="1" smtClean="0">
                <a:latin typeface="Source Code Pro" panose="020B0509030403020204" pitchFamily="49" charset="0"/>
              </a:rPr>
              <a:t>Hashtable</a:t>
            </a:r>
            <a:r>
              <a:rPr lang="en-US" dirty="0" smtClean="0"/>
              <a:t> module of the standard library</a:t>
            </a:r>
          </a:p>
          <a:p>
            <a:r>
              <a:rPr lang="en-US" dirty="0" smtClean="0"/>
              <a:t>Note that tables are presented as </a:t>
            </a:r>
            <a:r>
              <a:rPr lang="en-US" dirty="0" err="1" smtClean="0"/>
              <a:t>asssociation</a:t>
            </a:r>
            <a:r>
              <a:rPr lang="en-US" dirty="0" smtClean="0"/>
              <a:t> tables</a:t>
            </a:r>
          </a:p>
          <a:p>
            <a:r>
              <a:rPr lang="en-US" dirty="0" smtClean="0"/>
              <a:t>In order to use them as simple tables, the usual tactic is so systematically associate keys with constants</a:t>
            </a:r>
            <a:endParaRPr lang="en-US" dirty="0"/>
          </a:p>
        </p:txBody>
      </p:sp>
    </p:spTree>
    <p:extLst>
      <p:ext uri="{BB962C8B-B14F-4D97-AF65-F5344CB8AC3E}">
        <p14:creationId xmlns:p14="http://schemas.microsoft.com/office/powerpoint/2010/main" val="245760036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The former can then correspond to elements of the set</a:t>
            </a:r>
          </a:p>
          <a:p>
            <a:r>
              <a:rPr lang="en-US" dirty="0" smtClean="0"/>
              <a:t>Here is a new implementation that satisfies </a:t>
            </a:r>
            <a:r>
              <a:rPr lang="en-US" dirty="0" smtClean="0">
                <a:latin typeface="Source Code Pro" panose="020B0509030403020204" pitchFamily="49" charset="0"/>
              </a:rPr>
              <a:t>SET:</a:t>
            </a:r>
            <a:endParaRPr lang="en-US" dirty="0">
              <a:latin typeface="Source Code Pro" panose="020B0509030403020204" pitchFamily="49" charset="0"/>
            </a:endParaRPr>
          </a:p>
        </p:txBody>
      </p:sp>
    </p:spTree>
    <p:extLst>
      <p:ext uri="{BB962C8B-B14F-4D97-AF65-F5344CB8AC3E}">
        <p14:creationId xmlns:p14="http://schemas.microsoft.com/office/powerpoint/2010/main" val="2823181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562600"/>
          </a:xfrm>
        </p:spPr>
        <p:txBody>
          <a:bodyPr/>
          <a:lstStyle/>
          <a:p>
            <a:r>
              <a:rPr lang="en-US" dirty="0" smtClean="0"/>
              <a:t>All elements are public and can be used directly</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01838"/>
            <a:ext cx="7659687"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25952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822" y="457200"/>
            <a:ext cx="7372355" cy="56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647384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Then, in the same manner as </a:t>
            </a:r>
            <a:r>
              <a:rPr lang="en-US" dirty="0" err="1" smtClean="0">
                <a:latin typeface="Source Code Pro" panose="020B0509030403020204" pitchFamily="49" charset="0"/>
              </a:rPr>
              <a:t>Set_func</a:t>
            </a:r>
            <a:r>
              <a:rPr lang="en-US" dirty="0" smtClean="0"/>
              <a:t>:</a:t>
            </a:r>
          </a:p>
          <a:p>
            <a:endParaRPr lang="en-US" dirty="0"/>
          </a:p>
          <a:p>
            <a:endParaRPr lang="en-US" dirty="0" smtClean="0"/>
          </a:p>
          <a:p>
            <a:endParaRPr lang="en-US" dirty="0"/>
          </a:p>
          <a:p>
            <a:r>
              <a:rPr lang="en-US" dirty="0" smtClean="0"/>
              <a:t>Due to the use of hash tables, accessing the elements of the set is fast</a:t>
            </a:r>
          </a:p>
          <a:p>
            <a:r>
              <a:rPr lang="en-US" dirty="0" smtClean="0"/>
              <a:t>However, it should be noted this implementation preserves the functional character of the specification of </a:t>
            </a:r>
            <a:r>
              <a:rPr lang="en-US" dirty="0" smtClean="0">
                <a:latin typeface="Source Code Pro" panose="020B0509030403020204" pitchFamily="49" charset="0"/>
              </a:rPr>
              <a:t>add</a:t>
            </a:r>
            <a:r>
              <a:rPr lang="en-US" dirty="0" smtClean="0"/>
              <a:t>, that is</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363" y="990600"/>
            <a:ext cx="6897687"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5476875"/>
            <a:ext cx="41910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913906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The implementation of </a:t>
            </a:r>
            <a:r>
              <a:rPr lang="en-US" dirty="0" smtClean="0">
                <a:latin typeface="Source Code Pro" panose="020B0509030403020204" pitchFamily="49" charset="0"/>
              </a:rPr>
              <a:t>add</a:t>
            </a:r>
            <a:r>
              <a:rPr lang="en-US" dirty="0" smtClean="0"/>
              <a:t> in </a:t>
            </a:r>
            <a:r>
              <a:rPr lang="en-US" dirty="0" err="1" smtClean="0">
                <a:latin typeface="Source Code Pro" panose="020B0509030403020204" pitchFamily="49" charset="0"/>
              </a:rPr>
              <a:t>Set_h</a:t>
            </a:r>
            <a:r>
              <a:rPr lang="en-US" dirty="0" smtClean="0"/>
              <a:t> causes the sets to be persistent: each insertion implies a complete copy of the hash table</a:t>
            </a:r>
          </a:p>
          <a:p>
            <a:r>
              <a:rPr lang="en-US" dirty="0" smtClean="0"/>
              <a:t>We could of course override this property of </a:t>
            </a:r>
            <a:r>
              <a:rPr lang="en-US" dirty="0" smtClean="0">
                <a:latin typeface="Source Code Pro" panose="020B0509030403020204" pitchFamily="49" charset="0"/>
              </a:rPr>
              <a:t>add</a:t>
            </a:r>
            <a:r>
              <a:rPr lang="en-US" dirty="0" smtClean="0"/>
              <a:t> so as to camouflage its imperative behavior:</a:t>
            </a:r>
          </a:p>
          <a:p>
            <a:endParaRPr lang="en-US" dirty="0"/>
          </a:p>
          <a:p>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3657600"/>
            <a:ext cx="48006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05479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We refer here to the table </a:t>
            </a:r>
            <a:r>
              <a:rPr lang="en-US" dirty="0">
                <a:latin typeface="Source Code Pro" panose="020B0509030403020204" pitchFamily="49" charset="0"/>
              </a:rPr>
              <a:t>h1</a:t>
            </a:r>
            <a:r>
              <a:rPr lang="en-US" dirty="0"/>
              <a:t> after modification</a:t>
            </a:r>
          </a:p>
          <a:p>
            <a:r>
              <a:rPr lang="en-US" dirty="0"/>
              <a:t>However doing so gives rise to the problems of referential </a:t>
            </a:r>
            <a:r>
              <a:rPr lang="en-US" dirty="0" smtClean="0"/>
              <a:t>transparency and delicate errors may result</a:t>
            </a:r>
          </a:p>
          <a:p>
            <a:r>
              <a:rPr lang="en-US" dirty="0" smtClean="0"/>
              <a:t>This example illustrates the necessity of reflecting clearly the intent of the style of a signature and conforming to it</a:t>
            </a:r>
            <a:endParaRPr lang="en-US" dirty="0"/>
          </a:p>
          <a:p>
            <a:endParaRPr lang="en-US" dirty="0"/>
          </a:p>
        </p:txBody>
      </p:sp>
    </p:spTree>
    <p:extLst>
      <p:ext uri="{BB962C8B-B14F-4D97-AF65-F5344CB8AC3E}">
        <p14:creationId xmlns:p14="http://schemas.microsoft.com/office/powerpoint/2010/main" val="4420708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marL="0" indent="0">
              <a:buNone/>
            </a:pPr>
            <a:r>
              <a:rPr lang="en-US" b="1" dirty="0" smtClean="0"/>
              <a:t>Constraint (2) of substitutivity : </a:t>
            </a:r>
            <a:r>
              <a:rPr lang="en-US" dirty="0" smtClean="0"/>
              <a:t>The principle of modular substitutivity is not strictly applicable in a functional framework if imperative features are not strictly compartmentalized.</a:t>
            </a:r>
          </a:p>
          <a:p>
            <a:r>
              <a:rPr lang="en-US" dirty="0" smtClean="0"/>
              <a:t>In other words, the preservation of the substitution principle justifies what is illustrated in:</a:t>
            </a:r>
          </a:p>
          <a:p>
            <a:pPr marL="0" indent="0">
              <a:buNone/>
            </a:pPr>
            <a:r>
              <a:rPr lang="en-US" b="1" dirty="0" smtClean="0"/>
              <a:t>Indication of imperative features in the specification : </a:t>
            </a:r>
            <a:r>
              <a:rPr lang="en-US" dirty="0" smtClean="0"/>
              <a:t>In signatures, those operations with imperative behavior appear as procedure declarations (results are of type </a:t>
            </a:r>
            <a:r>
              <a:rPr lang="en-US" dirty="0" smtClean="0">
                <a:latin typeface="Source Code Pro" panose="020B0509030403020204" pitchFamily="49" charset="0"/>
              </a:rPr>
              <a:t>unit</a:t>
            </a:r>
            <a:r>
              <a:rPr lang="en-US" dirty="0" smtClean="0"/>
              <a:t>).</a:t>
            </a:r>
            <a:endParaRPr lang="en-US" b="1" dirty="0"/>
          </a:p>
        </p:txBody>
      </p:sp>
    </p:spTree>
    <p:extLst>
      <p:ext uri="{BB962C8B-B14F-4D97-AF65-F5344CB8AC3E}">
        <p14:creationId xmlns:p14="http://schemas.microsoft.com/office/powerpoint/2010/main" val="9234003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For example, if full use were to be made of a table of imperative style, the signature </a:t>
            </a:r>
            <a:r>
              <a:rPr lang="en-US" dirty="0" smtClean="0">
                <a:latin typeface="Source Code Pro" panose="020B0509030403020204" pitchFamily="49" charset="0"/>
              </a:rPr>
              <a:t>SET</a:t>
            </a:r>
            <a:r>
              <a:rPr lang="en-US" dirty="0" smtClean="0"/>
              <a:t> should reflect this:</a:t>
            </a:r>
          </a:p>
          <a:p>
            <a:endParaRPr lang="en-US" dirty="0"/>
          </a:p>
          <a:p>
            <a:endParaRPr lang="en-US" dirty="0" smtClean="0"/>
          </a:p>
          <a:p>
            <a:endParaRPr lang="en-US" dirty="0"/>
          </a:p>
          <a:p>
            <a:r>
              <a:rPr lang="en-US" dirty="0" smtClean="0"/>
              <a:t>The function for adding an element exhibits an imperative character</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2057400"/>
            <a:ext cx="413385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600" y="4981575"/>
            <a:ext cx="6145213"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240454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This example shows again the difficulties of preventing propagation of the imperative style</a:t>
            </a:r>
          </a:p>
          <a:p>
            <a:r>
              <a:rPr lang="en-US" dirty="0" smtClean="0"/>
              <a:t>If its application gives rise to behavioral changes which escape a specification, they will surprise and demand consequent work of a search for errors : an expected effort when the principle of substitutivity applies only in pretense</a:t>
            </a:r>
          </a:p>
          <a:p>
            <a:r>
              <a:rPr lang="en-US" dirty="0" smtClean="0"/>
              <a:t>The strict partitioning of styles here though lead to a multiplication of signatures : the ones in a style purely functional, the others in the imperative style</a:t>
            </a:r>
            <a:endParaRPr lang="en-US" dirty="0"/>
          </a:p>
        </p:txBody>
      </p:sp>
    </p:spTree>
    <p:extLst>
      <p:ext uri="{BB962C8B-B14F-4D97-AF65-F5344CB8AC3E}">
        <p14:creationId xmlns:p14="http://schemas.microsoft.com/office/powerpoint/2010/main" val="335656207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Optimizations via imperative constructs is not directly applicable</a:t>
            </a:r>
          </a:p>
          <a:p>
            <a:r>
              <a:rPr lang="en-US" dirty="0" smtClean="0"/>
              <a:t>It is however possible to unify signatures by application of a generalization of the return types of functions</a:t>
            </a:r>
          </a:p>
          <a:p>
            <a:r>
              <a:rPr lang="en-US" dirty="0" smtClean="0"/>
              <a:t>Indeed, in the framework of implementing abstract data types, these types characterize the style alone. For example:</a:t>
            </a:r>
            <a:endParaRPr lang="en-US" dirty="0"/>
          </a:p>
        </p:txBody>
      </p:sp>
    </p:spTree>
    <p:extLst>
      <p:ext uri="{BB962C8B-B14F-4D97-AF65-F5344CB8AC3E}">
        <p14:creationId xmlns:p14="http://schemas.microsoft.com/office/powerpoint/2010/main" val="208711048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smtClean="0"/>
          </a:p>
          <a:p>
            <a:endParaRPr lang="en-US" dirty="0"/>
          </a:p>
          <a:p>
            <a:endParaRPr lang="en-US" dirty="0" smtClean="0"/>
          </a:p>
          <a:p>
            <a:pPr marL="0" indent="0">
              <a:buNone/>
            </a:pPr>
            <a:endParaRPr lang="en-US" dirty="0" smtClean="0"/>
          </a:p>
          <a:p>
            <a:r>
              <a:rPr lang="en-US" dirty="0" smtClean="0"/>
              <a:t>The type </a:t>
            </a:r>
            <a:r>
              <a:rPr lang="en-US" dirty="0" smtClean="0">
                <a:latin typeface="Source Code Pro" panose="020B0509030403020204" pitchFamily="49" charset="0"/>
              </a:rPr>
              <a:t>‘a result </a:t>
            </a:r>
            <a:r>
              <a:rPr lang="en-US" dirty="0" smtClean="0"/>
              <a:t>can be instantiated either by the same type as </a:t>
            </a:r>
            <a:r>
              <a:rPr lang="en-US" dirty="0" smtClean="0">
                <a:latin typeface="Source Code Pro" panose="020B0509030403020204" pitchFamily="49" charset="0"/>
              </a:rPr>
              <a:t>‘a set </a:t>
            </a:r>
            <a:r>
              <a:rPr lang="en-US" dirty="0" smtClean="0"/>
              <a:t>or by </a:t>
            </a:r>
            <a:r>
              <a:rPr lang="en-US" dirty="0" smtClean="0">
                <a:latin typeface="Source Code Pro" panose="020B0509030403020204" pitchFamily="49" charset="0"/>
              </a:rPr>
              <a:t>unit</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463" y="866775"/>
            <a:ext cx="479107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16633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need for individual hiding of abstract types</a:t>
            </a:r>
            <a:endParaRPr lang="en-US" dirty="0"/>
          </a:p>
        </p:txBody>
      </p:sp>
      <p:sp>
        <p:nvSpPr>
          <p:cNvPr id="3" name="Content Placeholder 2"/>
          <p:cNvSpPr>
            <a:spLocks noGrp="1"/>
          </p:cNvSpPr>
          <p:nvPr>
            <p:ph idx="1"/>
          </p:nvPr>
        </p:nvSpPr>
        <p:spPr/>
        <p:txBody>
          <a:bodyPr>
            <a:normAutofit fontScale="92500"/>
          </a:bodyPr>
          <a:lstStyle/>
          <a:p>
            <a:r>
              <a:rPr lang="en-US" dirty="0" smtClean="0"/>
              <a:t>Our current knowledge of the control of type visibility is summarized in the following alternative when a signatures S is used to explicitly type a module M:</a:t>
            </a:r>
          </a:p>
          <a:p>
            <a:pPr lvl="1"/>
            <a:r>
              <a:rPr lang="en-US" dirty="0" smtClean="0"/>
              <a:t>A concrete type in </a:t>
            </a:r>
            <a:r>
              <a:rPr lang="en-US" dirty="0" smtClean="0">
                <a:latin typeface="Source Code Pro" panose="020B0509030403020204" pitchFamily="49" charset="0"/>
              </a:rPr>
              <a:t>S</a:t>
            </a:r>
            <a:r>
              <a:rPr lang="en-US" dirty="0" smtClean="0"/>
              <a:t> is public</a:t>
            </a:r>
          </a:p>
          <a:p>
            <a:pPr lvl="1"/>
            <a:r>
              <a:rPr lang="en-US" dirty="0" smtClean="0"/>
              <a:t>A type abstract in </a:t>
            </a:r>
            <a:r>
              <a:rPr lang="en-US" dirty="0" smtClean="0">
                <a:latin typeface="Source Code Pro" panose="020B0509030403020204" pitchFamily="49" charset="0"/>
              </a:rPr>
              <a:t>S</a:t>
            </a:r>
            <a:r>
              <a:rPr lang="en-US" dirty="0" smtClean="0"/>
              <a:t> is private to </a:t>
            </a:r>
            <a:r>
              <a:rPr lang="en-US" dirty="0" smtClean="0">
                <a:latin typeface="Source Code Pro" panose="020B0509030403020204" pitchFamily="49" charset="0"/>
              </a:rPr>
              <a:t>M</a:t>
            </a:r>
          </a:p>
          <a:p>
            <a:r>
              <a:rPr lang="en-US" dirty="0" smtClean="0"/>
              <a:t>These possibilities lack a little nuance</a:t>
            </a:r>
          </a:p>
          <a:p>
            <a:r>
              <a:rPr lang="en-US" dirty="0" smtClean="0"/>
              <a:t>We might sometimes want to export an abstract type of </a:t>
            </a:r>
            <a:r>
              <a:rPr lang="en-US" dirty="0" smtClean="0">
                <a:latin typeface="Source Code Pro" panose="020B0509030403020204" pitchFamily="49" charset="0"/>
              </a:rPr>
              <a:t>S</a:t>
            </a:r>
            <a:r>
              <a:rPr lang="en-US" dirty="0" smtClean="0"/>
              <a:t> after its implementation in </a:t>
            </a:r>
            <a:r>
              <a:rPr lang="en-US" dirty="0" smtClean="0">
                <a:latin typeface="Source Code Pro" panose="020B0509030403020204" pitchFamily="49" charset="0"/>
              </a:rPr>
              <a:t>M</a:t>
            </a:r>
            <a:endParaRPr lang="en-US" dirty="0">
              <a:latin typeface="Source Code Pro" panose="020B0509030403020204" pitchFamily="49" charset="0"/>
            </a:endParaRPr>
          </a:p>
        </p:txBody>
      </p:sp>
    </p:spTree>
    <p:extLst>
      <p:ext uri="{BB962C8B-B14F-4D97-AF65-F5344CB8AC3E}">
        <p14:creationId xmlns:p14="http://schemas.microsoft.com/office/powerpoint/2010/main" val="1128518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More examples of datatypes in modular form.</a:t>
            </a:r>
            <a:br>
              <a:rPr lang="en-US" dirty="0" smtClean="0"/>
            </a:br>
            <a:endParaRPr lang="en-US" dirty="0" smtClean="0"/>
          </a:p>
          <a:p>
            <a:pPr lvl="1"/>
            <a:r>
              <a:rPr lang="en-US" dirty="0" smtClean="0"/>
              <a:t>A type that represents a point in a plane with the usual Euclidean distance function.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337" y="2971800"/>
            <a:ext cx="6469063"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285265"/>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But what are the situations that engender the need to derogate from type abstraction?</a:t>
            </a:r>
            <a:endParaRPr lang="en-US" dirty="0"/>
          </a:p>
          <a:p>
            <a:r>
              <a:rPr lang="en-US" dirty="0" smtClean="0"/>
              <a:t>Here is the representative case:</a:t>
            </a:r>
          </a:p>
          <a:p>
            <a:pPr lvl="1"/>
            <a:r>
              <a:rPr lang="en-US" dirty="0" smtClean="0"/>
              <a:t>When the representation of values is to be hidden but there is a need to use its constructors and accessors</a:t>
            </a:r>
          </a:p>
          <a:p>
            <a:pPr lvl="1"/>
            <a:r>
              <a:rPr lang="en-US" dirty="0" smtClean="0"/>
              <a:t>The constructors must then have arguments whose types are public and the accessors must also have results whose types are public</a:t>
            </a:r>
          </a:p>
          <a:p>
            <a:r>
              <a:rPr lang="en-US" dirty="0" smtClean="0"/>
              <a:t>For example, the signature COMPLEX declares functions in the following form:</a:t>
            </a:r>
            <a:endParaRPr lang="en-US" dirty="0"/>
          </a:p>
        </p:txBody>
      </p:sp>
    </p:spTree>
    <p:extLst>
      <p:ext uri="{BB962C8B-B14F-4D97-AF65-F5344CB8AC3E}">
        <p14:creationId xmlns:p14="http://schemas.microsoft.com/office/powerpoint/2010/main" val="328195919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smtClean="0"/>
          </a:p>
          <a:p>
            <a:r>
              <a:rPr lang="en-US" dirty="0" smtClean="0"/>
              <a:t>Here the respective types of the parameters and the result are based on the predefined type </a:t>
            </a:r>
            <a:r>
              <a:rPr lang="en-US" dirty="0" smtClean="0">
                <a:latin typeface="Source Code Pro" panose="020B0509030403020204" pitchFamily="49" charset="0"/>
              </a:rPr>
              <a:t>float</a:t>
            </a:r>
          </a:p>
          <a:p>
            <a:r>
              <a:rPr lang="en-US" dirty="0" smtClean="0"/>
              <a:t>This constraint is probably acceptable for conventional use but will prevent certain implementations</a:t>
            </a:r>
          </a:p>
          <a:p>
            <a:r>
              <a:rPr lang="en-US" dirty="0" smtClean="0"/>
              <a:t>Suppose we wished to obtain a type for “big complex numbers” using the standard library module </a:t>
            </a:r>
            <a:r>
              <a:rPr lang="en-US" dirty="0" err="1" smtClean="0">
                <a:latin typeface="Source Code Pro" panose="020B0509030403020204" pitchFamily="49" charset="0"/>
              </a:rPr>
              <a:t>Num</a:t>
            </a:r>
            <a:r>
              <a:rPr lang="en-US" dirty="0" smtClean="0"/>
              <a:t>, that is to say:</a:t>
            </a:r>
            <a:endParaRPr lang="en-US" dirty="0"/>
          </a:p>
          <a:p>
            <a:endParaRPr lang="en-US" dirty="0" smtClean="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525" y="457200"/>
            <a:ext cx="45529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062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endParaRPr lang="en-US" dirty="0" smtClean="0"/>
          </a:p>
          <a:p>
            <a:r>
              <a:rPr lang="en-US" dirty="0" smtClean="0"/>
              <a:t>These complex number posses real and imaginary parts that are arbitrarily large and precise</a:t>
            </a:r>
          </a:p>
          <a:p>
            <a:endParaRPr lang="en-US" dirty="0"/>
          </a:p>
          <a:p>
            <a:endParaRPr lang="en-US" dirty="0" smtClean="0"/>
          </a:p>
          <a:p>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863" y="304800"/>
            <a:ext cx="7278687"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86321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smtClean="0"/>
          </a:p>
          <a:p>
            <a:pPr marL="0" indent="0">
              <a:buNone/>
            </a:pPr>
            <a:endParaRPr lang="en-US" dirty="0"/>
          </a:p>
          <a:p>
            <a:r>
              <a:rPr lang="en-US" dirty="0" smtClean="0"/>
              <a:t>It is observed that the types of the parameters of the constructor and the accessor of the module </a:t>
            </a:r>
            <a:r>
              <a:rPr lang="en-US" dirty="0" err="1" smtClean="0"/>
              <a:t>Complex_num</a:t>
            </a:r>
            <a:r>
              <a:rPr lang="en-US" dirty="0" smtClean="0"/>
              <a:t> have undergone a transformation</a:t>
            </a:r>
          </a:p>
          <a:p>
            <a:r>
              <a:rPr lang="en-US" dirty="0" smtClean="0"/>
              <a:t>The exterior representation of large numbers from </a:t>
            </a:r>
            <a:r>
              <a:rPr lang="en-US" dirty="0" err="1" smtClean="0">
                <a:latin typeface="Source Code Pro" panose="020B0509030403020204" pitchFamily="49" charset="0"/>
              </a:rPr>
              <a:t>Num</a:t>
            </a:r>
            <a:r>
              <a:rPr lang="en-US" dirty="0" smtClean="0"/>
              <a:t> uses strings instead of floating point numbers</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75" y="457200"/>
            <a:ext cx="814546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8" y="5295900"/>
            <a:ext cx="47720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869960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The module </a:t>
            </a:r>
            <a:r>
              <a:rPr lang="en-US" dirty="0" err="1" smtClean="0">
                <a:latin typeface="Source Code Pro" panose="020B0509030403020204" pitchFamily="49" charset="0"/>
              </a:rPr>
              <a:t>Complex_num</a:t>
            </a:r>
            <a:r>
              <a:rPr lang="en-US" dirty="0" smtClean="0"/>
              <a:t> does not satisfy the signature </a:t>
            </a:r>
            <a:r>
              <a:rPr lang="en-US" dirty="0" smtClean="0">
                <a:latin typeface="Source Code Pro" panose="020B0509030403020204" pitchFamily="49" charset="0"/>
              </a:rPr>
              <a:t>COMPLEX</a:t>
            </a:r>
          </a:p>
          <a:p>
            <a:r>
              <a:rPr lang="en-US" dirty="0" smtClean="0"/>
              <a:t>We can nevertheless generalize the signature with respect to the types of the constructors and accessors</a:t>
            </a:r>
          </a:p>
          <a:p>
            <a:endParaRPr lang="en-US" dirty="0" smtClean="0"/>
          </a:p>
          <a:p>
            <a:pPr marL="0" indent="0">
              <a:buNone/>
            </a:pPr>
            <a:r>
              <a:rPr lang="en-US" b="1" dirty="0" smtClean="0"/>
              <a:t>Technique of generalization of constructors/accessors for external types : </a:t>
            </a:r>
            <a:r>
              <a:rPr lang="en-US" dirty="0" smtClean="0"/>
              <a:t>If </a:t>
            </a:r>
            <a:r>
              <a:rPr lang="en-US" dirty="0" smtClean="0">
                <a:latin typeface="Source Code Pro" panose="020B0509030403020204" pitchFamily="49" charset="0"/>
              </a:rPr>
              <a:t>t</a:t>
            </a:r>
            <a:r>
              <a:rPr lang="en-US" dirty="0" smtClean="0"/>
              <a:t> is the representation of values of a datatype, we associate a type </a:t>
            </a:r>
            <a:r>
              <a:rPr lang="en-US" dirty="0" err="1" smtClean="0">
                <a:latin typeface="Source Code Pro" panose="020B0509030403020204" pitchFamily="49" charset="0"/>
              </a:rPr>
              <a:t>extern_t</a:t>
            </a:r>
            <a:r>
              <a:rPr lang="en-US" dirty="0" smtClean="0"/>
              <a:t> which constitutes an external view of an instance of t.</a:t>
            </a:r>
            <a:endParaRPr lang="en-US" b="1" dirty="0"/>
          </a:p>
        </p:txBody>
      </p:sp>
    </p:spTree>
    <p:extLst>
      <p:ext uri="{BB962C8B-B14F-4D97-AF65-F5344CB8AC3E}">
        <p14:creationId xmlns:p14="http://schemas.microsoft.com/office/powerpoint/2010/main" val="10486809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Thus, in </a:t>
            </a:r>
            <a:r>
              <a:rPr lang="en-US" dirty="0" smtClean="0">
                <a:latin typeface="Source Code Pro" panose="020B0509030403020204" pitchFamily="49" charset="0"/>
              </a:rPr>
              <a:t>COMPLEX</a:t>
            </a:r>
            <a:r>
              <a:rPr lang="en-US" dirty="0" smtClean="0"/>
              <a:t> we replace the type </a:t>
            </a:r>
            <a:r>
              <a:rPr lang="en-US" dirty="0" smtClean="0">
                <a:latin typeface="Source Code Pro" panose="020B0509030403020204" pitchFamily="49" charset="0"/>
              </a:rPr>
              <a:t>float * float </a:t>
            </a:r>
            <a:r>
              <a:rPr lang="en-US" dirty="0" smtClean="0"/>
              <a:t>with a new abstract type </a:t>
            </a:r>
            <a:r>
              <a:rPr lang="en-US" dirty="0" err="1" smtClean="0">
                <a:latin typeface="Source Code Pro" panose="020B0509030403020204" pitchFamily="49" charset="0"/>
              </a:rPr>
              <a:t>extern_complex</a:t>
            </a:r>
            <a:r>
              <a:rPr lang="en-US" dirty="0" smtClean="0"/>
              <a:t>:</a:t>
            </a:r>
          </a:p>
          <a:p>
            <a:endParaRPr lang="en-US" dirty="0"/>
          </a:p>
          <a:p>
            <a:endParaRPr lang="en-US" dirty="0" smtClean="0"/>
          </a:p>
          <a:p>
            <a:endParaRPr lang="en-US" dirty="0"/>
          </a:p>
          <a:p>
            <a:endParaRPr lang="en-US" dirty="0"/>
          </a:p>
          <a:p>
            <a:r>
              <a:rPr lang="en-US" dirty="0" smtClean="0"/>
              <a:t>The definition of the type </a:t>
            </a:r>
            <a:r>
              <a:rPr lang="en-US" dirty="0" err="1" smtClean="0">
                <a:latin typeface="Source Code Pro" panose="020B0509030403020204" pitchFamily="49" charset="0"/>
              </a:rPr>
              <a:t>extern_complex</a:t>
            </a:r>
            <a:r>
              <a:rPr lang="en-US" dirty="0" smtClean="0"/>
              <a:t> can then be added to </a:t>
            </a:r>
            <a:r>
              <a:rPr lang="en-US" dirty="0" err="1" smtClean="0">
                <a:latin typeface="Source Code Pro" panose="020B0509030403020204" pitchFamily="49" charset="0"/>
              </a:rPr>
              <a:t>Complex_num</a:t>
            </a:r>
            <a:r>
              <a:rPr lang="en-US" dirty="0" smtClean="0"/>
              <a:t>:</a:t>
            </a:r>
          </a:p>
          <a:p>
            <a:endParaRPr lang="en-US" dirty="0"/>
          </a:p>
          <a:p>
            <a:endParaRPr lang="en-US" dirty="0" smtClean="0"/>
          </a:p>
          <a:p>
            <a:endParaRPr lang="en-US" dirty="0"/>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3" y="1914525"/>
            <a:ext cx="532447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2339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endParaRPr lang="en-US" dirty="0" smtClean="0"/>
          </a:p>
          <a:p>
            <a:pPr marL="0" indent="0">
              <a:buNone/>
            </a:pPr>
            <a:endParaRPr lang="en-US" dirty="0" smtClean="0"/>
          </a:p>
          <a:p>
            <a:pPr marL="0" indent="0">
              <a:buNone/>
            </a:pPr>
            <a:endParaRPr lang="en-US" dirty="0"/>
          </a:p>
          <a:p>
            <a:r>
              <a:rPr lang="en-US" dirty="0" smtClean="0"/>
              <a:t>This implementation becomes compliant to the signature </a:t>
            </a:r>
            <a:r>
              <a:rPr lang="en-US" dirty="0" smtClean="0">
                <a:latin typeface="Source Code Pro" panose="020B0509030403020204" pitchFamily="49" charset="0"/>
              </a:rPr>
              <a:t>COMPLEX_MASK</a:t>
            </a:r>
            <a:r>
              <a:rPr lang="en-US" dirty="0" smtClean="0"/>
              <a:t>:</a:t>
            </a:r>
            <a:br>
              <a:rPr lang="en-US" dirty="0" smtClean="0"/>
            </a:br>
            <a:r>
              <a:rPr lang="en-US" dirty="0" smtClean="0"/>
              <a:t/>
            </a:r>
            <a:br>
              <a:rPr lang="en-US" dirty="0" smtClean="0"/>
            </a:br>
            <a:endParaRPr lang="en-US" dirty="0" smtClean="0"/>
          </a:p>
          <a:p>
            <a:r>
              <a:rPr lang="en-US" dirty="0" smtClean="0"/>
              <a:t>However, the types complex and </a:t>
            </a:r>
            <a:r>
              <a:rPr lang="en-US" dirty="0" err="1" smtClean="0"/>
              <a:t>extern_complex</a:t>
            </a:r>
            <a:r>
              <a:rPr lang="en-US" dirty="0" smtClean="0"/>
              <a:t> are now both made private by this explicit typing</a:t>
            </a:r>
          </a:p>
          <a:p>
            <a:r>
              <a:rPr lang="en-US" dirty="0" smtClean="0"/>
              <a:t>The functions make and show have become unusable:</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504825"/>
            <a:ext cx="51530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971800"/>
            <a:ext cx="54864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4511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smtClean="0"/>
          </a:p>
          <a:p>
            <a:endParaRPr lang="en-US" dirty="0" smtClean="0"/>
          </a:p>
          <a:p>
            <a:r>
              <a:rPr lang="en-US" dirty="0" smtClean="0"/>
              <a:t>This technique of generalization has augmented the possibilities of instantiation of a signature but necessarily requires exporting certain types after their implementation</a:t>
            </a:r>
          </a:p>
          <a:p>
            <a:r>
              <a:rPr lang="en-US" dirty="0" smtClean="0"/>
              <a:t>This situation finds itself in connection with the signature </a:t>
            </a:r>
            <a:r>
              <a:rPr lang="en-US" dirty="0" smtClean="0">
                <a:latin typeface="Source Code Pro" panose="020B0509030403020204" pitchFamily="49" charset="0"/>
              </a:rPr>
              <a:t>SET_GEN</a:t>
            </a:r>
            <a:r>
              <a:rPr lang="en-US" dirty="0" smtClean="0"/>
              <a:t> whose definitions of the generalized type </a:t>
            </a:r>
            <a:r>
              <a:rPr lang="en-US" dirty="0" smtClean="0">
                <a:latin typeface="Source Code Pro" panose="020B0509030403020204" pitchFamily="49" charset="0"/>
              </a:rPr>
              <a:t>‘a result </a:t>
            </a:r>
            <a:r>
              <a:rPr lang="en-US" dirty="0" smtClean="0"/>
              <a:t>will also have to be exported</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533400"/>
            <a:ext cx="8545513"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693688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In another words, we need a new rule of visibility of individual hiding of abstract types</a:t>
            </a:r>
          </a:p>
          <a:p>
            <a:r>
              <a:rPr lang="en-US" dirty="0" smtClean="0"/>
              <a:t>The more careful control of the visibility of the types will be possible thanks to a new construction which will be described next.</a:t>
            </a:r>
            <a:endParaRPr lang="en-US" dirty="0"/>
          </a:p>
        </p:txBody>
      </p:sp>
    </p:spTree>
    <p:extLst>
      <p:ext uri="{BB962C8B-B14F-4D97-AF65-F5344CB8AC3E}">
        <p14:creationId xmlns:p14="http://schemas.microsoft.com/office/powerpoint/2010/main" val="154186837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Individual hiding and type constraints</a:t>
            </a:r>
            <a:endParaRPr lang="en-US" dirty="0"/>
          </a:p>
        </p:txBody>
      </p:sp>
      <p:sp>
        <p:nvSpPr>
          <p:cNvPr id="3" name="Content Placeholder 2"/>
          <p:cNvSpPr>
            <a:spLocks noGrp="1"/>
          </p:cNvSpPr>
          <p:nvPr>
            <p:ph idx="1"/>
          </p:nvPr>
        </p:nvSpPr>
        <p:spPr/>
        <p:txBody>
          <a:bodyPr/>
          <a:lstStyle/>
          <a:p>
            <a:r>
              <a:rPr lang="en-US" dirty="0" smtClean="0"/>
              <a:t>Signatures can be supplemented by explicit type constraints</a:t>
            </a:r>
          </a:p>
          <a:p>
            <a:r>
              <a:rPr lang="en-US" dirty="0" smtClean="0"/>
              <a:t>The constraints are capable of associating </a:t>
            </a:r>
            <a:r>
              <a:rPr lang="en-US" i="1" dirty="0" smtClean="0"/>
              <a:t>a posteriori</a:t>
            </a:r>
            <a:r>
              <a:rPr lang="en-US" dirty="0" smtClean="0"/>
              <a:t> with definitions of abstract types and are expressed through the construction </a:t>
            </a:r>
            <a:r>
              <a:rPr lang="en-US" dirty="0" smtClean="0">
                <a:latin typeface="Source Code Pro" panose="020B0509030403020204" pitchFamily="49" charset="0"/>
              </a:rPr>
              <a:t>with type</a:t>
            </a:r>
            <a:r>
              <a:rPr lang="en-US" dirty="0" smtClean="0"/>
              <a:t>:</a:t>
            </a:r>
            <a:endParaRPr lang="en-US" dirty="0"/>
          </a:p>
        </p:txBody>
      </p:sp>
    </p:spTree>
    <p:extLst>
      <p:ext uri="{BB962C8B-B14F-4D97-AF65-F5344CB8AC3E}">
        <p14:creationId xmlns:p14="http://schemas.microsoft.com/office/powerpoint/2010/main" val="2451971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lvl="1"/>
            <a:r>
              <a:rPr lang="en-US" dirty="0" smtClean="0"/>
              <a:t>Lists</a:t>
            </a:r>
          </a:p>
          <a:p>
            <a:pPr marL="0" indent="0">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47825"/>
            <a:ext cx="5916613"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6149145"/>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smtClean="0"/>
          </a:p>
          <a:p>
            <a:pPr marL="0" indent="0">
              <a:buNone/>
            </a:pPr>
            <a:endParaRPr lang="en-US" dirty="0"/>
          </a:p>
          <a:p>
            <a:r>
              <a:rPr lang="en-US" dirty="0" smtClean="0"/>
              <a:t>In the above, &lt;type </a:t>
            </a:r>
            <a:r>
              <a:rPr lang="en-US" dirty="0" err="1" smtClean="0"/>
              <a:t>i</a:t>
            </a:r>
            <a:r>
              <a:rPr lang="en-US" dirty="0" smtClean="0"/>
              <a:t>&gt; denote types in &lt;SIGNATURE&gt; and the &lt;expression of type </a:t>
            </a:r>
            <a:r>
              <a:rPr lang="en-US" dirty="0" err="1" smtClean="0"/>
              <a:t>i</a:t>
            </a:r>
            <a:r>
              <a:rPr lang="en-US" dirty="0" smtClean="0"/>
              <a:t>&gt; is a valid type definition in the environment at the moment of application of the type constraint</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113" y="533400"/>
            <a:ext cx="7088187"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17040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For example:</a:t>
            </a:r>
          </a:p>
          <a:p>
            <a:endParaRPr lang="en-US" dirty="0"/>
          </a:p>
          <a:p>
            <a:endParaRPr lang="en-US" dirty="0" smtClean="0"/>
          </a:p>
          <a:p>
            <a:endParaRPr lang="en-US" dirty="0"/>
          </a:p>
          <a:p>
            <a:endParaRPr lang="en-US" dirty="0" smtClean="0"/>
          </a:p>
          <a:p>
            <a:endParaRPr lang="en-US" dirty="0"/>
          </a:p>
          <a:p>
            <a:r>
              <a:rPr lang="en-US" dirty="0" smtClean="0"/>
              <a:t>Thanks to this constraint, the type </a:t>
            </a:r>
            <a:r>
              <a:rPr lang="en-US" dirty="0" smtClean="0">
                <a:latin typeface="Source Code Pro" panose="020B0509030403020204" pitchFamily="49" charset="0"/>
              </a:rPr>
              <a:t>t</a:t>
            </a:r>
            <a:r>
              <a:rPr lang="en-US" dirty="0" smtClean="0"/>
              <a:t> is abstract in </a:t>
            </a:r>
            <a:r>
              <a:rPr lang="en-US" dirty="0" smtClean="0">
                <a:latin typeface="Source Code Pro" panose="020B0509030403020204" pitchFamily="49" charset="0"/>
              </a:rPr>
              <a:t>S1</a:t>
            </a:r>
            <a:r>
              <a:rPr lang="en-US" dirty="0" smtClean="0"/>
              <a:t> and made concrete in </a:t>
            </a:r>
            <a:r>
              <a:rPr lang="en-US" dirty="0" smtClean="0">
                <a:latin typeface="Source Code Pro" panose="020B0509030403020204" pitchFamily="49" charset="0"/>
              </a:rPr>
              <a:t>S2</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990600"/>
            <a:ext cx="55435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432817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smtClean="0"/>
              <a:t>Making types concrete with the </a:t>
            </a:r>
            <a:r>
              <a:rPr lang="en-US" b="1" dirty="0" smtClean="0">
                <a:latin typeface="Source Code Pro" panose="020B0509030403020204" pitchFamily="49" charset="0"/>
              </a:rPr>
              <a:t>with type </a:t>
            </a:r>
            <a:r>
              <a:rPr lang="en-US" b="1" dirty="0" smtClean="0"/>
              <a:t>construction : </a:t>
            </a:r>
            <a:r>
              <a:rPr lang="en-US" dirty="0" smtClean="0"/>
              <a:t>Type constraints can make concrete types of types that were not originally so. These types then become exportable.</a:t>
            </a:r>
          </a:p>
          <a:p>
            <a:endParaRPr lang="en-US" dirty="0" smtClean="0"/>
          </a:p>
          <a:p>
            <a:r>
              <a:rPr lang="en-US" dirty="0" smtClean="0"/>
              <a:t>A signature can thus see some of its abstract types become concrete. This transformation resolves the problem posed by the signature </a:t>
            </a:r>
            <a:r>
              <a:rPr lang="en-US" dirty="0" smtClean="0">
                <a:latin typeface="Source Code Pro" panose="020B0509030403020204" pitchFamily="49" charset="0"/>
              </a:rPr>
              <a:t>COMPLEX_MASK</a:t>
            </a:r>
            <a:r>
              <a:rPr lang="en-US" dirty="0" smtClean="0"/>
              <a:t>:</a:t>
            </a:r>
            <a:endParaRPr lang="en-US" dirty="0"/>
          </a:p>
        </p:txBody>
      </p:sp>
    </p:spTree>
    <p:extLst>
      <p:ext uri="{BB962C8B-B14F-4D97-AF65-F5344CB8AC3E}">
        <p14:creationId xmlns:p14="http://schemas.microsoft.com/office/powerpoint/2010/main" val="273876298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smtClean="0"/>
          </a:p>
          <a:p>
            <a:endParaRPr lang="en-US" dirty="0"/>
          </a:p>
          <a:p>
            <a:endParaRPr lang="en-US" dirty="0" smtClean="0"/>
          </a:p>
          <a:p>
            <a:pPr marL="0" indent="0">
              <a:buNone/>
            </a:pPr>
            <a:endParaRPr lang="en-US" dirty="0" smtClean="0"/>
          </a:p>
          <a:p>
            <a:r>
              <a:rPr lang="en-US" dirty="0" smtClean="0"/>
              <a:t>The constructor make becomes accessible from outside the module: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513" y="333375"/>
            <a:ext cx="602138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8" y="3924300"/>
            <a:ext cx="83645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98600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Here are some remarks to help with the usage of type constraints:</a:t>
            </a:r>
          </a:p>
          <a:p>
            <a:pPr lvl="1"/>
            <a:r>
              <a:rPr lang="en-US" i="1" dirty="0" smtClean="0"/>
              <a:t>Necessary duplication.</a:t>
            </a:r>
            <a:r>
              <a:rPr lang="en-US" dirty="0" smtClean="0"/>
              <a:t> The syntax imposed by the construction with type sometimes seems somewhat fastidious since it requires a flagrant duplication between the type constraints and the definitions in the module.</a:t>
            </a:r>
          </a:p>
          <a:p>
            <a:pPr lvl="2"/>
            <a:r>
              <a:rPr lang="en-US" i="1" dirty="0" smtClean="0"/>
              <a:t>The implementation of the module must be consistent with the signature transformed by the addition of the type constraint</a:t>
            </a:r>
          </a:p>
          <a:p>
            <a:pPr lvl="2"/>
            <a:r>
              <a:rPr lang="en-US" i="1" dirty="0" smtClean="0"/>
              <a:t>The duplication of code is the same as that which occurs in the relationship between signatures directly containing concrete types and their instantiations</a:t>
            </a:r>
            <a:endParaRPr lang="en-US" i="1" dirty="0"/>
          </a:p>
        </p:txBody>
      </p:sp>
    </p:spTree>
    <p:extLst>
      <p:ext uri="{BB962C8B-B14F-4D97-AF65-F5344CB8AC3E}">
        <p14:creationId xmlns:p14="http://schemas.microsoft.com/office/powerpoint/2010/main" val="301663204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lvl="1"/>
            <a:r>
              <a:rPr lang="en-US" i="1" dirty="0" smtClean="0"/>
              <a:t>Irreversibility of hiding. </a:t>
            </a:r>
            <a:r>
              <a:rPr lang="en-US" dirty="0" smtClean="0"/>
              <a:t>A type which is hidden may not become revealed by the addition of a type constraint</a:t>
            </a:r>
          </a:p>
          <a:p>
            <a:pPr lvl="2"/>
            <a:r>
              <a:rPr lang="en-US" dirty="0" smtClean="0"/>
              <a:t>For example:</a:t>
            </a:r>
          </a:p>
          <a:p>
            <a:pPr lvl="2"/>
            <a:endParaRPr lang="en-US" dirty="0"/>
          </a:p>
          <a:p>
            <a:pPr lvl="2"/>
            <a:endParaRPr lang="en-US" dirty="0" smtClean="0"/>
          </a:p>
          <a:p>
            <a:pPr lvl="2"/>
            <a:endParaRPr lang="en-US" dirty="0"/>
          </a:p>
          <a:p>
            <a:pPr lvl="2"/>
            <a:r>
              <a:rPr lang="en-US" dirty="0" smtClean="0"/>
              <a:t>The system can not make the link here between int and M1.t</a:t>
            </a:r>
          </a:p>
          <a:p>
            <a:pPr lvl="2"/>
            <a:r>
              <a:rPr lang="en-US" dirty="0" smtClean="0"/>
              <a:t>Indeed, the name of a hidden type is definitely associated with its module : the name of the </a:t>
            </a:r>
            <a:r>
              <a:rPr lang="en-US" dirty="0" smtClean="0">
                <a:latin typeface="Source Code Pro" panose="020B0509030403020204" pitchFamily="49" charset="0"/>
              </a:rPr>
              <a:t>int</a:t>
            </a:r>
            <a:r>
              <a:rPr lang="en-US" dirty="0" smtClean="0"/>
              <a:t> type hidden in </a:t>
            </a:r>
            <a:r>
              <a:rPr lang="en-US" dirty="0" smtClean="0">
                <a:latin typeface="Source Code Pro" panose="020B0509030403020204" pitchFamily="49" charset="0"/>
              </a:rPr>
              <a:t>M1</a:t>
            </a:r>
            <a:r>
              <a:rPr lang="en-US" dirty="0" smtClean="0"/>
              <a:t> is </a:t>
            </a:r>
            <a:r>
              <a:rPr lang="en-US" dirty="0" smtClean="0">
                <a:latin typeface="Source Code Pro" panose="020B0509030403020204" pitchFamily="49" charset="0"/>
              </a:rPr>
              <a:t>M.t</a:t>
            </a:r>
            <a:r>
              <a:rPr lang="en-US" dirty="0" smtClean="0"/>
              <a:t>. It is no longer equivalent to </a:t>
            </a:r>
            <a:r>
              <a:rPr lang="en-US" dirty="0" smtClean="0">
                <a:latin typeface="Source Code Pro" panose="020B0509030403020204" pitchFamily="49" charset="0"/>
              </a:rPr>
              <a:t>int</a:t>
            </a:r>
          </a:p>
        </p:txBody>
      </p:sp>
      <p:pic>
        <p:nvPicPr>
          <p:cNvPr id="204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2171700"/>
            <a:ext cx="8126413"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964357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Type constraints are the last ingredient needed to systematically implement abstract datatypes and more generally, modules whose implementations are systematically masked even in the case where it is necessary to export abstract types</a:t>
            </a:r>
            <a:endParaRPr lang="en-US" dirty="0"/>
          </a:p>
        </p:txBody>
      </p:sp>
    </p:spTree>
    <p:extLst>
      <p:ext uri="{BB962C8B-B14F-4D97-AF65-F5344CB8AC3E}">
        <p14:creationId xmlns:p14="http://schemas.microsoft.com/office/powerpoint/2010/main" val="98114316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28600"/>
            <a:ext cx="8229600" cy="5897563"/>
          </a:xfrm>
        </p:spPr>
        <p:txBody>
          <a:bodyPr>
            <a:normAutofit fontScale="92500"/>
          </a:bodyPr>
          <a:lstStyle/>
          <a:p>
            <a:pPr marL="0" indent="0">
              <a:buNone/>
            </a:pPr>
            <a:r>
              <a:rPr lang="en-US" b="1" dirty="0"/>
              <a:t>Modular programming with rigorous </a:t>
            </a:r>
            <a:r>
              <a:rPr lang="en-US" b="1" dirty="0" smtClean="0"/>
              <a:t>hiding:</a:t>
            </a:r>
            <a:r>
              <a:rPr lang="en-US" dirty="0" smtClean="0"/>
              <a:t/>
            </a:r>
            <a:br>
              <a:rPr lang="en-US" dirty="0" smtClean="0"/>
            </a:br>
            <a:endParaRPr lang="en-US" dirty="0" smtClean="0"/>
          </a:p>
          <a:p>
            <a:pPr marL="514350" indent="-514350">
              <a:buFont typeface="+mj-lt"/>
              <a:buAutoNum type="arabicPeriod"/>
            </a:pPr>
            <a:r>
              <a:rPr lang="en-US" dirty="0" smtClean="0"/>
              <a:t>No type definition is given in the signatures (no type definitively fixed as concrete)</a:t>
            </a:r>
          </a:p>
          <a:p>
            <a:pPr marL="514350" indent="-514350">
              <a:buFont typeface="+mj-lt"/>
              <a:buAutoNum type="arabicPeriod"/>
            </a:pPr>
            <a:r>
              <a:rPr lang="en-US" dirty="0" smtClean="0"/>
              <a:t>All modules are explicitly typed with a signature. </a:t>
            </a:r>
            <a:r>
              <a:rPr lang="en-US" dirty="0" smtClean="0">
                <a:latin typeface="Source Code Pro" panose="020B0509030403020204" pitchFamily="49" charset="0"/>
              </a:rPr>
              <a:t>with type </a:t>
            </a:r>
            <a:r>
              <a:rPr lang="en-US" dirty="0" smtClean="0"/>
              <a:t>constructions are applied on those types that need to be exported</a:t>
            </a:r>
          </a:p>
          <a:p>
            <a:pPr marL="400050" lvl="1" indent="0">
              <a:buNone/>
            </a:pPr>
            <a:endParaRPr lang="en-US" dirty="0" smtClean="0"/>
          </a:p>
          <a:p>
            <a:pPr marL="0" indent="0">
              <a:buNone/>
            </a:pPr>
            <a:r>
              <a:rPr lang="en-US" dirty="0" smtClean="0"/>
              <a:t>Note that the first point above does not prohibit making use of global types (like e.g. the predefined types) and, the generalization of types in signatures is not an obligation.</a:t>
            </a:r>
          </a:p>
        </p:txBody>
      </p:sp>
    </p:spTree>
    <p:extLst>
      <p:ext uri="{BB962C8B-B14F-4D97-AF65-F5344CB8AC3E}">
        <p14:creationId xmlns:p14="http://schemas.microsoft.com/office/powerpoint/2010/main" val="460648526"/>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conceptual generalization of signatures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Generalization renders signatures adaptable without having to redefine them, rename them and thus to organize their variations</a:t>
            </a:r>
          </a:p>
          <a:p>
            <a:r>
              <a:rPr lang="en-US" dirty="0" smtClean="0"/>
              <a:t>Additionally, the possibilities offered by type constraints make it possible to not fear the effects of the rules of visibility</a:t>
            </a:r>
          </a:p>
          <a:p>
            <a:r>
              <a:rPr lang="en-US" dirty="0" smtClean="0"/>
              <a:t>If the preceding examples reveal essential techniques, it is important to remark that generalization can also extend conceptually the field of description of a signature</a:t>
            </a:r>
            <a:endParaRPr lang="en-US" dirty="0"/>
          </a:p>
        </p:txBody>
      </p:sp>
    </p:spTree>
    <p:extLst>
      <p:ext uri="{BB962C8B-B14F-4D97-AF65-F5344CB8AC3E}">
        <p14:creationId xmlns:p14="http://schemas.microsoft.com/office/powerpoint/2010/main" val="42908040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dirty="0" smtClean="0"/>
              <a:t>For example, consider a new signature of the notion of a bi-dimensional space with a distance:</a:t>
            </a:r>
          </a:p>
          <a:p>
            <a:endParaRPr lang="en-US" dirty="0"/>
          </a:p>
          <a:p>
            <a:endParaRPr lang="en-US" dirty="0" smtClean="0"/>
          </a:p>
          <a:p>
            <a:endParaRPr lang="en-US" dirty="0"/>
          </a:p>
          <a:p>
            <a:r>
              <a:rPr lang="en-US" dirty="0" smtClean="0"/>
              <a:t>The number of dimensions of the space is fixed by the type of the constructor </a:t>
            </a:r>
            <a:r>
              <a:rPr lang="en-US" dirty="0" err="1" smtClean="0"/>
              <a:t>make_point</a:t>
            </a:r>
            <a:endParaRPr lang="en-US" dirty="0" smtClean="0"/>
          </a:p>
          <a:p>
            <a:r>
              <a:rPr lang="en-US" dirty="0" smtClean="0"/>
              <a:t>Applying the external type technique it is possible to work around this constraint and propose a more general specification of spaces:</a:t>
            </a:r>
          </a:p>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71600"/>
            <a:ext cx="538162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890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smtClean="0"/>
              <a:t> </a:t>
            </a: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57350"/>
            <a:ext cx="6611937"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95273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smtClean="0"/>
          </a:p>
          <a:p>
            <a:endParaRPr lang="en-US" dirty="0"/>
          </a:p>
          <a:p>
            <a:pPr marL="0" indent="0">
              <a:buNone/>
            </a:pPr>
            <a:endParaRPr lang="en-US" dirty="0"/>
          </a:p>
          <a:p>
            <a:r>
              <a:rPr lang="en-US" dirty="0" smtClean="0"/>
              <a:t>Here’s an instance adapted from one previously presented:</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8" y="476250"/>
            <a:ext cx="52292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3381375"/>
            <a:ext cx="6888163"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15126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But, it is equally possible to define spaces with different dimensions:</a:t>
            </a:r>
          </a:p>
          <a:p>
            <a:endParaRPr lang="en-US" dirty="0"/>
          </a:p>
          <a:p>
            <a:endParaRPr lang="en-US" dirty="0" smtClean="0"/>
          </a:p>
          <a:p>
            <a:endParaRPr lang="en-US" dirty="0"/>
          </a:p>
          <a:p>
            <a:endParaRPr lang="en-US" dirty="0" smtClean="0"/>
          </a:p>
          <a:p>
            <a:r>
              <a:rPr lang="en-US" dirty="0" smtClean="0"/>
              <a:t>It is also possible to envisage instantiations of the signature </a:t>
            </a:r>
            <a:r>
              <a:rPr lang="en-US" dirty="0" smtClean="0">
                <a:latin typeface="Source Code Pro" panose="020B0509030403020204" pitchFamily="49" charset="0"/>
              </a:rPr>
              <a:t>METRIC_SPACE</a:t>
            </a:r>
            <a:r>
              <a:rPr lang="en-US" dirty="0" smtClean="0"/>
              <a:t> with a dramatically different nature</a:t>
            </a:r>
          </a:p>
          <a:p>
            <a:r>
              <a:rPr lang="en-US" dirty="0" smtClean="0"/>
              <a:t>For example,</a:t>
            </a:r>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213" y="1524000"/>
            <a:ext cx="498157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795832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lvl="1"/>
            <a:r>
              <a:rPr lang="en-US" dirty="0" smtClean="0"/>
              <a:t>Recognition and compression of alphanumeric character strings are based generally on quantitative comparisons and their representations as binary numbers</a:t>
            </a:r>
          </a:p>
          <a:p>
            <a:pPr lvl="1"/>
            <a:r>
              <a:rPr lang="en-US" dirty="0" smtClean="0"/>
              <a:t>The functions of distance can be put into contribution in order to structure the set of recognized characters and the characters to be recognized</a:t>
            </a:r>
          </a:p>
          <a:p>
            <a:pPr lvl="1"/>
            <a:r>
              <a:rPr lang="en-US" dirty="0" smtClean="0"/>
              <a:t>The simplest of these functions is to count the number of pixels different from the respective representations</a:t>
            </a:r>
          </a:p>
          <a:p>
            <a:pPr lvl="1"/>
            <a:r>
              <a:rPr lang="en-US" dirty="0" smtClean="0"/>
              <a:t>Here is a possible implementation of this novel space also satisfying </a:t>
            </a:r>
            <a:r>
              <a:rPr lang="en-US" dirty="0" smtClean="0">
                <a:latin typeface="Source Code Pro" panose="020B0509030403020204" pitchFamily="49" charset="0"/>
              </a:rPr>
              <a:t>METRIC_SPACE</a:t>
            </a:r>
            <a:r>
              <a:rPr lang="en-US" dirty="0" smtClean="0"/>
              <a:t>:</a:t>
            </a:r>
            <a:endParaRPr lang="en-US" dirty="0"/>
          </a:p>
        </p:txBody>
      </p:sp>
    </p:spTree>
    <p:extLst>
      <p:ext uri="{BB962C8B-B14F-4D97-AF65-F5344CB8AC3E}">
        <p14:creationId xmlns:p14="http://schemas.microsoft.com/office/powerpoint/2010/main" val="44745796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endParaRPr lang="en-US" dirty="0"/>
          </a:p>
          <a:p>
            <a:endParaRPr lang="en-US" dirty="0" smtClean="0"/>
          </a:p>
          <a:p>
            <a:endParaRPr lang="en-US" dirty="0"/>
          </a:p>
          <a:p>
            <a:endParaRPr lang="en-US" dirty="0"/>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63" y="373063"/>
            <a:ext cx="7507287" cy="611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32255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Tactics for naming abstract datatypes</a:t>
            </a:r>
            <a:endParaRPr lang="en-US" dirty="0"/>
          </a:p>
        </p:txBody>
      </p:sp>
      <p:sp>
        <p:nvSpPr>
          <p:cNvPr id="3" name="Content Placeholder 2"/>
          <p:cNvSpPr>
            <a:spLocks noGrp="1"/>
          </p:cNvSpPr>
          <p:nvPr>
            <p:ph idx="1"/>
          </p:nvPr>
        </p:nvSpPr>
        <p:spPr/>
        <p:txBody>
          <a:bodyPr>
            <a:normAutofit lnSpcReduction="10000"/>
          </a:bodyPr>
          <a:lstStyle/>
          <a:p>
            <a:r>
              <a:rPr lang="en-US" dirty="0" smtClean="0"/>
              <a:t>The implementation of abstract datatypes by modular means is dependent on the relationship maintained by three elements:</a:t>
            </a:r>
          </a:p>
          <a:p>
            <a:pPr marL="971550" lvl="1" indent="-514350">
              <a:buFont typeface="+mj-lt"/>
              <a:buAutoNum type="arabicPeriod"/>
            </a:pPr>
            <a:r>
              <a:rPr lang="en-US" dirty="0" smtClean="0"/>
              <a:t>The signature of the datatype</a:t>
            </a:r>
          </a:p>
          <a:p>
            <a:pPr marL="971550" lvl="1" indent="-514350">
              <a:buFont typeface="+mj-lt"/>
              <a:buAutoNum type="arabicPeriod"/>
            </a:pPr>
            <a:r>
              <a:rPr lang="en-US" dirty="0" smtClean="0"/>
              <a:t>The type of the data itself</a:t>
            </a:r>
          </a:p>
          <a:p>
            <a:pPr marL="971550" lvl="1" indent="-514350">
              <a:buFont typeface="+mj-lt"/>
              <a:buAutoNum type="arabicPeriod"/>
            </a:pPr>
            <a:r>
              <a:rPr lang="en-US" dirty="0" smtClean="0"/>
              <a:t>The representation of values included in the datatype</a:t>
            </a:r>
          </a:p>
          <a:p>
            <a:pPr marL="571500" indent="-514350"/>
            <a:r>
              <a:rPr lang="en-US" dirty="0" smtClean="0"/>
              <a:t>These 3 elements must of course bear names and their choice is not so innocent of that</a:t>
            </a:r>
            <a:endParaRPr lang="en-US" dirty="0"/>
          </a:p>
        </p:txBody>
      </p:sp>
    </p:spTree>
    <p:extLst>
      <p:ext uri="{BB962C8B-B14F-4D97-AF65-F5344CB8AC3E}">
        <p14:creationId xmlns:p14="http://schemas.microsoft.com/office/powerpoint/2010/main" val="289163162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 names participate in the quality of the abstraction and they predispose more or less to compatibility</a:t>
            </a:r>
          </a:p>
          <a:p>
            <a:r>
              <a:rPr lang="en-US" dirty="0" smtClean="0"/>
              <a:t>One point in particular distinguishes many “naming tactics” :</a:t>
            </a:r>
          </a:p>
          <a:p>
            <a:pPr lvl="1"/>
            <a:r>
              <a:rPr lang="en-US" i="1" dirty="0" smtClean="0"/>
              <a:t>Homogenous naming tactics</a:t>
            </a:r>
            <a:r>
              <a:rPr lang="en-US" dirty="0" smtClean="0"/>
              <a:t> The distinctions between the 3 elements are reduced by names which are as similar as possible. For example :</a:t>
            </a:r>
            <a:endParaRPr lang="en-US" i="1" dirty="0"/>
          </a:p>
        </p:txBody>
      </p:sp>
    </p:spTree>
    <p:extLst>
      <p:ext uri="{BB962C8B-B14F-4D97-AF65-F5344CB8AC3E}">
        <p14:creationId xmlns:p14="http://schemas.microsoft.com/office/powerpoint/2010/main" val="3532711857"/>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smtClean="0"/>
          </a:p>
          <a:p>
            <a:endParaRPr lang="en-US" dirty="0"/>
          </a:p>
          <a:p>
            <a:endParaRPr lang="en-US" dirty="0" smtClean="0"/>
          </a:p>
          <a:p>
            <a:endParaRPr lang="en-US" dirty="0"/>
          </a:p>
          <a:p>
            <a:endParaRPr lang="en-US" dirty="0" smtClean="0"/>
          </a:p>
          <a:p>
            <a:pPr lvl="2"/>
            <a:r>
              <a:rPr lang="en-US" dirty="0" smtClean="0"/>
              <a:t>The homogeneity of naming expresses here that there is only one element that counts : the type of complex numbers</a:t>
            </a:r>
          </a:p>
          <a:p>
            <a:pPr lvl="1"/>
            <a:r>
              <a:rPr lang="en-US" i="1" dirty="0" smtClean="0"/>
              <a:t>Algebraic naming tactics.</a:t>
            </a:r>
            <a:r>
              <a:rPr lang="en-US" dirty="0" smtClean="0"/>
              <a:t> The distinctions between the 3 elements are emphasized by giving them distinct names</a:t>
            </a:r>
            <a:endParaRPr lang="en-US" i="1"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381000"/>
            <a:ext cx="52482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07148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lvl="2"/>
            <a:r>
              <a:rPr lang="en-US" dirty="0" smtClean="0"/>
              <a:t>The “algebraic” character of the datatype is also made apparent : a datatype is indeed a set of values structured by associated operations</a:t>
            </a:r>
          </a:p>
          <a:p>
            <a:pPr lvl="3"/>
            <a:r>
              <a:rPr lang="en-US" i="1" dirty="0" smtClean="0"/>
              <a:t>Strong distinction.</a:t>
            </a:r>
            <a:r>
              <a:rPr lang="en-US" dirty="0" smtClean="0"/>
              <a:t> We assert the difference between the type of data and its representation of values by different and descriptive names. For example:</a:t>
            </a:r>
            <a:r>
              <a:rPr lang="en-US" i="1" dirty="0" smtClean="0"/>
              <a:t/>
            </a:r>
            <a:br>
              <a:rPr lang="en-US" i="1" dirty="0" smtClean="0"/>
            </a:br>
            <a:r>
              <a:rPr lang="en-US" i="1" dirty="0" smtClean="0"/>
              <a:t/>
            </a:r>
            <a:br>
              <a:rPr lang="en-US" i="1" dirty="0" smtClean="0"/>
            </a:br>
            <a:r>
              <a:rPr lang="en-US" i="1" dirty="0" smtClean="0"/>
              <a:t/>
            </a:r>
            <a:br>
              <a:rPr lang="en-US" i="1" dirty="0" smtClean="0"/>
            </a:br>
            <a:r>
              <a:rPr lang="en-US" i="1" dirty="0" smtClean="0"/>
              <a:t/>
            </a:r>
            <a:br>
              <a:rPr lang="en-US" i="1" dirty="0" smtClean="0"/>
            </a:br>
            <a:r>
              <a:rPr lang="en-US" i="1" dirty="0" smtClean="0"/>
              <a:t/>
            </a:r>
            <a:br>
              <a:rPr lang="en-US" i="1" dirty="0" smtClean="0"/>
            </a:br>
            <a:r>
              <a:rPr lang="en-US" i="1" dirty="0" smtClean="0"/>
              <a:t/>
            </a:r>
            <a:br>
              <a:rPr lang="en-US" i="1" dirty="0" smtClean="0"/>
            </a:br>
            <a:r>
              <a:rPr lang="en-US" dirty="0" smtClean="0"/>
              <a:t>The representation of values here bears the particular name of </a:t>
            </a:r>
            <a:r>
              <a:rPr lang="en-US" dirty="0" smtClean="0">
                <a:latin typeface="Source Code Pro" panose="020B0509030403020204" pitchFamily="49" charset="0"/>
              </a:rPr>
              <a:t>point</a:t>
            </a:r>
            <a:r>
              <a:rPr lang="en-US" dirty="0" smtClean="0"/>
              <a:t> to which is added a distance generating by itself a particular space, that is to say, the </a:t>
            </a:r>
            <a:r>
              <a:rPr lang="en-US" dirty="0" smtClean="0">
                <a:latin typeface="Source Code Pro" panose="020B0509030403020204" pitchFamily="49" charset="0"/>
              </a:rPr>
              <a:t>Plane</a:t>
            </a:r>
            <a:r>
              <a:rPr lang="en-US" dirty="0" smtClean="0"/>
              <a:t>.</a:t>
            </a:r>
          </a:p>
          <a:p>
            <a:pPr lvl="3"/>
            <a:r>
              <a:rPr lang="en-US" i="1" dirty="0" smtClean="0"/>
              <a:t>Weak distinction. </a:t>
            </a:r>
            <a:r>
              <a:rPr lang="en-US" dirty="0" smtClean="0"/>
              <a:t>The characteristics of the representation of values are eluded by giving it a formal name and the most general possible (classically,</a:t>
            </a:r>
            <a:r>
              <a:rPr lang="en-US" i="1" dirty="0" smtClean="0"/>
              <a:t> </a:t>
            </a:r>
            <a:r>
              <a:rPr lang="en-US" dirty="0" smtClean="0">
                <a:latin typeface="Source Code Pro" panose="020B0509030403020204" pitchFamily="49" charset="0"/>
              </a:rPr>
              <a:t>t</a:t>
            </a:r>
            <a:r>
              <a:rPr lang="en-US" dirty="0" smtClean="0"/>
              <a:t>)</a:t>
            </a:r>
            <a:r>
              <a:rPr lang="en-US" i="1" dirty="0" smtClean="0"/>
              <a:t>.</a:t>
            </a:r>
            <a:r>
              <a:rPr lang="en-US" dirty="0" smtClean="0"/>
              <a:t> For example:</a:t>
            </a:r>
            <a:endParaRPr lang="en-US" i="1" dirty="0" smtClean="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5" y="2811463"/>
            <a:ext cx="32575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76245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endParaRPr lang="en-US" dirty="0" smtClean="0"/>
          </a:p>
          <a:p>
            <a:endParaRPr lang="en-US" dirty="0"/>
          </a:p>
          <a:p>
            <a:endParaRPr lang="en-US" dirty="0" smtClean="0"/>
          </a:p>
          <a:p>
            <a:pPr marL="1371600" lvl="3" indent="0">
              <a:buNone/>
            </a:pPr>
            <a:r>
              <a:rPr lang="en-US" dirty="0" smtClean="0"/>
              <a:t>In contrast to the “homogeneous” naming technique, an attempt is made here to diminish the distinctions between the datatype and the representation of values altering the role of the latter. The full name of the type in effect becomes </a:t>
            </a:r>
            <a:r>
              <a:rPr lang="en-US" dirty="0" smtClean="0">
                <a:latin typeface="Source Code Pro" panose="020B0509030403020204" pitchFamily="49" charset="0"/>
              </a:rPr>
              <a:t>Complex.t</a:t>
            </a:r>
          </a:p>
          <a:p>
            <a:r>
              <a:rPr lang="en-US" dirty="0" smtClean="0"/>
              <a:t>The tactic of algebraic naming permits expression of a distinction between a datatype and the containing signature : the instances of the signature can themselves form a characteristic group. For example:</a:t>
            </a: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685800"/>
            <a:ext cx="314325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746158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endParaRPr lang="en-US" dirty="0" smtClean="0"/>
          </a:p>
          <a:p>
            <a:endParaRPr lang="en-US" dirty="0"/>
          </a:p>
          <a:p>
            <a:endParaRPr lang="en-US" dirty="0" smtClean="0"/>
          </a:p>
          <a:p>
            <a:endParaRPr lang="en-US" dirty="0"/>
          </a:p>
          <a:p>
            <a:r>
              <a:rPr lang="en-US" dirty="0" smtClean="0"/>
              <a:t>Here, Plane is a particular instance of a metric space, that is to say </a:t>
            </a:r>
            <a:r>
              <a:rPr lang="en-US" dirty="0" smtClean="0">
                <a:latin typeface="Source Code Pro" panose="020B0509030403020204" pitchFamily="49" charset="0"/>
              </a:rPr>
              <a:t>METRIC_SPACE</a:t>
            </a:r>
          </a:p>
          <a:p>
            <a:r>
              <a:rPr lang="en-US" dirty="0" smtClean="0"/>
              <a:t>The same tactic can be applied to complex numbers but it requires a generalization of the signature</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463" y="304800"/>
            <a:ext cx="479107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782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8751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type of the container is naturally generic since the representation of </a:t>
            </a:r>
            <a:r>
              <a:rPr lang="en-US" dirty="0" smtClean="0">
                <a:latin typeface="Source Code Pro" panose="020B0509030403020204" pitchFamily="49" charset="0"/>
              </a:rPr>
              <a:t>‘a </a:t>
            </a:r>
            <a:r>
              <a:rPr lang="en-US" dirty="0" err="1" smtClean="0">
                <a:latin typeface="Source Code Pro" panose="020B0509030403020204" pitchFamily="49" charset="0"/>
              </a:rPr>
              <a:t>lin</a:t>
            </a:r>
            <a:r>
              <a:rPr lang="en-US" dirty="0" smtClean="0"/>
              <a:t> values is: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Most datatypes defined in the OCaml standard library are implemented using this technique</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3" y="1676400"/>
            <a:ext cx="7926387"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90764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a:t>It is sufficient in doing this to recognize that complex </a:t>
            </a:r>
            <a:r>
              <a:rPr lang="en-US" dirty="0" smtClean="0"/>
              <a:t>number are only one instance of a structure that makes it possible to “make calculations under favorable conditions”</a:t>
            </a:r>
          </a:p>
          <a:p>
            <a:r>
              <a:rPr lang="en-US" dirty="0" smtClean="0"/>
              <a:t>For example:</a:t>
            </a:r>
          </a:p>
          <a:p>
            <a:endParaRPr lang="en-US" dirty="0"/>
          </a:p>
          <a:p>
            <a:endParaRPr lang="en-US" dirty="0" smtClean="0"/>
          </a:p>
          <a:p>
            <a:endParaRPr lang="en-US" dirty="0"/>
          </a:p>
          <a:p>
            <a:r>
              <a:rPr lang="en-US" dirty="0" smtClean="0"/>
              <a:t>The type of complex numbers can then become an instance</a:t>
            </a:r>
          </a:p>
          <a:p>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0" y="2609850"/>
            <a:ext cx="7554913"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9713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smtClean="0"/>
          </a:p>
          <a:p>
            <a:endParaRPr lang="en-US" dirty="0"/>
          </a:p>
          <a:p>
            <a:r>
              <a:rPr lang="en-US" dirty="0" smtClean="0"/>
              <a:t>Let </a:t>
            </a:r>
            <a:r>
              <a:rPr lang="en-US" dirty="0"/>
              <a:t>us compare these naming tactics</a:t>
            </a:r>
          </a:p>
          <a:p>
            <a:pPr lvl="1"/>
            <a:r>
              <a:rPr lang="en-US" dirty="0" smtClean="0"/>
              <a:t>The tactic of “homogenous” naming permits economic generality while making declarations explicit within a signature. For example:</a:t>
            </a:r>
          </a:p>
          <a:p>
            <a:pPr lvl="1"/>
            <a:endParaRPr lang="en-US" dirty="0" smtClean="0"/>
          </a:p>
          <a:p>
            <a:pPr lvl="1"/>
            <a:r>
              <a:rPr lang="en-US" dirty="0" smtClean="0"/>
              <a:t>This tactic generates redundancies however since the complete name of the complete type is </a:t>
            </a:r>
            <a:r>
              <a:rPr lang="en-US" dirty="0" err="1" smtClean="0">
                <a:latin typeface="Source Code Pro" panose="020B0509030403020204" pitchFamily="49" charset="0"/>
              </a:rPr>
              <a:t>Complex.complex</a:t>
            </a:r>
            <a:endParaRPr lang="en-US" dirty="0">
              <a:latin typeface="Source Code Pro" panose="020B0509030403020204" pitchFamily="49" charset="0"/>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3" y="3781425"/>
            <a:ext cx="4943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57200"/>
            <a:ext cx="441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39116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lvl="1"/>
            <a:r>
              <a:rPr lang="en-US" dirty="0" smtClean="0"/>
              <a:t>It also hinders the generalization of a signature since a particular name is associated with the representation of values</a:t>
            </a:r>
          </a:p>
          <a:p>
            <a:pPr lvl="1"/>
            <a:r>
              <a:rPr lang="en-US" dirty="0" smtClean="0"/>
              <a:t>For example, a generalized signature such as </a:t>
            </a:r>
            <a:r>
              <a:rPr lang="en-US" dirty="0" smtClean="0">
                <a:latin typeface="Source Code Pro" panose="020B0509030403020204" pitchFamily="49" charset="0"/>
              </a:rPr>
              <a:t>ARITH</a:t>
            </a:r>
            <a:r>
              <a:rPr lang="en-US" dirty="0" smtClean="0"/>
              <a:t> must not display a name such as </a:t>
            </a:r>
            <a:r>
              <a:rPr lang="en-US" dirty="0" smtClean="0">
                <a:latin typeface="Source Code Pro" panose="020B0509030403020204" pitchFamily="49" charset="0"/>
              </a:rPr>
              <a:t>complex</a:t>
            </a:r>
          </a:p>
          <a:p>
            <a:pPr lvl="1"/>
            <a:r>
              <a:rPr lang="en-US" dirty="0" smtClean="0"/>
              <a:t>In contrast, the “strong algebraic” naming tactic remedies the redundancies and does not interfere with the generalization of a signature</a:t>
            </a:r>
          </a:p>
          <a:p>
            <a:pPr lvl="1"/>
            <a:r>
              <a:rPr lang="en-US" dirty="0" smtClean="0"/>
              <a:t>Additionally, this tactic favors compatibility between signatures when for example, the representation of values is systematically named </a:t>
            </a:r>
            <a:r>
              <a:rPr lang="en-US" dirty="0" smtClean="0">
                <a:latin typeface="Source Code Pro" panose="020B0509030403020204" pitchFamily="49" charset="0"/>
              </a:rPr>
              <a:t>t</a:t>
            </a:r>
            <a:endParaRPr lang="en-US" dirty="0">
              <a:latin typeface="Source Code Pro" panose="020B0509030403020204" pitchFamily="49" charset="0"/>
            </a:endParaRPr>
          </a:p>
        </p:txBody>
      </p:sp>
    </p:spTree>
    <p:extLst>
      <p:ext uri="{BB962C8B-B14F-4D97-AF65-F5344CB8AC3E}">
        <p14:creationId xmlns:p14="http://schemas.microsoft.com/office/powerpoint/2010/main" val="18046535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lvl="1"/>
            <a:r>
              <a:rPr lang="en-US" dirty="0" smtClean="0"/>
              <a:t>Nevertheless, this induces a loss of precision</a:t>
            </a:r>
          </a:p>
          <a:p>
            <a:pPr lvl="1"/>
            <a:r>
              <a:rPr lang="en-US" dirty="0" smtClean="0"/>
              <a:t>For example, in the case of complex numbers, the function for addition is specified as</a:t>
            </a:r>
          </a:p>
          <a:p>
            <a:endParaRPr lang="en-US" dirty="0"/>
          </a:p>
          <a:p>
            <a:pPr lvl="1"/>
            <a:r>
              <a:rPr lang="en-US" dirty="0" smtClean="0"/>
              <a:t>This imprecision can become annoying when a number modules interact with each other or when representation of values utilizes multiple distinct types</a:t>
            </a:r>
          </a:p>
          <a:p>
            <a:pPr lvl="1"/>
            <a:r>
              <a:rPr lang="en-US" dirty="0" smtClean="0"/>
              <a:t>It also sometimes reduces the possibility of pooling types</a:t>
            </a:r>
          </a:p>
          <a:p>
            <a:pPr lvl="1"/>
            <a:r>
              <a:rPr lang="en-US" dirty="0" smtClean="0"/>
              <a:t>Finally, the “weak algebraic” tactic proposes to make a more explicit distinction between names</a:t>
            </a:r>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1981200"/>
            <a:ext cx="27717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94826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1"/>
            <a:r>
              <a:rPr lang="en-US" dirty="0" smtClean="0"/>
              <a:t>This also engenders some imprecision but reduces the barriers to compatibility between signatures</a:t>
            </a:r>
          </a:p>
          <a:p>
            <a:r>
              <a:rPr lang="en-US" dirty="0" smtClean="0"/>
              <a:t>No naming technique is therefore perfect</a:t>
            </a:r>
          </a:p>
          <a:p>
            <a:r>
              <a:rPr lang="en-US" dirty="0" smtClean="0"/>
              <a:t>As a compromise, the “weakly algebraic” tactic is used in practice</a:t>
            </a:r>
          </a:p>
          <a:p>
            <a:r>
              <a:rPr lang="en-US" dirty="0" smtClean="0"/>
              <a:t>This for example, is applied to many types in the OCaml standard library</a:t>
            </a:r>
          </a:p>
          <a:p>
            <a:r>
              <a:rPr lang="en-US" dirty="0" smtClean="0"/>
              <a:t>We will see later that there exists a technique to rename the elements of a module that can be applied in good conditions</a:t>
            </a:r>
            <a:endParaRPr lang="en-US" dirty="0"/>
          </a:p>
        </p:txBody>
      </p:sp>
    </p:spTree>
    <p:extLst>
      <p:ext uri="{BB962C8B-B14F-4D97-AF65-F5344CB8AC3E}">
        <p14:creationId xmlns:p14="http://schemas.microsoft.com/office/powerpoint/2010/main" val="65384937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Universal type parameters and abstract types</a:t>
            </a:r>
            <a:endParaRPr lang="en-US" dirty="0"/>
          </a:p>
        </p:txBody>
      </p:sp>
      <p:sp>
        <p:nvSpPr>
          <p:cNvPr id="3" name="Content Placeholder 2"/>
          <p:cNvSpPr>
            <a:spLocks noGrp="1"/>
          </p:cNvSpPr>
          <p:nvPr>
            <p:ph idx="1"/>
          </p:nvPr>
        </p:nvSpPr>
        <p:spPr/>
        <p:txBody>
          <a:bodyPr>
            <a:normAutofit lnSpcReduction="10000"/>
          </a:bodyPr>
          <a:lstStyle/>
          <a:p>
            <a:r>
              <a:rPr lang="en-US" dirty="0" smtClean="0"/>
              <a:t>It is necessary to be careful of the level of genericity which is explained in a signature</a:t>
            </a:r>
          </a:p>
          <a:p>
            <a:r>
              <a:rPr lang="en-US" dirty="0" smtClean="0"/>
              <a:t>Consider for example the case of a function </a:t>
            </a:r>
            <a:r>
              <a:rPr lang="en-US" dirty="0" smtClean="0">
                <a:latin typeface="Source Code Pro" panose="020B0509030403020204" pitchFamily="49" charset="0"/>
              </a:rPr>
              <a:t>f</a:t>
            </a:r>
            <a:r>
              <a:rPr lang="en-US" dirty="0" smtClean="0"/>
              <a:t> specified in a signature and whose type </a:t>
            </a:r>
            <a:r>
              <a:rPr lang="en-US" dirty="0" smtClean="0">
                <a:latin typeface="Source Code Pro" panose="020B0509030403020204" pitchFamily="49" charset="0"/>
              </a:rPr>
              <a:t>T</a:t>
            </a:r>
            <a:r>
              <a:rPr lang="en-US" dirty="0" smtClean="0"/>
              <a:t> makes use of type parameters </a:t>
            </a:r>
            <a:r>
              <a:rPr lang="en-US" dirty="0" smtClean="0">
                <a:latin typeface="Source Code Pro" panose="020B0509030403020204" pitchFamily="49" charset="0"/>
              </a:rPr>
              <a:t>‘a</a:t>
            </a:r>
            <a:r>
              <a:rPr lang="en-US" dirty="0" smtClean="0"/>
              <a:t>, </a:t>
            </a:r>
            <a:r>
              <a:rPr lang="en-US" dirty="0" smtClean="0">
                <a:latin typeface="Source Code Pro" panose="020B0509030403020204" pitchFamily="49" charset="0"/>
              </a:rPr>
              <a:t>‘b</a:t>
            </a:r>
            <a:r>
              <a:rPr lang="en-US" dirty="0" smtClean="0"/>
              <a:t> etc.</a:t>
            </a:r>
          </a:p>
          <a:p>
            <a:r>
              <a:rPr lang="en-US" dirty="0" smtClean="0"/>
              <a:t>The implementation of </a:t>
            </a:r>
            <a:r>
              <a:rPr lang="en-US" dirty="0" smtClean="0">
                <a:latin typeface="Source Code Pro" panose="020B0509030403020204" pitchFamily="49" charset="0"/>
              </a:rPr>
              <a:t>f</a:t>
            </a:r>
            <a:r>
              <a:rPr lang="en-US" dirty="0" smtClean="0"/>
              <a:t> must be compatible with </a:t>
            </a:r>
            <a:r>
              <a:rPr lang="en-US" dirty="0" smtClean="0">
                <a:latin typeface="Source Code Pro" panose="020B0509030403020204" pitchFamily="49" charset="0"/>
              </a:rPr>
              <a:t>T</a:t>
            </a:r>
            <a:r>
              <a:rPr lang="en-US" dirty="0" smtClean="0"/>
              <a:t>, at least as generic as imposed by </a:t>
            </a:r>
            <a:r>
              <a:rPr lang="en-US" dirty="0" smtClean="0">
                <a:latin typeface="Source Code Pro" panose="020B0509030403020204" pitchFamily="49" charset="0"/>
              </a:rPr>
              <a:t>T</a:t>
            </a:r>
          </a:p>
          <a:p>
            <a:r>
              <a:rPr lang="en-US" dirty="0" smtClean="0"/>
              <a:t>Experience shows that this evidence is not so easy to apprehen</a:t>
            </a:r>
            <a:r>
              <a:rPr lang="en-US" dirty="0"/>
              <a:t>d</a:t>
            </a:r>
          </a:p>
        </p:txBody>
      </p:sp>
    </p:spTree>
    <p:extLst>
      <p:ext uri="{BB962C8B-B14F-4D97-AF65-F5344CB8AC3E}">
        <p14:creationId xmlns:p14="http://schemas.microsoft.com/office/powerpoint/2010/main" val="146636817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Here for example is a signature which might seem to specify in a very general manner, types for ordered sets:</a:t>
            </a:r>
          </a:p>
          <a:p>
            <a:endParaRPr lang="en-US" dirty="0"/>
          </a:p>
          <a:p>
            <a:endParaRPr lang="en-US" dirty="0" smtClean="0"/>
          </a:p>
          <a:p>
            <a:r>
              <a:rPr lang="en-US" dirty="0" smtClean="0"/>
              <a:t>The signature requires production of an implementation of </a:t>
            </a:r>
            <a:r>
              <a:rPr lang="en-US" dirty="0" err="1" smtClean="0">
                <a:latin typeface="Source Code Pro" panose="020B0509030403020204" pitchFamily="49" charset="0"/>
              </a:rPr>
              <a:t>less_or_equal</a:t>
            </a:r>
            <a:r>
              <a:rPr lang="en-US" dirty="0" smtClean="0"/>
              <a:t> that is completely generic</a:t>
            </a:r>
          </a:p>
          <a:p>
            <a:r>
              <a:rPr lang="en-US" dirty="0" smtClean="0"/>
              <a:t>Any function whose implementation is more specific would not satisfy</a:t>
            </a:r>
            <a:endParaRPr 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788" y="2057400"/>
            <a:ext cx="49244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27253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r>
              <a:rPr lang="en-US" dirty="0" smtClean="0"/>
              <a:t>Recall that only the predefined predicates are able to offer such genericity</a:t>
            </a:r>
          </a:p>
          <a:p>
            <a:r>
              <a:rPr lang="en-US" dirty="0" smtClean="0"/>
              <a:t>The signature that specifies ordered sets is therefore of the form:</a:t>
            </a:r>
          </a:p>
          <a:p>
            <a:endParaRPr lang="en-US" dirty="0"/>
          </a:p>
          <a:p>
            <a:endParaRPr lang="en-US" dirty="0" smtClean="0"/>
          </a:p>
          <a:p>
            <a:endParaRPr lang="en-US" dirty="0"/>
          </a:p>
          <a:p>
            <a:endParaRPr lang="en-US" dirty="0" smtClean="0"/>
          </a:p>
          <a:p>
            <a:r>
              <a:rPr lang="en-US" dirty="0" smtClean="0"/>
              <a:t>In this signature, the indicated implementation of </a:t>
            </a:r>
            <a:r>
              <a:rPr lang="en-US" dirty="0" err="1" smtClean="0">
                <a:latin typeface="Source Code Pro" panose="020B0509030403020204" pitchFamily="49" charset="0"/>
              </a:rPr>
              <a:t>less_or_equal</a:t>
            </a:r>
            <a:r>
              <a:rPr lang="en-US" dirty="0" smtClean="0"/>
              <a:t> is dependent on the instantiation of the abstract type </a:t>
            </a:r>
            <a:r>
              <a:rPr lang="en-US" dirty="0" smtClean="0">
                <a:latin typeface="Source Code Pro" panose="020B0509030403020204" pitchFamily="49" charset="0"/>
              </a:rPr>
              <a:t>t</a:t>
            </a:r>
            <a:endParaRPr lang="en-US" dirty="0">
              <a:latin typeface="Source Code Pro" panose="020B0509030403020204" pitchFamily="49" charset="0"/>
            </a:endParaRPr>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514600"/>
            <a:ext cx="46577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215233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specification possesses a certain level of genericity as in </a:t>
            </a:r>
            <a:r>
              <a:rPr lang="en-US" dirty="0" smtClean="0">
                <a:latin typeface="Source Code Pro" panose="020B0509030403020204" pitchFamily="49" charset="0"/>
              </a:rPr>
              <a:t>ORDER_GEN</a:t>
            </a:r>
            <a:r>
              <a:rPr lang="en-US" dirty="0" smtClean="0"/>
              <a:t> but only through the utilization of the abstract type</a:t>
            </a:r>
          </a:p>
          <a:p>
            <a:r>
              <a:rPr lang="en-US" dirty="0" smtClean="0"/>
              <a:t>The implementation here is not required to be totally generic and the function </a:t>
            </a:r>
            <a:r>
              <a:rPr lang="en-US" dirty="0" err="1" smtClean="0">
                <a:latin typeface="Source Code Pro" panose="020B0509030403020204" pitchFamily="49" charset="0"/>
              </a:rPr>
              <a:t>less_or_equal</a:t>
            </a:r>
            <a:r>
              <a:rPr lang="en-US" dirty="0" smtClean="0"/>
              <a:t> may exploit the characteristics of the concrete type </a:t>
            </a:r>
            <a:r>
              <a:rPr lang="en-US" dirty="0" smtClean="0">
                <a:latin typeface="Source Code Pro" panose="020B0509030403020204" pitchFamily="49" charset="0"/>
              </a:rPr>
              <a:t>t</a:t>
            </a:r>
          </a:p>
          <a:p>
            <a:r>
              <a:rPr lang="en-US" dirty="0" smtClean="0"/>
              <a:t>Here is an example of ordered strings for the value of their interpretation in base 256 according to the ASCII code of their characters</a:t>
            </a:r>
            <a:endParaRPr lang="en-US" dirty="0"/>
          </a:p>
        </p:txBody>
      </p:sp>
    </p:spTree>
    <p:extLst>
      <p:ext uri="{BB962C8B-B14F-4D97-AF65-F5344CB8AC3E}">
        <p14:creationId xmlns:p14="http://schemas.microsoft.com/office/powerpoint/2010/main" val="242758039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For example, “</a:t>
            </a:r>
            <a:r>
              <a:rPr lang="en-US" dirty="0" err="1" smtClean="0"/>
              <a:t>eol</a:t>
            </a:r>
            <a:r>
              <a:rPr lang="en-US" dirty="0" smtClean="0"/>
              <a:t>” corresponds to the code </a:t>
            </a:r>
            <a:r>
              <a:rPr lang="en-US" i="1" dirty="0" smtClean="0"/>
              <a:t>cod</a:t>
            </a:r>
            <a:r>
              <a:rPr lang="en-US" dirty="0" smtClean="0"/>
              <a:t> (e) * 256</a:t>
            </a:r>
            <a:r>
              <a:rPr lang="en-US" baseline="30000" dirty="0" smtClean="0"/>
              <a:t>2</a:t>
            </a:r>
            <a:r>
              <a:rPr lang="en-US" dirty="0" smtClean="0"/>
              <a:t> + </a:t>
            </a:r>
            <a:r>
              <a:rPr lang="en-US" i="1" dirty="0" smtClean="0"/>
              <a:t>cod </a:t>
            </a:r>
            <a:r>
              <a:rPr lang="en-US" dirty="0" smtClean="0"/>
              <a:t>(o) * 256</a:t>
            </a:r>
            <a:r>
              <a:rPr lang="en-US" baseline="30000" dirty="0" smtClean="0"/>
              <a:t>1</a:t>
            </a:r>
            <a:r>
              <a:rPr lang="en-US" dirty="0" smtClean="0"/>
              <a:t> + </a:t>
            </a:r>
            <a:r>
              <a:rPr lang="en-US" i="1" dirty="0" smtClean="0"/>
              <a:t>cod</a:t>
            </a:r>
            <a:r>
              <a:rPr lang="en-US" dirty="0" smtClean="0"/>
              <a:t> (l) * 256</a:t>
            </a:r>
            <a:r>
              <a:rPr lang="en-US" baseline="30000" dirty="0" smtClean="0"/>
              <a:t>0</a:t>
            </a:r>
            <a:r>
              <a:rPr lang="en-US" dirty="0"/>
              <a:t> </a:t>
            </a:r>
            <a:endParaRPr lang="en-US" dirty="0" smtClean="0"/>
          </a:p>
          <a:p>
            <a:r>
              <a:rPr lang="en-US" dirty="0" smtClean="0"/>
              <a:t>This implementation applies a memoization of the sum and illustrates a new case where hiding and specification are useful:</a:t>
            </a:r>
          </a:p>
        </p:txBody>
      </p:sp>
    </p:spTree>
    <p:extLst>
      <p:ext uri="{BB962C8B-B14F-4D97-AF65-F5344CB8AC3E}">
        <p14:creationId xmlns:p14="http://schemas.microsoft.com/office/powerpoint/2010/main" val="4015832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Remarks on the rules of module definitions</a:t>
            </a:r>
            <a:endParaRPr lang="en-US" dirty="0"/>
          </a:p>
        </p:txBody>
      </p:sp>
      <p:sp>
        <p:nvSpPr>
          <p:cNvPr id="3" name="Content Placeholder 2"/>
          <p:cNvSpPr>
            <a:spLocks noGrp="1"/>
          </p:cNvSpPr>
          <p:nvPr>
            <p:ph idx="1"/>
          </p:nvPr>
        </p:nvSpPr>
        <p:spPr/>
        <p:txBody>
          <a:bodyPr/>
          <a:lstStyle/>
          <a:p>
            <a:r>
              <a:rPr lang="en-US" i="1" dirty="0" smtClean="0"/>
              <a:t>The evaluation of elements in a module follow their individual evaluation rules. E.g.</a:t>
            </a:r>
            <a:br>
              <a:rPr lang="en-US" i="1" dirty="0" smtClean="0"/>
            </a:br>
            <a:r>
              <a:rPr lang="en-US" i="1" dirty="0" smtClean="0"/>
              <a:t/>
            </a:r>
            <a:br>
              <a:rPr lang="en-US" i="1" dirty="0" smtClean="0"/>
            </a:br>
            <a:r>
              <a:rPr lang="en-US" i="1" dirty="0" smtClean="0"/>
              <a:t/>
            </a:r>
            <a:br>
              <a:rPr lang="en-US" i="1" dirty="0" smtClean="0"/>
            </a:br>
            <a:endParaRPr lang="en-US" i="1" dirty="0" smtClean="0"/>
          </a:p>
          <a:p>
            <a:pPr lvl="1"/>
            <a:r>
              <a:rPr lang="en-US" dirty="0" smtClean="0"/>
              <a:t>It is only when </a:t>
            </a:r>
            <a:r>
              <a:rPr lang="en-US" dirty="0" smtClean="0">
                <a:latin typeface="Source Code Pro" panose="020B0509030403020204" pitchFamily="49" charset="0"/>
              </a:rPr>
              <a:t>f</a:t>
            </a:r>
            <a:r>
              <a:rPr lang="en-US" dirty="0" smtClean="0"/>
              <a:t> is applied that an exception is thrown</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701925"/>
            <a:ext cx="37814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958214"/>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7850" y="427037"/>
            <a:ext cx="7908299"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2271318"/>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There exist situations when the choice between type parameters and abstract types proves more delicate than the above especially when these two kinds of parameters combine</a:t>
            </a:r>
          </a:p>
          <a:p>
            <a:r>
              <a:rPr lang="en-US" dirty="0" smtClean="0"/>
              <a:t>For example, consider the problem of specifying a datatype for a “production line”</a:t>
            </a:r>
          </a:p>
          <a:p>
            <a:r>
              <a:rPr lang="en-US" dirty="0" smtClean="0"/>
              <a:t>That is, processes that generate sequentially and on demand, random numbers, events of inputs/outputs, quotes etc.</a:t>
            </a:r>
            <a:endParaRPr lang="en-US" dirty="0"/>
          </a:p>
        </p:txBody>
      </p:sp>
    </p:spTree>
    <p:extLst>
      <p:ext uri="{BB962C8B-B14F-4D97-AF65-F5344CB8AC3E}">
        <p14:creationId xmlns:p14="http://schemas.microsoft.com/office/powerpoint/2010/main" val="293066635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Here is the first specification:</a:t>
            </a:r>
          </a:p>
          <a:p>
            <a:endParaRPr lang="en-US" dirty="0"/>
          </a:p>
          <a:p>
            <a:endParaRPr lang="en-US" dirty="0" smtClean="0"/>
          </a:p>
          <a:p>
            <a:endParaRPr lang="en-US" dirty="0"/>
          </a:p>
          <a:p>
            <a:r>
              <a:rPr lang="en-US" dirty="0" smtClean="0"/>
              <a:t>At first glance, nothing seems suspect in the signature which resembles those proposed for sequential containers</a:t>
            </a:r>
          </a:p>
          <a:p>
            <a:r>
              <a:rPr lang="en-US" dirty="0" smtClean="0"/>
              <a:t>Nevertheless, it is observed that the constructor </a:t>
            </a:r>
            <a:r>
              <a:rPr lang="en-US" dirty="0" smtClean="0">
                <a:latin typeface="Source Code Pro" panose="020B0509030403020204" pitchFamily="49" charset="0"/>
              </a:rPr>
              <a:t>make</a:t>
            </a:r>
            <a:r>
              <a:rPr lang="en-US" dirty="0" smtClean="0"/>
              <a:t> must be generic even though it is rather to provide a production line of particular elements</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5" y="1066800"/>
            <a:ext cx="48196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874953"/>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Indeed, here is an example of a production line in the form of a stream that generates random binary sequences:</a:t>
            </a:r>
          </a:p>
          <a:p>
            <a:endParaRPr lang="en-US" dirty="0"/>
          </a:p>
          <a:p>
            <a:endParaRPr lang="en-US" dirty="0" smtClean="0"/>
          </a:p>
          <a:p>
            <a:endParaRPr lang="en-US" dirty="0"/>
          </a:p>
          <a:p>
            <a:endParaRPr lang="en-US" dirty="0" smtClean="0"/>
          </a:p>
          <a:p>
            <a:r>
              <a:rPr lang="en-US" dirty="0" smtClean="0"/>
              <a:t>This module does not satisfy </a:t>
            </a:r>
            <a:r>
              <a:rPr lang="en-US" dirty="0" smtClean="0">
                <a:latin typeface="Source Code Pro" panose="020B0509030403020204" pitchFamily="49" charset="0"/>
              </a:rPr>
              <a:t>PRODUCTION_LINE_GEN</a:t>
            </a:r>
            <a:r>
              <a:rPr lang="en-US" dirty="0" smtClean="0"/>
              <a:t> since its constructor is obviously not generic being of type</a:t>
            </a:r>
            <a:endParaRPr 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1752600"/>
            <a:ext cx="50958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724525"/>
            <a:ext cx="34671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96548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type is less general than specified</a:t>
            </a:r>
          </a:p>
          <a:p>
            <a:r>
              <a:rPr lang="en-US" dirty="0" smtClean="0"/>
              <a:t>Nevertheless, as in the case of ordered types, we can replace the type variable with an abstract type:</a:t>
            </a:r>
          </a:p>
          <a:p>
            <a:endParaRPr lang="en-US" dirty="0"/>
          </a:p>
          <a:p>
            <a:endParaRPr lang="en-US" dirty="0" smtClean="0"/>
          </a:p>
          <a:p>
            <a:endParaRPr lang="en-US" dirty="0"/>
          </a:p>
          <a:p>
            <a:endParaRPr lang="en-US" dirty="0" smtClean="0"/>
          </a:p>
          <a:p>
            <a:r>
              <a:rPr lang="en-US" dirty="0" smtClean="0"/>
              <a:t>The </a:t>
            </a:r>
            <a:r>
              <a:rPr lang="en-US" dirty="0" err="1" smtClean="0">
                <a:latin typeface="Source Code Pro" panose="020B0509030403020204" pitchFamily="49" charset="0"/>
              </a:rPr>
              <a:t>Rand_bin</a:t>
            </a:r>
            <a:r>
              <a:rPr lang="en-US" dirty="0" smtClean="0">
                <a:latin typeface="Source Code Pro" panose="020B0509030403020204" pitchFamily="49" charset="0"/>
              </a:rPr>
              <a:t> </a:t>
            </a:r>
            <a:r>
              <a:rPr lang="en-US" dirty="0" smtClean="0"/>
              <a:t>module satisfies this signature</a:t>
            </a:r>
            <a:endParaRPr 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19375"/>
            <a:ext cx="563880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120783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endParaRPr lang="en-US" dirty="0" smtClean="0"/>
          </a:p>
          <a:p>
            <a:endParaRPr lang="en-US" dirty="0"/>
          </a:p>
          <a:p>
            <a:endParaRPr lang="en-US" dirty="0" smtClean="0"/>
          </a:p>
          <a:p>
            <a:endParaRPr lang="en-US" dirty="0"/>
          </a:p>
          <a:p>
            <a:r>
              <a:rPr lang="en-US" dirty="0" smtClean="0"/>
              <a:t>The signature </a:t>
            </a:r>
            <a:r>
              <a:rPr lang="en-US" dirty="0" smtClean="0">
                <a:latin typeface="Source Code Pro" panose="020B0509030403020204" pitchFamily="49" charset="0"/>
              </a:rPr>
              <a:t>PRODUCTION_LINE</a:t>
            </a:r>
            <a:r>
              <a:rPr lang="en-US" dirty="0" smtClean="0"/>
              <a:t> uses here an abstract type </a:t>
            </a:r>
            <a:r>
              <a:rPr lang="en-US" dirty="0" smtClean="0">
                <a:latin typeface="Source Code Pro" panose="020B0509030403020204" pitchFamily="49" charset="0"/>
              </a:rPr>
              <a:t>‘a </a:t>
            </a:r>
            <a:r>
              <a:rPr lang="en-US" dirty="0" err="1" smtClean="0">
                <a:latin typeface="Source Code Pro" panose="020B0509030403020204" pitchFamily="49" charset="0"/>
              </a:rPr>
              <a:t>product_line</a:t>
            </a:r>
            <a:r>
              <a:rPr lang="en-US" dirty="0" smtClean="0">
                <a:latin typeface="Source Code Pro" panose="020B0509030403020204" pitchFamily="49" charset="0"/>
              </a:rPr>
              <a:t> </a:t>
            </a:r>
            <a:r>
              <a:rPr lang="en-US" dirty="0" smtClean="0"/>
              <a:t>so as to be able to indicate a strict relationship between the production lines and the data they produce</a:t>
            </a:r>
          </a:p>
          <a:p>
            <a:r>
              <a:rPr lang="en-US" dirty="0" smtClean="0"/>
              <a:t>Indeed, in this signature, the type is explicitly in the expression </a:t>
            </a:r>
            <a:r>
              <a:rPr lang="en-US" dirty="0" smtClean="0">
                <a:latin typeface="Source Code Pro" panose="020B0509030403020204" pitchFamily="49" charset="0"/>
              </a:rPr>
              <a:t>data </a:t>
            </a:r>
            <a:r>
              <a:rPr lang="en-US" dirty="0" err="1" smtClean="0">
                <a:latin typeface="Source Code Pro" panose="020B0509030403020204" pitchFamily="49" charset="0"/>
              </a:rPr>
              <a:t>product_line</a:t>
            </a:r>
            <a:endParaRPr lang="en-US" dirty="0">
              <a:latin typeface="Source Code Pro" panose="020B0509030403020204" pitchFamily="49" charset="0"/>
            </a:endParaRP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381000"/>
            <a:ext cx="7974013"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35462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Here is an alternative:</a:t>
            </a:r>
          </a:p>
          <a:p>
            <a:endParaRPr lang="en-US" dirty="0"/>
          </a:p>
          <a:p>
            <a:endParaRPr lang="en-US" dirty="0" smtClean="0"/>
          </a:p>
          <a:p>
            <a:endParaRPr lang="en-US" dirty="0"/>
          </a:p>
          <a:p>
            <a:endParaRPr lang="en-US" dirty="0" smtClean="0"/>
          </a:p>
          <a:p>
            <a:r>
              <a:rPr lang="en-US" dirty="0" smtClean="0"/>
              <a:t>The link between </a:t>
            </a:r>
            <a:r>
              <a:rPr lang="en-US" dirty="0" smtClean="0">
                <a:latin typeface="Source Code Pro" panose="020B0509030403020204" pitchFamily="49" charset="0"/>
              </a:rPr>
              <a:t>data</a:t>
            </a:r>
            <a:r>
              <a:rPr lang="en-US" dirty="0" smtClean="0"/>
              <a:t> and </a:t>
            </a:r>
            <a:r>
              <a:rPr lang="en-US" dirty="0" err="1" smtClean="0">
                <a:latin typeface="Source Code Pro" panose="020B0509030403020204" pitchFamily="49" charset="0"/>
              </a:rPr>
              <a:t>product_line</a:t>
            </a:r>
            <a:r>
              <a:rPr lang="en-US" dirty="0" smtClean="0"/>
              <a:t> gives more latitude : the representation of data in the link to the product isn’t necessarily the same as that seen from the outside</a:t>
            </a: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90600"/>
            <a:ext cx="472440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676260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For example, here is a case where the definition of the type </a:t>
            </a:r>
            <a:r>
              <a:rPr lang="en-US" dirty="0" err="1" smtClean="0">
                <a:latin typeface="Source Code Pro" panose="020B0509030403020204" pitchFamily="49" charset="0"/>
              </a:rPr>
              <a:t>product_line</a:t>
            </a:r>
            <a:r>
              <a:rPr lang="en-US" dirty="0" smtClean="0"/>
              <a:t> permits modifiable data:</a:t>
            </a:r>
          </a:p>
          <a:p>
            <a:endParaRPr lang="en-US" dirty="0"/>
          </a:p>
          <a:p>
            <a:endParaRPr lang="en-US" dirty="0" smtClean="0"/>
          </a:p>
          <a:p>
            <a:endParaRPr lang="en-US" dirty="0"/>
          </a:p>
          <a:p>
            <a:r>
              <a:rPr lang="en-US" dirty="0" smtClean="0"/>
              <a:t>Thus, the elaboration of signatures gives the programmer choices to make between universal parameters and abstract types</a:t>
            </a:r>
          </a:p>
          <a:p>
            <a:r>
              <a:rPr lang="en-US" dirty="0" smtClean="0"/>
              <a:t>These should in fact be considered as two kinds of parameters in signatures</a:t>
            </a: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1981200"/>
            <a:ext cx="516255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708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b="1" dirty="0" smtClean="0"/>
              <a:t>Difference between type parameters in signatures : </a:t>
            </a:r>
            <a:endParaRPr lang="en-US" dirty="0" smtClean="0"/>
          </a:p>
          <a:p>
            <a:r>
              <a:rPr lang="en-US" i="1" dirty="0" smtClean="0"/>
              <a:t>Universal type parameters </a:t>
            </a:r>
            <a:r>
              <a:rPr lang="en-US" dirty="0" smtClean="0"/>
              <a:t> impose generic implementations. Their instantiation is performed automatically by the type system</a:t>
            </a:r>
          </a:p>
          <a:p>
            <a:r>
              <a:rPr lang="en-US" i="1" dirty="0" smtClean="0"/>
              <a:t>Abstract types</a:t>
            </a:r>
            <a:r>
              <a:rPr lang="en-US" dirty="0" smtClean="0"/>
              <a:t> do not impose generic implementations. Their instantiations are established explicitly case by case</a:t>
            </a:r>
          </a:p>
          <a:p>
            <a:endParaRPr lang="en-US" i="1" dirty="0"/>
          </a:p>
        </p:txBody>
      </p:sp>
    </p:spTree>
    <p:extLst>
      <p:ext uri="{BB962C8B-B14F-4D97-AF65-F5344CB8AC3E}">
        <p14:creationId xmlns:p14="http://schemas.microsoft.com/office/powerpoint/2010/main" val="395791259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This distinction makes it possible to specify the level of genericity of programs in signatures</a:t>
            </a:r>
          </a:p>
          <a:p>
            <a:r>
              <a:rPr lang="en-US" dirty="0" smtClean="0"/>
              <a:t>In this respect, the preceding examples illustrate the general technique</a:t>
            </a:r>
          </a:p>
          <a:p>
            <a:pPr marL="0" indent="0">
              <a:buNone/>
            </a:pPr>
            <a:r>
              <a:rPr lang="en-US" b="1" dirty="0" smtClean="0"/>
              <a:t>Mastering the genericity of a signature : </a:t>
            </a:r>
            <a:r>
              <a:rPr lang="en-US" dirty="0" smtClean="0"/>
              <a:t>Suppose a universal type </a:t>
            </a:r>
            <a:r>
              <a:rPr lang="en-US" dirty="0" smtClean="0">
                <a:latin typeface="Source Code Pro" panose="020B0509030403020204" pitchFamily="49" charset="0"/>
              </a:rPr>
              <a:t>‘a</a:t>
            </a:r>
            <a:r>
              <a:rPr lang="en-US" dirty="0" smtClean="0"/>
              <a:t> in a signature imposes a generic implementation. This parameter is replaced or controlled by a new abstract type.</a:t>
            </a:r>
            <a:endParaRPr lang="en-US" b="1" dirty="0"/>
          </a:p>
        </p:txBody>
      </p:sp>
    </p:spTree>
    <p:extLst>
      <p:ext uri="{BB962C8B-B14F-4D97-AF65-F5344CB8AC3E}">
        <p14:creationId xmlns:p14="http://schemas.microsoft.com/office/powerpoint/2010/main" val="4232920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1"/>
            <a:r>
              <a:rPr lang="en-US" dirty="0" smtClean="0"/>
              <a:t>Contrast this with the construction of a value: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lvl="1"/>
            <a:r>
              <a:rPr lang="en-US" dirty="0" smtClean="0"/>
              <a:t>The evaluation of the body of a </a:t>
            </a:r>
            <a:r>
              <a:rPr lang="en-US" dirty="0" smtClean="0">
                <a:latin typeface="Source Code Pro" panose="020B0509030403020204" pitchFamily="49" charset="0"/>
              </a:rPr>
              <a:t>let</a:t>
            </a:r>
            <a:r>
              <a:rPr lang="en-US" dirty="0" smtClean="0"/>
              <a:t> occurs during the construction of the module</a:t>
            </a:r>
          </a:p>
          <a:p>
            <a:pPr lvl="1"/>
            <a:r>
              <a:rPr lang="en-US" dirty="0" smtClean="0"/>
              <a:t>Similarly for simple expressions</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914400"/>
            <a:ext cx="37338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4105275"/>
            <a:ext cx="372427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164083"/>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inclusion relationships</a:t>
            </a:r>
            <a:endParaRPr lang="en-US" dirty="0"/>
          </a:p>
        </p:txBody>
      </p:sp>
      <p:sp>
        <p:nvSpPr>
          <p:cNvPr id="5" name="Text Placeholder 4"/>
          <p:cNvSpPr>
            <a:spLocks noGrp="1"/>
          </p:cNvSpPr>
          <p:nvPr>
            <p:ph type="body" idx="1"/>
          </p:nvPr>
        </p:nvSpPr>
        <p:spPr/>
        <p:txBody>
          <a:bodyPr/>
          <a:lstStyle/>
          <a:p>
            <a:r>
              <a:rPr lang="en-US" dirty="0" smtClean="0"/>
              <a:t>Modular Programming</a:t>
            </a:r>
            <a:endParaRPr lang="en-US" dirty="0"/>
          </a:p>
        </p:txBody>
      </p:sp>
    </p:spTree>
    <p:extLst>
      <p:ext uri="{BB962C8B-B14F-4D97-AF65-F5344CB8AC3E}">
        <p14:creationId xmlns:p14="http://schemas.microsoft.com/office/powerpoint/2010/main" val="426771091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229600" cy="5745163"/>
          </a:xfrm>
        </p:spPr>
        <p:txBody>
          <a:bodyPr/>
          <a:lstStyle/>
          <a:p>
            <a:r>
              <a:rPr lang="en-US" dirty="0" smtClean="0"/>
              <a:t>The inclusion of modules in signatures</a:t>
            </a:r>
          </a:p>
          <a:p>
            <a:r>
              <a:rPr lang="en-US" dirty="0" smtClean="0"/>
              <a:t>Inclusion for inheritance</a:t>
            </a:r>
          </a:p>
          <a:p>
            <a:r>
              <a:rPr lang="en-US" dirty="0" smtClean="0"/>
              <a:t>Inclusion for adaption</a:t>
            </a:r>
            <a:endParaRPr lang="en-US" dirty="0"/>
          </a:p>
        </p:txBody>
      </p:sp>
    </p:spTree>
    <p:extLst>
      <p:ext uri="{BB962C8B-B14F-4D97-AF65-F5344CB8AC3E}">
        <p14:creationId xmlns:p14="http://schemas.microsoft.com/office/powerpoint/2010/main" val="94479852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inclusion of modules in signatures</a:t>
            </a:r>
            <a:endParaRPr lang="en-US" dirty="0"/>
          </a:p>
        </p:txBody>
      </p:sp>
      <p:sp>
        <p:nvSpPr>
          <p:cNvPr id="3" name="Content Placeholder 2"/>
          <p:cNvSpPr>
            <a:spLocks noGrp="1"/>
          </p:cNvSpPr>
          <p:nvPr>
            <p:ph idx="1"/>
          </p:nvPr>
        </p:nvSpPr>
        <p:spPr/>
        <p:txBody>
          <a:bodyPr>
            <a:normAutofit lnSpcReduction="10000"/>
          </a:bodyPr>
          <a:lstStyle/>
          <a:p>
            <a:r>
              <a:rPr lang="en-US" dirty="0" smtClean="0"/>
              <a:t>Reuse of a module in a module is expressed directly by the inclusion of one module in the other</a:t>
            </a:r>
          </a:p>
          <a:p>
            <a:r>
              <a:rPr lang="en-US" dirty="0" smtClean="0"/>
              <a:t>This construction is established by the following syntax</a:t>
            </a:r>
          </a:p>
          <a:p>
            <a:endParaRPr lang="en-US" dirty="0"/>
          </a:p>
          <a:p>
            <a:r>
              <a:rPr lang="en-US" dirty="0" smtClean="0"/>
              <a:t>The elements of the module </a:t>
            </a:r>
            <a:r>
              <a:rPr lang="en-US" dirty="0" smtClean="0">
                <a:latin typeface="Source Code Pro" panose="020B0509030403020204" pitchFamily="49" charset="0"/>
              </a:rPr>
              <a:t>&lt;Module&gt; </a:t>
            </a:r>
            <a:r>
              <a:rPr lang="en-US" dirty="0" smtClean="0"/>
              <a:t>are then defined in their entirety in the including module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963" y="3962400"/>
            <a:ext cx="21240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12588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For example, consider the following module:</a:t>
            </a:r>
          </a:p>
          <a:p>
            <a:endParaRPr lang="en-US" dirty="0"/>
          </a:p>
          <a:p>
            <a:endParaRPr lang="en-US" dirty="0" smtClean="0"/>
          </a:p>
          <a:p>
            <a:r>
              <a:rPr lang="en-US" dirty="0" smtClean="0"/>
              <a:t>The module can be included in another:</a:t>
            </a:r>
          </a:p>
          <a:p>
            <a:endParaRPr lang="en-US" dirty="0"/>
          </a:p>
          <a:p>
            <a:endParaRPr lang="en-US" dirty="0" smtClean="0"/>
          </a:p>
          <a:p>
            <a:r>
              <a:rPr lang="en-US" dirty="0" smtClean="0"/>
              <a:t>This is equivalent to the following module definition:</a:t>
            </a:r>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438" y="1123950"/>
            <a:ext cx="290512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2688" y="2882900"/>
            <a:ext cx="42386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4991100"/>
            <a:ext cx="41529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00303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Signatures can also include others with the same construction:</a:t>
            </a:r>
          </a:p>
          <a:p>
            <a:endParaRPr lang="en-US" dirty="0"/>
          </a:p>
          <a:p>
            <a:r>
              <a:rPr lang="en-US" dirty="0" smtClean="0"/>
              <a:t>As for modules, the elements of </a:t>
            </a:r>
            <a:r>
              <a:rPr lang="en-US" dirty="0" smtClean="0">
                <a:latin typeface="Source Code Pro" panose="020B0509030403020204" pitchFamily="49" charset="0"/>
              </a:rPr>
              <a:t>&lt;SIGNATURE&gt;</a:t>
            </a:r>
            <a:r>
              <a:rPr lang="en-US" dirty="0" smtClean="0"/>
              <a:t> are declared and defined as part of the signature that includes them</a:t>
            </a:r>
          </a:p>
          <a:p>
            <a:r>
              <a:rPr lang="en-US" dirty="0" smtClean="0"/>
              <a:t>For example, consider the signature of the module </a:t>
            </a:r>
            <a:r>
              <a:rPr lang="en-US" dirty="0" err="1" smtClean="0">
                <a:latin typeface="Source Code Pro" panose="020B0509030403020204" pitchFamily="49" charset="0"/>
              </a:rPr>
              <a:t>Increm</a:t>
            </a:r>
            <a:r>
              <a:rPr lang="en-US" dirty="0" smtClean="0"/>
              <a:t> above: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413" y="1885950"/>
            <a:ext cx="2543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105400"/>
            <a:ext cx="2743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631195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dirty="0" smtClean="0"/>
              <a:t>The definition of the signature for the module </a:t>
            </a:r>
            <a:r>
              <a:rPr lang="en-US" dirty="0" err="1" smtClean="0">
                <a:latin typeface="Source Code Pro" panose="020B0509030403020204" pitchFamily="49" charset="0"/>
              </a:rPr>
              <a:t>More_than_increm</a:t>
            </a:r>
            <a:r>
              <a:rPr lang="en-US" dirty="0" smtClean="0"/>
              <a:t> can include the signatures </a:t>
            </a:r>
            <a:r>
              <a:rPr lang="en-US" dirty="0" smtClean="0">
                <a:latin typeface="Source Code Pro" panose="020B0509030403020204" pitchFamily="49" charset="0"/>
              </a:rPr>
              <a:t>S</a:t>
            </a:r>
            <a:r>
              <a:rPr lang="en-US" dirty="0" smtClean="0"/>
              <a:t>:</a:t>
            </a:r>
          </a:p>
          <a:p>
            <a:endParaRPr lang="en-US" dirty="0"/>
          </a:p>
          <a:p>
            <a:endParaRPr lang="en-US" dirty="0" smtClean="0"/>
          </a:p>
          <a:p>
            <a:r>
              <a:rPr lang="en-US" dirty="0" smtClean="0"/>
              <a:t>This definition is equivalent to the signature:</a:t>
            </a:r>
          </a:p>
          <a:p>
            <a:endParaRPr lang="en-US" dirty="0"/>
          </a:p>
          <a:p>
            <a:endParaRPr lang="en-US" dirty="0" smtClean="0"/>
          </a:p>
          <a:p>
            <a:r>
              <a:rPr lang="en-US" dirty="0" smtClean="0"/>
              <a:t>The modules previously defined can be typed against these signatures: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563" y="1981200"/>
            <a:ext cx="31908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3657600"/>
            <a:ext cx="38576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73009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endParaRPr lang="en-US" dirty="0" smtClean="0"/>
          </a:p>
          <a:p>
            <a:endParaRPr lang="en-US" dirty="0"/>
          </a:p>
          <a:p>
            <a:endParaRPr lang="en-US" dirty="0" smtClean="0"/>
          </a:p>
          <a:p>
            <a:pPr marL="0" indent="0">
              <a:buNone/>
            </a:pPr>
            <a:r>
              <a:rPr lang="en-US" b="1" dirty="0" smtClean="0"/>
              <a:t>The interest in module inclusion : </a:t>
            </a:r>
            <a:r>
              <a:rPr lang="en-US" dirty="0" smtClean="0"/>
              <a:t>Inclusion facilitates the reuse of modules.  Also, inclusion of modules can reflect the inclusion of signatures and in the same way, inclusions of signatures can be concretely realized by the inclusion of modules.</a:t>
            </a:r>
            <a:endParaRPr lang="en-US"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8" y="609600"/>
            <a:ext cx="564832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732110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On the other hand, it can be remarked that the version of </a:t>
            </a:r>
            <a:r>
              <a:rPr lang="en-US" dirty="0" smtClean="0">
                <a:latin typeface="Source Code Pro" panose="020B0509030403020204" pitchFamily="49" charset="0"/>
              </a:rPr>
              <a:t>MORE_THAN_S</a:t>
            </a:r>
            <a:r>
              <a:rPr lang="en-US" dirty="0" smtClean="0"/>
              <a:t> with inclusion expresses explicitly the link with the signature S which is not the case without inclusion. In other words:</a:t>
            </a:r>
          </a:p>
          <a:p>
            <a:endParaRPr lang="en-US" dirty="0"/>
          </a:p>
          <a:p>
            <a:pPr marL="0" indent="0">
              <a:buNone/>
            </a:pPr>
            <a:r>
              <a:rPr lang="en-US" b="1" dirty="0" smtClean="0"/>
              <a:t>The interest in signature inclusion : </a:t>
            </a:r>
            <a:r>
              <a:rPr lang="en-US" dirty="0" smtClean="0"/>
              <a:t>Inclusion facilitates reuse of signatures. Also, inclusion of signatures allows for the specification of links between reutilized modules.</a:t>
            </a:r>
            <a:endParaRPr lang="en-US" b="1" dirty="0"/>
          </a:p>
        </p:txBody>
      </p:sp>
    </p:spTree>
    <p:extLst>
      <p:ext uri="{BB962C8B-B14F-4D97-AF65-F5344CB8AC3E}">
        <p14:creationId xmlns:p14="http://schemas.microsoft.com/office/powerpoint/2010/main" val="160536596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Inclusion for inheritance</a:t>
            </a:r>
            <a:endParaRPr lang="en-US" dirty="0"/>
          </a:p>
        </p:txBody>
      </p:sp>
      <p:sp>
        <p:nvSpPr>
          <p:cNvPr id="3" name="Content Placeholder 2"/>
          <p:cNvSpPr>
            <a:spLocks noGrp="1"/>
          </p:cNvSpPr>
          <p:nvPr>
            <p:ph idx="1"/>
          </p:nvPr>
        </p:nvSpPr>
        <p:spPr/>
        <p:txBody>
          <a:bodyPr/>
          <a:lstStyle/>
          <a:p>
            <a:r>
              <a:rPr lang="en-US" dirty="0" smtClean="0"/>
              <a:t>Inclusion offers a direct means to extend and specialize modules and signatures. For example, consider a new implementation of complex numbers: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3743325"/>
            <a:ext cx="7059613"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69343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module can easily be extended by inclusion:</a:t>
            </a:r>
          </a:p>
          <a:p>
            <a:endParaRPr lang="en-US" dirty="0"/>
          </a:p>
          <a:p>
            <a:endParaRPr lang="en-US" dirty="0" smtClean="0"/>
          </a:p>
          <a:p>
            <a:endParaRPr lang="en-US" dirty="0" smtClean="0"/>
          </a:p>
          <a:p>
            <a:pPr marL="0" indent="0">
              <a:buNone/>
            </a:pPr>
            <a:r>
              <a:rPr lang="en-US" b="1" dirty="0" smtClean="0"/>
              <a:t>Multiple inheritance is implemented by inclusion : </a:t>
            </a:r>
            <a:r>
              <a:rPr lang="en-US" dirty="0" smtClean="0"/>
              <a:t>One includes globally a module in another module and then extends, specializes or adapts.</a:t>
            </a:r>
            <a:endParaRPr lang="en-US" b="1" dirty="0" smtClean="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513" y="1447800"/>
            <a:ext cx="6021387"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4069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1"/>
            <a:r>
              <a:rPr lang="en-US" dirty="0" smtClean="0"/>
              <a:t>In the case where such expressions are followed, you need separators; you can use ‘;;’ for that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lvl="1"/>
            <a:r>
              <a:rPr lang="en-US" dirty="0" smtClean="0"/>
              <a:t>However, the tradition in OCaml is to stick with </a:t>
            </a:r>
            <a:r>
              <a:rPr lang="en-US" dirty="0" smtClean="0">
                <a:latin typeface="Source Code Pro" panose="020B0509030403020204" pitchFamily="49" charset="0"/>
              </a:rPr>
              <a:t>let</a:t>
            </a:r>
            <a:r>
              <a:rPr lang="en-US" dirty="0" smtClean="0"/>
              <a:t> bindings</a:t>
            </a:r>
          </a:p>
          <a:p>
            <a:pPr lvl="1"/>
            <a:r>
              <a:rPr lang="en-US" dirty="0" smtClean="0"/>
              <a:t>Evaluations that occur during the construction of a module are really only useful in some edge cases</a:t>
            </a:r>
          </a:p>
          <a:p>
            <a:pPr lvl="1"/>
            <a:r>
              <a:rPr lang="en-US" dirty="0" smtClean="0"/>
              <a:t>The type of these expressions is </a:t>
            </a:r>
            <a:r>
              <a:rPr lang="en-US" dirty="0" smtClean="0">
                <a:latin typeface="Source Code Pro" panose="020B0509030403020204" pitchFamily="49" charset="0"/>
              </a:rPr>
              <a:t>unit</a:t>
            </a:r>
            <a:r>
              <a:rPr lang="en-US" dirty="0" smtClean="0"/>
              <a:t> and the following form is also possible:</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5" y="1752600"/>
            <a:ext cx="41719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150429"/>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On the other hand, here is a possible signature of the </a:t>
            </a:r>
            <a:r>
              <a:rPr lang="en-US" dirty="0" smtClean="0">
                <a:latin typeface="Source Code Pro" panose="020B0509030403020204" pitchFamily="49" charset="0"/>
              </a:rPr>
              <a:t>COMPLEX</a:t>
            </a:r>
            <a:r>
              <a:rPr lang="en-US" dirty="0" smtClean="0"/>
              <a:t> module:</a:t>
            </a:r>
          </a:p>
          <a:p>
            <a:endParaRPr lang="en-US" dirty="0"/>
          </a:p>
          <a:p>
            <a:endParaRPr lang="en-US" dirty="0" smtClean="0"/>
          </a:p>
          <a:p>
            <a:endParaRPr lang="en-US" dirty="0"/>
          </a:p>
          <a:p>
            <a:r>
              <a:rPr lang="en-US" dirty="0" smtClean="0"/>
              <a:t>A signature for the module </a:t>
            </a:r>
            <a:r>
              <a:rPr lang="en-US" dirty="0" err="1" smtClean="0">
                <a:latin typeface="Source Code Pro" panose="020B0509030403020204" pitchFamily="49" charset="0"/>
              </a:rPr>
              <a:t>Complex_ext</a:t>
            </a:r>
            <a:r>
              <a:rPr lang="en-US" dirty="0" smtClean="0"/>
              <a:t> can be directly derived by inclusion:</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1524000"/>
            <a:ext cx="536257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4410075"/>
            <a:ext cx="52387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797812"/>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Observe that the signature COMPLEX_EXT is compatible with COMPLEX:</a:t>
            </a:r>
          </a:p>
          <a:p>
            <a:endParaRPr lang="en-US" dirty="0"/>
          </a:p>
          <a:p>
            <a:endParaRPr lang="en-US" dirty="0" smtClean="0"/>
          </a:p>
          <a:p>
            <a:endParaRPr lang="en-US" dirty="0"/>
          </a:p>
          <a:p>
            <a:pPr marL="0" indent="0">
              <a:buNone/>
            </a:pPr>
            <a:r>
              <a:rPr lang="en-US" b="1" dirty="0" smtClean="0"/>
              <a:t>The behavior of module inheritance by inclusion : </a:t>
            </a:r>
            <a:r>
              <a:rPr lang="en-US" dirty="0" smtClean="0"/>
              <a:t>One includes a signature S1 in another signature S2 to extend, specialize or adapt. Additionally, S2 is compatible with S1 (assuming no re-declarations).</a:t>
            </a:r>
            <a:endParaRPr lang="en-US" b="1" dirty="0" smtClean="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1295400"/>
            <a:ext cx="56292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85904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Evidently, in the context of information hiding, the extending module cannot change the access privilege of the modules it includes; it will use the constructors and accessors previously defined</a:t>
            </a:r>
          </a:p>
          <a:p>
            <a:r>
              <a:rPr lang="en-US" dirty="0" smtClean="0"/>
              <a:t>So, for example, let us suppose there is a module </a:t>
            </a:r>
            <a:r>
              <a:rPr lang="en-US" dirty="0" smtClean="0">
                <a:latin typeface="Source Code Pro" panose="020B0509030403020204" pitchFamily="49" charset="0"/>
              </a:rPr>
              <a:t>Complex</a:t>
            </a:r>
            <a:r>
              <a:rPr lang="en-US" dirty="0" smtClean="0"/>
              <a:t> that satisfies the following signature: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788" y="4495800"/>
            <a:ext cx="49244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81366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An extension can be written using the accessors </a:t>
            </a:r>
            <a:r>
              <a:rPr lang="en-US" dirty="0" smtClean="0">
                <a:latin typeface="Source Code Pro" panose="020B0509030403020204" pitchFamily="49" charset="0"/>
              </a:rPr>
              <a:t>make</a:t>
            </a:r>
            <a:r>
              <a:rPr lang="en-US" dirty="0" smtClean="0"/>
              <a:t> and </a:t>
            </a:r>
            <a:r>
              <a:rPr lang="en-US" dirty="0" smtClean="0">
                <a:latin typeface="Source Code Pro" panose="020B0509030403020204" pitchFamily="49" charset="0"/>
              </a:rPr>
              <a:t>show</a:t>
            </a:r>
            <a:r>
              <a:rPr lang="en-US" dirty="0" smtClean="0"/>
              <a:t>:</a:t>
            </a:r>
          </a:p>
          <a:p>
            <a:endParaRPr lang="en-US" dirty="0"/>
          </a:p>
          <a:p>
            <a:endParaRPr lang="en-US" dirty="0" smtClean="0"/>
          </a:p>
          <a:p>
            <a:endParaRPr lang="en-US" dirty="0"/>
          </a:p>
          <a:p>
            <a:r>
              <a:rPr lang="en-US" dirty="0" smtClean="0"/>
              <a:t>The example shows that we can begin to examine the question of “the dimensions of extensibility of types” for the case of abstract types</a:t>
            </a:r>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1752600"/>
            <a:ext cx="6526213"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6658888"/>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In particular, inclusion makes it easy to extend functions associated with a type and in a module framework with rigorous information hiding</a:t>
            </a:r>
          </a:p>
          <a:p>
            <a:r>
              <a:rPr lang="en-US" dirty="0" smtClean="0"/>
              <a:t>We treat later the case of the extension of representation of values</a:t>
            </a:r>
          </a:p>
          <a:p>
            <a:r>
              <a:rPr lang="en-US" dirty="0" smtClean="0"/>
              <a:t>For now, we just comment that “functors” are able to make these extensions generic</a:t>
            </a:r>
            <a:endParaRPr lang="en-US" dirty="0"/>
          </a:p>
        </p:txBody>
      </p:sp>
    </p:spTree>
    <p:extLst>
      <p:ext uri="{BB962C8B-B14F-4D97-AF65-F5344CB8AC3E}">
        <p14:creationId xmlns:p14="http://schemas.microsoft.com/office/powerpoint/2010/main" val="225205340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Inclusion for adaption</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Inclusion also allows us to adapt existing modules and signatures : one redefines, one renames, one sometimes transforms module elements as necessary to obtain the extension</a:t>
            </a:r>
          </a:p>
          <a:p>
            <a:r>
              <a:rPr lang="en-US" dirty="0" smtClean="0"/>
              <a:t>For example, let us reconsider the signature </a:t>
            </a:r>
            <a:r>
              <a:rPr lang="en-US" dirty="0" smtClean="0">
                <a:latin typeface="Source Code Pro" panose="020B0509030403020204" pitchFamily="49" charset="0"/>
              </a:rPr>
              <a:t>ARITH</a:t>
            </a:r>
            <a:r>
              <a:rPr lang="en-US" dirty="0" smtClean="0"/>
              <a:t>:</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3" y="4371975"/>
            <a:ext cx="7469187"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361705"/>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Certain modules of the OCaml standard library are not far off being instances of this signature</a:t>
            </a:r>
          </a:p>
          <a:p>
            <a:r>
              <a:rPr lang="en-US" dirty="0" smtClean="0"/>
              <a:t>However the modules make use of the “weak algebraic” naming tactic and do not apply the same conventions with respect to information hiding</a:t>
            </a:r>
          </a:p>
          <a:p>
            <a:r>
              <a:rPr lang="en-US" dirty="0" smtClean="0"/>
              <a:t>We can use inclusion to make it easy to remedy this situation</a:t>
            </a:r>
          </a:p>
          <a:p>
            <a:r>
              <a:rPr lang="en-US" dirty="0" smtClean="0"/>
              <a:t>Consider the case of the module </a:t>
            </a:r>
            <a:r>
              <a:rPr lang="en-US" dirty="0" smtClean="0">
                <a:latin typeface="Source Code Pro" panose="020B0509030403020204" pitchFamily="49" charset="0"/>
              </a:rPr>
              <a:t>Int64 </a:t>
            </a:r>
            <a:r>
              <a:rPr lang="en-US" dirty="0" smtClean="0"/>
              <a:t>which implements a datatype associated with whole numbers modulo 2</a:t>
            </a:r>
            <a:r>
              <a:rPr lang="en-US" baseline="30000" dirty="0" smtClean="0"/>
              <a:t>64</a:t>
            </a:r>
            <a:r>
              <a:rPr lang="en-US" dirty="0" smtClean="0"/>
              <a:t> (i.e. numbers in the range [-2</a:t>
            </a:r>
            <a:r>
              <a:rPr lang="en-US" baseline="30000" dirty="0" smtClean="0"/>
              <a:t>63</a:t>
            </a:r>
            <a:r>
              <a:rPr lang="en-US" dirty="0" smtClean="0"/>
              <a:t>, 2</a:t>
            </a:r>
            <a:r>
              <a:rPr lang="en-US" baseline="30000" dirty="0" smtClean="0"/>
              <a:t>63</a:t>
            </a:r>
            <a:r>
              <a:rPr lang="en-US" dirty="0" smtClean="0"/>
              <a:t> -1])</a:t>
            </a:r>
            <a:endParaRPr lang="en-US" baseline="30000" dirty="0"/>
          </a:p>
        </p:txBody>
      </p:sp>
    </p:spTree>
    <p:extLst>
      <p:ext uri="{BB962C8B-B14F-4D97-AF65-F5344CB8AC3E}">
        <p14:creationId xmlns:p14="http://schemas.microsoft.com/office/powerpoint/2010/main" val="14937546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Here is how to adapt it such that it satisfies the </a:t>
            </a:r>
            <a:r>
              <a:rPr lang="en-US" dirty="0" smtClean="0">
                <a:latin typeface="Source Code Pro" panose="020B0509030403020204" pitchFamily="49" charset="0"/>
              </a:rPr>
              <a:t>ARITH</a:t>
            </a:r>
            <a:r>
              <a:rPr lang="en-US" dirty="0" smtClean="0"/>
              <a:t> signature:</a:t>
            </a:r>
          </a:p>
          <a:p>
            <a:endParaRPr lang="en-US" dirty="0"/>
          </a:p>
          <a:p>
            <a:endParaRPr lang="en-US" dirty="0" smtClean="0"/>
          </a:p>
          <a:p>
            <a:endParaRPr lang="en-US" dirty="0"/>
          </a:p>
          <a:p>
            <a:endParaRPr lang="en-US" dirty="0" smtClean="0"/>
          </a:p>
          <a:p>
            <a:endParaRPr lang="en-US" dirty="0"/>
          </a:p>
          <a:p>
            <a:r>
              <a:rPr lang="en-US" dirty="0" smtClean="0"/>
              <a:t>Note that it is quite possible to include modules and revise some of their definitions</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475" y="1447800"/>
            <a:ext cx="6621463"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97629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Adaption by inclusion can also benefit redefinitions of values and functions</a:t>
            </a:r>
          </a:p>
          <a:p>
            <a:r>
              <a:rPr lang="en-US" dirty="0" smtClean="0"/>
              <a:t>However, there is a limit to such redefinitions : if there are mutual uses between functions contained in the module, if a redefinition is applied between one of them, there will be no automatic update of their relation</a:t>
            </a:r>
          </a:p>
          <a:p>
            <a:r>
              <a:rPr lang="en-US" dirty="0" smtClean="0"/>
              <a:t>In other words, the redefinitions do not incorporate a “delayed link” mechanism. For example:</a:t>
            </a:r>
            <a:endParaRPr lang="en-US" dirty="0"/>
          </a:p>
        </p:txBody>
      </p:sp>
    </p:spTree>
    <p:extLst>
      <p:ext uri="{BB962C8B-B14F-4D97-AF65-F5344CB8AC3E}">
        <p14:creationId xmlns:p14="http://schemas.microsoft.com/office/powerpoint/2010/main" val="335202335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a:p>
          <a:p>
            <a:endParaRPr lang="en-US" dirty="0" smtClean="0"/>
          </a:p>
          <a:p>
            <a:endParaRPr lang="en-US" dirty="0"/>
          </a:p>
          <a:p>
            <a:pPr marL="0" indent="0">
              <a:buNone/>
            </a:pPr>
            <a:endParaRPr lang="en-US" dirty="0"/>
          </a:p>
          <a:p>
            <a:r>
              <a:rPr lang="en-US" dirty="0" smtClean="0"/>
              <a:t>The redefinition of </a:t>
            </a:r>
            <a:r>
              <a:rPr lang="en-US" dirty="0" smtClean="0">
                <a:latin typeface="Source Code Pro" panose="020B0509030403020204" pitchFamily="49" charset="0"/>
              </a:rPr>
              <a:t>f</a:t>
            </a:r>
            <a:r>
              <a:rPr lang="en-US" dirty="0" smtClean="0"/>
              <a:t> does not affect the definition of </a:t>
            </a:r>
            <a:r>
              <a:rPr lang="en-US" dirty="0" smtClean="0">
                <a:latin typeface="Source Code Pro" panose="020B0509030403020204" pitchFamily="49" charset="0"/>
              </a:rPr>
              <a:t>g</a:t>
            </a:r>
            <a:r>
              <a:rPr lang="en-US" dirty="0" smtClean="0"/>
              <a:t>:</a:t>
            </a:r>
          </a:p>
          <a:p>
            <a:endParaRPr lang="en-US" dirty="0" smtClean="0">
              <a:latin typeface="Source Code Pro" panose="020B0509030403020204" pitchFamily="49" charset="0"/>
            </a:endParaRPr>
          </a:p>
          <a:p>
            <a:endParaRPr 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013" y="457200"/>
            <a:ext cx="36099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450" y="3905250"/>
            <a:ext cx="27051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712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0" indent="0">
              <a:buNone/>
            </a:pPr>
            <a:r>
              <a:rPr lang="en-US" dirty="0" smtClean="0"/>
              <a:t/>
            </a:r>
            <a:br>
              <a:rPr lang="en-US" dirty="0" smtClean="0"/>
            </a:br>
            <a:r>
              <a:rPr lang="en-US" dirty="0" smtClean="0"/>
              <a:t/>
            </a:r>
            <a:br>
              <a:rPr lang="en-US" dirty="0" smtClean="0"/>
            </a:br>
            <a:endParaRPr lang="en-US" dirty="0" smtClean="0"/>
          </a:p>
          <a:p>
            <a:pPr lvl="1"/>
            <a:r>
              <a:rPr lang="en-US" dirty="0" smtClean="0"/>
              <a:t>Thus the form </a:t>
            </a:r>
            <a:r>
              <a:rPr lang="en-US" dirty="0" smtClean="0">
                <a:latin typeface="Source Code Pro" panose="020B0509030403020204" pitchFamily="49" charset="0"/>
              </a:rPr>
              <a:t>let () = … </a:t>
            </a:r>
            <a:r>
              <a:rPr lang="en-US" dirty="0" smtClean="0"/>
              <a:t>in a module invariably indicates an expression that will be evaluated during construction of the module </a:t>
            </a:r>
            <a:br>
              <a:rPr lang="en-US" dirty="0" smtClean="0"/>
            </a:br>
            <a:endParaRPr lang="en-US" dirty="0" smtClean="0"/>
          </a:p>
          <a:p>
            <a:r>
              <a:rPr lang="en-US" i="1" dirty="0" smtClean="0"/>
              <a:t>Dependence on the placement of elements in a module</a:t>
            </a:r>
          </a:p>
          <a:p>
            <a:pPr lvl="1"/>
            <a:r>
              <a:rPr lang="en-US" dirty="0" smtClean="0"/>
              <a:t>The evaluation of a module is sequential</a:t>
            </a:r>
          </a:p>
          <a:p>
            <a:pPr lvl="1"/>
            <a:r>
              <a:rPr lang="en-US" dirty="0" smtClean="0"/>
              <a:t>A definition may not use a definition that follows it</a:t>
            </a:r>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457200"/>
            <a:ext cx="451485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47967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smtClean="0"/>
              <a:t>The programmer is charged with assuring the cohesion of elements from the point of view of any redefinition</a:t>
            </a:r>
          </a:p>
          <a:p>
            <a:r>
              <a:rPr lang="en-US" dirty="0" smtClean="0"/>
              <a:t>On the other hand, redefinitions may induce errors when they are not deliberate</a:t>
            </a:r>
          </a:p>
          <a:p>
            <a:r>
              <a:rPr lang="en-US" dirty="0" smtClean="0"/>
              <a:t>The situation is all the more likely when modules are large and inclusions numerous</a:t>
            </a:r>
          </a:p>
          <a:p>
            <a:r>
              <a:rPr lang="en-US" dirty="0" smtClean="0"/>
              <a:t>Generally, inclusions imply a pooling of definitions which provides opportunities for incoherencies</a:t>
            </a:r>
          </a:p>
          <a:p>
            <a:r>
              <a:rPr lang="en-US" dirty="0" smtClean="0"/>
              <a:t>We next examine another means of expressing importations of modules and signatures that is more constrained and structured</a:t>
            </a:r>
          </a:p>
        </p:txBody>
      </p:sp>
    </p:spTree>
    <p:extLst>
      <p:ext uri="{BB962C8B-B14F-4D97-AF65-F5344CB8AC3E}">
        <p14:creationId xmlns:p14="http://schemas.microsoft.com/office/powerpoint/2010/main" val="375873374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containment relations</a:t>
            </a:r>
            <a:endParaRPr lang="en-US" dirty="0"/>
          </a:p>
        </p:txBody>
      </p:sp>
      <p:sp>
        <p:nvSpPr>
          <p:cNvPr id="5" name="Text Placeholder 4"/>
          <p:cNvSpPr>
            <a:spLocks noGrp="1"/>
          </p:cNvSpPr>
          <p:nvPr>
            <p:ph type="body" idx="1"/>
          </p:nvPr>
        </p:nvSpPr>
        <p:spPr/>
        <p:txBody>
          <a:bodyPr/>
          <a:lstStyle/>
          <a:p>
            <a:r>
              <a:rPr lang="en-US" dirty="0" smtClean="0"/>
              <a:t>Modular Programming</a:t>
            </a:r>
            <a:endParaRPr lang="en-US" dirty="0"/>
          </a:p>
        </p:txBody>
      </p:sp>
    </p:spTree>
    <p:extLst>
      <p:ext uri="{BB962C8B-B14F-4D97-AF65-F5344CB8AC3E}">
        <p14:creationId xmlns:p14="http://schemas.microsoft.com/office/powerpoint/2010/main" val="1722744365"/>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533400"/>
            <a:ext cx="8229600" cy="5592763"/>
          </a:xfrm>
        </p:spPr>
        <p:txBody>
          <a:bodyPr/>
          <a:lstStyle/>
          <a:p>
            <a:r>
              <a:rPr lang="en-US" dirty="0" smtClean="0"/>
              <a:t>Containment of modules</a:t>
            </a:r>
          </a:p>
          <a:p>
            <a:r>
              <a:rPr lang="en-US" dirty="0" smtClean="0"/>
              <a:t>Opening of modules</a:t>
            </a:r>
          </a:p>
          <a:p>
            <a:r>
              <a:rPr lang="en-US" dirty="0" smtClean="0"/>
              <a:t>Embedding in signatures : abstract sub-modules</a:t>
            </a:r>
          </a:p>
          <a:p>
            <a:r>
              <a:rPr lang="en-US" dirty="0" smtClean="0"/>
              <a:t>The link between signatures and abstract sub-modules</a:t>
            </a:r>
          </a:p>
          <a:p>
            <a:r>
              <a:rPr lang="en-US" dirty="0" smtClean="0"/>
              <a:t>Abstract sub-modules and inclusion constraints</a:t>
            </a:r>
          </a:p>
          <a:p>
            <a:r>
              <a:rPr lang="en-US" dirty="0" smtClean="0"/>
              <a:t>Hiding the types of sub-modules</a:t>
            </a:r>
          </a:p>
          <a:p>
            <a:r>
              <a:rPr lang="en-US" dirty="0" smtClean="0"/>
              <a:t>Flattening the nesting of modules</a:t>
            </a:r>
            <a:endParaRPr lang="en-US" dirty="0"/>
          </a:p>
        </p:txBody>
      </p:sp>
    </p:spTree>
    <p:extLst>
      <p:ext uri="{BB962C8B-B14F-4D97-AF65-F5344CB8AC3E}">
        <p14:creationId xmlns:p14="http://schemas.microsoft.com/office/powerpoint/2010/main" val="1286140436"/>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Modular aggregation of datatypes</a:t>
            </a:r>
          </a:p>
          <a:p>
            <a:r>
              <a:rPr lang="en-US" dirty="0" smtClean="0"/>
              <a:t>Modular associations of datatypes</a:t>
            </a:r>
          </a:p>
          <a:p>
            <a:r>
              <a:rPr lang="en-US" dirty="0" smtClean="0"/>
              <a:t>A complete example : “apple-men”</a:t>
            </a:r>
            <a:endParaRPr lang="en-US" dirty="0"/>
          </a:p>
        </p:txBody>
      </p:sp>
    </p:spTree>
    <p:extLst>
      <p:ext uri="{BB962C8B-B14F-4D97-AF65-F5344CB8AC3E}">
        <p14:creationId xmlns:p14="http://schemas.microsoft.com/office/powerpoint/2010/main" val="9283836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 of modules</a:t>
            </a:r>
            <a:endParaRPr lang="en-US" dirty="0"/>
          </a:p>
        </p:txBody>
      </p:sp>
      <p:sp>
        <p:nvSpPr>
          <p:cNvPr id="3" name="Content Placeholder 2"/>
          <p:cNvSpPr>
            <a:spLocks noGrp="1"/>
          </p:cNvSpPr>
          <p:nvPr>
            <p:ph idx="1"/>
          </p:nvPr>
        </p:nvSpPr>
        <p:spPr/>
        <p:txBody>
          <a:bodyPr/>
          <a:lstStyle/>
          <a:p>
            <a:r>
              <a:rPr lang="en-US" dirty="0" smtClean="0"/>
              <a:t>Modules may embed other modules</a:t>
            </a:r>
          </a:p>
          <a:p>
            <a:r>
              <a:rPr lang="en-US" dirty="0" smtClean="0"/>
              <a:t>We call this containment of modules and the “parent-module” which contains others and those contained “sub-modules” of the parent module</a:t>
            </a:r>
          </a:p>
          <a:p>
            <a:r>
              <a:rPr lang="en-US" dirty="0" smtClean="0"/>
              <a:t>Recall, the earlier example:</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4924425"/>
            <a:ext cx="28575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799902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A new module emerges from a sub-module in the other:</a:t>
            </a:r>
          </a:p>
          <a:p>
            <a:endParaRPr lang="en-US" dirty="0"/>
          </a:p>
          <a:p>
            <a:endParaRPr lang="en-US" dirty="0" smtClean="0"/>
          </a:p>
          <a:p>
            <a:r>
              <a:rPr lang="en-US" dirty="0" smtClean="0"/>
              <a:t>Contrary to inclusion of modules, containment respects the partitioning of the modules</a:t>
            </a:r>
          </a:p>
          <a:p>
            <a:r>
              <a:rPr lang="en-US" dirty="0" smtClean="0"/>
              <a:t>It does not put all the definitions at the same level and they therefore do not imply unqualified redefinitions</a:t>
            </a:r>
          </a:p>
          <a:p>
            <a:endParaRPr lang="en-US"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8" y="1524000"/>
            <a:ext cx="40862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201416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of modules</a:t>
            </a:r>
            <a:endParaRPr lang="en-US" dirty="0"/>
          </a:p>
        </p:txBody>
      </p:sp>
      <p:sp>
        <p:nvSpPr>
          <p:cNvPr id="3" name="Content Placeholder 2"/>
          <p:cNvSpPr>
            <a:spLocks noGrp="1"/>
          </p:cNvSpPr>
          <p:nvPr>
            <p:ph idx="1"/>
          </p:nvPr>
        </p:nvSpPr>
        <p:spPr/>
        <p:txBody>
          <a:bodyPr>
            <a:normAutofit lnSpcReduction="10000"/>
          </a:bodyPr>
          <a:lstStyle/>
          <a:p>
            <a:r>
              <a:rPr lang="en-US" dirty="0" smtClean="0"/>
              <a:t>Containment must be compared to another construction that acts equally within the framework of module links</a:t>
            </a:r>
          </a:p>
          <a:p>
            <a:r>
              <a:rPr lang="en-US" dirty="0" smtClean="0"/>
              <a:t>Using contained modules implies indirections using “member selection” notation</a:t>
            </a:r>
          </a:p>
          <a:p>
            <a:r>
              <a:rPr lang="en-US" dirty="0" smtClean="0"/>
              <a:t>Sometimes this constraint seems to excessively increase the verbosity of programs especially so when module names are very explicit</a:t>
            </a:r>
            <a:endParaRPr lang="en-US" dirty="0"/>
          </a:p>
        </p:txBody>
      </p:sp>
    </p:spTree>
    <p:extLst>
      <p:ext uri="{BB962C8B-B14F-4D97-AF65-F5344CB8AC3E}">
        <p14:creationId xmlns:p14="http://schemas.microsoft.com/office/powerpoint/2010/main" val="213567179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So, the language provides the means to “open” a module so that the names of the elements are directly accessible</a:t>
            </a:r>
          </a:p>
          <a:p>
            <a:r>
              <a:rPr lang="en-US" dirty="0" smtClean="0"/>
              <a:t>It suffices to make this happen with the syntax:</a:t>
            </a:r>
          </a:p>
          <a:p>
            <a:endParaRPr lang="en-US" dirty="0"/>
          </a:p>
          <a:p>
            <a:r>
              <a:rPr lang="en-US" dirty="0" smtClean="0"/>
              <a:t>For example, consider a new module </a:t>
            </a:r>
            <a:r>
              <a:rPr lang="en-US" dirty="0" err="1" smtClean="0">
                <a:latin typeface="Source Code Pro" panose="020B0509030403020204" pitchFamily="49" charset="0"/>
              </a:rPr>
              <a:t>Increm</a:t>
            </a:r>
            <a:r>
              <a:rPr lang="en-US" dirty="0" smtClean="0"/>
              <a:t> opened in another module:</a:t>
            </a:r>
          </a:p>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988" y="2971800"/>
            <a:ext cx="17240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975" y="4657725"/>
            <a:ext cx="421005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982294"/>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This is equivalent to the module definition:</a:t>
            </a:r>
          </a:p>
          <a:p>
            <a:endParaRPr lang="en-US" dirty="0"/>
          </a:p>
          <a:p>
            <a:endParaRPr lang="en-US" dirty="0" smtClean="0"/>
          </a:p>
          <a:p>
            <a:r>
              <a:rPr lang="en-US" dirty="0" smtClean="0"/>
              <a:t>Contrary to inclusion and containment, opening of modules does not produce any new definitions : it only operates on the space of identifiers </a:t>
            </a:r>
          </a:p>
          <a:p>
            <a:r>
              <a:rPr lang="en-US" dirty="0" smtClean="0"/>
              <a:t>However, suppose there is an </a:t>
            </a:r>
            <a:r>
              <a:rPr lang="en-US" dirty="0" smtClean="0">
                <a:latin typeface="Source Code Pro" panose="020B0509030403020204" pitchFamily="49" charset="0"/>
              </a:rPr>
              <a:t>x</a:t>
            </a:r>
            <a:r>
              <a:rPr lang="en-US" dirty="0" smtClean="0"/>
              <a:t> valid at the point of application of an open directive of a module </a:t>
            </a:r>
            <a:r>
              <a:rPr lang="en-US" dirty="0" smtClean="0">
                <a:latin typeface="Source Code Pro" panose="020B0509030403020204" pitchFamily="49" charset="0"/>
              </a:rPr>
              <a:t>M</a:t>
            </a:r>
            <a:r>
              <a:rPr lang="en-US" dirty="0" smtClean="0"/>
              <a:t>; if </a:t>
            </a:r>
            <a:r>
              <a:rPr lang="en-US" dirty="0" smtClean="0">
                <a:latin typeface="Source Code Pro" panose="020B0509030403020204" pitchFamily="49" charset="0"/>
              </a:rPr>
              <a:t>x</a:t>
            </a:r>
            <a:r>
              <a:rPr lang="en-US" dirty="0" smtClean="0"/>
              <a:t> is also the name of an element of </a:t>
            </a:r>
            <a:r>
              <a:rPr lang="en-US" dirty="0" smtClean="0">
                <a:latin typeface="Source Code Pro" panose="020B0509030403020204" pitchFamily="49" charset="0"/>
              </a:rPr>
              <a:t>M</a:t>
            </a:r>
            <a:r>
              <a:rPr lang="en-US" dirty="0" smtClean="0"/>
              <a:t>, the open implies an irreversible redefinition of </a:t>
            </a:r>
            <a:r>
              <a:rPr lang="en-US" dirty="0" smtClean="0">
                <a:latin typeface="Source Code Pro" panose="020B0509030403020204" pitchFamily="49" charset="0"/>
              </a:rPr>
              <a:t>x</a:t>
            </a:r>
            <a:endParaRPr lang="en-US" dirty="0">
              <a:latin typeface="Source Code Pro" panose="020B0509030403020204" pitchFamily="49" charset="0"/>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914400"/>
            <a:ext cx="41148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779258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Consequently, as for inclusion, opens may involve name complications delicate to organize</a:t>
            </a:r>
          </a:p>
          <a:p>
            <a:r>
              <a:rPr lang="en-US" dirty="0" smtClean="0"/>
              <a:t>For example, the modules, </a:t>
            </a:r>
            <a:r>
              <a:rPr lang="en-US" dirty="0" smtClean="0">
                <a:latin typeface="Source Code Pro" panose="020B0509030403020204" pitchFamily="49" charset="0"/>
              </a:rPr>
              <a:t>List</a:t>
            </a:r>
            <a:r>
              <a:rPr lang="en-US" dirty="0" smtClean="0"/>
              <a:t>, </a:t>
            </a:r>
            <a:r>
              <a:rPr lang="en-US" dirty="0" smtClean="0">
                <a:latin typeface="Source Code Pro" panose="020B0509030403020204" pitchFamily="49" charset="0"/>
              </a:rPr>
              <a:t>Array</a:t>
            </a:r>
            <a:r>
              <a:rPr lang="en-US" dirty="0" smtClean="0"/>
              <a:t> and </a:t>
            </a:r>
            <a:r>
              <a:rPr lang="en-US" dirty="0" smtClean="0">
                <a:latin typeface="Source Code Pro" panose="020B0509030403020204" pitchFamily="49" charset="0"/>
              </a:rPr>
              <a:t>Stack</a:t>
            </a:r>
            <a:r>
              <a:rPr lang="en-US" dirty="0" smtClean="0"/>
              <a:t> from the standard library have in common a certain number of functions with the same name</a:t>
            </a:r>
          </a:p>
          <a:p>
            <a:r>
              <a:rPr lang="en-US" dirty="0" smtClean="0"/>
              <a:t>In the module following, the opening of these three modules will define a function </a:t>
            </a:r>
            <a:r>
              <a:rPr lang="en-US" dirty="0" smtClean="0">
                <a:latin typeface="Source Code Pro" panose="020B0509030403020204" pitchFamily="49" charset="0"/>
              </a:rPr>
              <a:t>last</a:t>
            </a:r>
            <a:r>
              <a:rPr lang="en-US" dirty="0" smtClean="0"/>
              <a:t> that gives rise to a type error:</a:t>
            </a:r>
            <a:endParaRPr lang="en-US" dirty="0"/>
          </a:p>
        </p:txBody>
      </p:sp>
    </p:spTree>
    <p:extLst>
      <p:ext uri="{BB962C8B-B14F-4D97-AF65-F5344CB8AC3E}">
        <p14:creationId xmlns:p14="http://schemas.microsoft.com/office/powerpoint/2010/main" val="3215801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smtClean="0"/>
              <a:t/>
            </a:r>
            <a:br>
              <a:rPr lang="en-US" dirty="0" smtClean="0"/>
            </a:br>
            <a:r>
              <a:rPr lang="en-US" dirty="0" smtClean="0"/>
              <a:t/>
            </a:r>
            <a:br>
              <a:rPr lang="en-US" dirty="0" smtClean="0"/>
            </a:br>
            <a:endParaRPr lang="en-US" dirty="0" smtClean="0"/>
          </a:p>
          <a:p>
            <a:pPr lvl="1"/>
            <a:r>
              <a:rPr lang="en-US" dirty="0" smtClean="0"/>
              <a:t>To override this rule, use a </a:t>
            </a:r>
            <a:r>
              <a:rPr lang="en-US" dirty="0" smtClean="0">
                <a:latin typeface="Source Code Pro" panose="020B0509030403020204" pitchFamily="49" charset="0"/>
              </a:rPr>
              <a:t>let rec</a:t>
            </a:r>
            <a:r>
              <a:rPr lang="en-US" dirty="0" smtClean="0"/>
              <a:t> construction</a:t>
            </a:r>
            <a:br>
              <a:rPr lang="en-US" dirty="0" smtClean="0"/>
            </a:br>
            <a:r>
              <a:rPr lang="en-US" dirty="0" smtClean="0"/>
              <a:t/>
            </a:r>
            <a:br>
              <a:rPr lang="en-US" dirty="0" smtClean="0"/>
            </a:br>
            <a:r>
              <a:rPr lang="en-US" dirty="0" smtClean="0"/>
              <a:t/>
            </a:r>
            <a:br>
              <a:rPr lang="en-US" dirty="0" smtClean="0"/>
            </a:br>
            <a:endParaRPr lang="en-US" dirty="0" smtClean="0"/>
          </a:p>
          <a:p>
            <a:r>
              <a:rPr lang="en-US" i="1" dirty="0" smtClean="0"/>
              <a:t>Internal module state</a:t>
            </a:r>
          </a:p>
          <a:p>
            <a:pPr lvl="1"/>
            <a:r>
              <a:rPr lang="en-US" i="1" dirty="0" smtClean="0"/>
              <a:t>It is possible to define variables in a module</a:t>
            </a:r>
          </a:p>
          <a:p>
            <a:pPr lvl="1"/>
            <a:r>
              <a:rPr lang="en-US" i="1" dirty="0" smtClean="0"/>
              <a:t>These constitute internal state</a:t>
            </a:r>
            <a:endParaRPr lang="en-US" i="1"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8" y="381000"/>
            <a:ext cx="34004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713" y="2590800"/>
            <a:ext cx="38385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98184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endParaRPr lang="en-US" dirty="0" smtClean="0"/>
          </a:p>
          <a:p>
            <a:endParaRPr lang="en-US" dirty="0"/>
          </a:p>
          <a:p>
            <a:endParaRPr lang="en-US" dirty="0" smtClean="0"/>
          </a:p>
          <a:p>
            <a:pPr marL="0" indent="0">
              <a:buNone/>
            </a:pPr>
            <a:endParaRPr lang="en-US" dirty="0" smtClean="0"/>
          </a:p>
          <a:p>
            <a:r>
              <a:rPr lang="en-US" dirty="0" smtClean="0"/>
              <a:t>Indeed, the function </a:t>
            </a:r>
            <a:r>
              <a:rPr lang="en-US" dirty="0" smtClean="0">
                <a:latin typeface="Source Code Pro" panose="020B0509030403020204" pitchFamily="49" charset="0"/>
              </a:rPr>
              <a:t>nth</a:t>
            </a:r>
            <a:r>
              <a:rPr lang="en-US" dirty="0" smtClean="0"/>
              <a:t> is provided by the </a:t>
            </a:r>
            <a:r>
              <a:rPr lang="en-US" dirty="0" smtClean="0">
                <a:latin typeface="Source Code Pro" panose="020B0509030403020204" pitchFamily="49" charset="0"/>
              </a:rPr>
              <a:t>List</a:t>
            </a:r>
            <a:r>
              <a:rPr lang="en-US" dirty="0" smtClean="0"/>
              <a:t> module, but </a:t>
            </a:r>
            <a:r>
              <a:rPr lang="en-US" dirty="0" smtClean="0">
                <a:latin typeface="Source Code Pro" panose="020B0509030403020204" pitchFamily="49" charset="0"/>
              </a:rPr>
              <a:t>length</a:t>
            </a:r>
            <a:r>
              <a:rPr lang="en-US" dirty="0" smtClean="0"/>
              <a:t> has come from the </a:t>
            </a:r>
            <a:r>
              <a:rPr lang="en-US" dirty="0" smtClean="0">
                <a:latin typeface="Source Code Pro" panose="020B0509030403020204" pitchFamily="49" charset="0"/>
              </a:rPr>
              <a:t>Array</a:t>
            </a:r>
            <a:r>
              <a:rPr lang="en-US" dirty="0" smtClean="0"/>
              <a:t> module</a:t>
            </a:r>
          </a:p>
          <a:p>
            <a:pPr marL="0" indent="0">
              <a:buNone/>
            </a:pPr>
            <a:r>
              <a:rPr lang="en-US" b="1" dirty="0" smtClean="0"/>
              <a:t>The technique of openings transformed into sub-modules : </a:t>
            </a:r>
            <a:r>
              <a:rPr lang="en-US" dirty="0" smtClean="0"/>
              <a:t>Any opening of a sub-module </a:t>
            </a:r>
            <a:r>
              <a:rPr lang="en-US" dirty="0" smtClean="0">
                <a:latin typeface="Source Code Pro" panose="020B0509030403020204" pitchFamily="49" charset="0"/>
              </a:rPr>
              <a:t>M</a:t>
            </a:r>
            <a:r>
              <a:rPr lang="en-US" dirty="0" smtClean="0"/>
              <a:t> can be replaced by an explicit import of </a:t>
            </a:r>
            <a:r>
              <a:rPr lang="en-US" dirty="0" smtClean="0">
                <a:latin typeface="Source Code Pro" panose="020B0509030403020204" pitchFamily="49" charset="0"/>
              </a:rPr>
              <a:t>M</a:t>
            </a:r>
            <a:r>
              <a:rPr lang="en-US" dirty="0" smtClean="0"/>
              <a:t> as a sub-module</a:t>
            </a:r>
            <a:endParaRPr lang="en-US" b="1"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533400"/>
            <a:ext cx="5783263"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0513106"/>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Note that there exists a derivative of this technique</a:t>
            </a:r>
          </a:p>
          <a:p>
            <a:r>
              <a:rPr lang="en-US" dirty="0" smtClean="0"/>
              <a:t>If utilization of a module can be restrained to a simple expression such as a function body, it is possible to consider a local module</a:t>
            </a:r>
          </a:p>
          <a:p>
            <a:r>
              <a:rPr lang="en-US" dirty="0" smtClean="0"/>
              <a:t>For example:</a:t>
            </a: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3819525"/>
            <a:ext cx="438150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71839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On the other hand, opening a module possesses another important inconvenience : they are not representable at the level of the specification</a:t>
            </a:r>
            <a:endParaRPr lang="en-US" dirty="0"/>
          </a:p>
        </p:txBody>
      </p:sp>
    </p:spTree>
    <p:extLst>
      <p:ext uri="{BB962C8B-B14F-4D97-AF65-F5344CB8AC3E}">
        <p14:creationId xmlns:p14="http://schemas.microsoft.com/office/powerpoint/2010/main" val="61240499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Embedding in signatures : abstract sub-modules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Signatures also lend themselves to the embedding of modules</a:t>
            </a:r>
          </a:p>
          <a:p>
            <a:r>
              <a:rPr lang="en-US" dirty="0" smtClean="0"/>
              <a:t>A signature can declare modules by aid of the following construction:</a:t>
            </a:r>
          </a:p>
          <a:p>
            <a:endParaRPr lang="en-US" dirty="0"/>
          </a:p>
          <a:p>
            <a:endParaRPr lang="en-US" dirty="0" smtClean="0"/>
          </a:p>
          <a:p>
            <a:endParaRPr lang="en-US" dirty="0"/>
          </a:p>
          <a:p>
            <a:r>
              <a:rPr lang="en-US" dirty="0" smtClean="0"/>
              <a:t>The notation is similar to the declaration of values in a signature e.g</a:t>
            </a:r>
            <a:r>
              <a:rPr lang="en-US" dirty="0" smtClean="0">
                <a:latin typeface="Source Code Pro" panose="020B0509030403020204" pitchFamily="49" charset="0"/>
              </a:rPr>
              <a:t>. </a:t>
            </a:r>
            <a:r>
              <a:rPr lang="en-US" dirty="0" err="1" smtClean="0">
                <a:latin typeface="Source Code Pro" panose="020B0509030403020204" pitchFamily="49" charset="0"/>
              </a:rPr>
              <a:t>val</a:t>
            </a:r>
            <a:r>
              <a:rPr lang="en-US" dirty="0" smtClean="0">
                <a:latin typeface="Source Code Pro" panose="020B0509030403020204" pitchFamily="49" charset="0"/>
              </a:rPr>
              <a:t> &lt;name&gt; : &lt;type&gt;</a:t>
            </a:r>
          </a:p>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171825"/>
            <a:ext cx="42672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163935"/>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For example, here is a signature for the module </a:t>
            </a:r>
            <a:r>
              <a:rPr lang="en-US" dirty="0" err="1" smtClean="0">
                <a:latin typeface="Source Code Pro" panose="020B0509030403020204" pitchFamily="49" charset="0"/>
              </a:rPr>
              <a:t>More_than_increm</a:t>
            </a:r>
            <a:r>
              <a:rPr lang="en-US" dirty="0" smtClean="0"/>
              <a:t>:</a:t>
            </a:r>
          </a:p>
          <a:p>
            <a:endParaRPr lang="en-US" dirty="0"/>
          </a:p>
          <a:p>
            <a:endParaRPr lang="en-US" dirty="0" smtClean="0"/>
          </a:p>
          <a:p>
            <a:endParaRPr lang="en-US" dirty="0"/>
          </a:p>
          <a:p>
            <a:endParaRPr lang="en-US" dirty="0" smtClean="0"/>
          </a:p>
          <a:p>
            <a:r>
              <a:rPr lang="en-US" dirty="0" smtClean="0"/>
              <a:t>These declarations of sub-modules in signatures are reminiscent of abstract types</a:t>
            </a:r>
          </a:p>
          <a:p>
            <a:r>
              <a:rPr lang="en-US" dirty="0" smtClean="0"/>
              <a:t>We will therefore name them here in accordance of this recollection:</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5" y="1676400"/>
            <a:ext cx="37528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030592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smtClean="0"/>
              <a:t>Definition : </a:t>
            </a:r>
            <a:r>
              <a:rPr lang="en-US" dirty="0" smtClean="0"/>
              <a:t>In a signature, a simple type declaration of the name of a sub-module is called an abstract sub-module.</a:t>
            </a:r>
            <a:endParaRPr lang="en-US" b="1" dirty="0"/>
          </a:p>
        </p:txBody>
      </p:sp>
    </p:spTree>
    <p:extLst>
      <p:ext uri="{BB962C8B-B14F-4D97-AF65-F5344CB8AC3E}">
        <p14:creationId xmlns:p14="http://schemas.microsoft.com/office/powerpoint/2010/main" val="510747437"/>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link between signatures and abstract sub-modules</a:t>
            </a:r>
            <a:endParaRPr lang="en-US" dirty="0"/>
          </a:p>
        </p:txBody>
      </p:sp>
      <p:sp>
        <p:nvSpPr>
          <p:cNvPr id="3" name="Content Placeholder 2"/>
          <p:cNvSpPr>
            <a:spLocks noGrp="1"/>
          </p:cNvSpPr>
          <p:nvPr>
            <p:ph idx="1"/>
          </p:nvPr>
        </p:nvSpPr>
        <p:spPr/>
        <p:txBody>
          <a:bodyPr/>
          <a:lstStyle/>
          <a:p>
            <a:r>
              <a:rPr lang="en-US" dirty="0" smtClean="0"/>
              <a:t>As in the case of inclusion in signatures, an abstract sub-module permits the declaration of a link between modules at the level of a specification</a:t>
            </a:r>
          </a:p>
          <a:p>
            <a:r>
              <a:rPr lang="en-US" dirty="0" smtClean="0"/>
              <a:t>The embedding also makes possible description of the particular relationships between elements of the sub-module and the parent-module</a:t>
            </a:r>
            <a:endParaRPr lang="en-US" dirty="0"/>
          </a:p>
        </p:txBody>
      </p:sp>
    </p:spTree>
    <p:extLst>
      <p:ext uri="{BB962C8B-B14F-4D97-AF65-F5344CB8AC3E}">
        <p14:creationId xmlns:p14="http://schemas.microsoft.com/office/powerpoint/2010/main" val="121557291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Consider this example derived from the one preceding:</a:t>
            </a:r>
          </a:p>
          <a:p>
            <a:endParaRPr lang="en-US" dirty="0"/>
          </a:p>
          <a:p>
            <a:endParaRPr lang="en-US" dirty="0" smtClean="0"/>
          </a:p>
          <a:p>
            <a:endParaRPr lang="en-US" dirty="0"/>
          </a:p>
          <a:p>
            <a:endParaRPr lang="en-US" dirty="0" smtClean="0"/>
          </a:p>
          <a:p>
            <a:r>
              <a:rPr lang="en-US" dirty="0" smtClean="0"/>
              <a:t>Here the links between the instances of </a:t>
            </a:r>
            <a:r>
              <a:rPr lang="en-US" dirty="0" smtClean="0">
                <a:latin typeface="Source Code Pro" panose="020B0509030403020204" pitchFamily="49" charset="0"/>
              </a:rPr>
              <a:t>S</a:t>
            </a:r>
            <a:r>
              <a:rPr lang="en-US" dirty="0" smtClean="0"/>
              <a:t> and those of </a:t>
            </a:r>
            <a:r>
              <a:rPr lang="en-US" dirty="0" smtClean="0">
                <a:latin typeface="Source Code Pro" panose="020B0509030403020204" pitchFamily="49" charset="0"/>
              </a:rPr>
              <a:t>MORE_THAN_S</a:t>
            </a:r>
            <a:r>
              <a:rPr lang="en-US" dirty="0" smtClean="0"/>
              <a:t> concretely expresses the way types are used : the function </a:t>
            </a:r>
            <a:r>
              <a:rPr lang="en-US" dirty="0" smtClean="0">
                <a:latin typeface="Source Code Pro" panose="020B0509030403020204" pitchFamily="49" charset="0"/>
              </a:rPr>
              <a:t>g</a:t>
            </a:r>
            <a:r>
              <a:rPr lang="en-US" dirty="0" smtClean="0"/>
              <a:t> is based on a type provided by </a:t>
            </a:r>
            <a:r>
              <a:rPr lang="en-US" dirty="0" smtClean="0">
                <a:latin typeface="Source Code Pro" panose="020B0509030403020204" pitchFamily="49" charset="0"/>
              </a:rPr>
              <a:t>Sub</a:t>
            </a:r>
            <a:endParaRPr lang="en-US" dirty="0">
              <a:latin typeface="Source Code Pro" panose="020B0509030403020204" pitchFamily="49" charset="0"/>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25" y="1600200"/>
            <a:ext cx="37909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745256"/>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smtClean="0"/>
              <a:t>We have increased the precision of the signature </a:t>
            </a:r>
            <a:r>
              <a:rPr lang="en-US" dirty="0" smtClean="0">
                <a:latin typeface="Source Code Pro" panose="020B0509030403020204" pitchFamily="49" charset="0"/>
              </a:rPr>
              <a:t>MORE_THAN_S</a:t>
            </a:r>
            <a:r>
              <a:rPr lang="en-US" dirty="0" smtClean="0"/>
              <a:t> such that the function must be linked to an abstract type described by </a:t>
            </a:r>
            <a:r>
              <a:rPr lang="en-US" dirty="0" smtClean="0">
                <a:latin typeface="Source Code Pro" panose="020B0509030403020204" pitchFamily="49" charset="0"/>
              </a:rPr>
              <a:t>S</a:t>
            </a:r>
          </a:p>
          <a:p>
            <a:r>
              <a:rPr lang="en-US" dirty="0" smtClean="0"/>
              <a:t>Therefore a function </a:t>
            </a:r>
            <a:r>
              <a:rPr lang="en-US" dirty="0" smtClean="0">
                <a:latin typeface="Source Code Pro" panose="020B0509030403020204" pitchFamily="49" charset="0"/>
              </a:rPr>
              <a:t>g</a:t>
            </a:r>
            <a:r>
              <a:rPr lang="en-US" dirty="0" smtClean="0"/>
              <a:t> can always be based on a function f associated with its type by </a:t>
            </a:r>
            <a:r>
              <a:rPr lang="en-US" dirty="0" smtClean="0">
                <a:latin typeface="Source Code Pro" panose="020B0509030403020204" pitchFamily="49" charset="0"/>
              </a:rPr>
              <a:t>S</a:t>
            </a:r>
            <a:r>
              <a:rPr lang="en-US" dirty="0" smtClean="0"/>
              <a:t>. Generalizing:</a:t>
            </a:r>
          </a:p>
          <a:p>
            <a:pPr marL="0" indent="0">
              <a:buNone/>
            </a:pPr>
            <a:r>
              <a:rPr lang="en-US" b="1" dirty="0" smtClean="0"/>
              <a:t>Interest in abstract sub-modules : </a:t>
            </a:r>
            <a:r>
              <a:rPr lang="en-US" dirty="0" smtClean="0"/>
              <a:t>Abstract sub-modules of a signature S declare the names of modules whose elements are </a:t>
            </a:r>
            <a:r>
              <a:rPr lang="en-US" dirty="0" err="1" smtClean="0"/>
              <a:t>usuable</a:t>
            </a:r>
            <a:r>
              <a:rPr lang="en-US" dirty="0" smtClean="0"/>
              <a:t> for the types of other elements in S. They also specify links of reutilization between modules, and this without being dependent on the particulars of implementations of modules.</a:t>
            </a:r>
            <a:endParaRPr lang="en-US" b="1" dirty="0"/>
          </a:p>
        </p:txBody>
      </p:sp>
    </p:spTree>
    <p:extLst>
      <p:ext uri="{BB962C8B-B14F-4D97-AF65-F5344CB8AC3E}">
        <p14:creationId xmlns:p14="http://schemas.microsoft.com/office/powerpoint/2010/main" val="3662855424"/>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We also talk sometimes of </a:t>
            </a:r>
            <a:r>
              <a:rPr lang="en-US" i="1" dirty="0" smtClean="0"/>
              <a:t>abstraction composition</a:t>
            </a:r>
            <a:r>
              <a:rPr lang="en-US" dirty="0" smtClean="0"/>
              <a:t>. Here is an example less formal than the preceding:</a:t>
            </a:r>
          </a:p>
          <a:p>
            <a:endParaRPr lang="en-US" dirty="0"/>
          </a:p>
          <a:p>
            <a:endParaRPr lang="en-US" dirty="0" smtClean="0"/>
          </a:p>
          <a:p>
            <a:endParaRPr lang="en-US" dirty="0"/>
          </a:p>
          <a:p>
            <a:endParaRPr lang="en-US" dirty="0" smtClean="0"/>
          </a:p>
          <a:p>
            <a:r>
              <a:rPr lang="en-US" dirty="0" smtClean="0"/>
              <a:t>One proposed implementation, the module </a:t>
            </a:r>
            <a:r>
              <a:rPr lang="en-US" dirty="0" err="1" smtClean="0">
                <a:latin typeface="Source Code Pro" panose="020B0509030403020204" pitchFamily="49" charset="0"/>
              </a:rPr>
              <a:t>Set_H</a:t>
            </a:r>
            <a:r>
              <a:rPr lang="en-US" dirty="0" smtClean="0"/>
              <a:t>,  makes use of a hash table from the standard library</a:t>
            </a:r>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81200"/>
            <a:ext cx="426720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188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lvl="1"/>
            <a:r>
              <a:rPr lang="en-US" dirty="0"/>
              <a:t>E</a:t>
            </a:r>
            <a:r>
              <a:rPr lang="en-US" dirty="0" smtClean="0"/>
              <a:t>.g.</a:t>
            </a:r>
          </a:p>
          <a:p>
            <a:pPr marL="457200" lvl="1" indent="0">
              <a:buNone/>
            </a:pP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688" y="685800"/>
            <a:ext cx="7031037"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650" y="4514850"/>
            <a:ext cx="68691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553453"/>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Suppose such hash tables are specified by means of the signature </a:t>
            </a:r>
            <a:r>
              <a:rPr lang="en-US" dirty="0" smtClean="0">
                <a:latin typeface="Source Code Pro" panose="020B0509030403020204" pitchFamily="49" charset="0"/>
              </a:rPr>
              <a:t>HASH_TABLE</a:t>
            </a:r>
          </a:p>
          <a:p>
            <a:r>
              <a:rPr lang="en-US" dirty="0" smtClean="0"/>
              <a:t>It is then possible to give oneself a new signature which imposes on the representation of sets that they have an implementation based on </a:t>
            </a:r>
            <a:r>
              <a:rPr lang="en-US" dirty="0" smtClean="0">
                <a:latin typeface="Source Code Pro" panose="020B0509030403020204" pitchFamily="49" charset="0"/>
              </a:rPr>
              <a:t>HASH_TABLE</a:t>
            </a:r>
            <a:r>
              <a:rPr lang="en-US" dirty="0" smtClean="0"/>
              <a:t>:</a:t>
            </a:r>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538" y="3733800"/>
            <a:ext cx="43529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81904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This constraint in the specification indicates that any implementation SET_HASH benefits </a:t>
            </a:r>
            <a:r>
              <a:rPr lang="en-US" i="1" dirty="0" smtClean="0"/>
              <a:t>a priori</a:t>
            </a:r>
            <a:r>
              <a:rPr lang="en-US" dirty="0" smtClean="0"/>
              <a:t> the properties of hash tables</a:t>
            </a:r>
          </a:p>
          <a:p>
            <a:r>
              <a:rPr lang="en-US" dirty="0" smtClean="0"/>
              <a:t>In particular, access to the elements of the sets has constant complexity</a:t>
            </a:r>
          </a:p>
          <a:p>
            <a:r>
              <a:rPr lang="en-US" dirty="0" smtClean="0"/>
              <a:t>On the other hand, variations of the instantiation of the type </a:t>
            </a:r>
            <a:r>
              <a:rPr lang="en-US" dirty="0" smtClean="0">
                <a:latin typeface="Source Code Pro" panose="020B0509030403020204" pitchFamily="49" charset="0"/>
              </a:rPr>
              <a:t>‘a set</a:t>
            </a:r>
            <a:r>
              <a:rPr lang="en-US" dirty="0" smtClean="0"/>
              <a:t>’s masking conventions will be delegated to the sub-modules </a:t>
            </a:r>
            <a:r>
              <a:rPr lang="en-US" dirty="0" smtClean="0">
                <a:latin typeface="Source Code Pro" panose="020B0509030403020204" pitchFamily="49" charset="0"/>
              </a:rPr>
              <a:t>H</a:t>
            </a:r>
            <a:endParaRPr lang="en-US" dirty="0"/>
          </a:p>
        </p:txBody>
      </p:sp>
    </p:spTree>
    <p:extLst>
      <p:ext uri="{BB962C8B-B14F-4D97-AF65-F5344CB8AC3E}">
        <p14:creationId xmlns:p14="http://schemas.microsoft.com/office/powerpoint/2010/main" val="3309606700"/>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This example illustrates how use of abstract sub-modules may remedy some of the limitations we spoke of earlier of signatures : thanks to them, it is possible to integrate greater precision into a specification</a:t>
            </a:r>
          </a:p>
          <a:p>
            <a:r>
              <a:rPr lang="en-US" dirty="0" smtClean="0"/>
              <a:t>On the other hand, note the signature </a:t>
            </a:r>
            <a:r>
              <a:rPr lang="en-US" dirty="0" smtClean="0">
                <a:latin typeface="Source Code Pro" panose="020B0509030403020204" pitchFamily="49" charset="0"/>
              </a:rPr>
              <a:t>SET_HASH</a:t>
            </a:r>
            <a:r>
              <a:rPr lang="en-US" dirty="0" smtClean="0"/>
              <a:t> is compatible with the signature </a:t>
            </a:r>
            <a:r>
              <a:rPr lang="en-US" dirty="0" smtClean="0">
                <a:latin typeface="Source Code Pro" panose="020B0509030403020204" pitchFamily="49" charset="0"/>
              </a:rPr>
              <a:t>SET</a:t>
            </a:r>
            <a:r>
              <a:rPr lang="en-US" dirty="0" smtClean="0"/>
              <a:t> : any module that satisfies </a:t>
            </a:r>
            <a:r>
              <a:rPr lang="en-US" dirty="0" smtClean="0">
                <a:latin typeface="Source Code Pro" panose="020B0509030403020204" pitchFamily="49" charset="0"/>
              </a:rPr>
              <a:t>SET_HASH</a:t>
            </a:r>
            <a:r>
              <a:rPr lang="en-US" dirty="0" smtClean="0"/>
              <a:t> equally well satisfies SET</a:t>
            </a:r>
          </a:p>
          <a:p>
            <a:r>
              <a:rPr lang="en-US" dirty="0" smtClean="0"/>
              <a:t>As in the case of signature inclusion, we specified here very naturally, compatible specializations</a:t>
            </a:r>
            <a:endParaRPr lang="en-US" dirty="0"/>
          </a:p>
        </p:txBody>
      </p:sp>
    </p:spTree>
    <p:extLst>
      <p:ext uri="{BB962C8B-B14F-4D97-AF65-F5344CB8AC3E}">
        <p14:creationId xmlns:p14="http://schemas.microsoft.com/office/powerpoint/2010/main" val="38292524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Here is an abstract of the technique just presented:</a:t>
            </a:r>
          </a:p>
          <a:p>
            <a:pPr marL="0" indent="0">
              <a:buNone/>
            </a:pPr>
            <a:r>
              <a:rPr lang="en-US" b="1" dirty="0" smtClean="0"/>
              <a:t>Technique of specification of a signature by abstract sub-modules : </a:t>
            </a:r>
            <a:r>
              <a:rPr lang="en-US" dirty="0" smtClean="0"/>
              <a:t>Any module </a:t>
            </a:r>
            <a:r>
              <a:rPr lang="en-US" dirty="0" smtClean="0">
                <a:latin typeface="Source Code Pro" panose="020B0509030403020204" pitchFamily="49" charset="0"/>
              </a:rPr>
              <a:t>M</a:t>
            </a:r>
            <a:r>
              <a:rPr lang="en-US" dirty="0" smtClean="0"/>
              <a:t> with signature </a:t>
            </a:r>
            <a:r>
              <a:rPr lang="en-US" dirty="0" smtClean="0">
                <a:latin typeface="Source Code Pro" panose="020B0509030403020204" pitchFamily="49" charset="0"/>
              </a:rPr>
              <a:t>S</a:t>
            </a:r>
            <a:r>
              <a:rPr lang="en-US" dirty="0" smtClean="0"/>
              <a:t> using modules </a:t>
            </a:r>
            <a:r>
              <a:rPr lang="en-US" dirty="0" smtClean="0">
                <a:latin typeface="Source Code Pro" panose="020B0509030403020204" pitchFamily="49" charset="0"/>
              </a:rPr>
              <a:t>M</a:t>
            </a:r>
            <a:r>
              <a:rPr lang="en-US" baseline="-25000" dirty="0" smtClean="0">
                <a:latin typeface="Source Code Pro" panose="020B0509030403020204" pitchFamily="49" charset="0"/>
              </a:rPr>
              <a:t>1</a:t>
            </a:r>
            <a:r>
              <a:rPr lang="en-US" dirty="0" smtClean="0"/>
              <a:t>, </a:t>
            </a:r>
            <a:r>
              <a:rPr lang="en-US" dirty="0" smtClean="0">
                <a:latin typeface="Source Code Pro" panose="020B0509030403020204" pitchFamily="49" charset="0"/>
              </a:rPr>
              <a:t>M</a:t>
            </a:r>
            <a:r>
              <a:rPr lang="en-US" baseline="-25000" dirty="0" smtClean="0">
                <a:latin typeface="Source Code Pro" panose="020B0509030403020204" pitchFamily="49" charset="0"/>
              </a:rPr>
              <a:t>2</a:t>
            </a:r>
            <a:r>
              <a:rPr lang="en-US" dirty="0" smtClean="0"/>
              <a:t>, …, </a:t>
            </a:r>
            <a:r>
              <a:rPr lang="en-US" dirty="0" smtClean="0">
                <a:latin typeface="Source Code Pro" panose="020B0509030403020204" pitchFamily="49" charset="0"/>
              </a:rPr>
              <a:t>M</a:t>
            </a:r>
            <a:r>
              <a:rPr lang="en-US" baseline="-25000" dirty="0" smtClean="0">
                <a:latin typeface="Source Code Pro" panose="020B0509030403020204" pitchFamily="49" charset="0"/>
              </a:rPr>
              <a:t>N</a:t>
            </a:r>
            <a:r>
              <a:rPr lang="en-US" dirty="0" smtClean="0"/>
              <a:t> may induce a specialized signature </a:t>
            </a:r>
            <a:r>
              <a:rPr lang="en-US" dirty="0" smtClean="0">
                <a:latin typeface="Source Code Pro" panose="020B0509030403020204" pitchFamily="49" charset="0"/>
              </a:rPr>
              <a:t>S_PLUS</a:t>
            </a:r>
            <a:r>
              <a:rPr lang="en-US" dirty="0" smtClean="0"/>
              <a:t>:</a:t>
            </a:r>
          </a:p>
          <a:p>
            <a:pPr marL="914400" lvl="1" indent="-514350">
              <a:buFont typeface="+mj-lt"/>
              <a:buAutoNum type="arabicPeriod"/>
            </a:pPr>
            <a:r>
              <a:rPr lang="en-US" dirty="0" smtClean="0"/>
              <a:t>In </a:t>
            </a:r>
            <a:r>
              <a:rPr lang="en-US" dirty="0" smtClean="0">
                <a:latin typeface="Source Code Pro" panose="020B0509030403020204" pitchFamily="49" charset="0"/>
              </a:rPr>
              <a:t>S_PLUS</a:t>
            </a:r>
            <a:r>
              <a:rPr lang="en-US" dirty="0" smtClean="0"/>
              <a:t> we declare M</a:t>
            </a:r>
            <a:r>
              <a:rPr lang="en-US" baseline="-25000" dirty="0" smtClean="0"/>
              <a:t>1</a:t>
            </a:r>
            <a:r>
              <a:rPr lang="en-US" dirty="0" smtClean="0"/>
              <a:t>, … M</a:t>
            </a:r>
            <a:r>
              <a:rPr lang="en-US" baseline="-25000" dirty="0" smtClean="0"/>
              <a:t>N</a:t>
            </a:r>
            <a:r>
              <a:rPr lang="en-US" dirty="0" smtClean="0"/>
              <a:t> as abstract sub-modules</a:t>
            </a:r>
          </a:p>
          <a:p>
            <a:pPr marL="914400" lvl="1" indent="-514350">
              <a:buFont typeface="+mj-lt"/>
              <a:buAutoNum type="arabicPeriod"/>
            </a:pPr>
            <a:r>
              <a:rPr lang="en-US" dirty="0" smtClean="0"/>
              <a:t>The elements of </a:t>
            </a:r>
            <a:r>
              <a:rPr lang="en-US" dirty="0" smtClean="0">
                <a:latin typeface="Source Code Pro" panose="020B0509030403020204" pitchFamily="49" charset="0"/>
              </a:rPr>
              <a:t>S_PLUS</a:t>
            </a:r>
            <a:r>
              <a:rPr lang="en-US" dirty="0" smtClean="0"/>
              <a:t> rely on the elements of the signatures of the abstract sub-modules.</a:t>
            </a:r>
          </a:p>
          <a:p>
            <a:pPr marL="0" indent="0">
              <a:buNone/>
            </a:pPr>
            <a:r>
              <a:rPr lang="en-US" dirty="0" smtClean="0"/>
              <a:t>The signature </a:t>
            </a:r>
            <a:r>
              <a:rPr lang="en-US" dirty="0" smtClean="0">
                <a:latin typeface="Source Code Pro" panose="020B0509030403020204" pitchFamily="49" charset="0"/>
              </a:rPr>
              <a:t>S_PLUS</a:t>
            </a:r>
            <a:r>
              <a:rPr lang="en-US" dirty="0" smtClean="0"/>
              <a:t> is rendered compatible with </a:t>
            </a:r>
            <a:r>
              <a:rPr lang="en-US" dirty="0" smtClean="0">
                <a:latin typeface="Source Code Pro" panose="020B0509030403020204" pitchFamily="49" charset="0"/>
              </a:rPr>
              <a:t>S.</a:t>
            </a:r>
            <a:endParaRPr lang="en-US" dirty="0">
              <a:latin typeface="Source Code Pro" panose="020B0509030403020204" pitchFamily="49" charset="0"/>
            </a:endParaRPr>
          </a:p>
        </p:txBody>
      </p:sp>
    </p:spTree>
    <p:extLst>
      <p:ext uri="{BB962C8B-B14F-4D97-AF65-F5344CB8AC3E}">
        <p14:creationId xmlns:p14="http://schemas.microsoft.com/office/powerpoint/2010/main" val="3259518233"/>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This technique permits also systematic expression of links between modules at the level of signatures</a:t>
            </a:r>
          </a:p>
          <a:p>
            <a:r>
              <a:rPr lang="en-US" dirty="0" smtClean="0"/>
              <a:t>The advantages of this follow:</a:t>
            </a:r>
          </a:p>
          <a:p>
            <a:pPr marL="971550" lvl="1" indent="-514350">
              <a:buFont typeface="+mj-lt"/>
              <a:buAutoNum type="arabicPeriod"/>
            </a:pPr>
            <a:r>
              <a:rPr lang="en-US" dirty="0" smtClean="0"/>
              <a:t>Help refining type inference, enriched analysis of the module components to give information to the programmer;</a:t>
            </a:r>
          </a:p>
          <a:p>
            <a:pPr marL="971550" lvl="1" indent="-514350">
              <a:buFont typeface="+mj-lt"/>
              <a:buAutoNum type="arabicPeriod"/>
            </a:pPr>
            <a:r>
              <a:rPr lang="en-US" dirty="0" smtClean="0"/>
              <a:t>Aid to the programmer in understanding the logical architecture since the relevant signatures are already part of the interactions between components</a:t>
            </a:r>
            <a:endParaRPr lang="en-US" dirty="0"/>
          </a:p>
        </p:txBody>
      </p:sp>
    </p:spTree>
    <p:extLst>
      <p:ext uri="{BB962C8B-B14F-4D97-AF65-F5344CB8AC3E}">
        <p14:creationId xmlns:p14="http://schemas.microsoft.com/office/powerpoint/2010/main" val="79699732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Abstract sub-modules and inclusion constraints</a:t>
            </a:r>
            <a:endParaRPr lang="en-US" dirty="0"/>
          </a:p>
        </p:txBody>
      </p:sp>
      <p:sp>
        <p:nvSpPr>
          <p:cNvPr id="3" name="Content Placeholder 2"/>
          <p:cNvSpPr>
            <a:spLocks noGrp="1"/>
          </p:cNvSpPr>
          <p:nvPr>
            <p:ph idx="1"/>
          </p:nvPr>
        </p:nvSpPr>
        <p:spPr/>
        <p:txBody>
          <a:bodyPr/>
          <a:lstStyle/>
          <a:p>
            <a:r>
              <a:rPr lang="en-US" dirty="0" smtClean="0"/>
              <a:t>The specialization of signatures facilitates the possibility of directly constraining an inclusion by the following syntax:</a:t>
            </a:r>
          </a:p>
          <a:p>
            <a:endParaRPr lang="en-US" dirty="0"/>
          </a:p>
          <a:p>
            <a:endParaRPr lang="en-US" dirty="0" smtClean="0"/>
          </a:p>
          <a:p>
            <a:r>
              <a:rPr lang="en-US" dirty="0" smtClean="0"/>
              <a:t>Recalling the last section, suppose a general signature </a:t>
            </a:r>
            <a:r>
              <a:rPr lang="en-US" dirty="0" smtClean="0">
                <a:latin typeface="Source Code Pro" panose="020B0509030403020204" pitchFamily="49" charset="0"/>
              </a:rPr>
              <a:t>SET</a:t>
            </a:r>
            <a:r>
              <a:rPr lang="en-US" dirty="0" smtClean="0"/>
              <a:t> with a pre-existing specialization</a:t>
            </a:r>
            <a:endParaRPr lang="en-US" dirty="0"/>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475" y="3181350"/>
            <a:ext cx="5859463"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29287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It is possible to obtain that specialization directly with an inclusion constraint:</a:t>
            </a:r>
          </a:p>
          <a:p>
            <a:endParaRPr lang="en-US" dirty="0"/>
          </a:p>
          <a:p>
            <a:endParaRPr lang="en-US" dirty="0" smtClean="0"/>
          </a:p>
          <a:p>
            <a:r>
              <a:rPr lang="en-US" dirty="0" smtClean="0"/>
              <a:t>The type constraint here is particular : it deals only with abstract types</a:t>
            </a:r>
          </a:p>
          <a:p>
            <a:r>
              <a:rPr lang="en-US" dirty="0" smtClean="0"/>
              <a:t>Indeed, the type constraints before now always used a term on the right denoting a type duly defined</a:t>
            </a:r>
          </a:p>
          <a:p>
            <a:r>
              <a:rPr lang="en-US" dirty="0" smtClean="0"/>
              <a:t>While being abstract, the type ‘a H.t is nevertheless part of the environment and may therefore contribute to the definition of a type</a:t>
            </a:r>
            <a:endParaRPr 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1219200"/>
            <a:ext cx="50482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994012"/>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b="1" dirty="0" smtClean="0"/>
              <a:t>Definition : </a:t>
            </a:r>
            <a:r>
              <a:rPr lang="en-US" dirty="0" smtClean="0"/>
              <a:t>When a type constraint consists entirely of abstract types, these types are called </a:t>
            </a:r>
            <a:r>
              <a:rPr lang="en-US" i="1" dirty="0" smtClean="0"/>
              <a:t>sharing types</a:t>
            </a:r>
            <a:r>
              <a:rPr lang="en-US" dirty="0" smtClean="0"/>
              <a:t>.</a:t>
            </a:r>
          </a:p>
          <a:p>
            <a:pPr marL="0" indent="0">
              <a:buNone/>
            </a:pPr>
            <a:endParaRPr lang="en-US" b="1" dirty="0"/>
          </a:p>
        </p:txBody>
      </p:sp>
    </p:spTree>
    <p:extLst>
      <p:ext uri="{BB962C8B-B14F-4D97-AF65-F5344CB8AC3E}">
        <p14:creationId xmlns:p14="http://schemas.microsoft.com/office/powerpoint/2010/main" val="266277065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Hiding the types of sub-modules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existence of module embedding necessitates a clarification of the effect of explicit typing by signature. The rule is:</a:t>
            </a:r>
          </a:p>
          <a:p>
            <a:pPr marL="0" indent="0">
              <a:buNone/>
            </a:pPr>
            <a:r>
              <a:rPr lang="en-US" b="1" dirty="0" smtClean="0"/>
              <a:t>Rule (3) of visibility of a module (precision) : </a:t>
            </a:r>
            <a:r>
              <a:rPr lang="en-US" dirty="0" smtClean="0"/>
              <a:t>The effects of a valid explicit typing of </a:t>
            </a:r>
            <a:r>
              <a:rPr lang="en-US" dirty="0" smtClean="0">
                <a:latin typeface="Source Code Pro" panose="020B0509030403020204" pitchFamily="49" charset="0"/>
              </a:rPr>
              <a:t>M</a:t>
            </a:r>
            <a:r>
              <a:rPr lang="en-US" dirty="0" smtClean="0"/>
              <a:t> apply individually to the sub-modules of </a:t>
            </a:r>
            <a:r>
              <a:rPr lang="en-US" dirty="0" smtClean="0">
                <a:latin typeface="Source Code Pro" panose="020B0509030403020204" pitchFamily="49" charset="0"/>
              </a:rPr>
              <a:t>M</a:t>
            </a:r>
            <a:r>
              <a:rPr lang="en-US" dirty="0" smtClean="0"/>
              <a:t>.</a:t>
            </a:r>
          </a:p>
          <a:p>
            <a:r>
              <a:rPr lang="en-US" dirty="0" smtClean="0"/>
              <a:t>In consequence, suppose a module M1 contained in a module M2 : while the type of M2 is explicit and valid the implementation of the abstract types of M1 are hidden</a:t>
            </a:r>
            <a:endParaRPr lang="en-US" dirty="0"/>
          </a:p>
        </p:txBody>
      </p:sp>
    </p:spTree>
    <p:extLst>
      <p:ext uri="{BB962C8B-B14F-4D97-AF65-F5344CB8AC3E}">
        <p14:creationId xmlns:p14="http://schemas.microsoft.com/office/powerpoint/2010/main" val="19274251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For example:</a:t>
            </a:r>
            <a:endParaRPr lang="en-US" dirty="0"/>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3" y="928688"/>
            <a:ext cx="566737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931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i="1" dirty="0" smtClean="0"/>
              <a:t>Multiple definitions and redefinitions in a module</a:t>
            </a:r>
          </a:p>
          <a:p>
            <a:pPr lvl="1"/>
            <a:r>
              <a:rPr lang="en-US" dirty="0" smtClean="0"/>
              <a:t>If an association is defined multiple times in a module, only the last definition will be taken into account</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050" y="3048000"/>
            <a:ext cx="30099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5830046"/>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explicit typing of </a:t>
            </a:r>
            <a:r>
              <a:rPr lang="en-US" dirty="0" smtClean="0">
                <a:latin typeface="Source Code Pro" panose="020B0509030403020204" pitchFamily="49" charset="0"/>
              </a:rPr>
              <a:t>M2</a:t>
            </a:r>
            <a:r>
              <a:rPr lang="en-US" dirty="0" smtClean="0"/>
              <a:t> by </a:t>
            </a:r>
            <a:r>
              <a:rPr lang="en-US" dirty="0" smtClean="0">
                <a:latin typeface="Source Code Pro" panose="020B0509030403020204" pitchFamily="49" charset="0"/>
              </a:rPr>
              <a:t>S2</a:t>
            </a:r>
            <a:r>
              <a:rPr lang="en-US" dirty="0" smtClean="0"/>
              <a:t> implies it is the parent of a sub-module </a:t>
            </a:r>
            <a:r>
              <a:rPr lang="en-US" dirty="0" smtClean="0">
                <a:latin typeface="Source Code Pro" panose="020B0509030403020204" pitchFamily="49" charset="0"/>
              </a:rPr>
              <a:t>Sub</a:t>
            </a:r>
            <a:r>
              <a:rPr lang="en-US" dirty="0" smtClean="0"/>
              <a:t> – and so </a:t>
            </a:r>
            <a:r>
              <a:rPr lang="en-US" dirty="0" smtClean="0">
                <a:latin typeface="Source Code Pro" panose="020B0509030403020204" pitchFamily="49" charset="0"/>
              </a:rPr>
              <a:t>M1</a:t>
            </a:r>
            <a:r>
              <a:rPr lang="en-US" dirty="0" smtClean="0"/>
              <a:t> – is also subject to the rule of hiding:</a:t>
            </a:r>
          </a:p>
          <a:p>
            <a:endParaRPr lang="en-US" dirty="0"/>
          </a:p>
          <a:p>
            <a:endParaRPr lang="en-US" dirty="0" smtClean="0"/>
          </a:p>
          <a:p>
            <a:endParaRPr lang="en-US" dirty="0"/>
          </a:p>
          <a:p>
            <a:r>
              <a:rPr lang="en-US" dirty="0" smtClean="0"/>
              <a:t>The type of the constant contained in </a:t>
            </a:r>
            <a:r>
              <a:rPr lang="en-US" dirty="0" smtClean="0">
                <a:latin typeface="Source Code Pro" panose="020B0509030403020204" pitchFamily="49" charset="0"/>
              </a:rPr>
              <a:t>Sub</a:t>
            </a:r>
            <a:r>
              <a:rPr lang="en-US" dirty="0" smtClean="0"/>
              <a:t> is hidden even though it would come from the module </a:t>
            </a:r>
            <a:r>
              <a:rPr lang="en-US" dirty="0" smtClean="0">
                <a:latin typeface="Source Code Pro" panose="020B0509030403020204" pitchFamily="49" charset="0"/>
              </a:rPr>
              <a:t>M1</a:t>
            </a:r>
            <a:r>
              <a:rPr lang="en-US" dirty="0" smtClean="0"/>
              <a:t> which exported its initial definition</a:t>
            </a:r>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663" y="2057400"/>
            <a:ext cx="311467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22664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r>
              <a:rPr lang="en-US" dirty="0" smtClean="0"/>
              <a:t>So, individualized masking is sometimes established on the elements of sub-modules by using the </a:t>
            </a:r>
            <a:r>
              <a:rPr lang="en-US" dirty="0" smtClean="0">
                <a:latin typeface="Source Code Pro" panose="020B0509030403020204" pitchFamily="49" charset="0"/>
              </a:rPr>
              <a:t>with type </a:t>
            </a:r>
            <a:r>
              <a:rPr lang="en-US" dirty="0" smtClean="0"/>
              <a:t>construction. For example:</a:t>
            </a:r>
          </a:p>
          <a:p>
            <a:endParaRPr lang="en-US" dirty="0"/>
          </a:p>
          <a:p>
            <a:endParaRPr lang="en-US" dirty="0" smtClean="0"/>
          </a:p>
          <a:p>
            <a:endParaRPr lang="en-US" dirty="0"/>
          </a:p>
          <a:p>
            <a:endParaRPr lang="en-US" dirty="0" smtClean="0"/>
          </a:p>
          <a:p>
            <a:r>
              <a:rPr lang="en-US" dirty="0" smtClean="0"/>
              <a:t>In the case of sub-modules possessing multiple types, and for additional clarity, there exists an equivalent construction </a:t>
            </a:r>
            <a:r>
              <a:rPr lang="en-US" dirty="0" smtClean="0">
                <a:latin typeface="Source Code Pro" panose="020B0509030403020204" pitchFamily="49" charset="0"/>
              </a:rPr>
              <a:t>with module</a:t>
            </a:r>
            <a:r>
              <a:rPr lang="en-US" dirty="0" smtClean="0"/>
              <a:t>:</a:t>
            </a:r>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8" y="2371725"/>
            <a:ext cx="488632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434868"/>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endParaRPr lang="en-US" dirty="0" smtClean="0"/>
          </a:p>
          <a:p>
            <a:pPr marL="0" indent="0">
              <a:buNone/>
            </a:pPr>
            <a:endParaRPr lang="en-US" dirty="0" smtClean="0"/>
          </a:p>
          <a:p>
            <a:endParaRPr lang="en-US" dirty="0" smtClean="0"/>
          </a:p>
          <a:p>
            <a:r>
              <a:rPr lang="en-US" dirty="0" smtClean="0"/>
              <a:t>In the above </a:t>
            </a:r>
            <a:r>
              <a:rPr lang="en-US" dirty="0" smtClean="0">
                <a:latin typeface="Source Code Pro" panose="020B0509030403020204" pitchFamily="49" charset="0"/>
              </a:rPr>
              <a:t>&lt;module </a:t>
            </a:r>
            <a:r>
              <a:rPr lang="en-US" dirty="0" err="1" smtClean="0">
                <a:latin typeface="Source Code Pro" panose="020B0509030403020204" pitchFamily="49" charset="0"/>
              </a:rPr>
              <a:t>i</a:t>
            </a:r>
            <a:r>
              <a:rPr lang="en-US" dirty="0" smtClean="0">
                <a:latin typeface="Source Code Pro" panose="020B0509030403020204" pitchFamily="49" charset="0"/>
              </a:rPr>
              <a:t>&gt;</a:t>
            </a:r>
            <a:r>
              <a:rPr lang="en-US" dirty="0" smtClean="0"/>
              <a:t> denotes a sub-module within the signature </a:t>
            </a:r>
            <a:r>
              <a:rPr lang="en-US" dirty="0" smtClean="0">
                <a:latin typeface="Source Code Pro" panose="020B0509030403020204" pitchFamily="49" charset="0"/>
              </a:rPr>
              <a:t>&lt;SIGNATURE&gt;</a:t>
            </a:r>
            <a:r>
              <a:rPr lang="en-US" dirty="0" smtClean="0"/>
              <a:t> and the </a:t>
            </a:r>
            <a:r>
              <a:rPr lang="en-US" dirty="0" smtClean="0">
                <a:latin typeface="Source Code Pro" panose="020B0509030403020204" pitchFamily="49" charset="0"/>
              </a:rPr>
              <a:t>&lt;expression of module </a:t>
            </a:r>
            <a:r>
              <a:rPr lang="en-US" dirty="0" err="1" smtClean="0">
                <a:latin typeface="Source Code Pro" panose="020B0509030403020204" pitchFamily="49" charset="0"/>
              </a:rPr>
              <a:t>i</a:t>
            </a:r>
            <a:r>
              <a:rPr lang="en-US" dirty="0" smtClean="0">
                <a:latin typeface="Source Code Pro" panose="020B0509030403020204" pitchFamily="49" charset="0"/>
              </a:rPr>
              <a:t>&gt; </a:t>
            </a:r>
            <a:r>
              <a:rPr lang="en-US" dirty="0" smtClean="0"/>
              <a:t>are the valid definitions of modules in the environment at the moment of application of the type constraint</a:t>
            </a:r>
          </a:p>
          <a:p>
            <a:r>
              <a:rPr lang="en-US" dirty="0" smtClean="0"/>
              <a:t>This construction is in fact only an abbreviation of constraints with type associated with all of the types appearing in the expressions </a:t>
            </a:r>
            <a:r>
              <a:rPr lang="en-US" dirty="0" smtClean="0">
                <a:latin typeface="Source Code Pro" panose="020B0509030403020204" pitchFamily="49" charset="0"/>
              </a:rPr>
              <a:t>&lt;expression of module </a:t>
            </a:r>
            <a:r>
              <a:rPr lang="en-US" dirty="0" err="1" smtClean="0">
                <a:latin typeface="Source Code Pro" panose="020B0509030403020204" pitchFamily="49" charset="0"/>
              </a:rPr>
              <a:t>i</a:t>
            </a:r>
            <a:r>
              <a:rPr lang="en-US" dirty="0" smtClean="0">
                <a:latin typeface="Source Code Pro" panose="020B0509030403020204" pitchFamily="49" charset="0"/>
              </a:rPr>
              <a:t>&gt;</a:t>
            </a:r>
          </a:p>
          <a:p>
            <a:endParaRPr lang="en-US" dirty="0"/>
          </a:p>
          <a:p>
            <a:endParaRPr lang="en-US" dirty="0" smtClean="0"/>
          </a:p>
          <a:p>
            <a:endParaRPr 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8" y="381000"/>
            <a:ext cx="661193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944404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So, the following version of the module </a:t>
            </a:r>
            <a:r>
              <a:rPr lang="en-US" dirty="0" smtClean="0">
                <a:latin typeface="Source Code Pro" panose="020B0509030403020204" pitchFamily="49" charset="0"/>
              </a:rPr>
              <a:t>M2</a:t>
            </a:r>
            <a:r>
              <a:rPr lang="en-US" dirty="0" smtClean="0"/>
              <a:t> is equivalent to the one from before:</a:t>
            </a:r>
          </a:p>
          <a:p>
            <a:endParaRPr lang="en-US" dirty="0"/>
          </a:p>
          <a:p>
            <a:endParaRPr lang="en-US" dirty="0" smtClean="0"/>
          </a:p>
          <a:p>
            <a:endParaRPr lang="en-US" dirty="0"/>
          </a:p>
          <a:p>
            <a:endParaRPr lang="en-US" dirty="0" smtClean="0"/>
          </a:p>
          <a:p>
            <a:r>
              <a:rPr lang="en-US" dirty="0"/>
              <a:t>M</a:t>
            </a:r>
            <a:r>
              <a:rPr lang="en-US" dirty="0" smtClean="0"/>
              <a:t>asking together with structuring in sub-modules therefore requires a certain rigor under pain of lots unnecessary type errors</a:t>
            </a:r>
            <a:endParaRPr 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13" y="1676400"/>
            <a:ext cx="33813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28194"/>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Recall the example where explicit typing of a module by a signature may be rendered unusable if there has been no masking preparation in the form of constructors and accessors not having been </a:t>
            </a:r>
            <a:r>
              <a:rPr lang="en-US" dirty="0" err="1" smtClean="0"/>
              <a:t>foressen</a:t>
            </a:r>
            <a:endParaRPr lang="en-US" dirty="0" smtClean="0"/>
          </a:p>
          <a:p>
            <a:r>
              <a:rPr lang="en-US" dirty="0" smtClean="0"/>
              <a:t>In fact, a systematic approach to masking simplifies the reasoning</a:t>
            </a:r>
          </a:p>
          <a:p>
            <a:r>
              <a:rPr lang="en-US" dirty="0" smtClean="0"/>
              <a:t>Thus, here is a precise statement concerning modular programming with “rigorous masking”:</a:t>
            </a:r>
            <a:endParaRPr lang="en-US" dirty="0"/>
          </a:p>
        </p:txBody>
      </p:sp>
    </p:spTree>
    <p:extLst>
      <p:ext uri="{BB962C8B-B14F-4D97-AF65-F5344CB8AC3E}">
        <p14:creationId xmlns:p14="http://schemas.microsoft.com/office/powerpoint/2010/main" val="302541021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smtClean="0"/>
              <a:t>Modular programming with rigorous masking (precision) : </a:t>
            </a:r>
            <a:r>
              <a:rPr lang="en-US" dirty="0" smtClean="0"/>
              <a:t>Any module is explicitly typed by a signature. The construction </a:t>
            </a:r>
            <a:r>
              <a:rPr lang="en-US" dirty="0" smtClean="0">
                <a:latin typeface="Source Code Pro" panose="020B0509030403020204" pitchFamily="49" charset="0"/>
              </a:rPr>
              <a:t>with module </a:t>
            </a:r>
            <a:r>
              <a:rPr lang="en-US" dirty="0" smtClean="0"/>
              <a:t>is applied to the sub-modules whose export is required.</a:t>
            </a:r>
          </a:p>
          <a:p>
            <a:r>
              <a:rPr lang="en-US" dirty="0" smtClean="0"/>
              <a:t>As masking is irreversible, a construction with module on hidden types will only have influence on its public elements</a:t>
            </a:r>
          </a:p>
          <a:p>
            <a:r>
              <a:rPr lang="en-US" dirty="0" smtClean="0"/>
              <a:t>By applying a rigorous masking it is sufficient to ask at the level of each module whether its types or sub-modules must be exported or not</a:t>
            </a:r>
            <a:endParaRPr lang="en-US" dirty="0"/>
          </a:p>
        </p:txBody>
      </p:sp>
    </p:spTree>
    <p:extLst>
      <p:ext uri="{BB962C8B-B14F-4D97-AF65-F5344CB8AC3E}">
        <p14:creationId xmlns:p14="http://schemas.microsoft.com/office/powerpoint/2010/main" val="112673744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 complexity of its embeddings will not affect the complexity of the decisions to be taken concerning exports</a:t>
            </a:r>
            <a:endParaRPr lang="en-US" dirty="0"/>
          </a:p>
        </p:txBody>
      </p:sp>
    </p:spTree>
    <p:extLst>
      <p:ext uri="{BB962C8B-B14F-4D97-AF65-F5344CB8AC3E}">
        <p14:creationId xmlns:p14="http://schemas.microsoft.com/office/powerpoint/2010/main" val="413756349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Flattening the nesting of modules</a:t>
            </a:r>
            <a:endParaRPr lang="en-US" dirty="0"/>
          </a:p>
        </p:txBody>
      </p:sp>
      <p:sp>
        <p:nvSpPr>
          <p:cNvPr id="3" name="Content Placeholder 2"/>
          <p:cNvSpPr>
            <a:spLocks noGrp="1"/>
          </p:cNvSpPr>
          <p:nvPr>
            <p:ph idx="1"/>
          </p:nvPr>
        </p:nvSpPr>
        <p:spPr/>
        <p:txBody>
          <a:bodyPr/>
          <a:lstStyle/>
          <a:p>
            <a:r>
              <a:rPr lang="en-US" dirty="0" smtClean="0"/>
              <a:t>Despite their simplicity, the preceding examples illustrate again a phenomenon which may become inconvenient when module embeddings are numerous</a:t>
            </a:r>
          </a:p>
          <a:p>
            <a:r>
              <a:rPr lang="en-US" dirty="0" smtClean="0"/>
              <a:t>For example, the complete name of the type t in the module </a:t>
            </a:r>
            <a:r>
              <a:rPr lang="en-US" dirty="0" smtClean="0">
                <a:latin typeface="Source Code Pro" panose="020B0509030403020204" pitchFamily="49" charset="0"/>
              </a:rPr>
              <a:t>M2</a:t>
            </a:r>
            <a:r>
              <a:rPr lang="en-US" dirty="0" smtClean="0"/>
              <a:t>, that is to say, </a:t>
            </a:r>
            <a:r>
              <a:rPr lang="en-US" dirty="0" smtClean="0">
                <a:latin typeface="Source Code Pro" panose="020B0509030403020204" pitchFamily="49" charset="0"/>
              </a:rPr>
              <a:t>M2.Sub.t </a:t>
            </a:r>
            <a:r>
              <a:rPr lang="en-US" dirty="0" smtClean="0"/>
              <a:t>reflects the complete embedding structure of the modules</a:t>
            </a:r>
            <a:endParaRPr lang="en-US" dirty="0"/>
          </a:p>
        </p:txBody>
      </p:sp>
    </p:spTree>
    <p:extLst>
      <p:ext uri="{BB962C8B-B14F-4D97-AF65-F5344CB8AC3E}">
        <p14:creationId xmlns:p14="http://schemas.microsoft.com/office/powerpoint/2010/main" val="2038268223"/>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In order to mitigate this effect, one redefines certain elements of abstract sub-modules to the level of the signature. It this then possible to “flatten” the level of embedding in a manner visible from the exterior of the module. For example:</a:t>
            </a:r>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425" y="3476625"/>
            <a:ext cx="310515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178484"/>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Here, the type t of Sub is replaced at the level of the signature S2</a:t>
            </a:r>
          </a:p>
          <a:p>
            <a:r>
              <a:rPr lang="en-US" dirty="0" smtClean="0"/>
              <a:t>That signature includes from there on the type as part of its entirety</a:t>
            </a:r>
          </a:p>
          <a:p>
            <a:r>
              <a:rPr lang="en-US" dirty="0" smtClean="0"/>
              <a:t>This technique permits therefore establishing a partial inclusion of another module</a:t>
            </a:r>
          </a:p>
          <a:p>
            <a:r>
              <a:rPr lang="en-US" dirty="0" smtClean="0"/>
              <a:t>It is crucial for making an intuitive structuring of sub-modules</a:t>
            </a:r>
            <a:endParaRPr lang="en-US" dirty="0"/>
          </a:p>
        </p:txBody>
      </p:sp>
    </p:spTree>
    <p:extLst>
      <p:ext uri="{BB962C8B-B14F-4D97-AF65-F5344CB8AC3E}">
        <p14:creationId xmlns:p14="http://schemas.microsoft.com/office/powerpoint/2010/main" val="3609987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modules</a:t>
            </a:r>
            <a:endParaRPr lang="en-US" dirty="0"/>
          </a:p>
        </p:txBody>
      </p:sp>
      <p:sp>
        <p:nvSpPr>
          <p:cNvPr id="3" name="Content Placeholder 2"/>
          <p:cNvSpPr>
            <a:spLocks noGrp="1"/>
          </p:cNvSpPr>
          <p:nvPr>
            <p:ph idx="1"/>
          </p:nvPr>
        </p:nvSpPr>
        <p:spPr/>
        <p:txBody>
          <a:bodyPr/>
          <a:lstStyle/>
          <a:p>
            <a:r>
              <a:rPr lang="en-US" dirty="0" smtClean="0"/>
              <a:t>Modules can emerge in local environments by way of a new </a:t>
            </a:r>
            <a:r>
              <a:rPr lang="en-US" dirty="0" smtClean="0">
                <a:latin typeface="Source Code Pro" panose="020B0509030403020204" pitchFamily="49" charset="0"/>
              </a:rPr>
              <a:t>let</a:t>
            </a:r>
            <a:r>
              <a:rPr lang="en-US" dirty="0" smtClean="0"/>
              <a:t> construction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where the name of the module is </a:t>
            </a:r>
            <a:r>
              <a:rPr lang="en-US" dirty="0" err="1" smtClean="0"/>
              <a:t>usuable</a:t>
            </a:r>
            <a:r>
              <a:rPr lang="en-US" dirty="0" smtClean="0"/>
              <a:t> is </a:t>
            </a:r>
            <a:r>
              <a:rPr lang="en-US" dirty="0" smtClean="0">
                <a:latin typeface="Source Code Pro" panose="020B0509030403020204" pitchFamily="49" charset="0"/>
              </a:rPr>
              <a:t>&lt;</a:t>
            </a:r>
            <a:r>
              <a:rPr lang="en-US" dirty="0" err="1" smtClean="0">
                <a:latin typeface="Source Code Pro" panose="020B0509030403020204" pitchFamily="49" charset="0"/>
              </a:rPr>
              <a:t>exp</a:t>
            </a:r>
            <a:r>
              <a:rPr lang="en-US" dirty="0" smtClean="0">
                <a:latin typeface="Source Code Pro" panose="020B0509030403020204" pitchFamily="49" charset="0"/>
              </a:rPr>
              <a:t>&gt;</a:t>
            </a:r>
            <a:endParaRPr lang="en-US" dirty="0">
              <a:latin typeface="Source Code Pro" panose="020B0509030403020204" pitchFamily="49"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3" y="3068638"/>
            <a:ext cx="56673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475819"/>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aggregation of datatypes</a:t>
            </a:r>
            <a:endParaRPr lang="en-US" dirty="0"/>
          </a:p>
        </p:txBody>
      </p:sp>
      <p:sp>
        <p:nvSpPr>
          <p:cNvPr id="3" name="Content Placeholder 2"/>
          <p:cNvSpPr>
            <a:spLocks noGrp="1"/>
          </p:cNvSpPr>
          <p:nvPr>
            <p:ph idx="1"/>
          </p:nvPr>
        </p:nvSpPr>
        <p:spPr/>
        <p:txBody>
          <a:bodyPr>
            <a:normAutofit lnSpcReduction="10000"/>
          </a:bodyPr>
          <a:lstStyle/>
          <a:p>
            <a:r>
              <a:rPr lang="en-US" dirty="0" smtClean="0"/>
              <a:t>The use of sub-modules gives us leave to consider datatypes whose representation of values depend directly on other datatypes</a:t>
            </a:r>
          </a:p>
          <a:p>
            <a:r>
              <a:rPr lang="en-US" dirty="0" smtClean="0"/>
              <a:t>We have applied this idea in the signature SET_HASH</a:t>
            </a:r>
          </a:p>
          <a:p>
            <a:r>
              <a:rPr lang="en-US" dirty="0" smtClean="0"/>
              <a:t>Here is another example in the same vein</a:t>
            </a:r>
          </a:p>
          <a:p>
            <a:r>
              <a:rPr lang="en-US" dirty="0" smtClean="0"/>
              <a:t>We propose a generalized version of an event loop capable of processing a set of graphic computations</a:t>
            </a:r>
            <a:endParaRPr lang="en-US" dirty="0"/>
          </a:p>
        </p:txBody>
      </p:sp>
    </p:spTree>
    <p:extLst>
      <p:ext uri="{BB962C8B-B14F-4D97-AF65-F5344CB8AC3E}">
        <p14:creationId xmlns:p14="http://schemas.microsoft.com/office/powerpoint/2010/main" val="4200734449"/>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This set will be structured in terms of association tables specified by the signature </a:t>
            </a:r>
            <a:r>
              <a:rPr lang="en-US" dirty="0" smtClean="0">
                <a:latin typeface="Source Code Pro" panose="020B0509030403020204" pitchFamily="49" charset="0"/>
              </a:rPr>
              <a:t>ASSOC_TABLE</a:t>
            </a:r>
          </a:p>
          <a:p>
            <a:r>
              <a:rPr lang="en-US" dirty="0" smtClean="0"/>
              <a:t>The precise specification of the datatype adapted to graphics interactions is:</a:t>
            </a:r>
            <a:endParaRPr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88" y="3048000"/>
            <a:ext cx="7412037"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942426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r>
              <a:rPr lang="en-US" dirty="0" smtClean="0"/>
              <a:t>The form of the datatype is classic except for the fact that the representation of values of behaviors is a type directly dependent on the abstract sub-module </a:t>
            </a:r>
            <a:r>
              <a:rPr lang="en-US" dirty="0" smtClean="0">
                <a:latin typeface="Source Code Pro" panose="020B0509030403020204" pitchFamily="49" charset="0"/>
              </a:rPr>
              <a:t>T</a:t>
            </a:r>
          </a:p>
          <a:p>
            <a:r>
              <a:rPr lang="en-US" dirty="0" smtClean="0"/>
              <a:t>A requirement on implementations is thus clearly expressed in this signature:</a:t>
            </a:r>
          </a:p>
          <a:p>
            <a:pPr lvl="1"/>
            <a:r>
              <a:rPr lang="en-US" dirty="0" smtClean="0"/>
              <a:t>Graphics environments are necessarily association tables</a:t>
            </a:r>
          </a:p>
          <a:p>
            <a:r>
              <a:rPr lang="en-US" dirty="0" smtClean="0"/>
              <a:t>To instantiate a </a:t>
            </a:r>
            <a:r>
              <a:rPr lang="en-US" dirty="0" smtClean="0">
                <a:latin typeface="Source Code Pro" panose="020B0509030403020204" pitchFamily="49" charset="0"/>
              </a:rPr>
              <a:t>GRAPHIC_ENVIRONMENT</a:t>
            </a:r>
            <a:r>
              <a:rPr lang="en-US" dirty="0" smtClean="0"/>
              <a:t>, we’ll assume an implementation of a module for events called </a:t>
            </a:r>
            <a:r>
              <a:rPr lang="en-US" dirty="0" smtClean="0">
                <a:latin typeface="Source Code Pro" panose="020B0509030403020204" pitchFamily="49" charset="0"/>
              </a:rPr>
              <a:t>Graphics</a:t>
            </a:r>
            <a:r>
              <a:rPr lang="en-US" dirty="0" smtClean="0"/>
              <a:t> and combine it with the </a:t>
            </a:r>
            <a:r>
              <a:rPr lang="en-US" dirty="0" err="1" smtClean="0">
                <a:latin typeface="Source Code Pro" panose="020B0509030403020204" pitchFamily="49" charset="0"/>
              </a:rPr>
              <a:t>Assoc_rbtree</a:t>
            </a:r>
            <a:r>
              <a:rPr lang="en-US" dirty="0" smtClean="0"/>
              <a:t> module for association tables</a:t>
            </a:r>
          </a:p>
        </p:txBody>
      </p:sp>
    </p:spTree>
    <p:extLst>
      <p:ext uri="{BB962C8B-B14F-4D97-AF65-F5344CB8AC3E}">
        <p14:creationId xmlns:p14="http://schemas.microsoft.com/office/powerpoint/2010/main" val="347115245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760" y="381000"/>
            <a:ext cx="7588480" cy="574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7024"/>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It is then possible to create specific graphics interaction loops:</a:t>
            </a:r>
          </a:p>
          <a:p>
            <a:endParaRPr lang="en-US" dirty="0"/>
          </a:p>
          <a:p>
            <a:endParaRPr lang="en-US" dirty="0" smtClean="0"/>
          </a:p>
          <a:p>
            <a:endParaRPr lang="en-US" dirty="0"/>
          </a:p>
          <a:p>
            <a:endParaRPr lang="en-US" dirty="0" smtClean="0"/>
          </a:p>
          <a:p>
            <a:endParaRPr lang="en-US" dirty="0"/>
          </a:p>
          <a:p>
            <a:r>
              <a:rPr lang="en-US" dirty="0" smtClean="0"/>
              <a:t>The relation between the graphics environments and association tables here illustrates a particular point</a:t>
            </a:r>
            <a:endParaRPr 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8" y="1524000"/>
            <a:ext cx="809783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688273"/>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No use of module </a:t>
            </a:r>
            <a:r>
              <a:rPr lang="en-US" dirty="0" err="1" smtClean="0">
                <a:latin typeface="Source Code Pro" panose="020B0509030403020204" pitchFamily="49" charset="0"/>
              </a:rPr>
              <a:t>Assoc_rbtree</a:t>
            </a:r>
            <a:r>
              <a:rPr lang="en-US" dirty="0" smtClean="0"/>
              <a:t> is required from the outside :</a:t>
            </a:r>
          </a:p>
          <a:p>
            <a:pPr lvl="1"/>
            <a:r>
              <a:rPr lang="en-US" dirty="0" smtClean="0"/>
              <a:t>The module </a:t>
            </a:r>
            <a:r>
              <a:rPr lang="en-US" dirty="0" err="1" smtClean="0">
                <a:latin typeface="Source Code Pro" panose="020B0509030403020204" pitchFamily="49" charset="0"/>
              </a:rPr>
              <a:t>G_env</a:t>
            </a:r>
            <a:r>
              <a:rPr lang="en-US" dirty="0" smtClean="0"/>
              <a:t> alone creates and manipulates the association table provided by </a:t>
            </a:r>
            <a:r>
              <a:rPr lang="en-US" dirty="0" smtClean="0">
                <a:latin typeface="Source Code Pro" panose="020B0509030403020204" pitchFamily="49" charset="0"/>
              </a:rPr>
              <a:t>T</a:t>
            </a:r>
          </a:p>
          <a:p>
            <a:r>
              <a:rPr lang="en-US" dirty="0" smtClean="0"/>
              <a:t>The relation between the two datatypes may be summarizes by the following:</a:t>
            </a:r>
          </a:p>
          <a:p>
            <a:pPr marL="0" indent="0">
              <a:buNone/>
            </a:pPr>
            <a:r>
              <a:rPr lang="en-US" b="1" dirty="0" smtClean="0"/>
              <a:t>Definition : </a:t>
            </a:r>
            <a:r>
              <a:rPr lang="en-US" dirty="0" smtClean="0"/>
              <a:t>Suppose that </a:t>
            </a:r>
            <a:r>
              <a:rPr lang="en-US" dirty="0" err="1" smtClean="0">
                <a:latin typeface="Source Code Pro" panose="020B0509030403020204" pitchFamily="49" charset="0"/>
              </a:rPr>
              <a:t>M_sub</a:t>
            </a:r>
            <a:r>
              <a:rPr lang="en-US" dirty="0" smtClean="0"/>
              <a:t> and </a:t>
            </a:r>
            <a:r>
              <a:rPr lang="en-US" dirty="0" smtClean="0">
                <a:latin typeface="Source Code Pro" panose="020B0509030403020204" pitchFamily="49" charset="0"/>
              </a:rPr>
              <a:t>M</a:t>
            </a:r>
            <a:r>
              <a:rPr lang="en-US" dirty="0" smtClean="0"/>
              <a:t> describe abstract datatypes and that </a:t>
            </a:r>
            <a:r>
              <a:rPr lang="en-US" dirty="0" err="1" smtClean="0">
                <a:latin typeface="Source Code Pro" panose="020B0509030403020204" pitchFamily="49" charset="0"/>
              </a:rPr>
              <a:t>M_sub</a:t>
            </a:r>
            <a:r>
              <a:rPr lang="en-US" dirty="0" smtClean="0"/>
              <a:t> is a sub-module in </a:t>
            </a:r>
            <a:r>
              <a:rPr lang="en-US" dirty="0" smtClean="0">
                <a:latin typeface="Source Code Pro" panose="020B0509030403020204" pitchFamily="49" charset="0"/>
              </a:rPr>
              <a:t>M</a:t>
            </a:r>
            <a:r>
              <a:rPr lang="en-US" dirty="0" smtClean="0"/>
              <a:t>. We say </a:t>
            </a:r>
            <a:r>
              <a:rPr lang="en-US" dirty="0" smtClean="0">
                <a:latin typeface="Source Code Pro" panose="020B0509030403020204" pitchFamily="49" charset="0"/>
              </a:rPr>
              <a:t>M</a:t>
            </a:r>
            <a:r>
              <a:rPr lang="en-US" dirty="0" smtClean="0"/>
              <a:t> is an </a:t>
            </a:r>
            <a:r>
              <a:rPr lang="en-US" i="1" dirty="0" smtClean="0"/>
              <a:t>aggregation module</a:t>
            </a:r>
            <a:r>
              <a:rPr lang="en-US" dirty="0" smtClean="0"/>
              <a:t> if it manages completely the instances of the type provided by </a:t>
            </a:r>
            <a:r>
              <a:rPr lang="en-US" dirty="0" err="1" smtClean="0">
                <a:latin typeface="Source Code Pro" panose="020B0509030403020204" pitchFamily="49" charset="0"/>
              </a:rPr>
              <a:t>M_sub</a:t>
            </a:r>
            <a:r>
              <a:rPr lang="en-US" dirty="0" smtClean="0"/>
              <a:t>.</a:t>
            </a:r>
            <a:endParaRPr lang="en-US" b="1" i="1" dirty="0"/>
          </a:p>
        </p:txBody>
      </p:sp>
    </p:spTree>
    <p:extLst>
      <p:ext uri="{BB962C8B-B14F-4D97-AF65-F5344CB8AC3E}">
        <p14:creationId xmlns:p14="http://schemas.microsoft.com/office/powerpoint/2010/main" val="1674231518"/>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associations of datatypes</a:t>
            </a:r>
            <a:endParaRPr lang="en-US" dirty="0"/>
          </a:p>
        </p:txBody>
      </p:sp>
      <p:sp>
        <p:nvSpPr>
          <p:cNvPr id="3" name="Content Placeholder 2"/>
          <p:cNvSpPr>
            <a:spLocks noGrp="1"/>
          </p:cNvSpPr>
          <p:nvPr>
            <p:ph idx="1"/>
          </p:nvPr>
        </p:nvSpPr>
        <p:spPr/>
        <p:txBody>
          <a:bodyPr/>
          <a:lstStyle/>
          <a:p>
            <a:r>
              <a:rPr lang="en-US" dirty="0" smtClean="0"/>
              <a:t>The notion of module aggregation that we have just described has a less binding version:</a:t>
            </a:r>
          </a:p>
          <a:p>
            <a:pPr marL="0" indent="0">
              <a:buNone/>
            </a:pPr>
            <a:r>
              <a:rPr lang="en-US" b="1" dirty="0" smtClean="0"/>
              <a:t>Definition : </a:t>
            </a:r>
            <a:r>
              <a:rPr lang="en-US" dirty="0" smtClean="0"/>
              <a:t>Suppose that </a:t>
            </a:r>
            <a:r>
              <a:rPr lang="en-US" dirty="0" err="1" smtClean="0">
                <a:latin typeface="Source Code Pro" panose="020B0509030403020204" pitchFamily="49" charset="0"/>
              </a:rPr>
              <a:t>M_sub</a:t>
            </a:r>
            <a:r>
              <a:rPr lang="en-US" dirty="0" smtClean="0"/>
              <a:t> and </a:t>
            </a:r>
            <a:r>
              <a:rPr lang="en-US" dirty="0" smtClean="0">
                <a:latin typeface="Source Code Pro" panose="020B0509030403020204" pitchFamily="49" charset="0"/>
              </a:rPr>
              <a:t>M</a:t>
            </a:r>
            <a:r>
              <a:rPr lang="en-US" dirty="0" smtClean="0"/>
              <a:t> describe abstract datatypes and that </a:t>
            </a:r>
            <a:r>
              <a:rPr lang="en-US" dirty="0" err="1" smtClean="0">
                <a:latin typeface="Source Code Pro" panose="020B0509030403020204" pitchFamily="49" charset="0"/>
              </a:rPr>
              <a:t>M_sub</a:t>
            </a:r>
            <a:r>
              <a:rPr lang="en-US" dirty="0" smtClean="0"/>
              <a:t> is a sub-module of </a:t>
            </a:r>
            <a:r>
              <a:rPr lang="en-US" dirty="0" smtClean="0">
                <a:latin typeface="Source Code Pro" panose="020B0509030403020204" pitchFamily="49" charset="0"/>
              </a:rPr>
              <a:t>M</a:t>
            </a:r>
            <a:r>
              <a:rPr lang="en-US" dirty="0" smtClean="0"/>
              <a:t>. We say that </a:t>
            </a:r>
            <a:r>
              <a:rPr lang="en-US" dirty="0" smtClean="0">
                <a:latin typeface="Source Code Pro" panose="020B0509030403020204" pitchFamily="49" charset="0"/>
              </a:rPr>
              <a:t>M</a:t>
            </a:r>
            <a:r>
              <a:rPr lang="en-US" dirty="0" smtClean="0"/>
              <a:t> is an </a:t>
            </a:r>
            <a:r>
              <a:rPr lang="en-US" i="1" dirty="0" smtClean="0"/>
              <a:t>association module</a:t>
            </a:r>
            <a:r>
              <a:rPr lang="en-US" dirty="0"/>
              <a:t> </a:t>
            </a:r>
            <a:r>
              <a:rPr lang="en-US" dirty="0" smtClean="0"/>
              <a:t>if the management of the instances of the type provided by </a:t>
            </a:r>
            <a:r>
              <a:rPr lang="en-US" dirty="0" err="1" smtClean="0">
                <a:latin typeface="Source Code Pro" panose="020B0509030403020204" pitchFamily="49" charset="0"/>
              </a:rPr>
              <a:t>M_sub</a:t>
            </a:r>
            <a:r>
              <a:rPr lang="en-US" dirty="0" smtClean="0"/>
              <a:t> are not completely under the charge of </a:t>
            </a:r>
            <a:r>
              <a:rPr lang="en-US" dirty="0" smtClean="0">
                <a:latin typeface="Source Code Pro" panose="020B0509030403020204" pitchFamily="49" charset="0"/>
              </a:rPr>
              <a:t>M</a:t>
            </a:r>
            <a:r>
              <a:rPr lang="en-US" dirty="0" smtClean="0"/>
              <a:t>.</a:t>
            </a:r>
            <a:endParaRPr lang="en-US" b="1" dirty="0"/>
          </a:p>
        </p:txBody>
      </p:sp>
    </p:spTree>
    <p:extLst>
      <p:ext uri="{BB962C8B-B14F-4D97-AF65-F5344CB8AC3E}">
        <p14:creationId xmlns:p14="http://schemas.microsoft.com/office/powerpoint/2010/main" val="4161747995"/>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Another way of saying this, the exploitation of the module </a:t>
            </a:r>
            <a:r>
              <a:rPr lang="en-US" dirty="0" err="1" smtClean="0">
                <a:latin typeface="Source Code Pro" panose="020B0509030403020204" pitchFamily="49" charset="0"/>
              </a:rPr>
              <a:t>M_sub</a:t>
            </a:r>
            <a:r>
              <a:rPr lang="en-US" dirty="0" smtClean="0"/>
              <a:t> remains explicit (at least in part) for use of module </a:t>
            </a:r>
            <a:r>
              <a:rPr lang="en-US" dirty="0" smtClean="0">
                <a:latin typeface="Source Code Pro" panose="020B0509030403020204" pitchFamily="49" charset="0"/>
              </a:rPr>
              <a:t>M</a:t>
            </a:r>
          </a:p>
          <a:p>
            <a:r>
              <a:rPr lang="en-US" dirty="0" smtClean="0"/>
              <a:t>For example reconsider a version of the signature </a:t>
            </a:r>
            <a:r>
              <a:rPr lang="en-US" dirty="0" smtClean="0">
                <a:latin typeface="Source Code Pro" panose="020B0509030403020204" pitchFamily="49" charset="0"/>
              </a:rPr>
              <a:t>COMPLEX</a:t>
            </a:r>
            <a:r>
              <a:rPr lang="en-US" dirty="0" smtClean="0"/>
              <a:t>:</a:t>
            </a:r>
          </a:p>
          <a:p>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3" y="3267075"/>
            <a:ext cx="5792787"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14046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Next, a specialization which describes a type associated with functions of complex numbers:</a:t>
            </a:r>
          </a:p>
          <a:p>
            <a:endParaRPr lang="en-US" dirty="0"/>
          </a:p>
          <a:p>
            <a:endParaRPr lang="en-US" dirty="0" smtClean="0"/>
          </a:p>
          <a:p>
            <a:endParaRPr lang="en-US" dirty="0"/>
          </a:p>
          <a:p>
            <a:endParaRPr lang="en-US" dirty="0" smtClean="0"/>
          </a:p>
          <a:p>
            <a:r>
              <a:rPr lang="en-US" dirty="0" smtClean="0"/>
              <a:t>Apart from nesting an implementation of </a:t>
            </a:r>
            <a:r>
              <a:rPr lang="en-US" dirty="0" smtClean="0">
                <a:latin typeface="Source Code Pro" panose="020B0509030403020204" pitchFamily="49" charset="0"/>
              </a:rPr>
              <a:t>COMPLEX</a:t>
            </a:r>
            <a:r>
              <a:rPr lang="en-US" dirty="0" smtClean="0"/>
              <a:t>, the signature specifies </a:t>
            </a:r>
            <a:r>
              <a:rPr lang="en-US" i="1" dirty="0" smtClean="0"/>
              <a:t>a priori</a:t>
            </a:r>
            <a:r>
              <a:rPr lang="en-US" dirty="0" smtClean="0"/>
              <a:t> any function which would be likely to create or manage complex numbers for themselves</a:t>
            </a:r>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688" y="1724025"/>
            <a:ext cx="7031037"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65964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Consequently, these will necessarily come from the instance of the sub-module C</a:t>
            </a:r>
          </a:p>
          <a:p>
            <a:r>
              <a:rPr lang="en-US" dirty="0" smtClean="0"/>
              <a:t>Another way of saying this is the use and the management of complex numbers is not transparent to the use of the functions of a module that satisfy COMPLEX_FUN : we are indeed in one case of a module association</a:t>
            </a:r>
          </a:p>
          <a:p>
            <a:r>
              <a:rPr lang="en-US" dirty="0" smtClean="0"/>
              <a:t>For example, here first of all an implementation based on a simple instance of </a:t>
            </a:r>
            <a:r>
              <a:rPr lang="en-US" dirty="0" smtClean="0">
                <a:latin typeface="Source Code Pro" panose="020B0509030403020204" pitchFamily="49" charset="0"/>
              </a:rPr>
              <a:t>COMPLEX</a:t>
            </a:r>
            <a:r>
              <a:rPr lang="en-US" dirty="0" smtClean="0"/>
              <a:t>:</a:t>
            </a:r>
            <a:endParaRPr lang="en-US" dirty="0"/>
          </a:p>
        </p:txBody>
      </p:sp>
    </p:spTree>
    <p:extLst>
      <p:ext uri="{BB962C8B-B14F-4D97-AF65-F5344CB8AC3E}">
        <p14:creationId xmlns:p14="http://schemas.microsoft.com/office/powerpoint/2010/main" val="2614499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main value of local modules is to remedy the limitations of environments defined by </a:t>
            </a:r>
            <a:r>
              <a:rPr lang="en-US" dirty="0" smtClean="0">
                <a:latin typeface="Source Code Pro" panose="020B0509030403020204" pitchFamily="49" charset="0"/>
              </a:rPr>
              <a:t>let-in</a:t>
            </a:r>
            <a:r>
              <a:rPr lang="en-US" dirty="0" smtClean="0"/>
              <a:t> that can not include certain entities; local modules are not subjected to these restrictions</a:t>
            </a:r>
          </a:p>
          <a:p>
            <a:r>
              <a:rPr lang="en-US" dirty="0" smtClean="0"/>
              <a:t>Local modules may contain types and exceptions;</a:t>
            </a:r>
          </a:p>
          <a:p>
            <a:pPr lvl="1"/>
            <a:r>
              <a:rPr lang="en-US" dirty="0" smtClean="0"/>
              <a:t>For example, inductive types can clarify code and can sometimes be considered as a local and specific aid</a:t>
            </a:r>
            <a:endParaRPr lang="en-US" dirty="0"/>
          </a:p>
        </p:txBody>
      </p:sp>
    </p:spTree>
    <p:extLst>
      <p:ext uri="{BB962C8B-B14F-4D97-AF65-F5344CB8AC3E}">
        <p14:creationId xmlns:p14="http://schemas.microsoft.com/office/powerpoint/2010/main" val="287908374"/>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0194" y="228600"/>
            <a:ext cx="7603612"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214034"/>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use of the module </a:t>
            </a:r>
            <a:r>
              <a:rPr lang="en-US" dirty="0" err="1" smtClean="0">
                <a:latin typeface="Source Code Pro" panose="020B0509030403020204" pitchFamily="49" charset="0"/>
              </a:rPr>
              <a:t>CFuns</a:t>
            </a:r>
            <a:r>
              <a:rPr lang="en-US" dirty="0" smtClean="0"/>
              <a:t> can be carried out through the use of the module </a:t>
            </a:r>
            <a:r>
              <a:rPr lang="en-US" dirty="0" smtClean="0">
                <a:latin typeface="Source Code Pro" panose="020B0509030403020204" pitchFamily="49" charset="0"/>
              </a:rPr>
              <a:t>Complex_F1</a:t>
            </a:r>
            <a:r>
              <a:rPr lang="en-US" dirty="0" smtClean="0"/>
              <a:t>:</a:t>
            </a:r>
          </a:p>
          <a:p>
            <a:endParaRPr lang="en-US" dirty="0">
              <a:latin typeface="Source Code Pro" panose="020B0509030403020204" pitchFamily="49" charset="0"/>
            </a:endParaRPr>
          </a:p>
          <a:p>
            <a:endParaRPr lang="en-US" dirty="0" smtClean="0">
              <a:latin typeface="Source Code Pro" panose="020B0509030403020204" pitchFamily="49" charset="0"/>
            </a:endParaRPr>
          </a:p>
          <a:p>
            <a:endParaRPr lang="en-US" dirty="0">
              <a:latin typeface="Source Code Pro" panose="020B0509030403020204" pitchFamily="49" charset="0"/>
            </a:endParaRPr>
          </a:p>
          <a:p>
            <a:endParaRPr lang="en-US" dirty="0" smtClean="0">
              <a:latin typeface="Source Code Pro" panose="020B0509030403020204" pitchFamily="49" charset="0"/>
            </a:endParaRPr>
          </a:p>
          <a:p>
            <a:r>
              <a:rPr lang="en-US" dirty="0" smtClean="0"/>
              <a:t>The utilization may equivalently be carried from the sub-module C of </a:t>
            </a:r>
            <a:r>
              <a:rPr lang="en-US" dirty="0" err="1" smtClean="0"/>
              <a:t>CFuns</a:t>
            </a:r>
            <a:r>
              <a:rPr lang="en-US" dirty="0"/>
              <a:t>:</a:t>
            </a:r>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800" y="2038350"/>
            <a:ext cx="6754813"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86270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endParaRPr lang="en-US" dirty="0" smtClean="0"/>
          </a:p>
          <a:p>
            <a:endParaRPr lang="en-US" dirty="0"/>
          </a:p>
          <a:p>
            <a:pPr marL="0" indent="0">
              <a:buNone/>
            </a:pPr>
            <a:endParaRPr lang="en-US" dirty="0" smtClean="0"/>
          </a:p>
          <a:p>
            <a:r>
              <a:rPr lang="en-US" dirty="0" smtClean="0"/>
              <a:t>However, the user is still in the situation of having to create and manage complex numbers</a:t>
            </a:r>
          </a:p>
          <a:p>
            <a:r>
              <a:rPr lang="en-US" dirty="0" smtClean="0"/>
              <a:t>On the other hand, the type constraint with module </a:t>
            </a:r>
            <a:r>
              <a:rPr lang="en-US" dirty="0" smtClean="0">
                <a:latin typeface="Source Code Pro" panose="020B0509030403020204" pitchFamily="49" charset="0"/>
              </a:rPr>
              <a:t>C = Complex_F1 …</a:t>
            </a:r>
            <a:r>
              <a:rPr lang="en-US" dirty="0" smtClean="0"/>
              <a:t> necessarily associates with </a:t>
            </a:r>
            <a:r>
              <a:rPr lang="en-US" dirty="0" err="1" smtClean="0">
                <a:latin typeface="Source Code Pro" panose="020B0509030403020204" pitchFamily="49" charset="0"/>
              </a:rPr>
              <a:t>CFuns</a:t>
            </a:r>
            <a:endParaRPr lang="en-US" dirty="0" smtClean="0">
              <a:latin typeface="Source Code Pro" panose="020B0509030403020204" pitchFamily="49" charset="0"/>
            </a:endParaRPr>
          </a:p>
          <a:p>
            <a:r>
              <a:rPr lang="en-US" dirty="0" smtClean="0"/>
              <a:t>The distinction between module aggregation and association is characterized by the module headers during the application of rigorous masking:</a:t>
            </a:r>
            <a:endParaRPr lang="en-US"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3" y="495300"/>
            <a:ext cx="48291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626605"/>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smtClean="0"/>
              <a:t>Criterion for the use of type constraints : </a:t>
            </a:r>
            <a:r>
              <a:rPr lang="en-US" dirty="0" smtClean="0"/>
              <a:t>A module aggregation does not require a type constraint with module with regards to sub-module embedding. In contrast, a module association generally requires one.</a:t>
            </a:r>
          </a:p>
          <a:p>
            <a:r>
              <a:rPr lang="en-US" dirty="0" smtClean="0"/>
              <a:t>Here is another implementation of </a:t>
            </a:r>
            <a:r>
              <a:rPr lang="en-US" dirty="0" smtClean="0">
                <a:latin typeface="Source Code Pro" panose="020B0509030403020204" pitchFamily="49" charset="0"/>
              </a:rPr>
              <a:t>COMPLEX_FUN</a:t>
            </a:r>
            <a:r>
              <a:rPr lang="en-US" dirty="0" smtClean="0"/>
              <a:t> which illustrates how the signature may be instantiated differently under the same module association conditions</a:t>
            </a:r>
            <a:endParaRPr lang="en-US" dirty="0"/>
          </a:p>
        </p:txBody>
      </p:sp>
    </p:spTree>
    <p:extLst>
      <p:ext uri="{BB962C8B-B14F-4D97-AF65-F5344CB8AC3E}">
        <p14:creationId xmlns:p14="http://schemas.microsoft.com/office/powerpoint/2010/main" val="1306384991"/>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406" y="442118"/>
            <a:ext cx="8229600" cy="5745163"/>
          </a:xfrm>
        </p:spPr>
        <p:txBody>
          <a:bodyPr/>
          <a:lstStyle/>
          <a:p>
            <a:r>
              <a:rPr lang="en-US" dirty="0" smtClean="0"/>
              <a:t>The functions on complex numbers can be specialized to polynomials</a:t>
            </a:r>
          </a:p>
          <a:p>
            <a:r>
              <a:rPr lang="en-US" dirty="0" smtClean="0"/>
              <a:t>We will represent them here by lists of pairs (coefficient/powers of the indeterminate)</a:t>
            </a:r>
          </a:p>
          <a:p>
            <a:r>
              <a:rPr lang="en-US" dirty="0" smtClean="0"/>
              <a:t>So for example, </a:t>
            </a:r>
            <a:br>
              <a:rPr lang="en-US" dirty="0" smtClean="0"/>
            </a:br>
            <a:r>
              <a:rPr lang="en-US" dirty="0" smtClean="0"/>
              <a:t/>
            </a:r>
            <a:br>
              <a:rPr lang="en-US" dirty="0" smtClean="0"/>
            </a:br>
            <a:r>
              <a:rPr lang="en-US" dirty="0" smtClean="0"/>
              <a:t/>
            </a:r>
            <a:br>
              <a:rPr lang="en-US" dirty="0" smtClean="0"/>
            </a:br>
            <a:r>
              <a:rPr lang="en-US" dirty="0" smtClean="0"/>
              <a:t>is represented as:</a:t>
            </a:r>
            <a:endParaRPr lang="en-US"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3314700"/>
            <a:ext cx="64690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538" y="4791075"/>
            <a:ext cx="6383337"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779276"/>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730" y="505235"/>
            <a:ext cx="8154539" cy="5496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509660"/>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So, for example:</a:t>
            </a:r>
            <a:endParaRPr lang="en-US"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152525"/>
            <a:ext cx="56007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672870"/>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more complete example : “apple-men”</a:t>
            </a:r>
            <a:endParaRPr lang="en-US" dirty="0"/>
          </a:p>
        </p:txBody>
      </p:sp>
      <p:sp>
        <p:nvSpPr>
          <p:cNvPr id="3" name="Content Placeholder 2"/>
          <p:cNvSpPr>
            <a:spLocks noGrp="1"/>
          </p:cNvSpPr>
          <p:nvPr>
            <p:ph idx="1"/>
          </p:nvPr>
        </p:nvSpPr>
        <p:spPr/>
        <p:txBody>
          <a:bodyPr>
            <a:normAutofit lnSpcReduction="10000"/>
          </a:bodyPr>
          <a:lstStyle/>
          <a:p>
            <a:r>
              <a:rPr lang="en-US" dirty="0" smtClean="0"/>
              <a:t>An abstract datatype may involve several types in its representation of values</a:t>
            </a:r>
          </a:p>
          <a:p>
            <a:r>
              <a:rPr lang="en-US" dirty="0" smtClean="0"/>
              <a:t>For example an “apple-man” set (a kind of Mandelbrot set) associates a function</a:t>
            </a:r>
            <a:br>
              <a:rPr lang="en-US" dirty="0" smtClean="0"/>
            </a:br>
            <a:r>
              <a:rPr lang="en-US" dirty="0" smtClean="0"/>
              <a:t>of complex numbers and consists of all values </a:t>
            </a:r>
            <a:r>
              <a:rPr lang="en-US" i="1" dirty="0" smtClean="0"/>
              <a:t>c</a:t>
            </a:r>
            <a:r>
              <a:rPr lang="en-US" dirty="0" smtClean="0"/>
              <a:t> such that the iterations           , do not diverge to infinity. In more precise terms, this set is defined as:</a:t>
            </a:r>
            <a:br>
              <a:rPr lang="en-US" dirty="0" smtClean="0"/>
            </a:br>
            <a:r>
              <a:rPr lang="en-US" dirty="0" smtClean="0"/>
              <a:t> </a:t>
            </a:r>
            <a:endParaRPr lang="en-US"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5175" y="3095625"/>
            <a:ext cx="1114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75" y="4000500"/>
            <a:ext cx="9239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238" y="5353050"/>
            <a:ext cx="38195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236452"/>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To implement a program that permits the study of these “apple-men” sets makes natural use of three datatypes : complex number, their functions and their sets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706" y="2437879"/>
            <a:ext cx="5458587" cy="3734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689802"/>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By reconsidering the signature COMPLEX_FUN and the signature SET, a minimal signature which specifies a type for an “apple-men”  set follows (we utilize here labeled parameters for the precision of the constructor ):</a:t>
            </a:r>
            <a:endParaRPr lang="en-US" dirty="0"/>
          </a:p>
        </p:txBody>
      </p:sp>
    </p:spTree>
    <p:extLst>
      <p:ext uri="{BB962C8B-B14F-4D97-AF65-F5344CB8AC3E}">
        <p14:creationId xmlns:p14="http://schemas.microsoft.com/office/powerpoint/2010/main" val="1518251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Modular Programming</a:t>
            </a:r>
            <a:endParaRPr lang="en-US" dirty="0"/>
          </a:p>
        </p:txBody>
      </p:sp>
    </p:spTree>
    <p:extLst>
      <p:ext uri="{BB962C8B-B14F-4D97-AF65-F5344CB8AC3E}">
        <p14:creationId xmlns:p14="http://schemas.microsoft.com/office/powerpoint/2010/main" val="336634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406" y="228600"/>
            <a:ext cx="8229600" cy="5897563"/>
          </a:xfrm>
        </p:spPr>
        <p:txBody>
          <a:bodyPr/>
          <a:lstStyle/>
          <a:p>
            <a:r>
              <a:rPr lang="en-US" dirty="0" smtClean="0"/>
              <a:t>Example (polynomials of degree 2)</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lvl="1"/>
            <a:r>
              <a:rPr lang="en-US" dirty="0" smtClean="0"/>
              <a:t>The type </a:t>
            </a:r>
            <a:r>
              <a:rPr lang="en-US" dirty="0" smtClean="0">
                <a:latin typeface="Source Code Pro" panose="020B0509030403020204" pitchFamily="49" charset="0"/>
              </a:rPr>
              <a:t>order</a:t>
            </a:r>
            <a:r>
              <a:rPr lang="en-US" dirty="0" smtClean="0"/>
              <a:t> resides privately and solely in the function </a:t>
            </a:r>
            <a:r>
              <a:rPr lang="en-US" dirty="0" smtClean="0">
                <a:latin typeface="Source Code Pro" panose="020B0509030403020204" pitchFamily="49" charset="0"/>
              </a:rPr>
              <a:t>poly2</a:t>
            </a:r>
            <a:endParaRPr lang="en-US" dirty="0">
              <a:latin typeface="Source Code Pro" panose="020B0509030403020204" pitchFamily="49" charset="0"/>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8" y="1143000"/>
            <a:ext cx="6611937"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74910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principle type </a:t>
            </a:r>
            <a:r>
              <a:rPr lang="en-US" dirty="0" err="1" smtClean="0">
                <a:latin typeface="Source Code Pro" panose="020B0509030403020204" pitchFamily="49" charset="0"/>
              </a:rPr>
              <a:t>apple_man</a:t>
            </a:r>
            <a:r>
              <a:rPr lang="en-US" dirty="0" smtClean="0"/>
              <a:t> described here is an “apple-man” set according to the definition depending on the signature </a:t>
            </a:r>
            <a:r>
              <a:rPr lang="en-US" dirty="0" smtClean="0">
                <a:latin typeface="Source Code Pro" panose="020B0509030403020204" pitchFamily="49" charset="0"/>
              </a:rPr>
              <a:t>SET</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650" y="428625"/>
            <a:ext cx="6107113"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902954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dirty="0" smtClean="0"/>
              <a:t>The constructor make takes a function parameter </a:t>
            </a:r>
            <a:r>
              <a:rPr lang="en-US" dirty="0" err="1" smtClean="0">
                <a:latin typeface="Source Code Pro" panose="020B0509030403020204" pitchFamily="49" charset="0"/>
              </a:rPr>
              <a:t>f_c</a:t>
            </a:r>
            <a:r>
              <a:rPr lang="en-US" dirty="0" smtClean="0"/>
              <a:t> = </a:t>
            </a:r>
            <a:r>
              <a:rPr lang="en-US" i="1" dirty="0" smtClean="0"/>
              <a:t>f (c, .)</a:t>
            </a:r>
            <a:r>
              <a:rPr lang="en-US" dirty="0" smtClean="0"/>
              <a:t>, and the divergence will be established experimentally by observing the values after </a:t>
            </a:r>
            <a:r>
              <a:rPr lang="en-US" dirty="0" err="1" smtClean="0">
                <a:latin typeface="Source Code Pro" panose="020B0509030403020204" pitchFamily="49" charset="0"/>
              </a:rPr>
              <a:t>max_iter</a:t>
            </a:r>
            <a:r>
              <a:rPr lang="en-US" dirty="0" smtClean="0"/>
              <a:t> iterations of </a:t>
            </a:r>
            <a:r>
              <a:rPr lang="en-US" i="1" dirty="0" err="1" smtClean="0"/>
              <a:t>f_c</a:t>
            </a:r>
            <a:r>
              <a:rPr lang="en-US" i="1" dirty="0" smtClean="0"/>
              <a:t> (0)</a:t>
            </a:r>
            <a:r>
              <a:rPr lang="en-US" dirty="0" smtClean="0"/>
              <a:t> : if a value obtained exceeds </a:t>
            </a:r>
            <a:r>
              <a:rPr lang="en-US" dirty="0" err="1" smtClean="0">
                <a:latin typeface="Source Code Pro" panose="020B0509030403020204" pitchFamily="49" charset="0"/>
              </a:rPr>
              <a:t>diverg_ball</a:t>
            </a:r>
            <a:r>
              <a:rPr lang="en-US" dirty="0" smtClean="0"/>
              <a:t>, then the function is assumed to have diverged</a:t>
            </a:r>
          </a:p>
          <a:p>
            <a:r>
              <a:rPr lang="en-US" dirty="0" smtClean="0"/>
              <a:t>The parameters size and start will make it possible to define the discretization of the complex plane where the analysis will take place, that is to say a grid of points of the size of the square </a:t>
            </a:r>
            <a:r>
              <a:rPr lang="en-US" dirty="0" smtClean="0">
                <a:latin typeface="Source Code Pro" panose="020B0509030403020204" pitchFamily="49" charset="0"/>
              </a:rPr>
              <a:t>[-start, start] X [-start, start]</a:t>
            </a:r>
            <a:endParaRPr lang="en-US" dirty="0">
              <a:latin typeface="Source Code Pro" panose="020B0509030403020204" pitchFamily="49" charset="0"/>
            </a:endParaRPr>
          </a:p>
        </p:txBody>
      </p:sp>
    </p:spTree>
    <p:extLst>
      <p:ext uri="{BB962C8B-B14F-4D97-AF65-F5344CB8AC3E}">
        <p14:creationId xmlns:p14="http://schemas.microsoft.com/office/powerpoint/2010/main" val="2927874905"/>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Given this specification, we can thus for example, reuse the polynomials of </a:t>
            </a:r>
            <a:r>
              <a:rPr lang="en-US" dirty="0" err="1" smtClean="0">
                <a:latin typeface="Source Code Pro" panose="020B0509030403020204" pitchFamily="49" charset="0"/>
              </a:rPr>
              <a:t>CPolynom</a:t>
            </a:r>
            <a:r>
              <a:rPr lang="en-US" dirty="0" smtClean="0"/>
              <a:t> and the sets of </a:t>
            </a:r>
            <a:r>
              <a:rPr lang="en-US" dirty="0" err="1" smtClean="0">
                <a:latin typeface="Source Code Pro" panose="020B0509030403020204" pitchFamily="49" charset="0"/>
              </a:rPr>
              <a:t>Set_H</a:t>
            </a:r>
            <a:r>
              <a:rPr lang="en-US" dirty="0">
                <a:latin typeface="Source Code Pro" panose="020B0509030403020204" pitchFamily="49" charset="0"/>
              </a:rPr>
              <a:t> </a:t>
            </a:r>
            <a:r>
              <a:rPr lang="en-US" dirty="0" smtClean="0"/>
              <a:t>in an imperative version</a:t>
            </a:r>
            <a:endParaRPr lang="en-US" dirty="0"/>
          </a:p>
          <a:p>
            <a:r>
              <a:rPr lang="en-US" dirty="0" smtClean="0"/>
              <a:t>Thus, the implementation of the signature APPLE_MEN signature made possible is provided in the following</a:t>
            </a:r>
            <a:endParaRPr lang="en-US" dirty="0"/>
          </a:p>
        </p:txBody>
      </p:sp>
    </p:spTree>
    <p:extLst>
      <p:ext uri="{BB962C8B-B14F-4D97-AF65-F5344CB8AC3E}">
        <p14:creationId xmlns:p14="http://schemas.microsoft.com/office/powerpoint/2010/main" val="3611651399"/>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5170" y="381000"/>
            <a:ext cx="4713659" cy="574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5401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In the header of the module, the two constraints </a:t>
            </a:r>
            <a:r>
              <a:rPr lang="en-US" dirty="0" smtClean="0">
                <a:latin typeface="Source Code Pro" panose="020B0509030403020204" pitchFamily="49" charset="0"/>
              </a:rPr>
              <a:t>with module = …</a:t>
            </a:r>
            <a:r>
              <a:rPr lang="en-US" dirty="0" smtClean="0"/>
              <a:t> indicate each module association from the point of view of </a:t>
            </a:r>
            <a:r>
              <a:rPr lang="en-US" dirty="0" smtClean="0">
                <a:latin typeface="Source Code Pro" panose="020B0509030403020204" pitchFamily="49" charset="0"/>
              </a:rPr>
              <a:t>CF</a:t>
            </a:r>
            <a:r>
              <a:rPr lang="en-US" dirty="0" smtClean="0"/>
              <a:t> and </a:t>
            </a:r>
            <a:r>
              <a:rPr lang="en-US" dirty="0" smtClean="0">
                <a:latin typeface="Source Code Pro" panose="020B0509030403020204" pitchFamily="49" charset="0"/>
              </a:rPr>
              <a:t>S</a:t>
            </a:r>
          </a:p>
          <a:p>
            <a:r>
              <a:rPr lang="en-US" dirty="0" smtClean="0"/>
              <a:t>The constraint </a:t>
            </a:r>
            <a:r>
              <a:rPr lang="en-US" dirty="0" smtClean="0">
                <a:latin typeface="Source Code Pro" panose="020B0509030403020204" pitchFamily="49" charset="0"/>
              </a:rPr>
              <a:t>with type </a:t>
            </a:r>
            <a:r>
              <a:rPr lang="en-US" dirty="0" err="1" smtClean="0">
                <a:latin typeface="Source Code Pro" panose="020B0509030403020204" pitchFamily="49" charset="0"/>
              </a:rPr>
              <a:t>set_elements</a:t>
            </a:r>
            <a:r>
              <a:rPr lang="en-US" dirty="0" smtClean="0">
                <a:latin typeface="Source Code Pro" panose="020B0509030403020204" pitchFamily="49" charset="0"/>
              </a:rPr>
              <a:t> = …</a:t>
            </a:r>
            <a:r>
              <a:rPr lang="en-US" dirty="0" smtClean="0"/>
              <a:t> of the principle abstract type of the “apple-man” sets </a:t>
            </a:r>
            <a:r>
              <a:rPr lang="en-US" dirty="0" err="1" smtClean="0">
                <a:latin typeface="Source Code Pro" panose="020B0509030403020204" pitchFamily="49" charset="0"/>
              </a:rPr>
              <a:t>set_elements</a:t>
            </a:r>
            <a:r>
              <a:rPr lang="en-US" dirty="0" smtClean="0"/>
              <a:t> are represented externally as coordinate indices (implicitly derived from a regular discretization of a square domain of the plane)</a:t>
            </a:r>
            <a:endParaRPr lang="en-US" dirty="0"/>
          </a:p>
        </p:txBody>
      </p:sp>
    </p:spTree>
    <p:extLst>
      <p:ext uri="{BB962C8B-B14F-4D97-AF65-F5344CB8AC3E}">
        <p14:creationId xmlns:p14="http://schemas.microsoft.com/office/powerpoint/2010/main" val="2861621567"/>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Here for example, the expression which constructs one “apple-man” of</a:t>
            </a:r>
            <a:br>
              <a:rPr lang="en-US" dirty="0" smtClean="0"/>
            </a:br>
            <a:r>
              <a:rPr lang="en-US" dirty="0" smtClean="0"/>
              <a:t>for a </a:t>
            </a:r>
            <a:r>
              <a:rPr lang="en-US" dirty="0"/>
              <a:t>300 x 300 </a:t>
            </a:r>
            <a:r>
              <a:rPr lang="en-US" dirty="0" smtClean="0"/>
              <a:t>grid of the domain [-1.5, 1.5] X </a:t>
            </a:r>
            <a:r>
              <a:rPr lang="en-US" dirty="0"/>
              <a:t>[-1.5, 1.5</a:t>
            </a:r>
            <a:r>
              <a:rPr lang="en-US" dirty="0" smtClean="0"/>
              <a:t>]:</a:t>
            </a:r>
            <a:endParaRPr lang="en-US" dirty="0"/>
          </a:p>
          <a:p>
            <a:endParaRPr lang="en-US" dirty="0"/>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66800"/>
            <a:ext cx="1828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2609850"/>
            <a:ext cx="8355013"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195696"/>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Masking of types in question</a:t>
            </a:r>
            <a:endParaRPr lang="en-US" dirty="0"/>
          </a:p>
        </p:txBody>
      </p:sp>
      <p:sp>
        <p:nvSpPr>
          <p:cNvPr id="5" name="Text Placeholder 4"/>
          <p:cNvSpPr>
            <a:spLocks noGrp="1"/>
          </p:cNvSpPr>
          <p:nvPr>
            <p:ph type="body" idx="1"/>
          </p:nvPr>
        </p:nvSpPr>
        <p:spPr/>
        <p:txBody>
          <a:bodyPr/>
          <a:lstStyle/>
          <a:p>
            <a:r>
              <a:rPr lang="en-US" dirty="0" smtClean="0"/>
              <a:t>Modular Programming</a:t>
            </a:r>
            <a:endParaRPr lang="en-US" dirty="0"/>
          </a:p>
        </p:txBody>
      </p:sp>
    </p:spTree>
    <p:extLst>
      <p:ext uri="{BB962C8B-B14F-4D97-AF65-F5344CB8AC3E}">
        <p14:creationId xmlns:p14="http://schemas.microsoft.com/office/powerpoint/2010/main" val="4263894777"/>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229600" cy="5745163"/>
          </a:xfrm>
        </p:spPr>
        <p:txBody>
          <a:bodyPr/>
          <a:lstStyle/>
          <a:p>
            <a:r>
              <a:rPr lang="en-US" dirty="0" smtClean="0"/>
              <a:t>The choice to mask</a:t>
            </a:r>
          </a:p>
          <a:p>
            <a:r>
              <a:rPr lang="en-US" dirty="0" smtClean="0"/>
              <a:t>Module records</a:t>
            </a:r>
          </a:p>
          <a:p>
            <a:r>
              <a:rPr lang="en-US" dirty="0" smtClean="0"/>
              <a:t>Masking </a:t>
            </a:r>
            <a:r>
              <a:rPr lang="en-US" i="1" dirty="0" smtClean="0"/>
              <a:t>a posteriori</a:t>
            </a:r>
          </a:p>
          <a:p>
            <a:r>
              <a:rPr lang="en-US" dirty="0" smtClean="0"/>
              <a:t>Masking and module associations</a:t>
            </a:r>
          </a:p>
          <a:p>
            <a:r>
              <a:rPr lang="en-US" dirty="0" smtClean="0"/>
              <a:t>The limitations of type constraints</a:t>
            </a:r>
          </a:p>
          <a:p>
            <a:r>
              <a:rPr lang="en-US" dirty="0" smtClean="0"/>
              <a:t>Extension of the representation of values</a:t>
            </a:r>
          </a:p>
          <a:p>
            <a:endParaRPr lang="en-US" dirty="0"/>
          </a:p>
        </p:txBody>
      </p:sp>
    </p:spTree>
    <p:extLst>
      <p:ext uri="{BB962C8B-B14F-4D97-AF65-F5344CB8AC3E}">
        <p14:creationId xmlns:p14="http://schemas.microsoft.com/office/powerpoint/2010/main" val="110246808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choice to mask</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In OCaml, the attraction of exporting types is great</a:t>
            </a:r>
          </a:p>
          <a:p>
            <a:r>
              <a:rPr lang="en-US" dirty="0" smtClean="0"/>
              <a:t>Their instances are directly visible and accessible, the constructors, sum types and the field accessors of records are available</a:t>
            </a:r>
          </a:p>
          <a:p>
            <a:r>
              <a:rPr lang="en-US" dirty="0" smtClean="0"/>
              <a:t>Instances of these types may benefit from pattern recognition and filtering at any point in the program</a:t>
            </a:r>
          </a:p>
          <a:p>
            <a:r>
              <a:rPr lang="en-US" dirty="0" smtClean="0"/>
              <a:t>Moreover, no difficulties of masking need to be overcome and no type constraints are required in signatures</a:t>
            </a:r>
            <a:endParaRPr lang="en-US" dirty="0"/>
          </a:p>
        </p:txBody>
      </p:sp>
    </p:spTree>
    <p:extLst>
      <p:ext uri="{BB962C8B-B14F-4D97-AF65-F5344CB8AC3E}">
        <p14:creationId xmlns:p14="http://schemas.microsoft.com/office/powerpoint/2010/main" val="156213462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However, the definitions of types constitute entirely a choice of implementation</a:t>
            </a:r>
          </a:p>
          <a:p>
            <a:r>
              <a:rPr lang="en-US" dirty="0" smtClean="0"/>
              <a:t>Made public they are likely to be diffused throughout the program</a:t>
            </a:r>
            <a:r>
              <a:rPr lang="en-US" dirty="0"/>
              <a:t> </a:t>
            </a:r>
            <a:r>
              <a:rPr lang="en-US" dirty="0" smtClean="0"/>
              <a:t>breaking the partitioning between components and by the same token, most of the expected qualities of a modular architecture</a:t>
            </a:r>
          </a:p>
          <a:p>
            <a:r>
              <a:rPr lang="en-US" dirty="0" smtClean="0"/>
              <a:t>After the preceding examples, we can in fact express how masking remedies this and summarize the discussion with full knowledge of the facts:</a:t>
            </a:r>
          </a:p>
        </p:txBody>
      </p:sp>
    </p:spTree>
    <p:extLst>
      <p:ext uri="{BB962C8B-B14F-4D97-AF65-F5344CB8AC3E}">
        <p14:creationId xmlns:p14="http://schemas.microsoft.com/office/powerpoint/2010/main" val="127201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Signatures : The type of modules</a:t>
            </a:r>
            <a:endParaRPr lang="en-US" dirty="0"/>
          </a:p>
        </p:txBody>
      </p:sp>
      <p:sp>
        <p:nvSpPr>
          <p:cNvPr id="5" name="Text Placeholder 4"/>
          <p:cNvSpPr>
            <a:spLocks noGrp="1"/>
          </p:cNvSpPr>
          <p:nvPr>
            <p:ph type="body" idx="1"/>
          </p:nvPr>
        </p:nvSpPr>
        <p:spPr/>
        <p:txBody>
          <a:bodyPr/>
          <a:lstStyle/>
          <a:p>
            <a:r>
              <a:rPr lang="en-US" dirty="0" smtClean="0"/>
              <a:t>Modular </a:t>
            </a:r>
            <a:r>
              <a:rPr lang="en-US" dirty="0"/>
              <a:t>P</a:t>
            </a:r>
            <a:r>
              <a:rPr lang="en-US" dirty="0" smtClean="0"/>
              <a:t>rogramming</a:t>
            </a:r>
            <a:endParaRPr lang="en-US" dirty="0"/>
          </a:p>
        </p:txBody>
      </p:sp>
    </p:spTree>
    <p:extLst>
      <p:ext uri="{BB962C8B-B14F-4D97-AF65-F5344CB8AC3E}">
        <p14:creationId xmlns:p14="http://schemas.microsoft.com/office/powerpoint/2010/main" val="239953435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marL="0" indent="0">
              <a:buNone/>
            </a:pPr>
            <a:r>
              <a:rPr lang="en-US" b="1" dirty="0" smtClean="0"/>
              <a:t>Advantages of masking : </a:t>
            </a:r>
            <a:r>
              <a:rPr lang="en-US" dirty="0" smtClean="0"/>
              <a:t>Masking stops the dissemination of implementation choices. Refactoring, extensions and testing is facilitated, circumscribed and localized. The “principle of module substitutivity” may apply in these conditions.</a:t>
            </a:r>
          </a:p>
          <a:p>
            <a:endParaRPr lang="en-US" dirty="0" smtClean="0"/>
          </a:p>
          <a:p>
            <a:r>
              <a:rPr lang="en-US" dirty="0" smtClean="0"/>
              <a:t>Masking is also good general programming practice:</a:t>
            </a:r>
          </a:p>
          <a:p>
            <a:pPr marL="0" indent="0">
              <a:buNone/>
            </a:pPr>
            <a:r>
              <a:rPr lang="en-US" b="1" dirty="0" smtClean="0"/>
              <a:t/>
            </a:r>
            <a:br>
              <a:rPr lang="en-US" b="1" dirty="0" smtClean="0"/>
            </a:br>
            <a:r>
              <a:rPr lang="en-US" b="1" dirty="0" smtClean="0"/>
              <a:t>Masking and programming : </a:t>
            </a:r>
            <a:r>
              <a:rPr lang="en-US" dirty="0" smtClean="0"/>
              <a:t>A program with rigorous masking requires global and fine use of signatures. It is the reflection of a precise work of analysis of the partitions between components, their links and the types they contribute. In OCaml this work can be partially verified by the type system.</a:t>
            </a:r>
            <a:endParaRPr lang="en-US" b="1" dirty="0"/>
          </a:p>
        </p:txBody>
      </p:sp>
    </p:spTree>
    <p:extLst>
      <p:ext uri="{BB962C8B-B14F-4D97-AF65-F5344CB8AC3E}">
        <p14:creationId xmlns:p14="http://schemas.microsoft.com/office/powerpoint/2010/main" val="288532580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We have shown how to obtain a rigorous masking while preserving the possibilities of specifying and realizing a network of relations between modular components. Of course, its implementation induces requirements that are not </a:t>
            </a:r>
            <a:r>
              <a:rPr lang="en-US" dirty="0" err="1" smtClean="0"/>
              <a:t>neglible</a:t>
            </a:r>
            <a:r>
              <a:rPr lang="en-US" dirty="0" smtClean="0"/>
              <a:t>:</a:t>
            </a:r>
          </a:p>
          <a:p>
            <a:pPr marL="0" indent="0">
              <a:buNone/>
            </a:pPr>
            <a:r>
              <a:rPr lang="en-US" b="1" dirty="0" smtClean="0"/>
              <a:t>Inconveniences of masking : </a:t>
            </a:r>
            <a:r>
              <a:rPr lang="en-US" dirty="0" smtClean="0"/>
              <a:t>Masking imposed written burdens (such as for example, the use of accessors, constructors, make-up types, type constraints) is now without impact on the speed of execution of a program (in particular, data access passes through at least one indirection).</a:t>
            </a:r>
            <a:endParaRPr lang="en-US" b="1" dirty="0"/>
          </a:p>
        </p:txBody>
      </p:sp>
    </p:spTree>
    <p:extLst>
      <p:ext uri="{BB962C8B-B14F-4D97-AF65-F5344CB8AC3E}">
        <p14:creationId xmlns:p14="http://schemas.microsoft.com/office/powerpoint/2010/main" val="338620029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smtClean="0"/>
              <a:t>These disadvantages explain why it is not so easy to systematically subscribe to the rules of rigorous masking</a:t>
            </a:r>
          </a:p>
          <a:p>
            <a:r>
              <a:rPr lang="en-US" dirty="0" smtClean="0"/>
              <a:t>As for the “dense typing style” or the functional/imperative choice to apply, it depends on the situation</a:t>
            </a:r>
          </a:p>
          <a:p>
            <a:r>
              <a:rPr lang="en-US" dirty="0" smtClean="0"/>
              <a:t>For example, the elaboration of an optimized program or prototype may sometimes be satisfied with approximate masking</a:t>
            </a:r>
          </a:p>
          <a:p>
            <a:r>
              <a:rPr lang="en-US" dirty="0" smtClean="0"/>
              <a:t>On the other hand, when the reuse of code and subsequent modifications are certain, the effort required by rigorous masking will take on its full meeting.</a:t>
            </a:r>
            <a:endParaRPr lang="en-US" dirty="0"/>
          </a:p>
        </p:txBody>
      </p:sp>
    </p:spTree>
    <p:extLst>
      <p:ext uri="{BB962C8B-B14F-4D97-AF65-F5344CB8AC3E}">
        <p14:creationId xmlns:p14="http://schemas.microsoft.com/office/powerpoint/2010/main" val="256702530"/>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smtClean="0"/>
              <a:t>The example of “apple-man” sets was therefore a representative implementation of what could be said</a:t>
            </a:r>
          </a:p>
          <a:p>
            <a:r>
              <a:rPr lang="en-US" dirty="0" smtClean="0"/>
              <a:t>External modules are reused there without imposing any choice of implementation</a:t>
            </a:r>
          </a:p>
          <a:p>
            <a:r>
              <a:rPr lang="en-US" dirty="0" smtClean="0"/>
              <a:t>Certain important characteristics (such as the representation of complex numbers, their functions and sets) are thus directly modifiable in a localized way</a:t>
            </a:r>
          </a:p>
          <a:p>
            <a:r>
              <a:rPr lang="en-US" dirty="0" smtClean="0"/>
              <a:t>Also, the set of signatures contributes rich information and offers a global vision which includes the description of the links between the different component modules</a:t>
            </a:r>
          </a:p>
        </p:txBody>
      </p:sp>
    </p:spTree>
    <p:extLst>
      <p:ext uri="{BB962C8B-B14F-4D97-AF65-F5344CB8AC3E}">
        <p14:creationId xmlns:p14="http://schemas.microsoft.com/office/powerpoint/2010/main" val="293278934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Finally, the program itself is reusable since it is essentially a specific form of a datatype associated with sets</a:t>
            </a:r>
          </a:p>
          <a:p>
            <a:r>
              <a:rPr lang="en-US" dirty="0" smtClean="0"/>
              <a:t>Obviously, it is more complicated and probably slower than a realization using different notions and dire melees</a:t>
            </a:r>
          </a:p>
          <a:p>
            <a:r>
              <a:rPr lang="en-US" dirty="0" smtClean="0"/>
              <a:t>In this respect, if the argument for program speed seems often decisive for renouncing the quality of a modular structure, accelerating a program can often be achieved by other means</a:t>
            </a:r>
            <a:endParaRPr lang="en-US" dirty="0"/>
          </a:p>
        </p:txBody>
      </p:sp>
    </p:spTree>
    <p:extLst>
      <p:ext uri="{BB962C8B-B14F-4D97-AF65-F5344CB8AC3E}">
        <p14:creationId xmlns:p14="http://schemas.microsoft.com/office/powerpoint/2010/main" val="59761006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r>
              <a:rPr lang="en-US" dirty="0" smtClean="0"/>
              <a:t>The indirect effects due to partitioning induce in effect a latency which is in general very marginal compared to the principal calculation</a:t>
            </a:r>
          </a:p>
          <a:p>
            <a:r>
              <a:rPr lang="en-US" dirty="0" smtClean="0"/>
              <a:t>On the other hand, the partionings may be poorly positioned or dependent on poor functionalities</a:t>
            </a:r>
          </a:p>
          <a:p>
            <a:r>
              <a:rPr lang="en-US" dirty="0" smtClean="0"/>
              <a:t>For example, a type associated with images will need not limit access to their individual points but instead provide accessors to their lines, their columns and sub-images</a:t>
            </a:r>
          </a:p>
          <a:p>
            <a:r>
              <a:rPr lang="en-US" dirty="0" smtClean="0"/>
              <a:t>This type may also benefit from iterators or generalized functions of composition which will naturally limit the need for external access</a:t>
            </a:r>
          </a:p>
          <a:p>
            <a:r>
              <a:rPr lang="en-US" dirty="0" smtClean="0"/>
              <a:t>The quality of a partition is sometimes in question and not the intrinsic notion of partitioning</a:t>
            </a:r>
            <a:endParaRPr lang="en-US" dirty="0"/>
          </a:p>
        </p:txBody>
      </p:sp>
    </p:spTree>
    <p:extLst>
      <p:ext uri="{BB962C8B-B14F-4D97-AF65-F5344CB8AC3E}">
        <p14:creationId xmlns:p14="http://schemas.microsoft.com/office/powerpoint/2010/main" val="4048904492"/>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records</a:t>
            </a:r>
            <a:endParaRPr lang="en-US" dirty="0"/>
          </a:p>
        </p:txBody>
      </p:sp>
      <p:sp>
        <p:nvSpPr>
          <p:cNvPr id="3" name="Content Placeholder 2"/>
          <p:cNvSpPr>
            <a:spLocks noGrp="1"/>
          </p:cNvSpPr>
          <p:nvPr>
            <p:ph idx="1"/>
          </p:nvPr>
        </p:nvSpPr>
        <p:spPr/>
        <p:txBody>
          <a:bodyPr/>
          <a:lstStyle/>
          <a:p>
            <a:r>
              <a:rPr lang="en-US" dirty="0" smtClean="0"/>
              <a:t>Masking seems to be inhibitive when applied to short modules</a:t>
            </a:r>
          </a:p>
          <a:p>
            <a:r>
              <a:rPr lang="en-US" dirty="0" smtClean="0"/>
              <a:t>Recall the example of the specification of ordered sets with masking:</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3810000"/>
            <a:ext cx="46672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244076"/>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This signature is rather intimidating when compared against another that does not prepare for masking:</a:t>
            </a:r>
          </a:p>
          <a:p>
            <a:endParaRPr lang="en-US" dirty="0"/>
          </a:p>
          <a:p>
            <a:endParaRPr lang="en-US" dirty="0" smtClean="0"/>
          </a:p>
          <a:p>
            <a:r>
              <a:rPr lang="en-US" dirty="0" smtClean="0"/>
              <a:t>However, a module which satisfies this signature necessarily implies that its type </a:t>
            </a:r>
            <a:r>
              <a:rPr lang="en-US" dirty="0" smtClean="0">
                <a:latin typeface="Source Code Pro" panose="020B0509030403020204" pitchFamily="49" charset="0"/>
              </a:rPr>
              <a:t>t</a:t>
            </a:r>
            <a:r>
              <a:rPr lang="en-US" dirty="0" smtClean="0"/>
              <a:t> be public:</a:t>
            </a:r>
          </a:p>
          <a:p>
            <a:pPr lvl="1"/>
            <a:r>
              <a:rPr lang="en-US" dirty="0" smtClean="0"/>
              <a:t>No way is possible to manage the proceedings if its masked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138" y="2057400"/>
            <a:ext cx="46577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7338763"/>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form of the signature can therefore be considered as a construction of types that lies between the specification of abstract types and the definition of types of records</a:t>
            </a:r>
          </a:p>
          <a:p>
            <a:r>
              <a:rPr lang="en-US" dirty="0" smtClean="0"/>
              <a:t>In fact, it contains elements with distinct names, does not impose or authorize masking and its instances are adapted to the modular framework</a:t>
            </a:r>
          </a:p>
          <a:p>
            <a:r>
              <a:rPr lang="en-US" dirty="0" smtClean="0"/>
              <a:t>We call these instances </a:t>
            </a:r>
            <a:r>
              <a:rPr lang="en-US" i="1" dirty="0" smtClean="0"/>
              <a:t>module records</a:t>
            </a:r>
            <a:endParaRPr lang="en-US" dirty="0"/>
          </a:p>
        </p:txBody>
      </p:sp>
    </p:spTree>
    <p:extLst>
      <p:ext uri="{BB962C8B-B14F-4D97-AF65-F5344CB8AC3E}">
        <p14:creationId xmlns:p14="http://schemas.microsoft.com/office/powerpoint/2010/main" val="183092704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These constructions obviously have simplifying virtues</a:t>
            </a:r>
          </a:p>
          <a:p>
            <a:r>
              <a:rPr lang="en-US" dirty="0" smtClean="0"/>
              <a:t>They allow us to express a datatype without having to worry about its abstraction</a:t>
            </a:r>
          </a:p>
          <a:p>
            <a:r>
              <a:rPr lang="en-US" dirty="0" smtClean="0"/>
              <a:t>For example, in the framework of modules where only basic types and predefined functions are used, masking may be superfluous and module records well adapted</a:t>
            </a:r>
          </a:p>
          <a:p>
            <a:r>
              <a:rPr lang="en-US" dirty="0" smtClean="0"/>
              <a:t>They consist only of modular formatting of elements defined at the global level</a:t>
            </a:r>
            <a:endParaRPr lang="en-US" dirty="0"/>
          </a:p>
        </p:txBody>
      </p:sp>
    </p:spTree>
    <p:extLst>
      <p:ext uri="{BB962C8B-B14F-4D97-AF65-F5344CB8AC3E}">
        <p14:creationId xmlns:p14="http://schemas.microsoft.com/office/powerpoint/2010/main" val="4135041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Signatures : the type of modules</a:t>
            </a:r>
            <a:endParaRPr lang="en-US" dirty="0"/>
          </a:p>
        </p:txBody>
      </p:sp>
      <p:sp>
        <p:nvSpPr>
          <p:cNvPr id="5" name="Content Placeholder 4"/>
          <p:cNvSpPr>
            <a:spLocks noGrp="1"/>
          </p:cNvSpPr>
          <p:nvPr>
            <p:ph idx="1"/>
          </p:nvPr>
        </p:nvSpPr>
        <p:spPr/>
        <p:txBody>
          <a:bodyPr/>
          <a:lstStyle/>
          <a:p>
            <a:r>
              <a:rPr lang="en-US" dirty="0" smtClean="0"/>
              <a:t>Inferred signatures</a:t>
            </a:r>
          </a:p>
          <a:p>
            <a:r>
              <a:rPr lang="en-US" dirty="0" smtClean="0"/>
              <a:t>Defining signatures</a:t>
            </a:r>
          </a:p>
          <a:p>
            <a:r>
              <a:rPr lang="en-US" dirty="0" smtClean="0"/>
              <a:t>Abstract types</a:t>
            </a:r>
          </a:p>
          <a:p>
            <a:r>
              <a:rPr lang="en-US" dirty="0" smtClean="0"/>
              <a:t>Elements implemented in signatures</a:t>
            </a:r>
          </a:p>
          <a:p>
            <a:r>
              <a:rPr lang="en-US" dirty="0" smtClean="0"/>
              <a:t>Signatures for explicitly typing modules</a:t>
            </a:r>
          </a:p>
          <a:p>
            <a:r>
              <a:rPr lang="en-US" dirty="0" smtClean="0"/>
              <a:t>The instantiation relationship between modules and signatures</a:t>
            </a:r>
            <a:endParaRPr lang="en-US" dirty="0"/>
          </a:p>
        </p:txBody>
      </p:sp>
    </p:spTree>
    <p:extLst>
      <p:ext uri="{BB962C8B-B14F-4D97-AF65-F5344CB8AC3E}">
        <p14:creationId xmlns:p14="http://schemas.microsoft.com/office/powerpoint/2010/main" val="341737403"/>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Here for example, an instance of the signature </a:t>
            </a:r>
            <a:r>
              <a:rPr lang="en-US" dirty="0" smtClean="0">
                <a:latin typeface="Source Code Pro" panose="020B0509030403020204" pitchFamily="49" charset="0"/>
              </a:rPr>
              <a:t>ORDER</a:t>
            </a:r>
            <a:r>
              <a:rPr lang="en-US" dirty="0" smtClean="0"/>
              <a:t>:</a:t>
            </a:r>
          </a:p>
          <a:p>
            <a:endParaRPr lang="en-US" dirty="0"/>
          </a:p>
          <a:p>
            <a:endParaRPr lang="en-US" dirty="0" smtClean="0"/>
          </a:p>
          <a:p>
            <a:r>
              <a:rPr lang="en-US" dirty="0" smtClean="0"/>
              <a:t>Apart from the general disadvantages of non-masking, here are more specific counterparts of such a type construction:</a:t>
            </a:r>
          </a:p>
          <a:p>
            <a:pPr lvl="1"/>
            <a:r>
              <a:rPr lang="en-US" i="1" dirty="0" smtClean="0"/>
              <a:t>Difficulties when explicitly typing</a:t>
            </a:r>
            <a:r>
              <a:rPr lang="en-US" dirty="0" smtClean="0"/>
              <a:t> A signature like ORDER which is not predisposed to masking may not be used for explicit typing with type constraints. We will see on the other hand that certain types cannot appear in a type constraint</a:t>
            </a:r>
            <a:endParaRPr lang="en-US" i="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863" y="1295400"/>
            <a:ext cx="37242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38357"/>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pPr lvl="1"/>
            <a:r>
              <a:rPr lang="en-US" i="1" dirty="0" smtClean="0"/>
              <a:t>Of the associated implementation</a:t>
            </a:r>
            <a:r>
              <a:rPr lang="en-US" dirty="0" smtClean="0"/>
              <a:t> The construction and management of the coherence of instances of type t must necessarily be set up outside of the modules that satisfy </a:t>
            </a:r>
            <a:r>
              <a:rPr lang="en-US" dirty="0" smtClean="0">
                <a:latin typeface="Source Code Pro" panose="020B0509030403020204" pitchFamily="49" charset="0"/>
              </a:rPr>
              <a:t>ORDER</a:t>
            </a:r>
            <a:r>
              <a:rPr lang="en-US" dirty="0" smtClean="0"/>
              <a:t>. However, if the structure of these instances becomes complex, these operations can’t take place outside the module under penalty of being considered private functions if a typing by </a:t>
            </a:r>
            <a:r>
              <a:rPr lang="en-US" dirty="0" smtClean="0">
                <a:latin typeface="Source Code Pro" panose="020B0509030403020204" pitchFamily="49" charset="0"/>
              </a:rPr>
              <a:t>ORDER</a:t>
            </a:r>
            <a:r>
              <a:rPr lang="en-US" dirty="0" smtClean="0"/>
              <a:t> intervenes</a:t>
            </a:r>
          </a:p>
          <a:p>
            <a:r>
              <a:rPr lang="en-US" dirty="0" smtClean="0"/>
              <a:t>For example, here is an implementation of the signature </a:t>
            </a:r>
            <a:r>
              <a:rPr lang="en-US" dirty="0" smtClean="0">
                <a:latin typeface="Source Code Pro" panose="020B0509030403020204" pitchFamily="49" charset="0"/>
              </a:rPr>
              <a:t>ORDER</a:t>
            </a:r>
            <a:r>
              <a:rPr lang="en-US" dirty="0" smtClean="0"/>
              <a:t> for sets of characters where the order relation is inclusion (that is to say </a:t>
            </a:r>
            <a:br>
              <a:rPr lang="en-US" dirty="0" smtClean="0"/>
            </a:br>
            <a:r>
              <a:rPr lang="en-US" dirty="0" smtClean="0"/>
              <a:t>                       ) implemented with the aid of a hash table: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210175"/>
            <a:ext cx="19907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413567"/>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only way to exploit this implementation consists of constructing sets outside of the module as predefined hash tables taking into account their specific storage contract</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450" y="590550"/>
            <a:ext cx="7021513"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826679"/>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non-masking of the implementation here is seriously defaulted</a:t>
            </a:r>
          </a:p>
          <a:p>
            <a:r>
              <a:rPr lang="en-US" dirty="0" smtClean="0"/>
              <a:t>That said, we will show how such an approximate partitioning tactic sometimes leads to minimal consequences and even, on rare occasions, justified use of module records</a:t>
            </a:r>
            <a:endParaRPr lang="en-US" dirty="0"/>
          </a:p>
        </p:txBody>
      </p:sp>
    </p:spTree>
    <p:extLst>
      <p:ext uri="{BB962C8B-B14F-4D97-AF65-F5344CB8AC3E}">
        <p14:creationId xmlns:p14="http://schemas.microsoft.com/office/powerpoint/2010/main" val="146375857"/>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Masking </a:t>
            </a:r>
            <a:r>
              <a:rPr lang="en-US" i="1" dirty="0" smtClean="0"/>
              <a:t>a posteriori</a:t>
            </a:r>
            <a:endParaRPr lang="en-US" dirty="0"/>
          </a:p>
        </p:txBody>
      </p:sp>
      <p:sp>
        <p:nvSpPr>
          <p:cNvPr id="3" name="Content Placeholder 2"/>
          <p:cNvSpPr>
            <a:spLocks noGrp="1"/>
          </p:cNvSpPr>
          <p:nvPr>
            <p:ph idx="1"/>
          </p:nvPr>
        </p:nvSpPr>
        <p:spPr/>
        <p:txBody>
          <a:bodyPr/>
          <a:lstStyle/>
          <a:p>
            <a:r>
              <a:rPr lang="en-US" dirty="0" smtClean="0"/>
              <a:t>Approximate masking is not irreversible</a:t>
            </a:r>
          </a:p>
          <a:p>
            <a:r>
              <a:rPr lang="en-US" dirty="0" smtClean="0"/>
              <a:t>It is possible to apply techniques we already know</a:t>
            </a:r>
          </a:p>
          <a:p>
            <a:pPr marL="0" indent="0">
              <a:buNone/>
            </a:pPr>
            <a:r>
              <a:rPr lang="en-US" b="1" dirty="0" smtClean="0"/>
              <a:t>Masking </a:t>
            </a:r>
            <a:r>
              <a:rPr lang="en-US" b="1" i="1" dirty="0" smtClean="0"/>
              <a:t>a posteriori</a:t>
            </a:r>
            <a:r>
              <a:rPr lang="en-US" b="1" dirty="0" smtClean="0"/>
              <a:t> by inclusion : </a:t>
            </a:r>
            <a:r>
              <a:rPr lang="en-US" dirty="0" smtClean="0"/>
              <a:t>A module may be made by inclusion to integrate type abstractions, constructors and accessors. A datatype can thus become abstract </a:t>
            </a:r>
            <a:r>
              <a:rPr lang="en-US" i="1" dirty="0" smtClean="0"/>
              <a:t>a posteriori</a:t>
            </a:r>
            <a:r>
              <a:rPr lang="en-US" dirty="0" smtClean="0"/>
              <a:t>.</a:t>
            </a:r>
            <a:endParaRPr lang="en-US" b="1" dirty="0"/>
          </a:p>
        </p:txBody>
      </p:sp>
    </p:spTree>
    <p:extLst>
      <p:ext uri="{BB962C8B-B14F-4D97-AF65-F5344CB8AC3E}">
        <p14:creationId xmlns:p14="http://schemas.microsoft.com/office/powerpoint/2010/main" val="2175763384"/>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Resuming the example, we can first obtain a signature derived from ORDER which prepares for masking the representation of values:</a:t>
            </a:r>
          </a:p>
          <a:p>
            <a:endParaRPr lang="en-US" dirty="0"/>
          </a:p>
        </p:txBody>
      </p:sp>
    </p:spTree>
    <p:extLst>
      <p:ext uri="{BB962C8B-B14F-4D97-AF65-F5344CB8AC3E}">
        <p14:creationId xmlns:p14="http://schemas.microsoft.com/office/powerpoint/2010/main" val="2614590817"/>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7785" y="381000"/>
            <a:ext cx="5368430" cy="574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536765"/>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Not only is the representation of values masked, but usage is made easier as the user does not have to manage hash tables:</a:t>
            </a:r>
          </a:p>
          <a:p>
            <a:endParaRPr lang="en-US" dirty="0"/>
          </a:p>
          <a:p>
            <a:endParaRPr lang="en-US" dirty="0" smtClean="0"/>
          </a:p>
          <a:p>
            <a:endParaRPr lang="en-US" dirty="0"/>
          </a:p>
          <a:p>
            <a:endParaRPr lang="en-US" dirty="0"/>
          </a:p>
          <a:p>
            <a:r>
              <a:rPr lang="en-US" dirty="0" smtClean="0"/>
              <a:t>In conformance with what has already been noted, the extended signature is compatible with the initial version : the module satisfies not only </a:t>
            </a:r>
            <a:r>
              <a:rPr lang="en-US" dirty="0" smtClean="0">
                <a:latin typeface="Source Code Pro" panose="020B0509030403020204" pitchFamily="49" charset="0"/>
              </a:rPr>
              <a:t>ORDER_MASK</a:t>
            </a:r>
            <a:r>
              <a:rPr lang="en-US" dirty="0" smtClean="0"/>
              <a:t> but also </a:t>
            </a:r>
            <a:r>
              <a:rPr lang="en-US" dirty="0" smtClean="0">
                <a:latin typeface="Source Code Pro" panose="020B0509030403020204" pitchFamily="49" charset="0"/>
              </a:rPr>
              <a:t>ORDER</a:t>
            </a:r>
            <a:endParaRPr lang="en-US" dirty="0">
              <a:latin typeface="Source Code Pro" panose="020B0509030403020204" pitchFamily="49"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538" y="1905000"/>
            <a:ext cx="638333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3668316"/>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Masking and module associations</a:t>
            </a:r>
            <a:endParaRPr lang="en-US" dirty="0"/>
          </a:p>
        </p:txBody>
      </p:sp>
      <p:sp>
        <p:nvSpPr>
          <p:cNvPr id="5" name="Content Placeholder 4"/>
          <p:cNvSpPr>
            <a:spLocks noGrp="1"/>
          </p:cNvSpPr>
          <p:nvPr>
            <p:ph idx="1"/>
          </p:nvPr>
        </p:nvSpPr>
        <p:spPr/>
        <p:txBody>
          <a:bodyPr>
            <a:normAutofit lnSpcReduction="10000"/>
          </a:bodyPr>
          <a:lstStyle/>
          <a:p>
            <a:r>
              <a:rPr lang="en-US" dirty="0" smtClean="0"/>
              <a:t>We must now speak of a case where masking does not necessarily need to be imposed : that of certain specifications of module associations between datatypes</a:t>
            </a:r>
          </a:p>
          <a:p>
            <a:r>
              <a:rPr lang="en-US" dirty="0" smtClean="0"/>
              <a:t>In fact, in such a relationship, it sometimes happens that a datatype does not create or access instances of the type it uses</a:t>
            </a:r>
          </a:p>
          <a:p>
            <a:r>
              <a:rPr lang="en-US" dirty="0" smtClean="0"/>
              <a:t>For example, reconsider the specification of the types of functions of complex numbers:</a:t>
            </a:r>
            <a:endParaRPr lang="en-US" dirty="0"/>
          </a:p>
        </p:txBody>
      </p:sp>
    </p:spTree>
    <p:extLst>
      <p:ext uri="{BB962C8B-B14F-4D97-AF65-F5344CB8AC3E}">
        <p14:creationId xmlns:p14="http://schemas.microsoft.com/office/powerpoint/2010/main" val="2952929806"/>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In its simplicity, the signature </a:t>
            </a:r>
            <a:r>
              <a:rPr lang="en-US" dirty="0" smtClean="0">
                <a:latin typeface="Source Code Pro" panose="020B0509030403020204" pitchFamily="49" charset="0"/>
              </a:rPr>
              <a:t>COMPLEX_FUN</a:t>
            </a:r>
            <a:r>
              <a:rPr lang="en-US" dirty="0" smtClean="0"/>
              <a:t> does not describe </a:t>
            </a:r>
            <a:r>
              <a:rPr lang="en-US" i="1" dirty="0" smtClean="0"/>
              <a:t>a priori</a:t>
            </a:r>
            <a:r>
              <a:rPr lang="en-US" dirty="0" smtClean="0"/>
              <a:t> any function likely to create or manipulate only complex numbers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609600"/>
            <a:ext cx="497205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69097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Inferred signatures</a:t>
            </a:r>
            <a:endParaRPr lang="en-US" dirty="0"/>
          </a:p>
        </p:txBody>
      </p:sp>
      <p:sp>
        <p:nvSpPr>
          <p:cNvPr id="5" name="Content Placeholder 4"/>
          <p:cNvSpPr>
            <a:spLocks noGrp="1"/>
          </p:cNvSpPr>
          <p:nvPr>
            <p:ph idx="1"/>
          </p:nvPr>
        </p:nvSpPr>
        <p:spPr/>
        <p:txBody>
          <a:bodyPr/>
          <a:lstStyle/>
          <a:p>
            <a:r>
              <a:rPr lang="en-US" dirty="0" smtClean="0"/>
              <a:t>The behavior of modules is similar to that of values in may ways</a:t>
            </a:r>
          </a:p>
          <a:p>
            <a:r>
              <a:rPr lang="en-US" dirty="0" smtClean="0"/>
              <a:t>In particular, each module possess a type that is integrated with and used by the type system</a:t>
            </a:r>
          </a:p>
          <a:p>
            <a:r>
              <a:rPr lang="en-US" dirty="0" smtClean="0"/>
              <a:t>The type of a module can be computed by inference from the  module’s definition</a:t>
            </a:r>
          </a:p>
          <a:p>
            <a:r>
              <a:rPr lang="en-US" dirty="0" smtClean="0"/>
              <a:t>The types of modules are called </a:t>
            </a:r>
            <a:r>
              <a:rPr lang="en-US" i="1" dirty="0" smtClean="0"/>
              <a:t>signatures</a:t>
            </a:r>
            <a:endParaRPr lang="en-US" dirty="0"/>
          </a:p>
        </p:txBody>
      </p:sp>
    </p:spTree>
    <p:extLst>
      <p:ext uri="{BB962C8B-B14F-4D97-AF65-F5344CB8AC3E}">
        <p14:creationId xmlns:p14="http://schemas.microsoft.com/office/powerpoint/2010/main" val="776310008"/>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Also, for example, the functions make and show were not utilized in the implementations of </a:t>
            </a:r>
            <a:r>
              <a:rPr lang="en-US" dirty="0" err="1" smtClean="0">
                <a:latin typeface="Source Code Pro" panose="020B0509030403020204" pitchFamily="49" charset="0"/>
              </a:rPr>
              <a:t>CFuns</a:t>
            </a:r>
            <a:r>
              <a:rPr lang="en-US" dirty="0" smtClean="0"/>
              <a:t> and </a:t>
            </a:r>
            <a:r>
              <a:rPr lang="en-US" dirty="0" err="1" smtClean="0">
                <a:latin typeface="Source Code Pro" panose="020B0509030403020204" pitchFamily="49" charset="0"/>
              </a:rPr>
              <a:t>CPolynom</a:t>
            </a:r>
            <a:endParaRPr lang="en-US" dirty="0" smtClean="0">
              <a:latin typeface="Source Code Pro" panose="020B0509030403020204" pitchFamily="49" charset="0"/>
            </a:endParaRPr>
          </a:p>
          <a:p>
            <a:r>
              <a:rPr lang="en-US" dirty="0" smtClean="0"/>
              <a:t>In other words, the implementation of COMPLEX_FUN does not depend on a particular masking convention</a:t>
            </a:r>
          </a:p>
          <a:p>
            <a:r>
              <a:rPr lang="en-US" dirty="0" smtClean="0"/>
              <a:t>The modular association specification could therefore have been simplified by using a signature that does not prepare for masking, that is to say, a signature of a module record:</a:t>
            </a:r>
            <a:endParaRPr lang="en-US" dirty="0"/>
          </a:p>
        </p:txBody>
      </p:sp>
    </p:spTree>
    <p:extLst>
      <p:ext uri="{BB962C8B-B14F-4D97-AF65-F5344CB8AC3E}">
        <p14:creationId xmlns:p14="http://schemas.microsoft.com/office/powerpoint/2010/main" val="2331192703"/>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endParaRPr lang="en-US" dirty="0" smtClean="0"/>
          </a:p>
          <a:p>
            <a:endParaRPr lang="en-US" dirty="0"/>
          </a:p>
          <a:p>
            <a:endParaRPr lang="en-US" dirty="0" smtClean="0"/>
          </a:p>
          <a:p>
            <a:endParaRPr lang="en-US" dirty="0"/>
          </a:p>
          <a:p>
            <a:pPr marL="0" indent="0">
              <a:buNone/>
            </a:pPr>
            <a:endParaRPr lang="en-US" dirty="0"/>
          </a:p>
          <a:p>
            <a:r>
              <a:rPr lang="en-US" dirty="0" smtClean="0"/>
              <a:t>It will be noted moreover that COMPLEX can be assumed compatible with COMPLEX_NOMASK</a:t>
            </a:r>
          </a:p>
          <a:p>
            <a:r>
              <a:rPr lang="en-US" dirty="0" smtClean="0"/>
              <a:t>As a consequence an instance of COMPLEX could also be used in the context of this simplification</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5" y="533400"/>
            <a:ext cx="41719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655709"/>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smtClean="0"/>
              <a:t>Masking and module associations : </a:t>
            </a:r>
            <a:r>
              <a:rPr lang="en-US" dirty="0" smtClean="0"/>
              <a:t>Consider the specification </a:t>
            </a:r>
            <a:r>
              <a:rPr lang="en-US" dirty="0" smtClean="0">
                <a:latin typeface="Source Code Pro" panose="020B0509030403020204" pitchFamily="49" charset="0"/>
              </a:rPr>
              <a:t>S</a:t>
            </a:r>
            <a:r>
              <a:rPr lang="en-US" dirty="0" smtClean="0"/>
              <a:t> of a modular association between M and a module it imports, </a:t>
            </a:r>
            <a:r>
              <a:rPr lang="en-US" dirty="0" err="1" smtClean="0">
                <a:latin typeface="Source Code Pro" panose="020B0509030403020204" pitchFamily="49" charset="0"/>
              </a:rPr>
              <a:t>M_sub</a:t>
            </a:r>
            <a:r>
              <a:rPr lang="en-US" dirty="0" smtClean="0"/>
              <a:t>. Then, S may not impose masking on </a:t>
            </a:r>
            <a:r>
              <a:rPr lang="en-US" dirty="0" err="1" smtClean="0">
                <a:latin typeface="Source Code Pro" panose="020B0509030403020204" pitchFamily="49" charset="0"/>
              </a:rPr>
              <a:t>M_sub</a:t>
            </a:r>
            <a:r>
              <a:rPr lang="en-US" dirty="0" smtClean="0"/>
              <a:t> when the instances originating from </a:t>
            </a:r>
            <a:r>
              <a:rPr lang="en-US" dirty="0" err="1" smtClean="0">
                <a:latin typeface="Source Code Pro" panose="020B0509030403020204" pitchFamily="49" charset="0"/>
              </a:rPr>
              <a:t>M_sub</a:t>
            </a:r>
            <a:r>
              <a:rPr lang="en-US" dirty="0" smtClean="0"/>
              <a:t> are not likely to be created or accessed in </a:t>
            </a:r>
            <a:r>
              <a:rPr lang="en-US" dirty="0" smtClean="0">
                <a:latin typeface="Source Code Pro" panose="020B0509030403020204" pitchFamily="49" charset="0"/>
              </a:rPr>
              <a:t>M</a:t>
            </a:r>
            <a:r>
              <a:rPr lang="en-US" dirty="0" smtClean="0"/>
              <a:t>.</a:t>
            </a:r>
            <a:endParaRPr lang="en-US" dirty="0"/>
          </a:p>
          <a:p>
            <a:r>
              <a:rPr lang="en-US" dirty="0" smtClean="0"/>
              <a:t>Thus, even in the case with the requirement of rigorous masking, it may be advantageous to have at our disposal both versions of a specification : that which prepares for rigorous masking and that which does not.</a:t>
            </a:r>
            <a:endParaRPr lang="en-US" dirty="0"/>
          </a:p>
        </p:txBody>
      </p:sp>
    </p:spTree>
    <p:extLst>
      <p:ext uri="{BB962C8B-B14F-4D97-AF65-F5344CB8AC3E}">
        <p14:creationId xmlns:p14="http://schemas.microsoft.com/office/powerpoint/2010/main" val="1824302110"/>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limitations of type constraints</a:t>
            </a:r>
            <a:endParaRPr lang="en-US" dirty="0"/>
          </a:p>
        </p:txBody>
      </p:sp>
      <p:sp>
        <p:nvSpPr>
          <p:cNvPr id="3" name="Content Placeholder 2"/>
          <p:cNvSpPr>
            <a:spLocks noGrp="1"/>
          </p:cNvSpPr>
          <p:nvPr>
            <p:ph idx="1"/>
          </p:nvPr>
        </p:nvSpPr>
        <p:spPr/>
        <p:txBody>
          <a:bodyPr/>
          <a:lstStyle/>
          <a:p>
            <a:pPr marL="0" indent="0">
              <a:buNone/>
            </a:pPr>
            <a:r>
              <a:rPr lang="en-US" b="1" dirty="0" smtClean="0"/>
              <a:t>Limitations of the use of type constraints : </a:t>
            </a:r>
            <a:r>
              <a:rPr lang="en-US" dirty="0" smtClean="0"/>
              <a:t>Constraints of the form </a:t>
            </a:r>
            <a:r>
              <a:rPr lang="en-US" dirty="0" smtClean="0">
                <a:latin typeface="Source Code Pro" panose="020B0509030403020204" pitchFamily="49" charset="0"/>
              </a:rPr>
              <a:t>with type</a:t>
            </a:r>
            <a:r>
              <a:rPr lang="en-US" dirty="0" smtClean="0"/>
              <a:t> may not include (inline) inductive types or records</a:t>
            </a:r>
          </a:p>
          <a:p>
            <a:r>
              <a:rPr lang="en-US" dirty="0" smtClean="0"/>
              <a:t>For example, the following header will be flagged as an error</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988" y="4343400"/>
            <a:ext cx="6802437"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671170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That is, an inductive or record type cannot be made concrete</a:t>
            </a:r>
            <a:r>
              <a:rPr lang="en-US" i="1" dirty="0" smtClean="0"/>
              <a:t> a posteriori</a:t>
            </a:r>
          </a:p>
          <a:p>
            <a:r>
              <a:rPr lang="en-US" dirty="0" smtClean="0"/>
              <a:t>There exist some possibilities to remedy this situation:</a:t>
            </a:r>
          </a:p>
          <a:p>
            <a:pPr lvl="1"/>
            <a:r>
              <a:rPr lang="en-US" i="1" dirty="0" smtClean="0"/>
              <a:t>Global types</a:t>
            </a:r>
            <a:r>
              <a:rPr lang="en-US" dirty="0" smtClean="0"/>
              <a:t> Inductive and record types can be defined at the global level</a:t>
            </a:r>
          </a:p>
          <a:p>
            <a:pPr lvl="2"/>
            <a:r>
              <a:rPr lang="en-US" dirty="0" smtClean="0"/>
              <a:t>That solution is in conflict with masking but sometimes justified in the rare cases where the types are deliberately considered as constants of an implementation</a:t>
            </a:r>
          </a:p>
          <a:p>
            <a:pPr lvl="2"/>
            <a:r>
              <a:rPr lang="en-US" dirty="0" smtClean="0"/>
              <a:t>These constants are often gathered into a particular module that exports all it contains</a:t>
            </a:r>
            <a:endParaRPr lang="en-US" dirty="0"/>
          </a:p>
        </p:txBody>
      </p:sp>
    </p:spTree>
    <p:extLst>
      <p:ext uri="{BB962C8B-B14F-4D97-AF65-F5344CB8AC3E}">
        <p14:creationId xmlns:p14="http://schemas.microsoft.com/office/powerpoint/2010/main" val="2864556697"/>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1"/>
            <a:r>
              <a:rPr lang="en-US" i="1" dirty="0" smtClean="0"/>
              <a:t>Semi-global types</a:t>
            </a:r>
            <a:r>
              <a:rPr lang="en-US" dirty="0" smtClean="0"/>
              <a:t> Modules can contain modules and their signatures. In other words, for embedding, a module is able to play the role of a “package”</a:t>
            </a:r>
          </a:p>
          <a:p>
            <a:pPr lvl="2"/>
            <a:r>
              <a:rPr lang="en-US" dirty="0" smtClean="0"/>
              <a:t>Inductive and record types that we want to be able to share among several are then defined outside of these but in one package. We’ll develop this idea further later</a:t>
            </a:r>
          </a:p>
          <a:p>
            <a:pPr lvl="1"/>
            <a:r>
              <a:rPr lang="en-US" i="1" dirty="0" smtClean="0"/>
              <a:t>Polymorphic variants </a:t>
            </a:r>
            <a:r>
              <a:rPr lang="en-US" dirty="0" smtClean="0"/>
              <a:t>In contrast to classic inductive types, polymorphic variant types are able to be rendered public by the construction </a:t>
            </a:r>
            <a:r>
              <a:rPr lang="en-US" dirty="0" smtClean="0">
                <a:latin typeface="Source Code Pro" panose="020B0509030403020204" pitchFamily="49" charset="0"/>
              </a:rPr>
              <a:t>with type</a:t>
            </a:r>
          </a:p>
          <a:p>
            <a:pPr lvl="2"/>
            <a:r>
              <a:rPr lang="en-US" dirty="0" smtClean="0"/>
              <a:t>For example:</a:t>
            </a:r>
          </a:p>
        </p:txBody>
      </p:sp>
    </p:spTree>
    <p:extLst>
      <p:ext uri="{BB962C8B-B14F-4D97-AF65-F5344CB8AC3E}">
        <p14:creationId xmlns:p14="http://schemas.microsoft.com/office/powerpoint/2010/main" val="641238504"/>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pPr marL="0" indent="0">
              <a:buNone/>
            </a:pPr>
            <a:endParaRPr lang="en-US" dirty="0" smtClean="0"/>
          </a:p>
          <a:p>
            <a:r>
              <a:rPr lang="en-US" dirty="0" smtClean="0"/>
              <a:t>Since then, the constructor of a polymorphic variant is directly usable:</a:t>
            </a:r>
          </a:p>
          <a:p>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88" y="685800"/>
            <a:ext cx="7564437"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15994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smtClean="0"/>
          </a:p>
          <a:p>
            <a:endParaRPr lang="en-US" dirty="0"/>
          </a:p>
          <a:p>
            <a:endParaRPr lang="en-US" dirty="0" smtClean="0"/>
          </a:p>
          <a:p>
            <a:pPr marL="0" indent="0">
              <a:buNone/>
            </a:pPr>
            <a:endParaRPr lang="en-US" dirty="0" smtClean="0"/>
          </a:p>
          <a:p>
            <a:r>
              <a:rPr lang="en-US" dirty="0" smtClean="0"/>
              <a:t>Recall however that the typing abilities with this variety will be less than with classical inductive types</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113" y="561975"/>
            <a:ext cx="7088187"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88426"/>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Extension of the representation of values</a:t>
            </a:r>
            <a:endParaRPr lang="en-US" dirty="0"/>
          </a:p>
        </p:txBody>
      </p:sp>
      <p:sp>
        <p:nvSpPr>
          <p:cNvPr id="3" name="Content Placeholder 2"/>
          <p:cNvSpPr>
            <a:spLocks noGrp="1"/>
          </p:cNvSpPr>
          <p:nvPr>
            <p:ph idx="1"/>
          </p:nvPr>
        </p:nvSpPr>
        <p:spPr/>
        <p:txBody>
          <a:bodyPr>
            <a:normAutofit lnSpcReduction="10000"/>
          </a:bodyPr>
          <a:lstStyle/>
          <a:p>
            <a:r>
              <a:rPr lang="en-US" dirty="0" smtClean="0"/>
              <a:t>We have seen previously how extension of the processing of a datatype was made relatively easy by the use of module inclusions</a:t>
            </a:r>
          </a:p>
          <a:p>
            <a:r>
              <a:rPr lang="en-US" dirty="0" smtClean="0"/>
              <a:t>Consider now extensions of the representation of values of a datatype</a:t>
            </a:r>
          </a:p>
          <a:p>
            <a:r>
              <a:rPr lang="en-US" dirty="0" smtClean="0"/>
              <a:t>In fact, in the case of abstract datatypes, the problem is simply in contradiction to masking</a:t>
            </a:r>
          </a:p>
          <a:p>
            <a:pPr lvl="1"/>
            <a:r>
              <a:rPr lang="en-US" dirty="0" smtClean="0"/>
              <a:t>The representation of data is private by definition, it cannot </a:t>
            </a:r>
            <a:r>
              <a:rPr lang="en-US" i="1" dirty="0" smtClean="0"/>
              <a:t>a priori</a:t>
            </a:r>
            <a:r>
              <a:rPr lang="en-US" dirty="0" smtClean="0"/>
              <a:t> be extended</a:t>
            </a:r>
            <a:endParaRPr lang="en-US" dirty="0"/>
          </a:p>
        </p:txBody>
      </p:sp>
    </p:spTree>
    <p:extLst>
      <p:ext uri="{BB962C8B-B14F-4D97-AF65-F5344CB8AC3E}">
        <p14:creationId xmlns:p14="http://schemas.microsoft.com/office/powerpoint/2010/main" val="357738497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Consider however the particular situation in which element of the representation of values possess its own constructor and accessor</a:t>
            </a:r>
          </a:p>
          <a:p>
            <a:r>
              <a:rPr lang="en-US" dirty="0" smtClean="0"/>
              <a:t>In this case, techniques for extending the types of records and inductive types are applicable</a:t>
            </a:r>
          </a:p>
          <a:p>
            <a:r>
              <a:rPr lang="en-US" dirty="0" smtClean="0"/>
              <a:t>For example, suppose that we have at our disposal a module </a:t>
            </a:r>
            <a:r>
              <a:rPr lang="en-US" dirty="0" smtClean="0">
                <a:latin typeface="Source Code Pro" panose="020B0509030403020204" pitchFamily="49" charset="0"/>
              </a:rPr>
              <a:t>M</a:t>
            </a:r>
            <a:r>
              <a:rPr lang="en-US" dirty="0" smtClean="0"/>
              <a:t> of a signature </a:t>
            </a:r>
            <a:r>
              <a:rPr lang="en-US" dirty="0" smtClean="0">
                <a:latin typeface="Source Code Pro" panose="020B0509030403020204" pitchFamily="49" charset="0"/>
              </a:rPr>
              <a:t>S</a:t>
            </a:r>
            <a:r>
              <a:rPr lang="en-US" dirty="0" smtClean="0"/>
              <a:t> which contains a type </a:t>
            </a:r>
            <a:r>
              <a:rPr lang="en-US" dirty="0" smtClean="0">
                <a:latin typeface="Source Code Pro" panose="020B0509030403020204" pitchFamily="49" charset="0"/>
              </a:rPr>
              <a:t>t</a:t>
            </a:r>
            <a:r>
              <a:rPr lang="en-US" dirty="0" smtClean="0"/>
              <a:t> which we wish to extend</a:t>
            </a:r>
          </a:p>
          <a:p>
            <a:r>
              <a:rPr lang="en-US" dirty="0" smtClean="0"/>
              <a:t>Here is a general module possible for its extension:</a:t>
            </a:r>
            <a:endParaRPr lang="en-US" dirty="0"/>
          </a:p>
        </p:txBody>
      </p:sp>
    </p:spTree>
    <p:extLst>
      <p:ext uri="{BB962C8B-B14F-4D97-AF65-F5344CB8AC3E}">
        <p14:creationId xmlns:p14="http://schemas.microsoft.com/office/powerpoint/2010/main" val="11415394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b="1" dirty="0" smtClean="0"/>
              <a:t>Property (1) of signatures : </a:t>
            </a:r>
            <a:br>
              <a:rPr lang="en-US" b="1" dirty="0" smtClean="0"/>
            </a:br>
            <a:r>
              <a:rPr lang="en-US" b="1" dirty="0" smtClean="0"/>
              <a:t/>
            </a:r>
            <a:br>
              <a:rPr lang="en-US" b="1" dirty="0" smtClean="0"/>
            </a:br>
            <a:r>
              <a:rPr lang="en-US" dirty="0" smtClean="0"/>
              <a:t>A signature can be inferred from the definition of a module.</a:t>
            </a:r>
            <a:r>
              <a:rPr lang="en-US" b="1" dirty="0" smtClean="0"/>
              <a:t> </a:t>
            </a:r>
          </a:p>
          <a:p>
            <a:pPr marL="0" indent="0">
              <a:buNone/>
            </a:pPr>
            <a:endParaRPr lang="en-US" b="1" dirty="0"/>
          </a:p>
        </p:txBody>
      </p:sp>
    </p:spTree>
    <p:extLst>
      <p:ext uri="{BB962C8B-B14F-4D97-AF65-F5344CB8AC3E}">
        <p14:creationId xmlns:p14="http://schemas.microsoft.com/office/powerpoint/2010/main" val="3735981407"/>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endParaRPr lang="en-US" dirty="0" smtClean="0"/>
          </a:p>
          <a:p>
            <a:endParaRPr lang="en-US" dirty="0"/>
          </a:p>
          <a:p>
            <a:endParaRPr lang="en-US" dirty="0" smtClean="0"/>
          </a:p>
          <a:p>
            <a:endParaRPr lang="en-US" dirty="0"/>
          </a:p>
          <a:p>
            <a:pPr marL="0" indent="0">
              <a:buNone/>
            </a:pPr>
            <a:endParaRPr lang="en-US" dirty="0"/>
          </a:p>
          <a:p>
            <a:pPr marL="0" indent="0">
              <a:buNone/>
            </a:pPr>
            <a:endParaRPr lang="en-US" dirty="0" smtClean="0"/>
          </a:p>
          <a:p>
            <a:r>
              <a:rPr lang="en-US" dirty="0" smtClean="0"/>
              <a:t>Note here the implementation shows a module embedding even though the signature utilizes an inclusion</a:t>
            </a:r>
          </a:p>
          <a:p>
            <a:r>
              <a:rPr lang="en-US" dirty="0" smtClean="0"/>
              <a:t>In fact, remember that types can not be multiply defined in the same module, it is necessary to prevent it</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381000"/>
            <a:ext cx="6792913"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4674100"/>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1"/>
            <a:r>
              <a:rPr lang="en-US" dirty="0" smtClean="0"/>
              <a:t>The type </a:t>
            </a:r>
            <a:r>
              <a:rPr lang="en-US" dirty="0" smtClean="0">
                <a:latin typeface="Source Code Pro" panose="020B0509030403020204" pitchFamily="49" charset="0"/>
              </a:rPr>
              <a:t>t</a:t>
            </a:r>
            <a:r>
              <a:rPr lang="en-US" dirty="0" smtClean="0"/>
              <a:t> of </a:t>
            </a:r>
            <a:r>
              <a:rPr lang="en-US" dirty="0" err="1" smtClean="0">
                <a:latin typeface="Source Code Pro" panose="020B0509030403020204" pitchFamily="49" charset="0"/>
              </a:rPr>
              <a:t>M_ext</a:t>
            </a:r>
            <a:r>
              <a:rPr lang="en-US" dirty="0" smtClean="0"/>
              <a:t> will be defined by explicit adaptions of the sub-module </a:t>
            </a:r>
            <a:r>
              <a:rPr lang="en-US" dirty="0" err="1" smtClean="0">
                <a:latin typeface="Source Code Pro" panose="020B0509030403020204" pitchFamily="49" charset="0"/>
              </a:rPr>
              <a:t>M_old</a:t>
            </a:r>
            <a:endParaRPr lang="en-US" dirty="0" smtClean="0">
              <a:latin typeface="Source Code Pro" panose="020B0509030403020204" pitchFamily="49" charset="0"/>
            </a:endParaRPr>
          </a:p>
          <a:p>
            <a:pPr lvl="1"/>
            <a:r>
              <a:rPr lang="en-US" dirty="0" smtClean="0"/>
              <a:t>Furthermore, the functions inherited from M will also have to be explicitly adapted to the extended </a:t>
            </a:r>
            <a:r>
              <a:rPr lang="en-US" dirty="0" smtClean="0">
                <a:latin typeface="Source Code Pro" panose="020B0509030403020204" pitchFamily="49" charset="0"/>
              </a:rPr>
              <a:t>t</a:t>
            </a:r>
          </a:p>
          <a:p>
            <a:r>
              <a:rPr lang="en-US" dirty="0" smtClean="0"/>
              <a:t>Here is a concrete illustration of this model:</a:t>
            </a:r>
            <a:endParaRPr lang="en-US" dirty="0"/>
          </a:p>
        </p:txBody>
      </p:sp>
    </p:spTree>
    <p:extLst>
      <p:ext uri="{BB962C8B-B14F-4D97-AF65-F5344CB8AC3E}">
        <p14:creationId xmlns:p14="http://schemas.microsoft.com/office/powerpoint/2010/main" val="771517797"/>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Now, here is an extension for the representation of rational functions:</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257175"/>
            <a:ext cx="5362575"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57393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0656" y="381000"/>
            <a:ext cx="5002688" cy="574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372800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It is therefore possible sometimes to benefit from code reuse when extending a representation of values that are masked</a:t>
            </a:r>
          </a:p>
          <a:p>
            <a:r>
              <a:rPr lang="en-US" dirty="0" smtClean="0"/>
              <a:t>In the case of inductive types as above, the technique corresponds to external adaptation of an abstract datatype  whose role is related to emulation – an overload</a:t>
            </a:r>
          </a:p>
          <a:p>
            <a:r>
              <a:rPr lang="en-US" dirty="0" smtClean="0"/>
              <a:t>Note the use of polymorphic variants may somewhat simplify this extension</a:t>
            </a:r>
          </a:p>
          <a:p>
            <a:r>
              <a:rPr lang="en-US" b="1" dirty="0" smtClean="0"/>
              <a:t>Update</a:t>
            </a:r>
            <a:r>
              <a:rPr lang="en-US" dirty="0" smtClean="0"/>
              <a:t> : Extensible variant types were introduced in OCaml 4.02. With these, we can rewrite the example as:</a:t>
            </a:r>
            <a:endParaRPr lang="en-US" dirty="0"/>
          </a:p>
        </p:txBody>
      </p:sp>
    </p:spTree>
    <p:extLst>
      <p:ext uri="{BB962C8B-B14F-4D97-AF65-F5344CB8AC3E}">
        <p14:creationId xmlns:p14="http://schemas.microsoft.com/office/powerpoint/2010/main" val="3615195027"/>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5114" y="304800"/>
            <a:ext cx="3813772" cy="58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27089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Modules in files and separate compilation</a:t>
            </a:r>
            <a:endParaRPr lang="en-US" dirty="0"/>
          </a:p>
        </p:txBody>
      </p:sp>
      <p:sp>
        <p:nvSpPr>
          <p:cNvPr id="5" name="Text Placeholder 4"/>
          <p:cNvSpPr>
            <a:spLocks noGrp="1"/>
          </p:cNvSpPr>
          <p:nvPr>
            <p:ph type="body" idx="1"/>
          </p:nvPr>
        </p:nvSpPr>
        <p:spPr/>
        <p:txBody>
          <a:bodyPr/>
          <a:lstStyle/>
          <a:p>
            <a:r>
              <a:rPr lang="en-US" dirty="0" smtClean="0"/>
              <a:t>Modular Programming</a:t>
            </a:r>
            <a:endParaRPr lang="en-US" dirty="0"/>
          </a:p>
        </p:txBody>
      </p:sp>
    </p:spTree>
    <p:extLst>
      <p:ext uri="{BB962C8B-B14F-4D97-AF65-F5344CB8AC3E}">
        <p14:creationId xmlns:p14="http://schemas.microsoft.com/office/powerpoint/2010/main" val="4054719339"/>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229600" cy="5745163"/>
          </a:xfrm>
        </p:spPr>
        <p:txBody>
          <a:bodyPr>
            <a:normAutofit fontScale="92500" lnSpcReduction="10000"/>
          </a:bodyPr>
          <a:lstStyle/>
          <a:p>
            <a:r>
              <a:rPr lang="en-US" dirty="0" smtClean="0"/>
              <a:t>We have established how modules allow us to structure programs into distinct components</a:t>
            </a:r>
          </a:p>
          <a:p>
            <a:r>
              <a:rPr lang="en-US" dirty="0" smtClean="0"/>
              <a:t>Nevertheless, as these components become numerous, it is necessary to store them, transmit them and to compile them in an organized way</a:t>
            </a:r>
          </a:p>
          <a:p>
            <a:r>
              <a:rPr lang="en-US" dirty="0" smtClean="0"/>
              <a:t>For this purpose a classic technique consists of producing the modules and their compilations in the form of external files of the host system</a:t>
            </a:r>
          </a:p>
          <a:p>
            <a:r>
              <a:rPr lang="en-US" dirty="0" smtClean="0"/>
              <a:t>Module components can then be assembled according to the means of this system through tree branches of directories, archives and version management tools</a:t>
            </a:r>
            <a:endParaRPr lang="en-US" dirty="0"/>
          </a:p>
        </p:txBody>
      </p:sp>
    </p:spTree>
    <p:extLst>
      <p:ext uri="{BB962C8B-B14F-4D97-AF65-F5344CB8AC3E}">
        <p14:creationId xmlns:p14="http://schemas.microsoft.com/office/powerpoint/2010/main" val="106633390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 OCaml language provides two mechanisms which make it possible to utilize external files:</a:t>
            </a:r>
          </a:p>
          <a:p>
            <a:pPr marL="971550" lvl="1" indent="-514350">
              <a:buFont typeface="+mj-lt"/>
              <a:buAutoNum type="arabicPeriod"/>
            </a:pPr>
            <a:r>
              <a:rPr lang="en-US" dirty="0" smtClean="0"/>
              <a:t>Direct interaction of source files into the top-level by recopying and recompiling them;</a:t>
            </a:r>
          </a:p>
          <a:p>
            <a:pPr marL="971550" lvl="1" indent="-514350">
              <a:buFont typeface="+mj-lt"/>
              <a:buAutoNum type="arabicPeriod"/>
            </a:pPr>
            <a:r>
              <a:rPr lang="en-US" dirty="0" smtClean="0"/>
              <a:t>Separate compilation of source files and their integration either into compiled files or the top-level</a:t>
            </a:r>
          </a:p>
          <a:p>
            <a:pPr marL="571500" indent="-514350"/>
            <a:r>
              <a:rPr lang="en-US" dirty="0" smtClean="0"/>
              <a:t>This section is concerned with these mechanisms</a:t>
            </a:r>
            <a:endParaRPr lang="en-US" dirty="0"/>
          </a:p>
        </p:txBody>
      </p:sp>
    </p:spTree>
    <p:extLst>
      <p:ext uri="{BB962C8B-B14F-4D97-AF65-F5344CB8AC3E}">
        <p14:creationId xmlns:p14="http://schemas.microsoft.com/office/powerpoint/2010/main" val="341379048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Modules in files and separate compilation</a:t>
            </a:r>
            <a:endParaRPr lang="en-US" dirty="0"/>
          </a:p>
        </p:txBody>
      </p:sp>
      <p:sp>
        <p:nvSpPr>
          <p:cNvPr id="3" name="Content Placeholder 2"/>
          <p:cNvSpPr>
            <a:spLocks noGrp="1"/>
          </p:cNvSpPr>
          <p:nvPr>
            <p:ph idx="1"/>
          </p:nvPr>
        </p:nvSpPr>
        <p:spPr/>
        <p:txBody>
          <a:bodyPr/>
          <a:lstStyle/>
          <a:p>
            <a:r>
              <a:rPr lang="en-US" dirty="0" smtClean="0"/>
              <a:t>Loading of modules into the top-level</a:t>
            </a:r>
          </a:p>
          <a:p>
            <a:r>
              <a:rPr lang="en-US" dirty="0" smtClean="0"/>
              <a:t>Separate compilation of modules</a:t>
            </a:r>
          </a:p>
          <a:p>
            <a:r>
              <a:rPr lang="en-US" dirty="0" smtClean="0"/>
              <a:t>Precompiled modules and the top-level</a:t>
            </a:r>
          </a:p>
          <a:p>
            <a:r>
              <a:rPr lang="en-US" dirty="0" smtClean="0"/>
              <a:t>Precompiled modules and side effects</a:t>
            </a:r>
          </a:p>
          <a:p>
            <a:r>
              <a:rPr lang="en-US" dirty="0" smtClean="0"/>
              <a:t>The technique of parent modules : packages</a:t>
            </a:r>
            <a:endParaRPr lang="en-US" dirty="0"/>
          </a:p>
        </p:txBody>
      </p:sp>
    </p:spTree>
    <p:extLst>
      <p:ext uri="{BB962C8B-B14F-4D97-AF65-F5344CB8AC3E}">
        <p14:creationId xmlns:p14="http://schemas.microsoft.com/office/powerpoint/2010/main" val="14147222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a:t>Recall the module corresponding to the implementation of a type for complex numbers</a:t>
            </a:r>
          </a:p>
          <a:p>
            <a:r>
              <a:rPr lang="en-US" dirty="0"/>
              <a:t>The resulting signature obtained by type inference </a:t>
            </a:r>
            <a:r>
              <a:rPr lang="en-US" dirty="0" smtClean="0"/>
              <a:t>is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a:p>
            <a:r>
              <a:rPr lang="en-US" dirty="0" smtClean="0"/>
              <a:t>A signature is essentially a summary of the elements contained by the module to which it corresponds</a:t>
            </a:r>
            <a:endParaRPr lang="en-US" dirty="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675" y="2847975"/>
            <a:ext cx="5707063"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502688"/>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Loading of modules into the top-level</a:t>
            </a:r>
            <a:endParaRPr lang="en-US" dirty="0"/>
          </a:p>
        </p:txBody>
      </p:sp>
      <p:sp>
        <p:nvSpPr>
          <p:cNvPr id="3" name="Content Placeholder 2"/>
          <p:cNvSpPr>
            <a:spLocks noGrp="1"/>
          </p:cNvSpPr>
          <p:nvPr>
            <p:ph idx="1"/>
          </p:nvPr>
        </p:nvSpPr>
        <p:spPr/>
        <p:txBody>
          <a:bodyPr/>
          <a:lstStyle/>
          <a:p>
            <a:r>
              <a:rPr lang="en-US" dirty="0" smtClean="0"/>
              <a:t>The top-level offers a simple means for importing external files via the command</a:t>
            </a:r>
            <a:br>
              <a:rPr lang="en-US" dirty="0" smtClean="0"/>
            </a:br>
            <a:r>
              <a:rPr lang="en-US" dirty="0" smtClean="0"/>
              <a:t/>
            </a:r>
            <a:br>
              <a:rPr lang="en-US" dirty="0" smtClean="0"/>
            </a:br>
            <a:r>
              <a:rPr lang="en-US" dirty="0" smtClean="0"/>
              <a:t>where &lt;name.ml&gt; is a character string which designates the complete name of a file in the file-system</a:t>
            </a:r>
          </a:p>
          <a:p>
            <a:r>
              <a:rPr lang="en-US" dirty="0" smtClean="0"/>
              <a:t>All the lines contained in this file are then copied and compiled in this top-level</a:t>
            </a:r>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150" y="2847975"/>
            <a:ext cx="2171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4170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For example, consider the file </a:t>
            </a:r>
            <a:r>
              <a:rPr lang="en-US" dirty="0" smtClean="0">
                <a:latin typeface="Source Code Pro" panose="020B0509030403020204" pitchFamily="49" charset="0"/>
              </a:rPr>
              <a:t>distance.ml</a:t>
            </a:r>
            <a:r>
              <a:rPr lang="en-US" dirty="0" smtClean="0"/>
              <a:t> consisting of the following definitions: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Given this:</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663" y="1600200"/>
            <a:ext cx="5907087"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450" y="4629150"/>
            <a:ext cx="42291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262614"/>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As in the top-level, the order of loading files must be subordinate to the order resulting from the dependencies between the definitions they contain</a:t>
            </a:r>
          </a:p>
          <a:p>
            <a:r>
              <a:rPr lang="en-US" dirty="0" smtClean="0"/>
              <a:t>For example, here is a file </a:t>
            </a:r>
            <a:r>
              <a:rPr lang="en-US" dirty="0" smtClean="0">
                <a:latin typeface="Source Code Pro" panose="020B0509030403020204" pitchFamily="49" charset="0"/>
              </a:rPr>
              <a:t>geometric_forms.ml</a:t>
            </a:r>
            <a:r>
              <a:rPr lang="en-US" dirty="0" smtClean="0"/>
              <a:t> which utilize the definitions of </a:t>
            </a:r>
            <a:r>
              <a:rPr lang="en-US" dirty="0" smtClean="0">
                <a:latin typeface="Source Code Pro" panose="020B0509030403020204" pitchFamily="49" charset="0"/>
              </a:rPr>
              <a:t>distance.ml</a:t>
            </a:r>
            <a:r>
              <a:rPr lang="en-US" dirty="0"/>
              <a:t>:</a:t>
            </a:r>
            <a:endParaRPr lang="en-US" dirty="0">
              <a:latin typeface="Source Code Pro" panose="020B0509030403020204" pitchFamily="49" charset="0"/>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3" y="4114800"/>
            <a:ext cx="6249987"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006876"/>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In the top-level, the loading of </a:t>
            </a:r>
            <a:r>
              <a:rPr lang="en-US" dirty="0" smtClean="0">
                <a:latin typeface="Source Code Pro" panose="020B0509030403020204" pitchFamily="49" charset="0"/>
              </a:rPr>
              <a:t>distance.ml</a:t>
            </a:r>
            <a:r>
              <a:rPr lang="en-US" dirty="0" smtClean="0"/>
              <a:t> must therefore precede that of </a:t>
            </a:r>
            <a:r>
              <a:rPr lang="en-US" dirty="0" smtClean="0">
                <a:latin typeface="Source Code Pro" panose="020B0509030403020204" pitchFamily="49" charset="0"/>
              </a:rPr>
              <a:t>geometric_forms.ml</a:t>
            </a:r>
            <a:r>
              <a:rPr lang="en-US" dirty="0" smtClean="0"/>
              <a:t>:</a:t>
            </a:r>
          </a:p>
          <a:p>
            <a:endParaRPr lang="en-US" dirty="0"/>
          </a:p>
          <a:p>
            <a:endParaRPr lang="en-US" dirty="0" smtClean="0"/>
          </a:p>
          <a:p>
            <a:endParaRPr lang="en-US" dirty="0"/>
          </a:p>
          <a:p>
            <a:r>
              <a:rPr lang="en-US" dirty="0" smtClean="0"/>
              <a:t>Note that </a:t>
            </a:r>
            <a:r>
              <a:rPr lang="en-US" dirty="0" smtClean="0">
                <a:latin typeface="Source Code Pro" panose="020B0509030403020204" pitchFamily="49" charset="0"/>
              </a:rPr>
              <a:t>#use </a:t>
            </a:r>
            <a:r>
              <a:rPr lang="en-US" dirty="0" smtClean="0"/>
              <a:t>commands can also take place in external files and thus constitute “load files” capable of reflecting the overall structuring of available module components</a:t>
            </a:r>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1981200"/>
            <a:ext cx="485775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938910"/>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This mechanism of integrating files directly into the top-level is a simple one which lends itself well to medium sized programs</a:t>
            </a:r>
          </a:p>
          <a:p>
            <a:r>
              <a:rPr lang="en-US" dirty="0" smtClean="0"/>
              <a:t>However, it presents a major disadvantage when the size of the program is important	</a:t>
            </a:r>
          </a:p>
          <a:p>
            <a:pPr lvl="1"/>
            <a:r>
              <a:rPr lang="en-US" dirty="0" smtClean="0"/>
              <a:t>The files are recompiled each time a </a:t>
            </a:r>
            <a:r>
              <a:rPr lang="en-US" dirty="0" smtClean="0">
                <a:latin typeface="Source Code Pro" panose="020B0509030403020204" pitchFamily="49" charset="0"/>
              </a:rPr>
              <a:t>#use </a:t>
            </a:r>
            <a:r>
              <a:rPr lang="en-US" dirty="0" smtClean="0"/>
              <a:t>is evaluated and for each top-level session</a:t>
            </a:r>
            <a:endParaRPr lang="en-US" dirty="0"/>
          </a:p>
        </p:txBody>
      </p:sp>
    </p:spTree>
    <p:extLst>
      <p:ext uri="{BB962C8B-B14F-4D97-AF65-F5344CB8AC3E}">
        <p14:creationId xmlns:p14="http://schemas.microsoft.com/office/powerpoint/2010/main" val="206635671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compilation of modules</a:t>
            </a:r>
            <a:endParaRPr lang="en-US" dirty="0"/>
          </a:p>
        </p:txBody>
      </p:sp>
      <p:sp>
        <p:nvSpPr>
          <p:cNvPr id="3" name="Content Placeholder 2"/>
          <p:cNvSpPr>
            <a:spLocks noGrp="1"/>
          </p:cNvSpPr>
          <p:nvPr>
            <p:ph idx="1"/>
          </p:nvPr>
        </p:nvSpPr>
        <p:spPr/>
        <p:txBody>
          <a:bodyPr/>
          <a:lstStyle/>
          <a:p>
            <a:r>
              <a:rPr lang="en-US" dirty="0" smtClean="0"/>
              <a:t>There exists an alternative to the preceding method</a:t>
            </a:r>
          </a:p>
          <a:p>
            <a:pPr lvl="1"/>
            <a:r>
              <a:rPr lang="en-US" dirty="0" smtClean="0"/>
              <a:t>The compilation of external files more specifically, the separate compilation of modules</a:t>
            </a:r>
          </a:p>
          <a:p>
            <a:r>
              <a:rPr lang="en-US" dirty="0" smtClean="0"/>
              <a:t>We say, “unit of compilation” for the pair of files formed by the following:</a:t>
            </a:r>
          </a:p>
          <a:p>
            <a:pPr lvl="1"/>
            <a:r>
              <a:rPr lang="en-US" dirty="0" smtClean="0"/>
              <a:t>An</a:t>
            </a:r>
            <a:r>
              <a:rPr lang="en-US" i="1" dirty="0" smtClean="0"/>
              <a:t> implementation file</a:t>
            </a:r>
            <a:r>
              <a:rPr lang="en-US" dirty="0" smtClean="0"/>
              <a:t> which is capable of containing everything that can be contained in a module. The file is given the suffix “.ml”</a:t>
            </a:r>
            <a:endParaRPr lang="en-US" i="1" dirty="0"/>
          </a:p>
        </p:txBody>
      </p:sp>
    </p:spTree>
    <p:extLst>
      <p:ext uri="{BB962C8B-B14F-4D97-AF65-F5344CB8AC3E}">
        <p14:creationId xmlns:p14="http://schemas.microsoft.com/office/powerpoint/2010/main" val="2956167239"/>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1"/>
            <a:r>
              <a:rPr lang="en-US" dirty="0" smtClean="0"/>
              <a:t>An</a:t>
            </a:r>
            <a:r>
              <a:rPr lang="en-US" i="1" dirty="0" smtClean="0"/>
              <a:t> interface file</a:t>
            </a:r>
            <a:r>
              <a:rPr lang="en-US" dirty="0" smtClean="0"/>
              <a:t> which consists of the declarations associated with the definitions of the implementation. The name of the file is the same as the implementation file but given the extension “.mli”</a:t>
            </a:r>
          </a:p>
          <a:p>
            <a:r>
              <a:rPr lang="en-US" dirty="0" smtClean="0"/>
              <a:t>For example, if the two files are respectively named </a:t>
            </a:r>
            <a:r>
              <a:rPr lang="en-US" dirty="0" smtClean="0">
                <a:latin typeface="Source Code Pro" panose="020B0509030403020204" pitchFamily="49" charset="0"/>
              </a:rPr>
              <a:t>name.ml</a:t>
            </a:r>
            <a:r>
              <a:rPr lang="en-US" dirty="0" smtClean="0"/>
              <a:t> and </a:t>
            </a:r>
            <a:r>
              <a:rPr lang="en-US" dirty="0" err="1" smtClean="0">
                <a:latin typeface="Source Code Pro" panose="020B0509030403020204" pitchFamily="49" charset="0"/>
              </a:rPr>
              <a:t>name.mli</a:t>
            </a:r>
            <a:r>
              <a:rPr lang="en-US" dirty="0" smtClean="0"/>
              <a:t> (the first letter may equally be </a:t>
            </a:r>
            <a:r>
              <a:rPr lang="en-US" dirty="0" err="1" smtClean="0"/>
              <a:t>captialized</a:t>
            </a:r>
            <a:r>
              <a:rPr lang="en-US" dirty="0" smtClean="0"/>
              <a:t>, </a:t>
            </a:r>
            <a:r>
              <a:rPr lang="en-US" dirty="0" err="1" smtClean="0"/>
              <a:t>e.g</a:t>
            </a:r>
            <a:r>
              <a:rPr lang="en-US" dirty="0" smtClean="0"/>
              <a:t> </a:t>
            </a:r>
            <a:r>
              <a:rPr lang="en-US" dirty="0" smtClean="0">
                <a:latin typeface="Source Code Pro" panose="020B0509030403020204" pitchFamily="49" charset="0"/>
              </a:rPr>
              <a:t>Name.ml</a:t>
            </a:r>
            <a:r>
              <a:rPr lang="en-US" dirty="0" smtClean="0"/>
              <a:t> and </a:t>
            </a:r>
            <a:r>
              <a:rPr lang="en-US" dirty="0" err="1" smtClean="0">
                <a:latin typeface="Source Code Pro" panose="020B0509030403020204" pitchFamily="49" charset="0"/>
              </a:rPr>
              <a:t>Name.mli</a:t>
            </a:r>
            <a:r>
              <a:rPr lang="en-US" dirty="0" smtClean="0"/>
              <a:t>), the unit of compilation associated is equivalent to the following module definition:</a:t>
            </a:r>
            <a:endParaRPr lang="en-US" dirty="0"/>
          </a:p>
        </p:txBody>
      </p:sp>
    </p:spTree>
    <p:extLst>
      <p:ext uri="{BB962C8B-B14F-4D97-AF65-F5344CB8AC3E}">
        <p14:creationId xmlns:p14="http://schemas.microsoft.com/office/powerpoint/2010/main" val="2265998606"/>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endParaRPr lang="en-US" dirty="0" smtClean="0"/>
          </a:p>
          <a:p>
            <a:endParaRPr lang="en-US" dirty="0" smtClean="0"/>
          </a:p>
          <a:p>
            <a:r>
              <a:rPr lang="en-US" dirty="0" smtClean="0"/>
              <a:t>Units of compilation can be compiled external to the top-level and also separately</a:t>
            </a:r>
          </a:p>
          <a:p>
            <a:r>
              <a:rPr lang="en-US" dirty="0" smtClean="0"/>
              <a:t>To do so, one uses the external commands </a:t>
            </a:r>
            <a:r>
              <a:rPr lang="en-US" dirty="0" err="1" smtClean="0">
                <a:latin typeface="Source Code Pro" panose="020B0509030403020204" pitchFamily="49" charset="0"/>
              </a:rPr>
              <a:t>ocamlc</a:t>
            </a:r>
            <a:r>
              <a:rPr lang="en-US" dirty="0" smtClean="0"/>
              <a:t> or </a:t>
            </a:r>
            <a:r>
              <a:rPr lang="en-US" dirty="0" err="1" smtClean="0">
                <a:latin typeface="Source Code Pro" panose="020B0509030403020204" pitchFamily="49" charset="0"/>
              </a:rPr>
              <a:t>ocamlopt</a:t>
            </a:r>
            <a:endParaRPr lang="en-US" dirty="0" smtClean="0">
              <a:latin typeface="Source Code Pro" panose="020B0509030403020204" pitchFamily="49" charset="0"/>
            </a:endParaRPr>
          </a:p>
          <a:p>
            <a:r>
              <a:rPr lang="en-US" dirty="0" smtClean="0"/>
              <a:t>During this compilation “object files” will be produced – the mark of separate compilation – and will bear the following names:</a:t>
            </a:r>
            <a:endParaRPr lang="en-US" dirty="0"/>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363" y="457200"/>
            <a:ext cx="6135687"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242757"/>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smtClean="0"/>
              <a:t>The result of compiling an implementation file name.ml will have the name </a:t>
            </a:r>
            <a:r>
              <a:rPr lang="en-US" dirty="0" err="1" smtClean="0">
                <a:latin typeface="Source Code Pro" panose="020B0509030403020204" pitchFamily="49" charset="0"/>
              </a:rPr>
              <a:t>name.cmo</a:t>
            </a:r>
            <a:r>
              <a:rPr lang="en-US" dirty="0" smtClean="0"/>
              <a:t> (byte-code; compiled module object) or </a:t>
            </a:r>
            <a:r>
              <a:rPr lang="en-US" dirty="0" err="1" smtClean="0">
                <a:latin typeface="Source Code Pro" panose="020B0509030403020204" pitchFamily="49" charset="0"/>
              </a:rPr>
              <a:t>name.cmx</a:t>
            </a:r>
            <a:r>
              <a:rPr lang="en-US" dirty="0" smtClean="0"/>
              <a:t> (native code; compiled module executable [code])</a:t>
            </a:r>
          </a:p>
          <a:p>
            <a:r>
              <a:rPr lang="en-US" dirty="0" smtClean="0"/>
              <a:t>The result of compiling an interface file </a:t>
            </a:r>
            <a:r>
              <a:rPr lang="en-US" dirty="0" err="1" smtClean="0">
                <a:latin typeface="Source Code Pro" panose="020B0509030403020204" pitchFamily="49" charset="0"/>
              </a:rPr>
              <a:t>name.mli</a:t>
            </a:r>
            <a:r>
              <a:rPr lang="en-US" dirty="0" smtClean="0">
                <a:latin typeface="Source Code Pro" panose="020B0509030403020204" pitchFamily="49" charset="0"/>
              </a:rPr>
              <a:t> </a:t>
            </a:r>
            <a:r>
              <a:rPr lang="en-US" dirty="0" smtClean="0"/>
              <a:t>will invariably have the name </a:t>
            </a:r>
            <a:r>
              <a:rPr lang="en-US" dirty="0" err="1" smtClean="0">
                <a:latin typeface="Source Code Pro" panose="020B0509030403020204" pitchFamily="49" charset="0"/>
              </a:rPr>
              <a:t>name.cmi</a:t>
            </a:r>
            <a:r>
              <a:rPr lang="en-US" dirty="0" smtClean="0">
                <a:latin typeface="Source Code Pro" panose="020B0509030403020204" pitchFamily="49" charset="0"/>
              </a:rPr>
              <a:t> </a:t>
            </a:r>
            <a:r>
              <a:rPr lang="en-US" dirty="0" smtClean="0"/>
              <a:t>(compiled module interface)</a:t>
            </a:r>
          </a:p>
          <a:p>
            <a:r>
              <a:rPr lang="en-US" dirty="0" smtClean="0"/>
              <a:t>Note that if there is no interface file </a:t>
            </a:r>
            <a:r>
              <a:rPr lang="en-US" dirty="0" smtClean="0">
                <a:latin typeface="Source Code Pro" panose="020B0509030403020204" pitchFamily="49" charset="0"/>
              </a:rPr>
              <a:t>.mli</a:t>
            </a:r>
            <a:r>
              <a:rPr lang="en-US" dirty="0" smtClean="0"/>
              <a:t>, it will automatically be generated by type inference</a:t>
            </a:r>
          </a:p>
          <a:p>
            <a:r>
              <a:rPr lang="en-US" dirty="0" smtClean="0"/>
              <a:t>This will correspond to the complete signature of the implementation file which amounts to exporting everything it contains</a:t>
            </a:r>
            <a:endParaRPr lang="en-US" dirty="0"/>
          </a:p>
        </p:txBody>
      </p:sp>
    </p:spTree>
    <p:extLst>
      <p:ext uri="{BB962C8B-B14F-4D97-AF65-F5344CB8AC3E}">
        <p14:creationId xmlns:p14="http://schemas.microsoft.com/office/powerpoint/2010/main" val="159934188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Here is an example of the preceding section adapted for conformance to the definition of a unit of compilation</a:t>
            </a:r>
          </a:p>
          <a:p>
            <a:r>
              <a:rPr lang="en-US" dirty="0" smtClean="0"/>
              <a:t>Consider the file </a:t>
            </a:r>
            <a:r>
              <a:rPr lang="en-US" dirty="0" err="1" smtClean="0">
                <a:latin typeface="Source Code Pro" panose="020B0509030403020204" pitchFamily="49" charset="0"/>
              </a:rPr>
              <a:t>distance.mli</a:t>
            </a:r>
            <a:r>
              <a:rPr lang="en-US" dirty="0" smtClean="0"/>
              <a:t> following:</a:t>
            </a:r>
          </a:p>
          <a:p>
            <a:endParaRPr lang="en-US" dirty="0"/>
          </a:p>
          <a:p>
            <a:r>
              <a:rPr lang="en-US" dirty="0" smtClean="0"/>
              <a:t>The file </a:t>
            </a:r>
            <a:r>
              <a:rPr lang="en-US" dirty="0" smtClean="0">
                <a:latin typeface="Source Code Pro" panose="020B0509030403020204" pitchFamily="49" charset="0"/>
              </a:rPr>
              <a:t>distance.ml</a:t>
            </a:r>
            <a:r>
              <a:rPr lang="en-US" dirty="0" smtClean="0"/>
              <a:t> then contains a possible implementation of this implicit signature</a:t>
            </a:r>
          </a:p>
          <a:p>
            <a:r>
              <a:rPr lang="en-US" dirty="0" smtClean="0"/>
              <a:t>These two files form a unit of compilation equivalent to the definition of the following module:</a:t>
            </a:r>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2362200"/>
            <a:ext cx="55245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2273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signatures</a:t>
            </a:r>
            <a:endParaRPr lang="en-US" dirty="0"/>
          </a:p>
        </p:txBody>
      </p:sp>
      <p:sp>
        <p:nvSpPr>
          <p:cNvPr id="3" name="Content Placeholder 2"/>
          <p:cNvSpPr>
            <a:spLocks noGrp="1"/>
          </p:cNvSpPr>
          <p:nvPr>
            <p:ph idx="1"/>
          </p:nvPr>
        </p:nvSpPr>
        <p:spPr/>
        <p:txBody>
          <a:bodyPr/>
          <a:lstStyle/>
          <a:p>
            <a:r>
              <a:rPr lang="en-US" dirty="0" smtClean="0"/>
              <a:t>It is possible to define signatures independently of modules</a:t>
            </a:r>
          </a:p>
          <a:p>
            <a:r>
              <a:rPr lang="en-US" dirty="0" smtClean="0"/>
              <a:t>A signature then consists of a simple suite of definitions and declarations enclosed in the keywords </a:t>
            </a:r>
            <a:r>
              <a:rPr lang="en-US" dirty="0" smtClean="0">
                <a:latin typeface="Source Code Pro" panose="020B0509030403020204" pitchFamily="49" charset="0"/>
              </a:rPr>
              <a:t>sig</a:t>
            </a:r>
            <a:r>
              <a:rPr lang="en-US" dirty="0" smtClean="0"/>
              <a:t> and </a:t>
            </a:r>
            <a:r>
              <a:rPr lang="en-US" dirty="0" smtClean="0">
                <a:latin typeface="Source Code Pro" panose="020B0509030403020204" pitchFamily="49" charset="0"/>
              </a:rPr>
              <a:t>end</a:t>
            </a:r>
            <a:endParaRPr lang="en-US" dirty="0">
              <a:latin typeface="Source Code Pro" panose="020B0509030403020204" pitchFamily="49"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533900"/>
            <a:ext cx="41148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6555562"/>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endParaRPr lang="en-US" dirty="0" smtClean="0"/>
          </a:p>
          <a:p>
            <a:endParaRPr lang="en-US" dirty="0"/>
          </a:p>
          <a:p>
            <a:endParaRPr lang="en-US" dirty="0" smtClean="0"/>
          </a:p>
          <a:p>
            <a:r>
              <a:rPr lang="en-US" dirty="0" smtClean="0"/>
              <a:t>The compilation of the interface file must be carried out before the compilation of the implementation file</a:t>
            </a:r>
          </a:p>
          <a:p>
            <a:r>
              <a:rPr lang="en-US" dirty="0" smtClean="0"/>
              <a:t>For example, in the case of generating byte-code from these files:</a:t>
            </a:r>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663" y="476250"/>
            <a:ext cx="5907087"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963" y="4743450"/>
            <a:ext cx="28860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057732"/>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commands result in the generation of the files </a:t>
            </a:r>
            <a:r>
              <a:rPr lang="en-US" dirty="0" err="1" smtClean="0"/>
              <a:t>distance.cmi</a:t>
            </a:r>
            <a:r>
              <a:rPr lang="en-US" dirty="0" smtClean="0"/>
              <a:t> and </a:t>
            </a:r>
            <a:r>
              <a:rPr lang="en-US" dirty="0" err="1" smtClean="0"/>
              <a:t>distance.cmo</a:t>
            </a:r>
            <a:endParaRPr lang="en-US" dirty="0" smtClean="0"/>
          </a:p>
          <a:p>
            <a:r>
              <a:rPr lang="en-US" dirty="0" smtClean="0"/>
              <a:t>Note that the </a:t>
            </a:r>
            <a:r>
              <a:rPr lang="en-US" dirty="0" err="1" smtClean="0"/>
              <a:t>ocamlc</a:t>
            </a:r>
            <a:r>
              <a:rPr lang="en-US" dirty="0" smtClean="0"/>
              <a:t> and </a:t>
            </a:r>
            <a:r>
              <a:rPr lang="en-US" dirty="0" err="1" smtClean="0"/>
              <a:t>ocamlopt</a:t>
            </a:r>
            <a:r>
              <a:rPr lang="en-US" dirty="0" smtClean="0"/>
              <a:t> commands accept more than one argument :</a:t>
            </a:r>
          </a:p>
          <a:p>
            <a:pPr lvl="1"/>
            <a:r>
              <a:rPr lang="en-US" dirty="0" smtClean="0"/>
              <a:t>Thy can be files with extensions “.mli”, “.ml”, “.cmi” and “.</a:t>
            </a:r>
            <a:r>
              <a:rPr lang="en-US" dirty="0" err="1" smtClean="0"/>
              <a:t>cmo</a:t>
            </a:r>
            <a:r>
              <a:rPr lang="en-US" dirty="0" smtClean="0"/>
              <a:t>” (respectively “.cmx”)</a:t>
            </a:r>
          </a:p>
          <a:p>
            <a:r>
              <a:rPr lang="en-US" dirty="0" smtClean="0"/>
              <a:t>We may therefore write:</a:t>
            </a:r>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4152900"/>
            <a:ext cx="42862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12219"/>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Let us now continue the adaption of the example of the preceding in composing the following files:</a:t>
            </a:r>
          </a:p>
          <a:p>
            <a:endParaRPr lang="en-US" dirty="0"/>
          </a:p>
          <a:p>
            <a:endParaRPr lang="en-US" dirty="0" smtClean="0"/>
          </a:p>
          <a:p>
            <a:endParaRPr lang="en-US" dirty="0"/>
          </a:p>
          <a:p>
            <a:r>
              <a:rPr lang="en-US" dirty="0" smtClean="0"/>
              <a:t>The compilation of this new unit must integrate information that makes it possible to establish links with the unit distance</a:t>
            </a:r>
          </a:p>
          <a:p>
            <a:r>
              <a:rPr lang="en-US" dirty="0" smtClean="0"/>
              <a:t>As in the top-level an element used in a unit must have been defined in an earlier unit</a:t>
            </a: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8" y="1752600"/>
            <a:ext cx="752633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396607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The arguments of a compilation command reflect therefore this order</a:t>
            </a:r>
          </a:p>
          <a:p>
            <a:r>
              <a:rPr lang="en-US" dirty="0" smtClean="0"/>
              <a:t>For example, if distance.ml has not already yet been compiled:</a:t>
            </a:r>
          </a:p>
          <a:p>
            <a:endParaRPr lang="en-US" dirty="0"/>
          </a:p>
          <a:p>
            <a:endParaRPr lang="en-US" dirty="0" smtClean="0"/>
          </a:p>
          <a:p>
            <a:endParaRPr lang="en-US" dirty="0" smtClean="0"/>
          </a:p>
          <a:p>
            <a:r>
              <a:rPr lang="en-US" dirty="0" smtClean="0"/>
              <a:t>But also – and this is one of the interests of separate compilation -, if distance.ml has already been compiled, the object files may be included directly:</a:t>
            </a:r>
          </a:p>
          <a:p>
            <a:endParaRPr lang="en-US" dirty="0"/>
          </a:p>
          <a:p>
            <a:endParaRPr lang="en-US" dirty="0"/>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663" y="2590800"/>
            <a:ext cx="38766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511582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smtClean="0"/>
          </a:p>
          <a:p>
            <a:endParaRPr lang="en-US" dirty="0"/>
          </a:p>
          <a:p>
            <a:r>
              <a:rPr lang="en-US" dirty="0" smtClean="0"/>
              <a:t>Another advantage of separate compilation consists of the ability to organize by means of tools external to the language (for example, </a:t>
            </a:r>
            <a:r>
              <a:rPr lang="en-US" dirty="0" smtClean="0">
                <a:latin typeface="Source Code Pro" panose="020B0509030403020204" pitchFamily="49" charset="0"/>
              </a:rPr>
              <a:t>make</a:t>
            </a:r>
            <a:r>
              <a:rPr lang="en-US" dirty="0" smtClean="0"/>
              <a:t>)</a:t>
            </a:r>
          </a:p>
          <a:p>
            <a:r>
              <a:rPr lang="en-US" dirty="0" smtClean="0"/>
              <a:t>These tools take into consideration the links between the different units and allow selective recompilation that depends on what modifications have been carried out</a:t>
            </a:r>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713" y="609600"/>
            <a:ext cx="383857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1248099"/>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Further, units of compilation can be grouped into libraries</a:t>
            </a:r>
          </a:p>
          <a:p>
            <a:r>
              <a:rPr lang="en-US" dirty="0" smtClean="0"/>
              <a:t>This compilation can be effected with the option “</a:t>
            </a:r>
            <a:r>
              <a:rPr lang="en-US" dirty="0" smtClean="0">
                <a:latin typeface="Source Code Pro" panose="020B0509030403020204" pitchFamily="49" charset="0"/>
              </a:rPr>
              <a:t>-a</a:t>
            </a:r>
            <a:r>
              <a:rPr lang="en-US" dirty="0" smtClean="0"/>
              <a:t>” (the extension of the object file of a library is “.</a:t>
            </a:r>
            <a:r>
              <a:rPr lang="en-US" dirty="0" err="1" smtClean="0"/>
              <a:t>cma</a:t>
            </a:r>
            <a:r>
              <a:rPr lang="en-US" dirty="0" smtClean="0"/>
              <a:t>” (byte-code, respectively “.</a:t>
            </a:r>
            <a:r>
              <a:rPr lang="en-US" dirty="0" err="1" smtClean="0"/>
              <a:t>cmxa</a:t>
            </a:r>
            <a:r>
              <a:rPr lang="en-US" dirty="0" smtClean="0"/>
              <a:t>” for native code)</a:t>
            </a:r>
          </a:p>
          <a:p>
            <a:r>
              <a:rPr lang="en-US" dirty="0" smtClean="0"/>
              <a:t>By default, the name of the library is “</a:t>
            </a:r>
            <a:r>
              <a:rPr lang="en-US" dirty="0" err="1" smtClean="0">
                <a:latin typeface="Source Code Pro" panose="020B0509030403020204" pitchFamily="49" charset="0"/>
              </a:rPr>
              <a:t>library.cma</a:t>
            </a:r>
            <a:r>
              <a:rPr lang="en-US" dirty="0" smtClean="0"/>
              <a:t>” but by means of the “</a:t>
            </a:r>
            <a:r>
              <a:rPr lang="en-US" dirty="0" smtClean="0">
                <a:latin typeface="Source Code Pro" panose="020B0509030403020204" pitchFamily="49" charset="0"/>
              </a:rPr>
              <a:t>-o</a:t>
            </a:r>
            <a:r>
              <a:rPr lang="en-US" dirty="0" smtClean="0"/>
              <a:t>” option, you can choose any name desired</a:t>
            </a:r>
          </a:p>
          <a:p>
            <a:r>
              <a:rPr lang="en-US" dirty="0" smtClean="0"/>
              <a:t>For example:</a:t>
            </a:r>
            <a:endParaRPr lang="en-US" dirty="0"/>
          </a:p>
        </p:txBody>
      </p:sp>
    </p:spTree>
    <p:extLst>
      <p:ext uri="{BB962C8B-B14F-4D97-AF65-F5344CB8AC3E}">
        <p14:creationId xmlns:p14="http://schemas.microsoft.com/office/powerpoint/2010/main" val="213039140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smtClean="0"/>
          </a:p>
          <a:p>
            <a:endParaRPr lang="en-US" dirty="0"/>
          </a:p>
          <a:p>
            <a:r>
              <a:rPr lang="en-US" dirty="0" smtClean="0"/>
              <a:t>This command will create a library “</a:t>
            </a:r>
            <a:r>
              <a:rPr lang="en-US" dirty="0" err="1" smtClean="0">
                <a:latin typeface="Source Code Pro" panose="020B0509030403020204" pitchFamily="49" charset="0"/>
              </a:rPr>
              <a:t>metrics.cma</a:t>
            </a:r>
            <a:r>
              <a:rPr lang="en-US" dirty="0" smtClean="0"/>
              <a:t>” which assembles the modules </a:t>
            </a:r>
            <a:r>
              <a:rPr lang="en-US" dirty="0" smtClean="0">
                <a:latin typeface="Source Code Pro" panose="020B0509030403020204" pitchFamily="49" charset="0"/>
              </a:rPr>
              <a:t>Distance</a:t>
            </a:r>
            <a:r>
              <a:rPr lang="en-US" dirty="0" smtClean="0"/>
              <a:t> and </a:t>
            </a:r>
            <a:r>
              <a:rPr lang="en-US" dirty="0" err="1" smtClean="0">
                <a:latin typeface="Source Code Pro" panose="020B0509030403020204" pitchFamily="49" charset="0"/>
              </a:rPr>
              <a:t>Geometric_form</a:t>
            </a:r>
            <a:endParaRPr lang="en-US" dirty="0" smtClean="0">
              <a:latin typeface="Source Code Pro" panose="020B0509030403020204" pitchFamily="49" charset="0"/>
            </a:endParaRPr>
          </a:p>
          <a:p>
            <a:r>
              <a:rPr lang="en-US" dirty="0" smtClean="0"/>
              <a:t>Thus, compilation units completely remedy the shortcomings of direct loads via the command </a:t>
            </a:r>
            <a:r>
              <a:rPr lang="en-US" dirty="0" smtClean="0">
                <a:latin typeface="Source Code Pro" panose="020B0509030403020204" pitchFamily="49" charset="0"/>
              </a:rPr>
              <a:t>#use</a:t>
            </a:r>
            <a:endParaRPr lang="en-US" dirty="0">
              <a:latin typeface="Source Code Pro" panose="020B0509030403020204" pitchFamily="49" charset="0"/>
            </a:endParaRPr>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488" y="609600"/>
            <a:ext cx="7183437"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7184546"/>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Precompiled modules and the top-level</a:t>
            </a:r>
            <a:endParaRPr lang="en-US" dirty="0"/>
          </a:p>
        </p:txBody>
      </p:sp>
      <p:sp>
        <p:nvSpPr>
          <p:cNvPr id="3" name="Content Placeholder 2"/>
          <p:cNvSpPr>
            <a:spLocks noGrp="1"/>
          </p:cNvSpPr>
          <p:nvPr>
            <p:ph idx="1"/>
          </p:nvPr>
        </p:nvSpPr>
        <p:spPr/>
        <p:txBody>
          <a:bodyPr/>
          <a:lstStyle/>
          <a:p>
            <a:r>
              <a:rPr lang="en-US" dirty="0" smtClean="0"/>
              <a:t>Units compiled to byte-code can be integrated into the top-level</a:t>
            </a:r>
          </a:p>
          <a:p>
            <a:r>
              <a:rPr lang="en-US" dirty="0" smtClean="0"/>
              <a:t>The following command will be used for this purpose (instead of #use which only applies to files that have not been compiled):</a:t>
            </a:r>
            <a:br>
              <a:rPr lang="en-US" dirty="0" smtClean="0"/>
            </a:br>
            <a:r>
              <a:rPr lang="en-US" dirty="0" smtClean="0"/>
              <a:t/>
            </a:r>
            <a:br>
              <a:rPr lang="en-US" dirty="0" smtClean="0"/>
            </a:br>
            <a:r>
              <a:rPr lang="en-US" dirty="0" smtClean="0"/>
              <a:t>where </a:t>
            </a:r>
            <a:r>
              <a:rPr lang="en-US" dirty="0" smtClean="0">
                <a:latin typeface="Source Code Pro" panose="020B0509030403020204" pitchFamily="49" charset="0"/>
              </a:rPr>
              <a:t>&lt;name&gt;.</a:t>
            </a:r>
            <a:r>
              <a:rPr lang="en-US" dirty="0" err="1" smtClean="0">
                <a:latin typeface="Source Code Pro" panose="020B0509030403020204" pitchFamily="49" charset="0"/>
              </a:rPr>
              <a:t>cmo</a:t>
            </a:r>
            <a:r>
              <a:rPr lang="en-US" dirty="0" smtClean="0">
                <a:latin typeface="Source Code Pro" panose="020B0509030403020204" pitchFamily="49" charset="0"/>
              </a:rPr>
              <a:t> </a:t>
            </a:r>
            <a:r>
              <a:rPr lang="en-US" dirty="0" smtClean="0"/>
              <a:t>is a string designating the compiled name of a file in the file-system</a:t>
            </a:r>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4238625"/>
            <a:ext cx="25336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93346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The consequences of this command are similar to </a:t>
            </a:r>
            <a:r>
              <a:rPr lang="en-US" dirty="0" smtClean="0">
                <a:latin typeface="Source Code Pro" panose="020B0509030403020204" pitchFamily="49" charset="0"/>
              </a:rPr>
              <a:t>#use</a:t>
            </a:r>
          </a:p>
          <a:p>
            <a:pPr lvl="1"/>
            <a:r>
              <a:rPr lang="en-US" dirty="0" smtClean="0"/>
              <a:t>If the file </a:t>
            </a:r>
            <a:r>
              <a:rPr lang="en-US" dirty="0" err="1" smtClean="0">
                <a:latin typeface="Source Code Pro" panose="020B0509030403020204" pitchFamily="49" charset="0"/>
              </a:rPr>
              <a:t>name.cmo</a:t>
            </a:r>
            <a:r>
              <a:rPr lang="en-US" dirty="0" smtClean="0"/>
              <a:t> exists, it is loaded into the top-level in the form of a module </a:t>
            </a:r>
            <a:r>
              <a:rPr lang="en-US" dirty="0" smtClean="0">
                <a:latin typeface="Source Code Pro" panose="020B0509030403020204" pitchFamily="49" charset="0"/>
              </a:rPr>
              <a:t>Name</a:t>
            </a:r>
            <a:r>
              <a:rPr lang="en-US" dirty="0" smtClean="0"/>
              <a:t> (without having to compile it)</a:t>
            </a:r>
          </a:p>
          <a:p>
            <a:r>
              <a:rPr lang="en-US" dirty="0" smtClean="0"/>
              <a:t>Consider a new form of the earlier example:</a:t>
            </a:r>
          </a:p>
          <a:p>
            <a:endParaRPr lang="en-US" dirty="0"/>
          </a:p>
          <a:p>
            <a:endParaRPr lang="en-US" dirty="0" smtClean="0"/>
          </a:p>
          <a:p>
            <a:endParaRPr lang="en-US" dirty="0"/>
          </a:p>
          <a:p>
            <a:r>
              <a:rPr lang="en-US" dirty="0" smtClean="0"/>
              <a:t>It should be noted that this load can be established from the launch of the top-level:</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3200400"/>
            <a:ext cx="49149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83480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1"/>
            <a:r>
              <a:rPr lang="en-US" dirty="0" smtClean="0"/>
              <a:t>Just call </a:t>
            </a:r>
            <a:r>
              <a:rPr lang="en-US" dirty="0" err="1" smtClean="0">
                <a:latin typeface="Source Code Pro" panose="020B0509030403020204" pitchFamily="49" charset="0"/>
              </a:rPr>
              <a:t>ocaml</a:t>
            </a:r>
            <a:r>
              <a:rPr lang="en-US" dirty="0" smtClean="0"/>
              <a:t> with the corresponding “</a:t>
            </a:r>
            <a:r>
              <a:rPr lang="en-US" dirty="0" smtClean="0">
                <a:latin typeface="Source Code Pro" panose="020B0509030403020204" pitchFamily="49" charset="0"/>
              </a:rPr>
              <a:t>.</a:t>
            </a:r>
            <a:r>
              <a:rPr lang="en-US" dirty="0" err="1" smtClean="0">
                <a:latin typeface="Source Code Pro" panose="020B0509030403020204" pitchFamily="49" charset="0"/>
              </a:rPr>
              <a:t>cmo</a:t>
            </a:r>
            <a:r>
              <a:rPr lang="en-US" dirty="0" smtClean="0"/>
              <a:t>” files</a:t>
            </a:r>
          </a:p>
          <a:p>
            <a:r>
              <a:rPr lang="en-US" dirty="0" smtClean="0"/>
              <a:t>For example:</a:t>
            </a:r>
          </a:p>
          <a:p>
            <a:endParaRPr lang="en-US" dirty="0"/>
          </a:p>
          <a:p>
            <a:r>
              <a:rPr lang="en-US" dirty="0" smtClean="0"/>
              <a:t>There also exists a command </a:t>
            </a:r>
            <a:r>
              <a:rPr lang="en-US" dirty="0" err="1" smtClean="0">
                <a:latin typeface="Source Code Pro" panose="020B0509030403020204" pitchFamily="49" charset="0"/>
              </a:rPr>
              <a:t>ocamlmktop</a:t>
            </a:r>
            <a:r>
              <a:rPr lang="en-US" dirty="0" smtClean="0"/>
              <a:t> which provides for building a top-level which contains the compiled units automatically</a:t>
            </a:r>
          </a:p>
          <a:p>
            <a:r>
              <a:rPr lang="en-US" dirty="0" smtClean="0"/>
              <a:t>These new possibilities induce a general technique for development:</a:t>
            </a:r>
            <a:endParaRPr 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8" y="2028825"/>
            <a:ext cx="52292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78271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Note that identifiers must be declared with the keyword </a:t>
            </a:r>
            <a:r>
              <a:rPr lang="en-US" dirty="0" err="1" smtClean="0">
                <a:latin typeface="Source Code Pro" panose="020B0509030403020204" pitchFamily="49" charset="0"/>
              </a:rPr>
              <a:t>val</a:t>
            </a:r>
            <a:r>
              <a:rPr lang="en-US" dirty="0" smtClean="0"/>
              <a:t> (rather than </a:t>
            </a:r>
            <a:r>
              <a:rPr lang="en-US" dirty="0" smtClean="0">
                <a:latin typeface="Source Code Pro" panose="020B0509030403020204" pitchFamily="49" charset="0"/>
              </a:rPr>
              <a:t>let</a:t>
            </a:r>
            <a:r>
              <a:rPr lang="en-US" dirty="0" smtClean="0"/>
              <a:t>)</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As for modules, it is necessary to link a signature to a name using the keywords </a:t>
            </a:r>
            <a:r>
              <a:rPr lang="en-US" dirty="0" smtClean="0">
                <a:latin typeface="Source Code Pro" panose="020B0509030403020204" pitchFamily="49" charset="0"/>
              </a:rPr>
              <a:t>module type</a:t>
            </a:r>
            <a:br>
              <a:rPr lang="en-US" dirty="0" smtClean="0">
                <a:latin typeface="Source Code Pro" panose="020B0509030403020204" pitchFamily="49" charset="0"/>
              </a:rPr>
            </a:br>
            <a:endParaRPr lang="en-US" dirty="0">
              <a:latin typeface="Source Code Pro" panose="020B050903040302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738" y="1857375"/>
            <a:ext cx="26765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438" y="4914900"/>
            <a:ext cx="36671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386183"/>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0" indent="0">
              <a:buNone/>
            </a:pPr>
            <a:r>
              <a:rPr lang="en-US" b="1" dirty="0" smtClean="0"/>
              <a:t>Program development by extension of the top-level:</a:t>
            </a:r>
            <a:r>
              <a:rPr lang="en-US" dirty="0" smtClean="0"/>
              <a:t> Any implemented module can be compiled and definitively integrated into the top-level interaction loop. It becomes more specialized, evolving in concert with the program being developed</a:t>
            </a:r>
          </a:p>
          <a:p>
            <a:pPr marL="0" indent="0">
              <a:buNone/>
            </a:pPr>
            <a:endParaRPr lang="en-US" b="1" dirty="0"/>
          </a:p>
          <a:p>
            <a:r>
              <a:rPr lang="en-US" dirty="0" smtClean="0"/>
              <a:t>This technique offers a new form of “incremental programming” which applies at the modular level</a:t>
            </a:r>
          </a:p>
          <a:p>
            <a:r>
              <a:rPr lang="en-US" dirty="0" smtClean="0"/>
              <a:t>The evolution of the top-level becomes an integral part of global development</a:t>
            </a:r>
            <a:endParaRPr lang="en-US" dirty="0"/>
          </a:p>
        </p:txBody>
      </p:sp>
    </p:spTree>
    <p:extLst>
      <p:ext uri="{BB962C8B-B14F-4D97-AF65-F5344CB8AC3E}">
        <p14:creationId xmlns:p14="http://schemas.microsoft.com/office/powerpoint/2010/main" val="3627351872"/>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For example, it is easy to provide the set of elements provided by default in the top-level</a:t>
            </a:r>
          </a:p>
          <a:p>
            <a:r>
              <a:rPr lang="en-US" dirty="0" smtClean="0"/>
              <a:t>Consider a file </a:t>
            </a:r>
            <a:r>
              <a:rPr lang="en-US" dirty="0" smtClean="0">
                <a:latin typeface="Source Code Pro" panose="020B0509030403020204" pitchFamily="49" charset="0"/>
              </a:rPr>
              <a:t>ocaml_plus.ml</a:t>
            </a:r>
            <a:r>
              <a:rPr lang="en-US" dirty="0" smtClean="0"/>
              <a:t> including the generic constructors of lists which are not part of the module </a:t>
            </a:r>
            <a:r>
              <a:rPr lang="en-US" dirty="0" smtClean="0">
                <a:latin typeface="Source Code Pro" panose="020B0509030403020204" pitchFamily="49" charset="0"/>
              </a:rPr>
              <a:t>List</a:t>
            </a:r>
            <a:r>
              <a:rPr lang="en-US" dirty="0" smtClean="0"/>
              <a:t> and a definition of a binary tree type:</a:t>
            </a:r>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3581400"/>
            <a:ext cx="5840413"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447076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following commands generate a top-level which contains these definitions:</a:t>
            </a:r>
          </a:p>
          <a:p>
            <a:endParaRPr lang="en-US" dirty="0"/>
          </a:p>
          <a:p>
            <a:r>
              <a:rPr lang="en-US" dirty="0" smtClean="0"/>
              <a:t>Then:</a:t>
            </a:r>
            <a:endParaRPr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1600200"/>
            <a:ext cx="30861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2752725"/>
            <a:ext cx="48387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64765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Precompiled modules and side effects</a:t>
            </a:r>
            <a:endParaRPr lang="en-US" dirty="0"/>
          </a:p>
        </p:txBody>
      </p:sp>
      <p:sp>
        <p:nvSpPr>
          <p:cNvPr id="3" name="Content Placeholder 2"/>
          <p:cNvSpPr>
            <a:spLocks noGrp="1"/>
          </p:cNvSpPr>
          <p:nvPr>
            <p:ph idx="1"/>
          </p:nvPr>
        </p:nvSpPr>
        <p:spPr/>
        <p:txBody>
          <a:bodyPr>
            <a:normAutofit fontScale="92500"/>
          </a:bodyPr>
          <a:lstStyle/>
          <a:p>
            <a:r>
              <a:rPr lang="en-US" dirty="0" smtClean="0"/>
              <a:t>We have passed over silently in the preceding discussion that compilation by </a:t>
            </a:r>
            <a:r>
              <a:rPr lang="en-US" dirty="0" err="1" smtClean="0">
                <a:latin typeface="Source Code Pro" panose="020B0509030403020204" pitchFamily="49" charset="0"/>
              </a:rPr>
              <a:t>ocamlc</a:t>
            </a:r>
            <a:r>
              <a:rPr lang="en-US" dirty="0" smtClean="0"/>
              <a:t> or </a:t>
            </a:r>
            <a:r>
              <a:rPr lang="en-US" dirty="0" err="1" smtClean="0">
                <a:latin typeface="Source Code Pro" panose="020B0509030403020204" pitchFamily="49" charset="0"/>
              </a:rPr>
              <a:t>ocamlopt</a:t>
            </a:r>
            <a:r>
              <a:rPr lang="en-US" dirty="0" smtClean="0"/>
              <a:t> generates not only object files corresponding to each compilation unit but also an executable</a:t>
            </a:r>
          </a:p>
          <a:p>
            <a:r>
              <a:rPr lang="en-US" dirty="0" smtClean="0"/>
              <a:t>By default, the name of that executable is </a:t>
            </a:r>
            <a:r>
              <a:rPr lang="en-US" dirty="0" err="1" smtClean="0">
                <a:latin typeface="Source Code Pro" panose="020B0509030403020204" pitchFamily="49" charset="0"/>
              </a:rPr>
              <a:t>a.out</a:t>
            </a:r>
            <a:r>
              <a:rPr lang="en-US" dirty="0" smtClean="0"/>
              <a:t> and it may be renamed by the option </a:t>
            </a:r>
            <a:r>
              <a:rPr lang="en-US" dirty="0" smtClean="0">
                <a:latin typeface="Source Code Pro" panose="020B0509030403020204" pitchFamily="49" charset="0"/>
              </a:rPr>
              <a:t>–o</a:t>
            </a:r>
          </a:p>
          <a:p>
            <a:r>
              <a:rPr lang="en-US" dirty="0" smtClean="0"/>
              <a:t>Evidently, its execution can have consequences only by interposed side effect</a:t>
            </a:r>
            <a:endParaRPr lang="en-US" dirty="0"/>
          </a:p>
        </p:txBody>
      </p:sp>
    </p:spTree>
    <p:extLst>
      <p:ext uri="{BB962C8B-B14F-4D97-AF65-F5344CB8AC3E}">
        <p14:creationId xmlns:p14="http://schemas.microsoft.com/office/powerpoint/2010/main" val="120855873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For example, consider the file </a:t>
            </a:r>
            <a:r>
              <a:rPr lang="en-US" dirty="0" smtClean="0">
                <a:latin typeface="Source Code Pro" panose="020B0509030403020204" pitchFamily="49" charset="0"/>
              </a:rPr>
              <a:t>fact.ml</a:t>
            </a:r>
            <a:r>
              <a:rPr lang="en-US" dirty="0" smtClean="0"/>
              <a:t>:</a:t>
            </a:r>
          </a:p>
          <a:p>
            <a:endParaRPr lang="en-US" dirty="0"/>
          </a:p>
          <a:p>
            <a:endParaRPr lang="en-US" dirty="0" smtClean="0"/>
          </a:p>
          <a:p>
            <a:r>
              <a:rPr lang="en-US" dirty="0" smtClean="0"/>
              <a:t>Then:</a:t>
            </a:r>
          </a:p>
          <a:p>
            <a:endParaRPr lang="en-US" dirty="0"/>
          </a:p>
          <a:p>
            <a:endParaRPr lang="en-US" dirty="0" smtClean="0"/>
          </a:p>
          <a:p>
            <a:r>
              <a:rPr lang="en-US" dirty="0" smtClean="0"/>
              <a:t>How do we reconcile this observation with what we have just introduced about separate compilation?</a:t>
            </a:r>
            <a:endParaRPr 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990600"/>
            <a:ext cx="52482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838" y="2790825"/>
            <a:ext cx="33623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2204258"/>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First of all, the above file alone constitutes a compilation unit (the interface </a:t>
            </a:r>
            <a:r>
              <a:rPr lang="en-US" dirty="0" err="1" smtClean="0">
                <a:latin typeface="Source Code Pro" panose="020B0509030403020204" pitchFamily="49" charset="0"/>
              </a:rPr>
              <a:t>fact.mli</a:t>
            </a:r>
            <a:r>
              <a:rPr lang="en-US" dirty="0" smtClean="0"/>
              <a:t> is automatically generated)</a:t>
            </a:r>
          </a:p>
          <a:p>
            <a:r>
              <a:rPr lang="en-US" dirty="0" smtClean="0"/>
              <a:t>That compilation unit then describes a module named </a:t>
            </a:r>
            <a:r>
              <a:rPr lang="en-US" dirty="0" smtClean="0">
                <a:latin typeface="Source Code Pro" panose="020B0509030403020204" pitchFamily="49" charset="0"/>
              </a:rPr>
              <a:t>Fact</a:t>
            </a:r>
            <a:r>
              <a:rPr lang="en-US" dirty="0" smtClean="0"/>
              <a:t> which exports all its contents</a:t>
            </a:r>
          </a:p>
          <a:p>
            <a:r>
              <a:rPr lang="en-US" dirty="0" smtClean="0"/>
              <a:t>That is to say:</a:t>
            </a:r>
            <a:endParaRPr 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819525"/>
            <a:ext cx="53054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889147"/>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Recall the rules associated with the construction of a module :</a:t>
            </a:r>
          </a:p>
          <a:p>
            <a:pPr lvl="1"/>
            <a:r>
              <a:rPr lang="en-US" dirty="0" smtClean="0"/>
              <a:t>Evaluation of the elements are in the order in which they occur</a:t>
            </a:r>
          </a:p>
          <a:p>
            <a:r>
              <a:rPr lang="en-US" dirty="0" smtClean="0"/>
              <a:t>A module is in fact only a particular space of definitions and nothing prevents the evaluation/execution of expressions</a:t>
            </a:r>
          </a:p>
          <a:p>
            <a:r>
              <a:rPr lang="en-US" dirty="0" smtClean="0"/>
              <a:t>The executable produced by separate compilation of a unit </a:t>
            </a:r>
            <a:r>
              <a:rPr lang="en-US" dirty="0" smtClean="0">
                <a:latin typeface="Source Code Pro" panose="020B0509030403020204" pitchFamily="49" charset="0"/>
              </a:rPr>
              <a:t>M</a:t>
            </a:r>
            <a:r>
              <a:rPr lang="en-US" dirty="0" smtClean="0"/>
              <a:t> corresponds to the series of evaluations/executions associated with the construction of </a:t>
            </a:r>
            <a:r>
              <a:rPr lang="en-US" dirty="0" smtClean="0">
                <a:latin typeface="Source Code Pro" panose="020B0509030403020204" pitchFamily="49" charset="0"/>
              </a:rPr>
              <a:t>M</a:t>
            </a:r>
            <a:endParaRPr lang="en-US" dirty="0">
              <a:latin typeface="Source Code Pro" panose="020B0509030403020204" pitchFamily="49" charset="0"/>
            </a:endParaRPr>
          </a:p>
        </p:txBody>
      </p:sp>
    </p:spTree>
    <p:extLst>
      <p:ext uri="{BB962C8B-B14F-4D97-AF65-F5344CB8AC3E}">
        <p14:creationId xmlns:p14="http://schemas.microsoft.com/office/powerpoint/2010/main" val="403210558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fact command above thus effectively summarizes to the calls of the two </a:t>
            </a:r>
            <a:r>
              <a:rPr lang="en-US" dirty="0" smtClean="0">
                <a:latin typeface="Source Code Pro" panose="020B0509030403020204" pitchFamily="49" charset="0"/>
              </a:rPr>
              <a:t>Fact</a:t>
            </a:r>
            <a:r>
              <a:rPr lang="en-US" dirty="0" smtClean="0"/>
              <a:t> display programs</a:t>
            </a:r>
            <a:endParaRPr lang="en-US" dirty="0"/>
          </a:p>
        </p:txBody>
      </p:sp>
    </p:spTree>
    <p:extLst>
      <p:ext uri="{BB962C8B-B14F-4D97-AF65-F5344CB8AC3E}">
        <p14:creationId xmlns:p14="http://schemas.microsoft.com/office/powerpoint/2010/main" val="4117701158"/>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technique of parent modules : packages</a:t>
            </a:r>
            <a:endParaRPr lang="en-US" dirty="0"/>
          </a:p>
        </p:txBody>
      </p:sp>
      <p:sp>
        <p:nvSpPr>
          <p:cNvPr id="3" name="Content Placeholder 2"/>
          <p:cNvSpPr>
            <a:spLocks noGrp="1"/>
          </p:cNvSpPr>
          <p:nvPr>
            <p:ph idx="1"/>
          </p:nvPr>
        </p:nvSpPr>
        <p:spPr/>
        <p:txBody>
          <a:bodyPr>
            <a:normAutofit lnSpcReduction="10000"/>
          </a:bodyPr>
          <a:lstStyle/>
          <a:p>
            <a:r>
              <a:rPr lang="en-US" dirty="0" smtClean="0"/>
              <a:t>During the development of a modular program, there are several general techniques for the compilation units</a:t>
            </a:r>
          </a:p>
          <a:p>
            <a:r>
              <a:rPr lang="en-US" dirty="0" smtClean="0"/>
              <a:t>The simplest is the following:</a:t>
            </a:r>
          </a:p>
          <a:p>
            <a:pPr marL="0" indent="0">
              <a:buNone/>
            </a:pPr>
            <a:r>
              <a:rPr lang="en-US" b="1" dirty="0" smtClean="0"/>
              <a:t>Modular programming (C language style) : </a:t>
            </a:r>
            <a:r>
              <a:rPr lang="en-US" dirty="0" smtClean="0"/>
              <a:t>Each module is associated with a unit of compilation of its own. The external file structure is then similar to the structure of modules in the program.</a:t>
            </a:r>
            <a:endParaRPr lang="en-US" b="1" dirty="0"/>
          </a:p>
        </p:txBody>
      </p:sp>
    </p:spTree>
    <p:extLst>
      <p:ext uri="{BB962C8B-B14F-4D97-AF65-F5344CB8AC3E}">
        <p14:creationId xmlns:p14="http://schemas.microsoft.com/office/powerpoint/2010/main" val="3342738551"/>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application of this technique implies the relationship between the .mli and .ml files is very similar to the relationship between header files </a:t>
            </a:r>
            <a:r>
              <a:rPr lang="en-US" dirty="0" smtClean="0">
                <a:latin typeface="Source Code Pro" panose="020B0509030403020204" pitchFamily="49" charset="0"/>
              </a:rPr>
              <a:t>.</a:t>
            </a:r>
            <a:r>
              <a:rPr lang="en-US" dirty="0" smtClean="0"/>
              <a:t>h and implementation </a:t>
            </a:r>
            <a:r>
              <a:rPr lang="en-US" dirty="0" err="1" smtClean="0">
                <a:latin typeface="Source Code Pro" panose="020B0509030403020204" pitchFamily="49" charset="0"/>
              </a:rPr>
              <a:t>files.c</a:t>
            </a:r>
            <a:r>
              <a:rPr lang="en-US" dirty="0" smtClean="0"/>
              <a:t> in the C programming language</a:t>
            </a:r>
          </a:p>
          <a:p>
            <a:r>
              <a:rPr lang="en-US" dirty="0" smtClean="0"/>
              <a:t>However, this technique demand also renouncing certain important possibilities offered by the module language system:</a:t>
            </a:r>
            <a:endParaRPr lang="en-US" dirty="0"/>
          </a:p>
        </p:txBody>
      </p:sp>
    </p:spTree>
    <p:extLst>
      <p:ext uri="{BB962C8B-B14F-4D97-AF65-F5344CB8AC3E}">
        <p14:creationId xmlns:p14="http://schemas.microsoft.com/office/powerpoint/2010/main" val="28846598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There are no syntactic constraints regarding the names of signatures with respect to enforcing upper or lower case characters</a:t>
            </a:r>
          </a:p>
          <a:p>
            <a:r>
              <a:rPr lang="en-US" dirty="0" smtClean="0"/>
              <a:t>That said, to distinguish signatures from other kinds of identifiers, a common convention is to spell them entirely in capital letters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4076700"/>
            <a:ext cx="5688013"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175566"/>
      </p:ext>
    </p:extLst>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lvl="1"/>
            <a:r>
              <a:rPr lang="en-US" i="1" dirty="0" smtClean="0"/>
              <a:t>Anonymous signatures.</a:t>
            </a:r>
            <a:r>
              <a:rPr lang="en-US" dirty="0" smtClean="0"/>
              <a:t> </a:t>
            </a:r>
            <a:endParaRPr lang="en-US" dirty="0"/>
          </a:p>
          <a:p>
            <a:pPr lvl="2"/>
            <a:r>
              <a:rPr lang="en-US" dirty="0" smtClean="0"/>
              <a:t>Interface files </a:t>
            </a:r>
            <a:r>
              <a:rPr lang="en-US" dirty="0" smtClean="0">
                <a:latin typeface="Source Code Pro" panose="020B0509030403020204" pitchFamily="49" charset="0"/>
              </a:rPr>
              <a:t>.mli </a:t>
            </a:r>
            <a:r>
              <a:rPr lang="en-US" dirty="0" smtClean="0"/>
              <a:t>do not name the signatures they describe</a:t>
            </a:r>
          </a:p>
          <a:p>
            <a:pPr lvl="2"/>
            <a:r>
              <a:rPr lang="en-US" dirty="0" smtClean="0"/>
              <a:t>These signatures can therefore have no other role than to explicitly type their corresponding implementation file</a:t>
            </a:r>
          </a:p>
          <a:p>
            <a:pPr lvl="2"/>
            <a:r>
              <a:rPr lang="en-US" dirty="0" smtClean="0"/>
              <a:t>Thus for example, all techniques related to inclusions and abstract sub-modules become unusable since they depend in part on the names of signatures</a:t>
            </a:r>
          </a:p>
          <a:p>
            <a:pPr lvl="2"/>
            <a:r>
              <a:rPr lang="en-US" dirty="0" smtClean="0"/>
              <a:t>Similarly, constraints of the form with type no longer find a place in programs and hence a masking of the abstract types is no longer conceivable</a:t>
            </a:r>
          </a:p>
          <a:p>
            <a:pPr lvl="2"/>
            <a:r>
              <a:rPr lang="en-US" dirty="0" smtClean="0"/>
              <a:t>We will see moreover that functors also require the use of named signatures</a:t>
            </a:r>
            <a:endParaRPr lang="en-US" dirty="0"/>
          </a:p>
        </p:txBody>
      </p:sp>
    </p:spTree>
    <p:extLst>
      <p:ext uri="{BB962C8B-B14F-4D97-AF65-F5344CB8AC3E}">
        <p14:creationId xmlns:p14="http://schemas.microsoft.com/office/powerpoint/2010/main" val="2603890698"/>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lvl="1"/>
            <a:r>
              <a:rPr lang="en-US" i="1" dirty="0" smtClean="0"/>
              <a:t>Uniqueness of the implementation.</a:t>
            </a:r>
            <a:r>
              <a:rPr lang="en-US" dirty="0" smtClean="0"/>
              <a:t> </a:t>
            </a:r>
          </a:p>
          <a:p>
            <a:pPr lvl="2"/>
            <a:r>
              <a:rPr lang="en-US" dirty="0" smtClean="0"/>
              <a:t>The univocal link between the interface .mli and implementation .ml files imposes </a:t>
            </a:r>
            <a:r>
              <a:rPr lang="en-US" i="1" dirty="0" smtClean="0"/>
              <a:t>a priori</a:t>
            </a:r>
            <a:r>
              <a:rPr lang="en-US" dirty="0" smtClean="0"/>
              <a:t> that each signature may have only one implementation in a program</a:t>
            </a:r>
          </a:p>
          <a:p>
            <a:pPr lvl="2"/>
            <a:r>
              <a:rPr lang="en-US" dirty="0" smtClean="0"/>
              <a:t>Yet, one of the peculiarities of the ML module system is to not only consider signatures as interfaces but also as types that can be instantiated in multiple ways</a:t>
            </a:r>
          </a:p>
          <a:p>
            <a:r>
              <a:rPr lang="en-US" dirty="0" smtClean="0"/>
              <a:t>That said, the technique of modular programming “C style” is not at all a fatality in OCaml because modules may contain other modules</a:t>
            </a:r>
          </a:p>
          <a:p>
            <a:r>
              <a:rPr lang="en-US" dirty="0" smtClean="0"/>
              <a:t>Consequently, compilation units may themselves contain signatures and modules and thus forming packages</a:t>
            </a:r>
          </a:p>
          <a:p>
            <a:pPr lvl="1"/>
            <a:endParaRPr lang="en-US" dirty="0"/>
          </a:p>
        </p:txBody>
      </p:sp>
    </p:spTree>
    <p:extLst>
      <p:ext uri="{BB962C8B-B14F-4D97-AF65-F5344CB8AC3E}">
        <p14:creationId xmlns:p14="http://schemas.microsoft.com/office/powerpoint/2010/main" val="1873344600"/>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smtClean="0"/>
              <a:t>For example, consider the implementation file </a:t>
            </a:r>
            <a:r>
              <a:rPr lang="en-US" dirty="0" smtClean="0">
                <a:latin typeface="Source Code Pro" panose="020B0509030403020204" pitchFamily="49" charset="0"/>
              </a:rPr>
              <a:t>metric_space.ml</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425" y="1600200"/>
            <a:ext cx="665956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555362"/>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In the framework of compilation units, the file can be considered equivalent to the following module:</a:t>
            </a:r>
          </a:p>
          <a:p>
            <a:endParaRPr lang="en-US" dirty="0"/>
          </a:p>
          <a:p>
            <a:endParaRPr lang="en-US" dirty="0" smtClean="0"/>
          </a:p>
          <a:p>
            <a:r>
              <a:rPr lang="en-US" dirty="0" smtClean="0"/>
              <a:t>A corresponding interface file </a:t>
            </a:r>
            <a:r>
              <a:rPr lang="en-US" dirty="0" err="1" smtClean="0">
                <a:latin typeface="Source Code Pro" panose="020B0509030403020204" pitchFamily="49" charset="0"/>
              </a:rPr>
              <a:t>metric_space_unit.mli</a:t>
            </a:r>
            <a:r>
              <a:rPr lang="en-US" dirty="0" smtClean="0"/>
              <a:t> could be:</a:t>
            </a: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 y="1828800"/>
            <a:ext cx="8164513"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913" y="4191000"/>
            <a:ext cx="7240587"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4442863"/>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Then, this compilation unit compiles like the others:</a:t>
            </a:r>
          </a:p>
          <a:p>
            <a:endParaRPr lang="en-US" dirty="0"/>
          </a:p>
          <a:p>
            <a:r>
              <a:rPr lang="en-US" dirty="0" smtClean="0"/>
              <a:t>Its use further shows that masking of types has been applied as expected:</a:t>
            </a:r>
          </a:p>
          <a:p>
            <a:endParaRPr lang="en-US" dirty="0"/>
          </a:p>
          <a:p>
            <a:endParaRPr lang="en-US" dirty="0" smtClean="0"/>
          </a:p>
          <a:p>
            <a:endParaRPr lang="en-US" dirty="0"/>
          </a:p>
          <a:p>
            <a:r>
              <a:rPr lang="en-US" dirty="0" smtClean="0"/>
              <a:t>An immediate advantage of this structuring into packages is to restore the possibilities of signatures</a:t>
            </a:r>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3" y="1400175"/>
            <a:ext cx="6554787"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488" y="2895600"/>
            <a:ext cx="6421437"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817872"/>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For example, in the other unit, we may integrate an implementation of plane which equally satisfies the signature </a:t>
            </a:r>
            <a:r>
              <a:rPr lang="en-US" dirty="0" smtClean="0">
                <a:latin typeface="Source Code Pro" panose="020B0509030403020204" pitchFamily="49" charset="0"/>
              </a:rPr>
              <a:t>METRIC_SPACE </a:t>
            </a:r>
            <a:r>
              <a:rPr lang="en-US" dirty="0" smtClean="0"/>
              <a:t>as the module </a:t>
            </a:r>
            <a:r>
              <a:rPr lang="en-US" dirty="0" smtClean="0">
                <a:latin typeface="Source Code Pro" panose="020B0509030403020204" pitchFamily="49" charset="0"/>
              </a:rPr>
              <a:t>LINE</a:t>
            </a:r>
          </a:p>
          <a:p>
            <a:r>
              <a:rPr lang="en-US" dirty="0" smtClean="0"/>
              <a:t>Indeed, here is  a new implementation file </a:t>
            </a:r>
            <a:r>
              <a:rPr lang="en-US" dirty="0" smtClean="0">
                <a:latin typeface="Source Code Pro" panose="020B0509030403020204" pitchFamily="49" charset="0"/>
              </a:rPr>
              <a:t>metric_space_plane_unit.ml</a:t>
            </a:r>
            <a:r>
              <a:rPr lang="en-US"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3724275"/>
            <a:ext cx="6145213"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988633"/>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Compilation can be directly obtained with:</a:t>
            </a:r>
          </a:p>
          <a:p>
            <a:endParaRPr lang="en-US" dirty="0"/>
          </a:p>
          <a:p>
            <a:r>
              <a:rPr lang="en-US" dirty="0" smtClean="0"/>
              <a:t>This structuring of packages implies a new supplemental level of embedding and thus some heaviness in the form of names</a:t>
            </a:r>
          </a:p>
          <a:p>
            <a:r>
              <a:rPr lang="en-US" dirty="0" smtClean="0"/>
              <a:t>As above, aliases can be employed in order to alleviate that or even consideration of </a:t>
            </a:r>
            <a:r>
              <a:rPr lang="en-US" dirty="0" smtClean="0">
                <a:latin typeface="Source Code Pro" panose="020B0509030403020204" pitchFamily="49" charset="0"/>
              </a:rPr>
              <a:t>open </a:t>
            </a:r>
            <a:r>
              <a:rPr lang="en-US" dirty="0" smtClean="0"/>
              <a:t>directives</a:t>
            </a:r>
          </a:p>
          <a:p>
            <a:r>
              <a:rPr lang="en-US" dirty="0" smtClean="0"/>
              <a:t>In this framework, openings are less likely to result in inappropriate redefinitions or to weaken the global software architecture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5" y="1066800"/>
            <a:ext cx="71548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83242"/>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So, in considering compilation units as a base for the idea of packages, it is possible to give an alternative technique for modular programming in the C style</a:t>
            </a:r>
          </a:p>
          <a:p>
            <a:r>
              <a:rPr lang="en-US" dirty="0" smtClean="0"/>
              <a:t>In order to clearly identify the files, one could always suffix the names with “</a:t>
            </a:r>
            <a:r>
              <a:rPr lang="en-US" dirty="0" smtClean="0">
                <a:latin typeface="Source Code Pro" panose="020B0509030403020204" pitchFamily="49" charset="0"/>
              </a:rPr>
              <a:t>_unit</a:t>
            </a:r>
            <a:r>
              <a:rPr lang="en-US" dirty="0" smtClean="0"/>
              <a:t>” and their general form would consist of three parts:</a:t>
            </a:r>
          </a:p>
        </p:txBody>
      </p:sp>
    </p:spTree>
    <p:extLst>
      <p:ext uri="{BB962C8B-B14F-4D97-AF65-F5344CB8AC3E}">
        <p14:creationId xmlns:p14="http://schemas.microsoft.com/office/powerpoint/2010/main" val="3246213116"/>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marL="0" indent="0">
              <a:buNone/>
            </a:pPr>
            <a:r>
              <a:rPr lang="en-US" b="1" dirty="0"/>
              <a:t>General form of packages : </a:t>
            </a:r>
            <a:r>
              <a:rPr lang="en-US" dirty="0"/>
              <a:t>(</a:t>
            </a:r>
            <a:r>
              <a:rPr lang="en-US" dirty="0">
                <a:latin typeface="Source Code Pro" panose="020B0509030403020204" pitchFamily="49" charset="0"/>
              </a:rPr>
              <a:t>.ml</a:t>
            </a:r>
            <a:r>
              <a:rPr lang="en-US" dirty="0"/>
              <a:t> parent modules</a:t>
            </a:r>
            <a:r>
              <a:rPr lang="en-US" dirty="0" smtClean="0"/>
              <a:t>)</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r>
              <a:rPr lang="en-US" dirty="0" smtClean="0"/>
              <a:t>We will replace here the expressions module </a:t>
            </a:r>
            <a:r>
              <a:rPr lang="en-US" dirty="0" err="1" smtClean="0">
                <a:latin typeface="Source Code Pro" panose="020B0509030403020204" pitchFamily="49" charset="0"/>
              </a:rPr>
              <a:t>MI_i</a:t>
            </a:r>
            <a:r>
              <a:rPr lang="en-US" dirty="0" smtClean="0">
                <a:latin typeface="Source Code Pro" panose="020B0509030403020204" pitchFamily="49" charset="0"/>
              </a:rPr>
              <a:t> = </a:t>
            </a:r>
            <a:r>
              <a:rPr lang="en-US" dirty="0" err="1" smtClean="0">
                <a:latin typeface="Source Code Pro" panose="020B0509030403020204" pitchFamily="49" charset="0"/>
              </a:rPr>
              <a:t>Mi_unit</a:t>
            </a:r>
            <a:r>
              <a:rPr lang="en-US" dirty="0" smtClean="0">
                <a:latin typeface="Source Code Pro" panose="020B0509030403020204" pitchFamily="49" charset="0"/>
              </a:rPr>
              <a:t> </a:t>
            </a:r>
            <a:r>
              <a:rPr lang="en-US" dirty="0" smtClean="0"/>
              <a:t>with the expressions </a:t>
            </a:r>
            <a:r>
              <a:rPr lang="en-US" dirty="0" smtClean="0">
                <a:latin typeface="Source Code Pro" panose="020B0509030403020204" pitchFamily="49" charset="0"/>
              </a:rPr>
              <a:t>open </a:t>
            </a:r>
            <a:r>
              <a:rPr lang="en-US" dirty="0" err="1" smtClean="0">
                <a:latin typeface="Source Code Pro" panose="020B0509030403020204" pitchFamily="49" charset="0"/>
              </a:rPr>
              <a:t>Mi_unit</a:t>
            </a:r>
            <a:r>
              <a:rPr lang="en-US" dirty="0" smtClean="0"/>
              <a:t> in the case where one would be satisfied with simple openings of the packages </a:t>
            </a:r>
            <a:r>
              <a:rPr lang="en-US" dirty="0" err="1" smtClean="0">
                <a:latin typeface="Source Code Pro" panose="020B0509030403020204" pitchFamily="49" charset="0"/>
              </a:rPr>
              <a:t>Mi_unit</a:t>
            </a:r>
            <a:endParaRPr lang="en-US" dirty="0">
              <a:latin typeface="Source Code Pro" panose="020B050903040302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163" y="790575"/>
            <a:ext cx="349567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414022"/>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smtClean="0"/>
              <a:t>Modular programming with packages : </a:t>
            </a:r>
            <a:r>
              <a:rPr lang="en-US" dirty="0" smtClean="0"/>
              <a:t>The nominated modules and signatures are contained in packages that constitute implementation </a:t>
            </a:r>
            <a:r>
              <a:rPr lang="en-US" dirty="0" smtClean="0">
                <a:latin typeface="Source Code Pro" panose="020B0509030403020204" pitchFamily="49" charset="0"/>
              </a:rPr>
              <a:t>.ml</a:t>
            </a:r>
            <a:r>
              <a:rPr lang="en-US" dirty="0" smtClean="0"/>
              <a:t> files. The structuring of external files induces then a new supplementary level of description connected to the structure of modules in the program.</a:t>
            </a:r>
          </a:p>
          <a:p>
            <a:r>
              <a:rPr lang="en-US" dirty="0" smtClean="0"/>
              <a:t>Implementation masking becomes once again fully controllable and the techniques of inclusion of modules and abstract sub-modules again available</a:t>
            </a:r>
            <a:endParaRPr lang="en-US" dirty="0"/>
          </a:p>
        </p:txBody>
      </p:sp>
    </p:spTree>
    <p:extLst>
      <p:ext uri="{BB962C8B-B14F-4D97-AF65-F5344CB8AC3E}">
        <p14:creationId xmlns:p14="http://schemas.microsoft.com/office/powerpoint/2010/main" val="30823353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Examples</a:t>
            </a:r>
            <a:br>
              <a:rPr lang="en-US" dirty="0" smtClean="0"/>
            </a:br>
            <a:endParaRPr lang="en-US" dirty="0" smtClean="0"/>
          </a:p>
          <a:p>
            <a:pPr lvl="1"/>
            <a:r>
              <a:rPr lang="en-US" dirty="0" smtClean="0"/>
              <a:t>Signature of </a:t>
            </a:r>
            <a:r>
              <a:rPr lang="en-US" dirty="0" smtClean="0">
                <a:latin typeface="Source Code Pro" panose="020B0509030403020204" pitchFamily="49" charset="0"/>
              </a:rPr>
              <a:t>Complex</a:t>
            </a:r>
            <a:br>
              <a:rPr lang="en-US" dirty="0" smtClean="0">
                <a:latin typeface="Source Code Pro" panose="020B0509030403020204" pitchFamily="49" charset="0"/>
              </a:rPr>
            </a:br>
            <a:r>
              <a:rPr lang="en-US" dirty="0" smtClean="0">
                <a:latin typeface="Source Code Pro" panose="020B0509030403020204" pitchFamily="49" charset="0"/>
              </a:rPr>
              <a:t/>
            </a:r>
            <a:br>
              <a:rPr lang="en-US" dirty="0" smtClean="0">
                <a:latin typeface="Source Code Pro" panose="020B0509030403020204" pitchFamily="49" charset="0"/>
              </a:rPr>
            </a:br>
            <a:r>
              <a:rPr lang="en-US" dirty="0" smtClean="0">
                <a:latin typeface="Source Code Pro" panose="020B0509030403020204" pitchFamily="49" charset="0"/>
              </a:rPr>
              <a:t/>
            </a:r>
            <a:br>
              <a:rPr lang="en-US" dirty="0" smtClean="0">
                <a:latin typeface="Source Code Pro" panose="020B0509030403020204" pitchFamily="49" charset="0"/>
              </a:rPr>
            </a:br>
            <a:r>
              <a:rPr lang="en-US" dirty="0" smtClean="0">
                <a:latin typeface="Source Code Pro" panose="020B0509030403020204" pitchFamily="49" charset="0"/>
              </a:rPr>
              <a:t/>
            </a:r>
            <a:br>
              <a:rPr lang="en-US" dirty="0" smtClean="0">
                <a:latin typeface="Source Code Pro" panose="020B0509030403020204" pitchFamily="49" charset="0"/>
              </a:rPr>
            </a:br>
            <a:r>
              <a:rPr lang="en-US" dirty="0" smtClean="0">
                <a:latin typeface="Source Code Pro" panose="020B0509030403020204" pitchFamily="49" charset="0"/>
              </a:rPr>
              <a:t/>
            </a:r>
            <a:br>
              <a:rPr lang="en-US" dirty="0" smtClean="0">
                <a:latin typeface="Source Code Pro" panose="020B0509030403020204" pitchFamily="49" charset="0"/>
              </a:rPr>
            </a:br>
            <a:endParaRPr lang="en-US" dirty="0" smtClean="0"/>
          </a:p>
          <a:p>
            <a:pPr lvl="1"/>
            <a:r>
              <a:rPr lang="en-US" dirty="0" smtClean="0"/>
              <a:t>Signature of </a:t>
            </a:r>
            <a:r>
              <a:rPr lang="en-US" dirty="0" smtClean="0">
                <a:latin typeface="Source Code Pro" panose="020B0509030403020204" pitchFamily="49" charset="0"/>
              </a:rPr>
              <a:t>Plane</a:t>
            </a:r>
            <a:br>
              <a:rPr lang="en-US" dirty="0" smtClean="0">
                <a:latin typeface="Source Code Pro" panose="020B0509030403020204" pitchFamily="49" charset="0"/>
              </a:rPr>
            </a:br>
            <a:r>
              <a:rPr lang="en-US" dirty="0" smtClean="0">
                <a:latin typeface="Source Code Pro" panose="020B0509030403020204" pitchFamily="49" charset="0"/>
              </a:rPr>
              <a:t/>
            </a:r>
            <a:br>
              <a:rPr lang="en-US" dirty="0" smtClean="0">
                <a:latin typeface="Source Code Pro" panose="020B0509030403020204" pitchFamily="49" charset="0"/>
              </a:rPr>
            </a:br>
            <a:endParaRPr lang="en-US" dirty="0" smtClean="0">
              <a:latin typeface="Source Code Pro" panose="020B0509030403020204" pitchFamily="49"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3" y="2076450"/>
            <a:ext cx="532447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338" y="4695825"/>
            <a:ext cx="526732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873807"/>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It should also be noted that one of the consequences of this structuring is to make the need for specific interface .mli files rather rare (remember, these files are generated if they are not provided)</a:t>
            </a:r>
          </a:p>
          <a:p>
            <a:r>
              <a:rPr lang="en-US" dirty="0" smtClean="0"/>
              <a:t>It is not very common to hide signatures and modules</a:t>
            </a:r>
          </a:p>
          <a:p>
            <a:r>
              <a:rPr lang="en-US" dirty="0" smtClean="0"/>
              <a:t>Interface files can be useful when defining “locally global” elements that are only shared by the components of the same package</a:t>
            </a:r>
            <a:endParaRPr lang="en-US" dirty="0"/>
          </a:p>
        </p:txBody>
      </p:sp>
    </p:spTree>
    <p:extLst>
      <p:ext uri="{BB962C8B-B14F-4D97-AF65-F5344CB8AC3E}">
        <p14:creationId xmlns:p14="http://schemas.microsoft.com/office/powerpoint/2010/main" val="1087901539"/>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a:t>Note also that in the case of explicit interface files, the above technique induces duplication of signatures between the </a:t>
            </a:r>
            <a:r>
              <a:rPr lang="en-US" dirty="0">
                <a:latin typeface="Source Code Pro" panose="020B0509030403020204" pitchFamily="49" charset="0"/>
              </a:rPr>
              <a:t>.ml </a:t>
            </a:r>
            <a:r>
              <a:rPr lang="en-US" dirty="0"/>
              <a:t>and .</a:t>
            </a:r>
            <a:r>
              <a:rPr lang="en-US" dirty="0">
                <a:latin typeface="Source Code Pro" panose="020B0509030403020204" pitchFamily="49" charset="0"/>
              </a:rPr>
              <a:t>mli</a:t>
            </a:r>
            <a:r>
              <a:rPr lang="en-US" dirty="0"/>
              <a:t> files</a:t>
            </a:r>
          </a:p>
          <a:p>
            <a:r>
              <a:rPr lang="en-US" dirty="0" smtClean="0"/>
              <a:t>On the other hand, the notion of interface files is equally related to the possibility of describing and transmitting a program without implementation</a:t>
            </a:r>
          </a:p>
          <a:p>
            <a:r>
              <a:rPr lang="en-US" dirty="0" smtClean="0"/>
              <a:t>Package structuring can then be refined:</a:t>
            </a:r>
          </a:p>
          <a:p>
            <a:pPr marL="0" indent="0">
              <a:buNone/>
            </a:pPr>
            <a:r>
              <a:rPr lang="en-US" b="1" dirty="0" smtClean="0"/>
              <a:t>Modular programming with packages (precision) : </a:t>
            </a:r>
            <a:r>
              <a:rPr lang="en-US" dirty="0" smtClean="0"/>
              <a:t>Packages can be separated into two species : those that contain only signatures and those that contain only modules. We thus obtain packages of specification and packages of implementation.</a:t>
            </a:r>
            <a:endParaRPr lang="en-US" b="1" dirty="0"/>
          </a:p>
        </p:txBody>
      </p:sp>
    </p:spTree>
    <p:extLst>
      <p:ext uri="{BB962C8B-B14F-4D97-AF65-F5344CB8AC3E}">
        <p14:creationId xmlns:p14="http://schemas.microsoft.com/office/powerpoint/2010/main" val="68137203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r>
              <a:rPr lang="en-US" dirty="0" smtClean="0"/>
              <a:t>Adapting the previous example gives a new form of organization</a:t>
            </a:r>
          </a:p>
          <a:p>
            <a:r>
              <a:rPr lang="en-US" dirty="0" smtClean="0"/>
              <a:t>Firstly, here is the file that contains the signature (</a:t>
            </a:r>
            <a:r>
              <a:rPr lang="en-US" dirty="0" smtClean="0">
                <a:latin typeface="Source Code Pro" panose="020B0509030403020204" pitchFamily="49" charset="0"/>
              </a:rPr>
              <a:t>metric_space_spec.ml</a:t>
            </a:r>
            <a:r>
              <a:rPr lang="en-US" dirty="0" smtClean="0"/>
              <a:t>):</a:t>
            </a:r>
          </a:p>
          <a:p>
            <a:endParaRPr lang="en-US" dirty="0"/>
          </a:p>
          <a:p>
            <a:endParaRPr lang="en-US" dirty="0" smtClean="0"/>
          </a:p>
          <a:p>
            <a:r>
              <a:rPr lang="en-US" dirty="0" smtClean="0"/>
              <a:t>Next, the implementation is provided in another file (</a:t>
            </a:r>
            <a:r>
              <a:rPr lang="en-US" dirty="0" smtClean="0">
                <a:latin typeface="Source Code Pro" panose="020B0509030403020204" pitchFamily="49" charset="0"/>
              </a:rPr>
              <a:t>metric_space_impl.ml</a:t>
            </a:r>
            <a:r>
              <a:rPr lang="en-US" dirty="0" smtClean="0"/>
              <a: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2514600"/>
            <a:ext cx="382905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4648200"/>
            <a:ext cx="449580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425533"/>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Combination of the ensemble is then obtained with the command:</a:t>
            </a:r>
          </a:p>
          <a:p>
            <a:endParaRPr lang="en-US" dirty="0"/>
          </a:p>
          <a:p>
            <a:r>
              <a:rPr lang="en-US" dirty="0" smtClean="0"/>
              <a:t>In order to distinguish them, specification packages and implementation packages can systematically employ suffixes as in the example, that is, respectively “</a:t>
            </a:r>
            <a:r>
              <a:rPr lang="en-US" dirty="0" smtClean="0">
                <a:latin typeface="Source Code Pro" panose="020B0509030403020204" pitchFamily="49" charset="0"/>
              </a:rPr>
              <a:t>_spec.ml</a:t>
            </a:r>
            <a:r>
              <a:rPr lang="en-US" dirty="0" smtClean="0"/>
              <a:t>” and “</a:t>
            </a:r>
            <a:r>
              <a:rPr lang="en-US" dirty="0" smtClean="0">
                <a:latin typeface="Source Code Pro" panose="020B0509030403020204" pitchFamily="49" charset="0"/>
              </a:rPr>
              <a:t>_impl.ml</a:t>
            </a:r>
            <a:r>
              <a:rPr lang="en-US" dirty="0" smtClean="0"/>
              <a: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0" y="1524000"/>
            <a:ext cx="6411913"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735724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Generic modular programming : Functors</a:t>
            </a:r>
            <a:endParaRPr lang="en-US" dirty="0"/>
          </a:p>
        </p:txBody>
      </p:sp>
    </p:spTree>
    <p:extLst>
      <p:ext uri="{BB962C8B-B14F-4D97-AF65-F5344CB8AC3E}">
        <p14:creationId xmlns:p14="http://schemas.microsoft.com/office/powerpoint/2010/main" val="2060556798"/>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33400"/>
            <a:ext cx="8229600" cy="5592763"/>
          </a:xfrm>
        </p:spPr>
        <p:txBody>
          <a:bodyPr>
            <a:normAutofit/>
          </a:bodyPr>
          <a:lstStyle/>
          <a:p>
            <a:r>
              <a:rPr lang="en-US" dirty="0" smtClean="0"/>
              <a:t>The preceding section show why and how to decouple a program into separate distinct components, how to partition components and how to specify them before implementation</a:t>
            </a:r>
          </a:p>
          <a:p>
            <a:r>
              <a:rPr lang="en-US" dirty="0" smtClean="0"/>
              <a:t>In particular, when we discussed the availability of implementation hiding techniques, the main quality criteria being precision and  shows, namely in the situation of being able to modify and replace modules locally as related but autonomous elements</a:t>
            </a:r>
            <a:endParaRPr lang="en-US" dirty="0"/>
          </a:p>
        </p:txBody>
      </p:sp>
    </p:spTree>
    <p:extLst>
      <p:ext uri="{BB962C8B-B14F-4D97-AF65-F5344CB8AC3E}">
        <p14:creationId xmlns:p14="http://schemas.microsoft.com/office/powerpoint/2010/main" val="754805580"/>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The substitution principle is in effect the essential characteristic of organization and module reuse</a:t>
            </a:r>
          </a:p>
          <a:p>
            <a:r>
              <a:rPr lang="en-US" dirty="0" smtClean="0"/>
              <a:t>There remains at least one point to improve : the conditions that allow us to express and exploit this substitutivity</a:t>
            </a:r>
          </a:p>
          <a:p>
            <a:r>
              <a:rPr lang="en-US" dirty="0" smtClean="0"/>
              <a:t>Generic programming allowing the full participation of modules</a:t>
            </a:r>
          </a:p>
          <a:p>
            <a:r>
              <a:rPr lang="en-US" dirty="0" smtClean="0"/>
              <a:t>So, in these sections first of all we introduce the notion of “functions of modules”, that is </a:t>
            </a:r>
            <a:r>
              <a:rPr lang="en-US" i="1" dirty="0" smtClean="0"/>
              <a:t>functors</a:t>
            </a:r>
            <a:r>
              <a:rPr lang="en-US" dirty="0" smtClean="0"/>
              <a:t>, which will be the principal tools of modular genericity</a:t>
            </a:r>
            <a:endParaRPr lang="en-US" dirty="0"/>
          </a:p>
        </p:txBody>
      </p:sp>
    </p:spTree>
    <p:extLst>
      <p:ext uri="{BB962C8B-B14F-4D97-AF65-F5344CB8AC3E}">
        <p14:creationId xmlns:p14="http://schemas.microsoft.com/office/powerpoint/2010/main" val="421363592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smtClean="0"/>
              <a:t>We present them some conceptual models associated with their use</a:t>
            </a:r>
          </a:p>
          <a:p>
            <a:r>
              <a:rPr lang="en-US" dirty="0" smtClean="0"/>
              <a:t>A thorough discussion will be provided about various types of signatures</a:t>
            </a:r>
          </a:p>
          <a:p>
            <a:r>
              <a:rPr lang="en-US" dirty="0" smtClean="0"/>
              <a:t>Highlighting their features, we will find functors:</a:t>
            </a:r>
          </a:p>
          <a:p>
            <a:pPr lvl="1"/>
            <a:r>
              <a:rPr lang="en-US" dirty="0" smtClean="0"/>
              <a:t>Can be compiled independently</a:t>
            </a:r>
          </a:p>
          <a:p>
            <a:pPr lvl="1"/>
            <a:r>
              <a:rPr lang="en-US" dirty="0" smtClean="0"/>
              <a:t>Possess more than one parameter</a:t>
            </a:r>
          </a:p>
          <a:p>
            <a:pPr lvl="1"/>
            <a:r>
              <a:rPr lang="en-US" dirty="0" smtClean="0"/>
              <a:t>Can be typed by signatures of their own</a:t>
            </a:r>
          </a:p>
          <a:p>
            <a:pPr lvl="1"/>
            <a:r>
              <a:rPr lang="en-US" dirty="0" smtClean="0"/>
              <a:t>Allow their arguments to also be functors</a:t>
            </a:r>
          </a:p>
          <a:p>
            <a:r>
              <a:rPr lang="en-US" dirty="0" smtClean="0"/>
              <a:t>We will then discuss the advantages and inconveniences of generic modular programming based on functors</a:t>
            </a:r>
          </a:p>
          <a:p>
            <a:r>
              <a:rPr lang="en-US" dirty="0" smtClean="0"/>
              <a:t>Finally, we introduce a graphical representation for functors and examples illustrating usage</a:t>
            </a:r>
            <a:endParaRPr lang="en-US" dirty="0"/>
          </a:p>
        </p:txBody>
      </p:sp>
    </p:spTree>
    <p:extLst>
      <p:ext uri="{BB962C8B-B14F-4D97-AF65-F5344CB8AC3E}">
        <p14:creationId xmlns:p14="http://schemas.microsoft.com/office/powerpoint/2010/main" val="427114719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Functors</a:t>
            </a:r>
            <a:endParaRPr lang="en-US" dirty="0"/>
          </a:p>
        </p:txBody>
      </p:sp>
      <p:sp>
        <p:nvSpPr>
          <p:cNvPr id="5" name="Text Placeholder 4"/>
          <p:cNvSpPr>
            <a:spLocks noGrp="1"/>
          </p:cNvSpPr>
          <p:nvPr>
            <p:ph type="body" idx="1"/>
          </p:nvPr>
        </p:nvSpPr>
        <p:spPr/>
        <p:txBody>
          <a:bodyPr/>
          <a:lstStyle/>
          <a:p>
            <a:r>
              <a:rPr lang="en-US" dirty="0" smtClean="0"/>
              <a:t>Generic modular programming</a:t>
            </a:r>
            <a:endParaRPr lang="en-US" dirty="0"/>
          </a:p>
        </p:txBody>
      </p:sp>
    </p:spTree>
    <p:extLst>
      <p:ext uri="{BB962C8B-B14F-4D97-AF65-F5344CB8AC3E}">
        <p14:creationId xmlns:p14="http://schemas.microsoft.com/office/powerpoint/2010/main" val="394178124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Functors</a:t>
            </a:r>
            <a:endParaRPr lang="en-US" dirty="0"/>
          </a:p>
        </p:txBody>
      </p:sp>
      <p:sp>
        <p:nvSpPr>
          <p:cNvPr id="5" name="Content Placeholder 4"/>
          <p:cNvSpPr>
            <a:spLocks noGrp="1"/>
          </p:cNvSpPr>
          <p:nvPr>
            <p:ph idx="1"/>
          </p:nvPr>
        </p:nvSpPr>
        <p:spPr/>
        <p:txBody>
          <a:bodyPr>
            <a:normAutofit fontScale="92500"/>
          </a:bodyPr>
          <a:lstStyle/>
          <a:p>
            <a:r>
              <a:rPr lang="en-US" dirty="0" smtClean="0"/>
              <a:t>The idea of “functions of modules”</a:t>
            </a:r>
          </a:p>
          <a:p>
            <a:r>
              <a:rPr lang="en-US" dirty="0" smtClean="0"/>
              <a:t>Defining functors</a:t>
            </a:r>
          </a:p>
          <a:p>
            <a:r>
              <a:rPr lang="en-US" dirty="0" smtClean="0"/>
              <a:t>Using functor parameters</a:t>
            </a:r>
          </a:p>
          <a:p>
            <a:r>
              <a:rPr lang="en-US" dirty="0" smtClean="0"/>
              <a:t>Functor application</a:t>
            </a:r>
          </a:p>
          <a:p>
            <a:r>
              <a:rPr lang="en-US" dirty="0" smtClean="0"/>
              <a:t>Explicit typing of the results of functors</a:t>
            </a:r>
          </a:p>
          <a:p>
            <a:r>
              <a:rPr lang="en-US" dirty="0" smtClean="0"/>
              <a:t>Shared types and transmission of types</a:t>
            </a:r>
          </a:p>
          <a:p>
            <a:r>
              <a:rPr lang="en-US" dirty="0" smtClean="0"/>
              <a:t>Non-module parameters</a:t>
            </a:r>
          </a:p>
          <a:p>
            <a:r>
              <a:rPr lang="en-US" dirty="0" smtClean="0"/>
              <a:t>Functors : a generic modular programming type</a:t>
            </a:r>
          </a:p>
          <a:p>
            <a:endParaRPr lang="en-US" dirty="0"/>
          </a:p>
        </p:txBody>
      </p:sp>
    </p:spTree>
    <p:extLst>
      <p:ext uri="{BB962C8B-B14F-4D97-AF65-F5344CB8AC3E}">
        <p14:creationId xmlns:p14="http://schemas.microsoft.com/office/powerpoint/2010/main" val="371828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229600" cy="5745163"/>
          </a:xfrm>
        </p:spPr>
        <p:txBody>
          <a:bodyPr>
            <a:normAutofit fontScale="85000" lnSpcReduction="20000"/>
          </a:bodyPr>
          <a:lstStyle/>
          <a:p>
            <a:r>
              <a:rPr lang="en-US" dirty="0" smtClean="0"/>
              <a:t>The readability, development, finding of errors, robustness and adaptability of a program depends mainly on its organization into its dependent parts and hierarchies</a:t>
            </a:r>
          </a:p>
          <a:p>
            <a:r>
              <a:rPr lang="en-US" dirty="0" smtClean="0"/>
              <a:t>Without the adoption of boundaries</a:t>
            </a:r>
            <a:endParaRPr lang="en-US" dirty="0"/>
          </a:p>
          <a:p>
            <a:pPr lvl="1"/>
            <a:r>
              <a:rPr lang="en-US" dirty="0"/>
              <a:t>Development </a:t>
            </a:r>
            <a:r>
              <a:rPr lang="en-US" dirty="0" smtClean="0"/>
              <a:t>quickly proves </a:t>
            </a:r>
            <a:r>
              <a:rPr lang="en-US" dirty="0"/>
              <a:t>difficult to manage</a:t>
            </a:r>
          </a:p>
          <a:p>
            <a:pPr lvl="1"/>
            <a:r>
              <a:rPr lang="en-US" dirty="0"/>
              <a:t>Maintenance proves a </a:t>
            </a:r>
            <a:r>
              <a:rPr lang="en-US" dirty="0" smtClean="0"/>
              <a:t>burden</a:t>
            </a:r>
          </a:p>
          <a:p>
            <a:r>
              <a:rPr lang="en-US" dirty="0" smtClean="0"/>
              <a:t>Additionally, a program often relies on parts that are more general than it</a:t>
            </a:r>
            <a:endParaRPr lang="en-US" dirty="0"/>
          </a:p>
          <a:p>
            <a:r>
              <a:rPr lang="en-US" dirty="0"/>
              <a:t>Distinguishing parts:</a:t>
            </a:r>
          </a:p>
          <a:p>
            <a:pPr lvl="1"/>
            <a:r>
              <a:rPr lang="en-US" dirty="0"/>
              <a:t>Permits reuse in other settings</a:t>
            </a:r>
          </a:p>
          <a:p>
            <a:pPr lvl="1"/>
            <a:r>
              <a:rPr lang="en-US" dirty="0"/>
              <a:t>Aids in the realization of other </a:t>
            </a:r>
            <a:r>
              <a:rPr lang="en-US" dirty="0" smtClean="0"/>
              <a:t>programs</a:t>
            </a:r>
          </a:p>
          <a:p>
            <a:r>
              <a:rPr lang="en-US" dirty="0" smtClean="0"/>
              <a:t>Structuring, hierarchization and partitioning are the essential ingredients of programs ambitious in size and life-time</a:t>
            </a:r>
            <a:endParaRPr lang="en-US" dirty="0"/>
          </a:p>
          <a:p>
            <a:endParaRPr lang="en-US" dirty="0" smtClean="0"/>
          </a:p>
          <a:p>
            <a:endParaRPr lang="en-US" dirty="0"/>
          </a:p>
        </p:txBody>
      </p:sp>
    </p:spTree>
    <p:extLst>
      <p:ext uri="{BB962C8B-B14F-4D97-AF65-F5344CB8AC3E}">
        <p14:creationId xmlns:p14="http://schemas.microsoft.com/office/powerpoint/2010/main" val="1788338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smtClean="0"/>
              <a:t>Signature of </a:t>
            </a:r>
            <a:r>
              <a:rPr lang="en-US" dirty="0" smtClean="0">
                <a:latin typeface="Source Code Pro" panose="020B0509030403020204" pitchFamily="49" charset="0"/>
              </a:rPr>
              <a:t>L</a:t>
            </a:r>
            <a:r>
              <a:rPr lang="en-US" dirty="0" smtClean="0"/>
              <a:t> (the module associated with lists)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8" y="2444750"/>
            <a:ext cx="54197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5985679"/>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 of “functions of modules”</a:t>
            </a:r>
            <a:endParaRPr lang="en-US" dirty="0"/>
          </a:p>
        </p:txBody>
      </p:sp>
      <p:sp>
        <p:nvSpPr>
          <p:cNvPr id="3" name="Content Placeholder 2"/>
          <p:cNvSpPr>
            <a:spLocks noGrp="1"/>
          </p:cNvSpPr>
          <p:nvPr>
            <p:ph idx="1"/>
          </p:nvPr>
        </p:nvSpPr>
        <p:spPr/>
        <p:txBody>
          <a:bodyPr/>
          <a:lstStyle/>
          <a:p>
            <a:r>
              <a:rPr lang="en-US" dirty="0" smtClean="0"/>
              <a:t>We have seen that modules and signatures offer a simple means of adaption and extension</a:t>
            </a:r>
          </a:p>
          <a:p>
            <a:r>
              <a:rPr lang="en-US" dirty="0" smtClean="0"/>
              <a:t>Recall the example based on the type of complex numbers with the following signature: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4648200"/>
            <a:ext cx="47529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645754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So now supposing </a:t>
            </a:r>
            <a:r>
              <a:rPr lang="en-US" dirty="0" smtClean="0">
                <a:latin typeface="Source Code Pro" panose="020B0509030403020204" pitchFamily="49" charset="0"/>
              </a:rPr>
              <a:t>Complex</a:t>
            </a:r>
            <a:r>
              <a:rPr lang="en-US" dirty="0" smtClean="0"/>
              <a:t> is a module that satisfies the </a:t>
            </a:r>
            <a:r>
              <a:rPr lang="en-US" dirty="0" smtClean="0">
                <a:latin typeface="Source Code Pro" panose="020B0509030403020204" pitchFamily="49" charset="0"/>
              </a:rPr>
              <a:t>COMPLEX</a:t>
            </a:r>
            <a:r>
              <a:rPr lang="en-US" dirty="0" smtClean="0"/>
              <a:t> signature, an extension can be easily obtained by inclusion:</a:t>
            </a:r>
          </a:p>
          <a:p>
            <a:endParaRPr lang="en-US" dirty="0"/>
          </a:p>
          <a:p>
            <a:endParaRPr lang="en-US" dirty="0" smtClean="0"/>
          </a:p>
          <a:p>
            <a:endParaRPr lang="en-US" dirty="0"/>
          </a:p>
          <a:p>
            <a:r>
              <a:rPr lang="en-US" dirty="0" smtClean="0"/>
              <a:t>This extension is however specific to the module </a:t>
            </a:r>
            <a:r>
              <a:rPr lang="en-US" dirty="0" smtClean="0">
                <a:latin typeface="Source Code Pro" panose="020B0509030403020204" pitchFamily="49" charset="0"/>
              </a:rPr>
              <a:t>COMPLEX</a:t>
            </a:r>
          </a:p>
          <a:p>
            <a:r>
              <a:rPr lang="en-US" dirty="0" smtClean="0"/>
              <a:t>Yet it turns out it is structurally independent of the details of the implementation of the module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138" y="1752600"/>
            <a:ext cx="6688137"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244469"/>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1"/>
            <a:r>
              <a:rPr lang="en-US" dirty="0" smtClean="0"/>
              <a:t>Nothing in the body of the new function </a:t>
            </a:r>
            <a:r>
              <a:rPr lang="en-US" dirty="0" err="1" smtClean="0">
                <a:latin typeface="Source Code Pro" panose="020B0509030403020204" pitchFamily="49" charset="0"/>
              </a:rPr>
              <a:t>mul</a:t>
            </a:r>
            <a:r>
              <a:rPr lang="en-US" dirty="0" smtClean="0"/>
              <a:t> alludes to anything particularly specific to </a:t>
            </a:r>
            <a:r>
              <a:rPr lang="en-US" dirty="0" smtClean="0">
                <a:latin typeface="Source Code Pro" panose="020B0509030403020204" pitchFamily="49" charset="0"/>
              </a:rPr>
              <a:t>Complex</a:t>
            </a:r>
          </a:p>
          <a:p>
            <a:r>
              <a:rPr lang="en-US" dirty="0" smtClean="0"/>
              <a:t>Consider the effect on a different implementation of </a:t>
            </a:r>
            <a:r>
              <a:rPr lang="en-US" dirty="0" smtClean="0">
                <a:latin typeface="Source Code Pro" panose="020B0509030403020204" pitchFamily="49" charset="0"/>
              </a:rPr>
              <a:t>COMPLEX</a:t>
            </a:r>
            <a:r>
              <a:rPr lang="en-US" dirty="0" smtClean="0"/>
              <a:t>, for example, </a:t>
            </a:r>
            <a:r>
              <a:rPr lang="en-US" dirty="0" err="1" smtClean="0">
                <a:latin typeface="Source Code Pro" panose="020B0509030403020204" pitchFamily="49" charset="0"/>
              </a:rPr>
              <a:t>Complex_memo</a:t>
            </a:r>
            <a:r>
              <a:rPr lang="en-US" dirty="0" smtClean="0"/>
              <a:t>:</a:t>
            </a:r>
          </a:p>
          <a:p>
            <a:endParaRPr lang="en-US" dirty="0"/>
          </a:p>
          <a:p>
            <a:endParaRPr lang="en-US" dirty="0" smtClean="0"/>
          </a:p>
          <a:p>
            <a:endParaRPr lang="en-US" dirty="0"/>
          </a:p>
          <a:p>
            <a:pPr marL="0" indent="0">
              <a:buNone/>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429000"/>
            <a:ext cx="6602413"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0165630"/>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substitution principle applies here but is embodied by an explicit operation on the code : </a:t>
            </a:r>
            <a:r>
              <a:rPr lang="en-US" dirty="0" smtClean="0">
                <a:latin typeface="Source Code Pro" panose="020B0509030403020204" pitchFamily="49" charset="0"/>
              </a:rPr>
              <a:t>Complex</a:t>
            </a:r>
            <a:r>
              <a:rPr lang="en-US" dirty="0" smtClean="0"/>
              <a:t> is replaced by hand by the module </a:t>
            </a:r>
            <a:r>
              <a:rPr lang="en-US" dirty="0" err="1" smtClean="0">
                <a:latin typeface="Source Code Pro" panose="020B0509030403020204" pitchFamily="49" charset="0"/>
              </a:rPr>
              <a:t>Complex_memo</a:t>
            </a:r>
            <a:endParaRPr lang="en-US" dirty="0" smtClean="0">
              <a:latin typeface="Source Code Pro" panose="020B0509030403020204" pitchFamily="49" charset="0"/>
            </a:endParaRPr>
          </a:p>
          <a:p>
            <a:r>
              <a:rPr lang="en-US" dirty="0" smtClean="0"/>
              <a:t>This situation is similar in fact to not knowing the concept of function but only that of constants!</a:t>
            </a:r>
          </a:p>
          <a:p>
            <a:r>
              <a:rPr lang="en-US" dirty="0" smtClean="0"/>
              <a:t>So, very naturally, ML languages offer a construction related to that of functions which solves the problem:</a:t>
            </a:r>
          </a:p>
          <a:p>
            <a:endParaRPr lang="en-US" dirty="0"/>
          </a:p>
        </p:txBody>
      </p:sp>
    </p:spTree>
    <p:extLst>
      <p:ext uri="{BB962C8B-B14F-4D97-AF65-F5344CB8AC3E}">
        <p14:creationId xmlns:p14="http://schemas.microsoft.com/office/powerpoint/2010/main" val="335636383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endParaRPr lang="en-US" dirty="0" smtClean="0"/>
          </a:p>
          <a:p>
            <a:endParaRPr lang="en-US" dirty="0"/>
          </a:p>
          <a:p>
            <a:pPr marL="0" indent="0">
              <a:buNone/>
            </a:pPr>
            <a:endParaRPr lang="en-US" dirty="0"/>
          </a:p>
          <a:p>
            <a:r>
              <a:rPr lang="en-US" dirty="0" smtClean="0"/>
              <a:t>The operation </a:t>
            </a:r>
            <a:r>
              <a:rPr lang="en-US" dirty="0" smtClean="0">
                <a:latin typeface="Source Code Pro" panose="020B0509030403020204" pitchFamily="49" charset="0"/>
              </a:rPr>
              <a:t>F</a:t>
            </a:r>
            <a:r>
              <a:rPr lang="en-US" dirty="0" smtClean="0"/>
              <a:t> takes a module parameter </a:t>
            </a:r>
            <a:r>
              <a:rPr lang="en-US" dirty="0" smtClean="0">
                <a:latin typeface="Source Code Pro" panose="020B0509030403020204" pitchFamily="49" charset="0"/>
              </a:rPr>
              <a:t>C</a:t>
            </a:r>
            <a:r>
              <a:rPr lang="en-US" dirty="0" smtClean="0"/>
              <a:t> of type the signature </a:t>
            </a:r>
            <a:r>
              <a:rPr lang="en-US" dirty="0" smtClean="0">
                <a:latin typeface="Source Code Pro" panose="020B0509030403020204" pitchFamily="49" charset="0"/>
              </a:rPr>
              <a:t>COMPLEX</a:t>
            </a:r>
          </a:p>
          <a:p>
            <a:r>
              <a:rPr lang="en-US" dirty="0" smtClean="0"/>
              <a:t>The application simply returns a module integration of the argument transmitted as a parameter</a:t>
            </a:r>
          </a:p>
          <a:p>
            <a:r>
              <a:rPr lang="en-US" dirty="0" smtClean="0"/>
              <a:t>So, for example, the two extensions of complex numbers discussed earlier can be obtained by direct applications of </a:t>
            </a:r>
            <a:r>
              <a:rPr lang="en-US" dirty="0" smtClean="0">
                <a:latin typeface="Source Code Pro" panose="020B0509030403020204" pitchFamily="49" charset="0"/>
              </a:rPr>
              <a:t>F</a:t>
            </a:r>
            <a:r>
              <a:rPr lang="en-US" dirty="0" smtClean="0"/>
              <a: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5" y="381000"/>
            <a:ext cx="6697663"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2844549"/>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smtClean="0"/>
          </a:p>
          <a:p>
            <a:pPr marL="0" indent="0">
              <a:buNone/>
            </a:pPr>
            <a:endParaRPr lang="en-US" dirty="0"/>
          </a:p>
          <a:p>
            <a:r>
              <a:rPr lang="en-US" dirty="0" smtClean="0"/>
              <a:t>This new kind of operation constitutes a means to facilitate substitution of modules</a:t>
            </a:r>
          </a:p>
          <a:p>
            <a:r>
              <a:rPr lang="en-US" dirty="0" smtClean="0"/>
              <a:t>It can express abstractions on modules through its parameters and therefore new forms of generalization and genericity</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863" y="533400"/>
            <a:ext cx="5754687"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7104341"/>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functors</a:t>
            </a:r>
            <a:endParaRPr lang="en-US" dirty="0"/>
          </a:p>
        </p:txBody>
      </p:sp>
      <p:sp>
        <p:nvSpPr>
          <p:cNvPr id="3" name="Content Placeholder 2"/>
          <p:cNvSpPr>
            <a:spLocks noGrp="1"/>
          </p:cNvSpPr>
          <p:nvPr>
            <p:ph idx="1"/>
          </p:nvPr>
        </p:nvSpPr>
        <p:spPr/>
        <p:txBody>
          <a:bodyPr/>
          <a:lstStyle/>
          <a:p>
            <a:r>
              <a:rPr lang="en-US" dirty="0" smtClean="0"/>
              <a:t>A “function of modules”, that is to say, a parameterized module, or more specifically a functor, permits the passing of modules as arguments to construct other modules on which they depend</a:t>
            </a:r>
          </a:p>
          <a:p>
            <a:r>
              <a:rPr lang="en-US" dirty="0" smtClean="0"/>
              <a:t>The basic syntax of a functor in OCaml naturally resembles that of anonymous functions:</a:t>
            </a:r>
            <a:endParaRPr lang="en-US" dirty="0"/>
          </a:p>
        </p:txBody>
      </p:sp>
    </p:spTree>
    <p:extLst>
      <p:ext uri="{BB962C8B-B14F-4D97-AF65-F5344CB8AC3E}">
        <p14:creationId xmlns:p14="http://schemas.microsoft.com/office/powerpoint/2010/main" val="3046525262"/>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endParaRPr lang="en-US" dirty="0" smtClean="0"/>
          </a:p>
          <a:p>
            <a:endParaRPr lang="en-US" dirty="0"/>
          </a:p>
          <a:p>
            <a:endParaRPr lang="en-US" dirty="0" smtClean="0"/>
          </a:p>
          <a:p>
            <a:pPr marL="0" indent="0">
              <a:buNone/>
            </a:pPr>
            <a:endParaRPr lang="en-US" dirty="0" smtClean="0"/>
          </a:p>
          <a:p>
            <a:r>
              <a:rPr lang="en-US" dirty="0" smtClean="0"/>
              <a:t>In the above, it is indicated that </a:t>
            </a:r>
            <a:r>
              <a:rPr lang="en-US" dirty="0" smtClean="0">
                <a:latin typeface="Source Code Pro" panose="020B0509030403020204" pitchFamily="49" charset="0"/>
              </a:rPr>
              <a:t>&lt;Parameter&gt;</a:t>
            </a:r>
            <a:r>
              <a:rPr lang="en-US" dirty="0" smtClean="0"/>
              <a:t> necessarily satisfies </a:t>
            </a:r>
            <a:r>
              <a:rPr lang="en-US" dirty="0" smtClean="0">
                <a:latin typeface="Source Code Pro" panose="020B0509030403020204" pitchFamily="49" charset="0"/>
              </a:rPr>
              <a:t>&lt;SIGNATURE&gt;</a:t>
            </a:r>
          </a:p>
          <a:p>
            <a:r>
              <a:rPr lang="en-US" dirty="0" smtClean="0"/>
              <a:t>As a functor computes a module, the body of the functor is enclosed in the keywords </a:t>
            </a:r>
            <a:r>
              <a:rPr lang="en-US" dirty="0" smtClean="0">
                <a:latin typeface="Source Code Pro" panose="020B0509030403020204" pitchFamily="49" charset="0"/>
              </a:rPr>
              <a:t>struct</a:t>
            </a:r>
            <a:r>
              <a:rPr lang="en-US" dirty="0" smtClean="0"/>
              <a:t> and </a:t>
            </a:r>
            <a:r>
              <a:rPr lang="en-US" dirty="0" smtClean="0">
                <a:latin typeface="Source Code Pro" panose="020B0509030403020204" pitchFamily="49" charset="0"/>
              </a:rPr>
              <a:t>end</a:t>
            </a:r>
          </a:p>
          <a:p>
            <a:r>
              <a:rPr lang="en-US" dirty="0" smtClean="0"/>
              <a:t>On the other hand, this construction does not itself define a value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533400"/>
            <a:ext cx="49720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771180"/>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r>
              <a:rPr lang="en-US" dirty="0" smtClean="0"/>
              <a:t>We use a new module keyword to link to a name:</a:t>
            </a:r>
          </a:p>
          <a:p>
            <a:endParaRPr lang="en-US" dirty="0" smtClean="0"/>
          </a:p>
          <a:p>
            <a:endParaRPr lang="en-US" dirty="0"/>
          </a:p>
          <a:p>
            <a:endParaRPr lang="en-US" dirty="0" smtClean="0"/>
          </a:p>
          <a:p>
            <a:r>
              <a:rPr lang="en-US" dirty="0" smtClean="0"/>
              <a:t>Such a definition can be abbreviated like so:</a:t>
            </a:r>
          </a:p>
          <a:p>
            <a:endParaRPr lang="en-US" dirty="0" smtClean="0"/>
          </a:p>
          <a:p>
            <a:endParaRPr lang="en-US" dirty="0"/>
          </a:p>
          <a:p>
            <a:r>
              <a:rPr lang="en-US" dirty="0" smtClean="0"/>
              <a:t>We obtain here a syntax similar to functions</a:t>
            </a:r>
          </a:p>
          <a:p>
            <a:r>
              <a:rPr lang="en-US" dirty="0" smtClean="0"/>
              <a:t>The underlying rule of the definition of functors is given next:</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66800"/>
            <a:ext cx="51816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3276600"/>
            <a:ext cx="6345237"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6315421"/>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marL="0" indent="0">
              <a:buNone/>
            </a:pPr>
            <a:r>
              <a:rPr lang="en-US" b="1" dirty="0" smtClean="0"/>
              <a:t>Functor definition rule : </a:t>
            </a:r>
            <a:r>
              <a:rPr lang="en-US" dirty="0" smtClean="0"/>
              <a:t>All the elements enclosed in the </a:t>
            </a:r>
            <a:r>
              <a:rPr lang="en-US" dirty="0" smtClean="0">
                <a:latin typeface="Source Code Pro" panose="020B0509030403020204" pitchFamily="49" charset="0"/>
              </a:rPr>
              <a:t>struct</a:t>
            </a:r>
            <a:r>
              <a:rPr lang="en-US" dirty="0" smtClean="0"/>
              <a:t>-</a:t>
            </a:r>
            <a:r>
              <a:rPr lang="en-US" dirty="0" smtClean="0">
                <a:latin typeface="Source Code Pro" panose="020B0509030403020204" pitchFamily="49" charset="0"/>
              </a:rPr>
              <a:t>end</a:t>
            </a:r>
            <a:r>
              <a:rPr lang="en-US" dirty="0" smtClean="0"/>
              <a:t> are compiled sequentially in the order they appear. Each new binding may use the bindings that precede it and are strictly associated with the body of the functor. However, there are no evaluations. The overall result is bound to the identifier </a:t>
            </a:r>
            <a:r>
              <a:rPr lang="en-US" dirty="0" smtClean="0">
                <a:latin typeface="Source Code Pro" panose="020B0509030403020204" pitchFamily="49" charset="0"/>
              </a:rPr>
              <a:t>&lt;Name&gt;</a:t>
            </a:r>
            <a:r>
              <a:rPr lang="en-US" dirty="0" smtClean="0"/>
              <a:t>.</a:t>
            </a:r>
          </a:p>
          <a:p>
            <a:r>
              <a:rPr lang="en-US" dirty="0" smtClean="0"/>
              <a:t>As for functions, evaluation of the body of the functor is effected on application and conforms to the rules of a simple module</a:t>
            </a:r>
          </a:p>
          <a:p>
            <a:r>
              <a:rPr lang="en-US" dirty="0" smtClean="0"/>
              <a:t>Despite the similarities between functions and functors the following important difference should be noted:</a:t>
            </a:r>
            <a:endParaRPr lang="en-US" dirty="0"/>
          </a:p>
        </p:txBody>
      </p:sp>
    </p:spTree>
    <p:extLst>
      <p:ext uri="{BB962C8B-B14F-4D97-AF65-F5344CB8AC3E}">
        <p14:creationId xmlns:p14="http://schemas.microsoft.com/office/powerpoint/2010/main" val="24038527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b="1" dirty="0" smtClean="0"/>
              <a:t>The fundamental interest of signatures :</a:t>
            </a:r>
            <a:br>
              <a:rPr lang="en-US" b="1" dirty="0" smtClean="0"/>
            </a:br>
            <a:r>
              <a:rPr lang="en-US" b="1" dirty="0" smtClean="0"/>
              <a:t/>
            </a:r>
            <a:br>
              <a:rPr lang="en-US" b="1" dirty="0" smtClean="0"/>
            </a:br>
            <a:r>
              <a:rPr lang="en-US" dirty="0" smtClean="0"/>
              <a:t>They express certain characteristics of modules without including implementation.</a:t>
            </a:r>
          </a:p>
          <a:p>
            <a:pPr marL="0" indent="0">
              <a:buNone/>
            </a:pPr>
            <a:endParaRPr lang="en-US" b="1" dirty="0"/>
          </a:p>
        </p:txBody>
      </p:sp>
    </p:spTree>
    <p:extLst>
      <p:ext uri="{BB962C8B-B14F-4D97-AF65-F5344CB8AC3E}">
        <p14:creationId xmlns:p14="http://schemas.microsoft.com/office/powerpoint/2010/main" val="2999417679"/>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1"/>
            <a:r>
              <a:rPr lang="en-US" b="1" dirty="0" smtClean="0"/>
              <a:t>The explicit typing of parameters is mandatory : </a:t>
            </a:r>
            <a:r>
              <a:rPr lang="en-US" dirty="0" smtClean="0"/>
              <a:t>In contrast to functions, functors require explicit typing of their parameters</a:t>
            </a:r>
          </a:p>
          <a:p>
            <a:r>
              <a:rPr lang="en-US" dirty="0" smtClean="0"/>
              <a:t>In effect, the feature of type inference in ML languages does not extend to calculating the signatures of functor parameters (it is generally “undecidable”)</a:t>
            </a:r>
          </a:p>
          <a:p>
            <a:pPr marL="0" indent="0">
              <a:buNone/>
            </a:pPr>
            <a:endParaRPr lang="en-US" dirty="0"/>
          </a:p>
        </p:txBody>
      </p:sp>
    </p:spTree>
    <p:extLst>
      <p:ext uri="{BB962C8B-B14F-4D97-AF65-F5344CB8AC3E}">
        <p14:creationId xmlns:p14="http://schemas.microsoft.com/office/powerpoint/2010/main" val="1104246239"/>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functor parameters</a:t>
            </a:r>
            <a:endParaRPr lang="en-US" dirty="0"/>
          </a:p>
        </p:txBody>
      </p:sp>
      <p:sp>
        <p:nvSpPr>
          <p:cNvPr id="3" name="Content Placeholder 2"/>
          <p:cNvSpPr>
            <a:spLocks noGrp="1"/>
          </p:cNvSpPr>
          <p:nvPr>
            <p:ph idx="1"/>
          </p:nvPr>
        </p:nvSpPr>
        <p:spPr/>
        <p:txBody>
          <a:bodyPr/>
          <a:lstStyle/>
          <a:p>
            <a:r>
              <a:rPr lang="en-US" dirty="0" smtClean="0"/>
              <a:t>The parameters of functors denote modules which are usually used in the body of the functor using indirection (member-selection notation). For example:</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713" y="3733800"/>
            <a:ext cx="7392987"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26931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type </a:t>
            </a:r>
            <a:r>
              <a:rPr lang="en-US" dirty="0" smtClean="0">
                <a:latin typeface="Source Code Pro" panose="020B0509030403020204" pitchFamily="49" charset="0"/>
              </a:rPr>
              <a:t>t</a:t>
            </a:r>
            <a:r>
              <a:rPr lang="en-US" dirty="0" smtClean="0"/>
              <a:t> and the function </a:t>
            </a:r>
            <a:r>
              <a:rPr lang="en-US" dirty="0" smtClean="0">
                <a:latin typeface="Source Code Pro" panose="020B0509030403020204" pitchFamily="49" charset="0"/>
              </a:rPr>
              <a:t>f</a:t>
            </a:r>
            <a:r>
              <a:rPr lang="en-US" dirty="0" smtClean="0"/>
              <a:t> of the parameter </a:t>
            </a:r>
            <a:r>
              <a:rPr lang="en-US" dirty="0" smtClean="0">
                <a:latin typeface="Source Code Pro" panose="020B0509030403020204" pitchFamily="49" charset="0"/>
              </a:rPr>
              <a:t>M</a:t>
            </a:r>
            <a:r>
              <a:rPr lang="en-US" dirty="0" smtClean="0"/>
              <a:t> appear in the implementation of the body of the functor </a:t>
            </a:r>
            <a:r>
              <a:rPr lang="en-US" dirty="0" smtClean="0">
                <a:latin typeface="Source Code Pro" panose="020B0509030403020204" pitchFamily="49" charset="0"/>
              </a:rPr>
              <a:t>F</a:t>
            </a:r>
          </a:p>
          <a:p>
            <a:r>
              <a:rPr lang="en-US" dirty="0" smtClean="0"/>
              <a:t>The parameters of a functor define a local environment but this time consisting of modules</a:t>
            </a:r>
          </a:p>
          <a:p>
            <a:r>
              <a:rPr lang="en-US" dirty="0" smtClean="0"/>
              <a:t>The same rules of information hiding for simple values apply to the names of modules</a:t>
            </a:r>
            <a:endParaRPr lang="en-US" dirty="0"/>
          </a:p>
        </p:txBody>
      </p:sp>
    </p:spTree>
    <p:extLst>
      <p:ext uri="{BB962C8B-B14F-4D97-AF65-F5344CB8AC3E}">
        <p14:creationId xmlns:p14="http://schemas.microsoft.com/office/powerpoint/2010/main" val="1581012926"/>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Functor application</a:t>
            </a:r>
            <a:endParaRPr lang="en-US" dirty="0"/>
          </a:p>
        </p:txBody>
      </p:sp>
      <p:sp>
        <p:nvSpPr>
          <p:cNvPr id="3" name="Content Placeholder 2"/>
          <p:cNvSpPr>
            <a:spLocks noGrp="1"/>
          </p:cNvSpPr>
          <p:nvPr>
            <p:ph idx="1"/>
          </p:nvPr>
        </p:nvSpPr>
        <p:spPr/>
        <p:txBody>
          <a:bodyPr/>
          <a:lstStyle/>
          <a:p>
            <a:r>
              <a:rPr lang="en-US" dirty="0" smtClean="0"/>
              <a:t>The syntax of functor application is also similar to that of function application, and the result must be bound to the name of a module:</a:t>
            </a:r>
          </a:p>
          <a:p>
            <a:endParaRPr lang="en-US" dirty="0"/>
          </a:p>
          <a:p>
            <a:r>
              <a:rPr lang="en-US" dirty="0" smtClean="0">
                <a:latin typeface="Source Code Pro" panose="020B0509030403020204" pitchFamily="49" charset="0"/>
              </a:rPr>
              <a:t>&lt;Argument&gt;</a:t>
            </a:r>
            <a:r>
              <a:rPr lang="en-US" dirty="0" smtClean="0"/>
              <a:t> is a module satisfying the signature of parameter of </a:t>
            </a:r>
            <a:r>
              <a:rPr lang="en-US" dirty="0" smtClean="0">
                <a:latin typeface="Source Code Pro" panose="020B0509030403020204" pitchFamily="49" charset="0"/>
              </a:rPr>
              <a:t>&lt;Functor&gt;</a:t>
            </a:r>
          </a:p>
          <a:p>
            <a:r>
              <a:rPr lang="en-US" dirty="0" smtClean="0"/>
              <a:t>For example, here is an instance of the signature </a:t>
            </a:r>
            <a:r>
              <a:rPr lang="en-US" dirty="0" smtClean="0">
                <a:latin typeface="Source Code Pro" panose="020B0509030403020204" pitchFamily="49" charset="0"/>
              </a:rPr>
              <a:t>S</a:t>
            </a:r>
            <a:r>
              <a:rPr lang="en-US" dirty="0" smtClean="0"/>
              <a:t> from earlier:</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163" y="3232150"/>
            <a:ext cx="50196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880167"/>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endParaRPr lang="en-US" dirty="0" smtClean="0"/>
          </a:p>
          <a:p>
            <a:endParaRPr lang="en-US" dirty="0"/>
          </a:p>
          <a:p>
            <a:endParaRPr lang="en-US" dirty="0" smtClean="0"/>
          </a:p>
          <a:p>
            <a:r>
              <a:rPr lang="en-US" dirty="0" smtClean="0"/>
              <a:t>It is then possible to apply the functor </a:t>
            </a:r>
            <a:r>
              <a:rPr lang="en-US" dirty="0" smtClean="0">
                <a:latin typeface="Source Code Pro" panose="020B0509030403020204" pitchFamily="49" charset="0"/>
              </a:rPr>
              <a:t>F</a:t>
            </a:r>
            <a:r>
              <a:rPr lang="en-US" dirty="0" smtClean="0"/>
              <a:t>:</a:t>
            </a:r>
          </a:p>
          <a:p>
            <a:endParaRPr lang="en-US" dirty="0"/>
          </a:p>
          <a:p>
            <a:r>
              <a:rPr lang="en-US" dirty="0" smtClean="0"/>
              <a:t>The use of the module </a:t>
            </a:r>
            <a:r>
              <a:rPr lang="en-US" dirty="0" smtClean="0">
                <a:latin typeface="Source Code Pro" panose="020B0509030403020204" pitchFamily="49" charset="0"/>
              </a:rPr>
              <a:t>M1</a:t>
            </a:r>
            <a:r>
              <a:rPr lang="en-US" dirty="0" smtClean="0"/>
              <a:t> is as usual:</a:t>
            </a:r>
          </a:p>
          <a:p>
            <a:endParaRPr lang="en-US" dirty="0"/>
          </a:p>
          <a:p>
            <a:endParaRPr lang="en-US" dirty="0" smtClean="0"/>
          </a:p>
          <a:p>
            <a:endParaRPr lang="en-US" dirty="0"/>
          </a:p>
          <a:p>
            <a:r>
              <a:rPr lang="en-US" dirty="0" smtClean="0"/>
              <a:t>Here are some precise illustrations of two points relating to the rule of definition and application of a functor:</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600075"/>
            <a:ext cx="30480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2314575"/>
            <a:ext cx="32956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5075" y="3200400"/>
            <a:ext cx="41338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12499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lvl="1"/>
            <a:r>
              <a:rPr lang="en-US" i="1" dirty="0" smtClean="0"/>
              <a:t>The evaluation of the elements of a functor takes place at the moment of application.</a:t>
            </a:r>
            <a:br>
              <a:rPr lang="en-US" i="1" dirty="0" smtClean="0"/>
            </a:br>
            <a:r>
              <a:rPr lang="en-US" i="1" dirty="0" smtClean="0"/>
              <a:t/>
            </a:r>
            <a:br>
              <a:rPr lang="en-US" i="1" dirty="0" smtClean="0"/>
            </a:br>
            <a:r>
              <a:rPr lang="en-US" dirty="0" smtClean="0"/>
              <a:t>For example:</a:t>
            </a:r>
          </a:p>
          <a:p>
            <a:pPr lvl="1"/>
            <a:endParaRPr lang="en-US" i="1" dirty="0"/>
          </a:p>
          <a:p>
            <a:pPr lvl="1"/>
            <a:endParaRPr lang="en-US" i="1" dirty="0" smtClean="0"/>
          </a:p>
          <a:p>
            <a:pPr lvl="1"/>
            <a:endParaRPr lang="en-US" i="1" dirty="0"/>
          </a:p>
          <a:p>
            <a:pPr lvl="1"/>
            <a:endParaRPr lang="en-US" i="1" dirty="0" smtClean="0"/>
          </a:p>
          <a:p>
            <a:pPr lvl="1"/>
            <a:r>
              <a:rPr lang="en-US" i="1" dirty="0" smtClean="0"/>
              <a:t>Each application of a functor produces a new distinct module.</a:t>
            </a:r>
            <a:br>
              <a:rPr lang="en-US" i="1" dirty="0" smtClean="0"/>
            </a:br>
            <a:r>
              <a:rPr lang="en-US" i="1" dirty="0" smtClean="0"/>
              <a:t/>
            </a:r>
            <a:br>
              <a:rPr lang="en-US" i="1" dirty="0" smtClean="0"/>
            </a:br>
            <a:r>
              <a:rPr lang="en-US" dirty="0" smtClean="0"/>
              <a:t>In particular, if a functor produces modules with internal state, those states are distinct. For example:</a:t>
            </a:r>
            <a:endParaRPr lang="en-US" i="1"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2133600"/>
            <a:ext cx="51625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681812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smtClean="0"/>
          </a:p>
          <a:p>
            <a:endParaRPr lang="en-US" dirty="0"/>
          </a:p>
          <a:p>
            <a:endParaRPr lang="en-US" dirty="0" smtClean="0"/>
          </a:p>
          <a:p>
            <a:endParaRPr lang="en-US" dirty="0"/>
          </a:p>
          <a:p>
            <a:pPr marL="0" indent="0">
              <a:buNone/>
            </a:pPr>
            <a:endParaRPr lang="en-US" dirty="0" smtClean="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8" y="533400"/>
            <a:ext cx="522922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313582"/>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Explicit typing of the results of functors</a:t>
            </a:r>
            <a:endParaRPr lang="en-US" dirty="0"/>
          </a:p>
        </p:txBody>
      </p:sp>
      <p:sp>
        <p:nvSpPr>
          <p:cNvPr id="3" name="Content Placeholder 2"/>
          <p:cNvSpPr>
            <a:spLocks noGrp="1"/>
          </p:cNvSpPr>
          <p:nvPr>
            <p:ph idx="1"/>
          </p:nvPr>
        </p:nvSpPr>
        <p:spPr/>
        <p:txBody>
          <a:bodyPr/>
          <a:lstStyle/>
          <a:p>
            <a:r>
              <a:rPr lang="en-US" dirty="0" smtClean="0"/>
              <a:t>As functors are part of the operation of language types it is naturally possible to render explicitly the signature of their results</a:t>
            </a:r>
          </a:p>
          <a:p>
            <a:r>
              <a:rPr lang="en-US" dirty="0" smtClean="0"/>
              <a:t>For this purpose, we use the same notation as for functions</a:t>
            </a:r>
          </a:p>
          <a:p>
            <a:r>
              <a:rPr lang="en-US" dirty="0" smtClean="0"/>
              <a:t>Consider for example the following signature:</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263" y="4905375"/>
            <a:ext cx="34194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38398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We can then reconsider an earlier example and explicitly type the result for the functor F in two different ways:</a:t>
            </a:r>
          </a:p>
          <a:p>
            <a:endParaRPr lang="en-US" dirty="0"/>
          </a:p>
          <a:p>
            <a:endParaRPr lang="en-US" dirty="0" smtClean="0"/>
          </a:p>
          <a:p>
            <a:endParaRPr lang="en-US" dirty="0"/>
          </a:p>
          <a:p>
            <a:endParaRPr lang="en-US" dirty="0" smtClean="0"/>
          </a:p>
          <a:p>
            <a:endParaRPr lang="en-US" dirty="0"/>
          </a:p>
          <a:p>
            <a:r>
              <a:rPr lang="en-US" dirty="0" smtClean="0"/>
              <a:t>Explicit typing induces information hiding of the elements contained in the body of the functor</a:t>
            </a: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050" y="2203450"/>
            <a:ext cx="5802313"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0004204"/>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rules are the following and reflect directly those which apply to modules:</a:t>
            </a:r>
          </a:p>
          <a:p>
            <a:pPr marL="0" indent="0">
              <a:buNone/>
            </a:pPr>
            <a:r>
              <a:rPr lang="en-US" b="1" dirty="0" smtClean="0"/>
              <a:t>Rule (1) : the visibility of the result of a functor :</a:t>
            </a:r>
            <a:r>
              <a:rPr lang="en-US" dirty="0" smtClean="0"/>
              <a:t> The result of a functor unless explicitly typed by a signature has public contents.</a:t>
            </a:r>
          </a:p>
          <a:p>
            <a:pPr marL="0" indent="0">
              <a:buNone/>
            </a:pPr>
            <a:r>
              <a:rPr lang="en-US" b="1" dirty="0" smtClean="0"/>
              <a:t>Rule (2) : the visibility of the result of a functor :</a:t>
            </a:r>
            <a:r>
              <a:rPr lang="en-US" dirty="0" smtClean="0"/>
              <a:t> The result of a functor explicitly typed by a signature </a:t>
            </a:r>
            <a:r>
              <a:rPr lang="en-US" dirty="0" smtClean="0">
                <a:latin typeface="Source Code Pro" panose="020B0509030403020204" pitchFamily="49" charset="0"/>
              </a:rPr>
              <a:t>S</a:t>
            </a:r>
            <a:r>
              <a:rPr lang="en-US" dirty="0" smtClean="0"/>
              <a:t> has public contents limited to those defined in the definition of </a:t>
            </a:r>
            <a:r>
              <a:rPr lang="en-US" dirty="0" smtClean="0">
                <a:latin typeface="Source Code Pro" panose="020B0509030403020204" pitchFamily="49" charset="0"/>
              </a:rPr>
              <a:t>S</a:t>
            </a:r>
            <a:r>
              <a:rPr lang="en-US" dirty="0" smtClean="0"/>
              <a:t> (with the exception of abstract types).</a:t>
            </a:r>
            <a:endParaRPr lang="en-US" b="1" dirty="0"/>
          </a:p>
        </p:txBody>
      </p:sp>
    </p:spTree>
    <p:extLst>
      <p:ext uri="{BB962C8B-B14F-4D97-AF65-F5344CB8AC3E}">
        <p14:creationId xmlns:p14="http://schemas.microsoft.com/office/powerpoint/2010/main" val="712500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types</a:t>
            </a:r>
            <a:endParaRPr lang="en-US" dirty="0"/>
          </a:p>
        </p:txBody>
      </p:sp>
      <p:sp>
        <p:nvSpPr>
          <p:cNvPr id="3" name="Content Placeholder 2"/>
          <p:cNvSpPr>
            <a:spLocks noGrp="1"/>
          </p:cNvSpPr>
          <p:nvPr>
            <p:ph idx="1"/>
          </p:nvPr>
        </p:nvSpPr>
        <p:spPr/>
        <p:txBody>
          <a:bodyPr/>
          <a:lstStyle/>
          <a:p>
            <a:r>
              <a:rPr lang="en-US" dirty="0" smtClean="0"/>
              <a:t>The signatures of the last section shows that it is possible to use the keyword </a:t>
            </a:r>
            <a:r>
              <a:rPr lang="en-US" dirty="0" smtClean="0">
                <a:latin typeface="Source Code Pro" panose="020B0509030403020204" pitchFamily="49" charset="0"/>
              </a:rPr>
              <a:t>type</a:t>
            </a:r>
            <a:r>
              <a:rPr lang="en-US" dirty="0" smtClean="0"/>
              <a:t> without necessarily associating it with an explicit definition</a:t>
            </a:r>
          </a:p>
          <a:p>
            <a:r>
              <a:rPr lang="en-US" dirty="0" smtClean="0"/>
              <a:t>E.g.</a:t>
            </a:r>
          </a:p>
          <a:p>
            <a:pPr lvl="1"/>
            <a:r>
              <a:rPr lang="en-US" dirty="0" smtClean="0">
                <a:latin typeface="Source Code Pro" panose="020B0509030403020204" pitchFamily="49" charset="0"/>
              </a:rPr>
              <a:t>type complex</a:t>
            </a:r>
          </a:p>
          <a:p>
            <a:pPr lvl="1"/>
            <a:r>
              <a:rPr lang="en-US" dirty="0" smtClean="0">
                <a:latin typeface="Source Code Pro" panose="020B0509030403020204" pitchFamily="49" charset="0"/>
              </a:rPr>
              <a:t>type point</a:t>
            </a:r>
          </a:p>
          <a:p>
            <a:pPr lvl="1"/>
            <a:r>
              <a:rPr lang="en-US" dirty="0" smtClean="0">
                <a:latin typeface="Source Code Pro" panose="020B0509030403020204" pitchFamily="49" charset="0"/>
              </a:rPr>
              <a:t>type ‘a </a:t>
            </a:r>
            <a:r>
              <a:rPr lang="en-US" dirty="0" err="1" smtClean="0">
                <a:latin typeface="Source Code Pro" panose="020B0509030403020204" pitchFamily="49" charset="0"/>
              </a:rPr>
              <a:t>lin</a:t>
            </a:r>
            <a:endParaRPr lang="en-US" dirty="0">
              <a:latin typeface="Source Code Pro" panose="020B0509030403020204" pitchFamily="49" charset="0"/>
            </a:endParaRPr>
          </a:p>
        </p:txBody>
      </p:sp>
    </p:spTree>
    <p:extLst>
      <p:ext uri="{BB962C8B-B14F-4D97-AF65-F5344CB8AC3E}">
        <p14:creationId xmlns:p14="http://schemas.microsoft.com/office/powerpoint/2010/main" val="1737309354"/>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We can verify the safe application of the functor </a:t>
            </a:r>
            <a:r>
              <a:rPr lang="en-US" dirty="0" err="1" smtClean="0">
                <a:latin typeface="Source Code Pro" panose="020B0509030403020204" pitchFamily="49" charset="0"/>
              </a:rPr>
              <a:t>F_explicit</a:t>
            </a:r>
            <a:r>
              <a:rPr lang="en-US" dirty="0" smtClean="0"/>
              <a:t> above:</a:t>
            </a:r>
          </a:p>
          <a:p>
            <a:endParaRPr lang="en-US" dirty="0"/>
          </a:p>
          <a:p>
            <a:endParaRPr lang="en-US" dirty="0" smtClean="0"/>
          </a:p>
          <a:p>
            <a:endParaRPr lang="en-US" dirty="0"/>
          </a:p>
          <a:p>
            <a:r>
              <a:rPr lang="en-US" dirty="0" smtClean="0"/>
              <a:t>The abstract type </a:t>
            </a:r>
            <a:r>
              <a:rPr lang="en-US" dirty="0" smtClean="0">
                <a:latin typeface="Source Code Pro" panose="020B0509030403020204" pitchFamily="49" charset="0"/>
              </a:rPr>
              <a:t>s</a:t>
            </a:r>
            <a:r>
              <a:rPr lang="en-US" dirty="0" smtClean="0"/>
              <a:t> of </a:t>
            </a:r>
            <a:r>
              <a:rPr lang="en-US" dirty="0" smtClean="0">
                <a:latin typeface="Source Code Pro" panose="020B0509030403020204" pitchFamily="49" charset="0"/>
              </a:rPr>
              <a:t>M1</a:t>
            </a:r>
            <a:r>
              <a:rPr lang="en-US" dirty="0" smtClean="0"/>
              <a:t> (from </a:t>
            </a:r>
            <a:r>
              <a:rPr lang="en-US" dirty="0" smtClean="0">
                <a:latin typeface="Source Code Pro" panose="020B0509030403020204" pitchFamily="49" charset="0"/>
              </a:rPr>
              <a:t>t</a:t>
            </a:r>
            <a:r>
              <a:rPr lang="en-US" dirty="0" smtClean="0"/>
              <a:t> of </a:t>
            </a:r>
            <a:r>
              <a:rPr lang="en-US" dirty="0" err="1" smtClean="0">
                <a:latin typeface="Source Code Pro" panose="020B0509030403020204" pitchFamily="49" charset="0"/>
              </a:rPr>
              <a:t>Increm</a:t>
            </a:r>
            <a:r>
              <a:rPr lang="en-US" dirty="0" smtClean="0"/>
              <a:t>) has become private since the result is explicitly typed</a:t>
            </a:r>
          </a:p>
          <a:p>
            <a:r>
              <a:rPr lang="en-US" dirty="0" smtClean="0"/>
              <a:t>Evidently, individual masking of abstract types and abstract sub-modules by the constructions with adapt too to the case of the results of functors</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1219200"/>
            <a:ext cx="8364537"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57307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One may than apply rigorous masking when programming with functors:</a:t>
            </a:r>
          </a:p>
          <a:p>
            <a:pPr marL="0" indent="0">
              <a:buNone/>
            </a:pPr>
            <a:r>
              <a:rPr lang="en-US" b="1" dirty="0" smtClean="0"/>
              <a:t>Modular programming with functors and rigorous masking : </a:t>
            </a:r>
            <a:endParaRPr lang="en-US" dirty="0" smtClean="0"/>
          </a:p>
          <a:p>
            <a:pPr marL="914400" lvl="1" indent="-514350">
              <a:buFont typeface="+mj-lt"/>
              <a:buAutoNum type="arabicPeriod"/>
            </a:pPr>
            <a:r>
              <a:rPr lang="en-US" dirty="0" smtClean="0"/>
              <a:t>Every functor sees its result explicitly typed by a signature;</a:t>
            </a:r>
          </a:p>
          <a:p>
            <a:pPr marL="914400" lvl="1" indent="-514350">
              <a:buFont typeface="+mj-lt"/>
              <a:buAutoNum type="arabicPeriod"/>
            </a:pPr>
            <a:r>
              <a:rPr lang="en-US" dirty="0" smtClean="0"/>
              <a:t>The constructions </a:t>
            </a:r>
            <a:r>
              <a:rPr lang="en-US" dirty="0" smtClean="0">
                <a:latin typeface="Source Code Pro" panose="020B0509030403020204" pitchFamily="49" charset="0"/>
              </a:rPr>
              <a:t>with type </a:t>
            </a:r>
            <a:r>
              <a:rPr lang="en-US" dirty="0" smtClean="0"/>
              <a:t>(resp. </a:t>
            </a:r>
            <a:r>
              <a:rPr lang="en-US" dirty="0" smtClean="0">
                <a:latin typeface="Source Code Pro" panose="020B0509030403020204" pitchFamily="49" charset="0"/>
              </a:rPr>
              <a:t>with module</a:t>
            </a:r>
            <a:r>
              <a:rPr lang="en-US" dirty="0" smtClean="0"/>
              <a:t>) are applied to the types (resp. sub-modules) as necessary.</a:t>
            </a:r>
          </a:p>
        </p:txBody>
      </p:sp>
    </p:spTree>
    <p:extLst>
      <p:ext uri="{BB962C8B-B14F-4D97-AF65-F5344CB8AC3E}">
        <p14:creationId xmlns:p14="http://schemas.microsoft.com/office/powerpoint/2010/main" val="1635265595"/>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 types and transmission of types</a:t>
            </a:r>
            <a:endParaRPr lang="en-US" dirty="0"/>
          </a:p>
        </p:txBody>
      </p:sp>
      <p:sp>
        <p:nvSpPr>
          <p:cNvPr id="3" name="Content Placeholder 2"/>
          <p:cNvSpPr>
            <a:spLocks noGrp="1"/>
          </p:cNvSpPr>
          <p:nvPr>
            <p:ph idx="1"/>
          </p:nvPr>
        </p:nvSpPr>
        <p:spPr/>
        <p:txBody>
          <a:bodyPr/>
          <a:lstStyle/>
          <a:p>
            <a:r>
              <a:rPr lang="en-US" dirty="0" smtClean="0"/>
              <a:t>If the explicit typing of the result of a functor can also benefit from type constraints, a new one appears however here : these constraints are able to be established between the types of the parameters of a functor and the types that appear in the body of this same functor</a:t>
            </a:r>
          </a:p>
          <a:p>
            <a:r>
              <a:rPr lang="en-US" dirty="0" smtClean="0"/>
              <a:t>One may recreate the example from the last section in the manner following:</a:t>
            </a:r>
            <a:endParaRPr lang="en-US" dirty="0"/>
          </a:p>
        </p:txBody>
      </p:sp>
    </p:spTree>
    <p:extLst>
      <p:ext uri="{BB962C8B-B14F-4D97-AF65-F5344CB8AC3E}">
        <p14:creationId xmlns:p14="http://schemas.microsoft.com/office/powerpoint/2010/main" val="1909864426"/>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endParaRPr lang="en-US" dirty="0" smtClean="0"/>
          </a:p>
          <a:p>
            <a:endParaRPr lang="en-US" dirty="0"/>
          </a:p>
          <a:p>
            <a:pPr marL="0" indent="0">
              <a:buNone/>
            </a:pPr>
            <a:endParaRPr lang="en-US" dirty="0" smtClean="0"/>
          </a:p>
          <a:p>
            <a:r>
              <a:rPr lang="en-US" dirty="0" smtClean="0"/>
              <a:t>The result signature </a:t>
            </a:r>
            <a:r>
              <a:rPr lang="en-US" dirty="0" smtClean="0">
                <a:latin typeface="Source Code Pro" panose="020B0509030403020204" pitchFamily="49" charset="0"/>
              </a:rPr>
              <a:t>S_RESULT</a:t>
            </a:r>
            <a:r>
              <a:rPr lang="en-US" dirty="0" smtClean="0"/>
              <a:t> depends here on </a:t>
            </a:r>
            <a:r>
              <a:rPr lang="en-US" dirty="0" smtClean="0">
                <a:latin typeface="Source Code Pro" panose="020B0509030403020204" pitchFamily="49" charset="0"/>
              </a:rPr>
              <a:t>M</a:t>
            </a:r>
            <a:r>
              <a:rPr lang="en-US" dirty="0" smtClean="0"/>
              <a:t> which is permissible since it is part of the environment of the constraint</a:t>
            </a:r>
          </a:p>
          <a:p>
            <a:pPr lvl="1"/>
            <a:r>
              <a:rPr lang="en-US" dirty="0" smtClean="0"/>
              <a:t>The type </a:t>
            </a:r>
            <a:r>
              <a:rPr lang="en-US" dirty="0" smtClean="0">
                <a:latin typeface="Source Code Pro" panose="020B0509030403020204" pitchFamily="49" charset="0"/>
              </a:rPr>
              <a:t>s</a:t>
            </a:r>
            <a:r>
              <a:rPr lang="en-US" dirty="0" smtClean="0"/>
              <a:t> is systematically rendered concrete by the relationship to the type </a:t>
            </a:r>
            <a:r>
              <a:rPr lang="en-US" dirty="0" smtClean="0">
                <a:latin typeface="Source Code Pro" panose="020B0509030403020204" pitchFamily="49" charset="0"/>
              </a:rPr>
              <a:t>t</a:t>
            </a:r>
            <a:r>
              <a:rPr lang="en-US" dirty="0" smtClean="0"/>
              <a:t> of the argument </a:t>
            </a:r>
            <a:r>
              <a:rPr lang="en-US" dirty="0" smtClean="0">
                <a:latin typeface="Source Code Pro" panose="020B0509030403020204" pitchFamily="49" charset="0"/>
              </a:rPr>
              <a:t>M</a:t>
            </a:r>
          </a:p>
          <a:p>
            <a:r>
              <a:rPr lang="en-US" dirty="0" smtClean="0"/>
              <a:t>Therefore, the application of the functor makes it possible to export a type without having to know </a:t>
            </a:r>
            <a:r>
              <a:rPr lang="en-US" i="1" dirty="0" smtClean="0"/>
              <a:t>a priori</a:t>
            </a:r>
            <a:r>
              <a:rPr lang="en-US" dirty="0" smtClean="0"/>
              <a:t> the identity:</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381000"/>
            <a:ext cx="41052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971862"/>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endParaRPr lang="en-US" dirty="0" smtClean="0"/>
          </a:p>
          <a:p>
            <a:pPr marL="0" indent="0">
              <a:buNone/>
            </a:pPr>
            <a:endParaRPr lang="en-US" dirty="0"/>
          </a:p>
          <a:p>
            <a:endParaRPr lang="en-US" dirty="0" smtClean="0"/>
          </a:p>
          <a:p>
            <a:r>
              <a:rPr lang="en-US" dirty="0" smtClean="0"/>
              <a:t>Contrary to the example of the preceding section, the type of the result module remains public thanks to the type constraint</a:t>
            </a:r>
          </a:p>
          <a:p>
            <a:r>
              <a:rPr lang="en-US" dirty="0" smtClean="0"/>
              <a:t>The type has been transmitted and made concrete through application of the functor</a:t>
            </a:r>
          </a:p>
          <a:p>
            <a:r>
              <a:rPr lang="en-US" dirty="0" smtClean="0"/>
              <a:t>In fact, functors offer the opportunity to use constraints which are concerned with such “type sharing”</a:t>
            </a:r>
            <a:endParaRPr lang="en-US" dirty="0"/>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713" y="685800"/>
            <a:ext cx="46005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614392"/>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Non-module parameters</a:t>
            </a:r>
            <a:endParaRPr lang="en-US" dirty="0"/>
          </a:p>
        </p:txBody>
      </p:sp>
      <p:sp>
        <p:nvSpPr>
          <p:cNvPr id="3" name="Content Placeholder 2"/>
          <p:cNvSpPr>
            <a:spLocks noGrp="1"/>
          </p:cNvSpPr>
          <p:nvPr>
            <p:ph idx="1"/>
          </p:nvPr>
        </p:nvSpPr>
        <p:spPr/>
        <p:txBody>
          <a:bodyPr/>
          <a:lstStyle/>
          <a:p>
            <a:r>
              <a:rPr lang="en-US" dirty="0" smtClean="0"/>
              <a:t>It is sometimes desirable to parametrize a functor by not only modules but also simple values</a:t>
            </a:r>
          </a:p>
          <a:p>
            <a:r>
              <a:rPr lang="en-US" dirty="0" smtClean="0"/>
              <a:t>OCaml does not directly allow this mixing of genres</a:t>
            </a:r>
          </a:p>
          <a:p>
            <a:r>
              <a:rPr lang="en-US" dirty="0" smtClean="0"/>
              <a:t>It suffices however to encapsulate the value to be transmitted in a module to obtain the desired effect. For example:</a:t>
            </a:r>
            <a:endParaRPr lang="en-US" dirty="0"/>
          </a:p>
        </p:txBody>
      </p:sp>
    </p:spTree>
    <p:extLst>
      <p:ext uri="{BB962C8B-B14F-4D97-AF65-F5344CB8AC3E}">
        <p14:creationId xmlns:p14="http://schemas.microsoft.com/office/powerpoint/2010/main" val="3636731688"/>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smtClean="0"/>
          </a:p>
          <a:p>
            <a:pPr marL="0" indent="0">
              <a:buNone/>
            </a:pPr>
            <a:endParaRPr lang="en-US" dirty="0"/>
          </a:p>
          <a:p>
            <a:endParaRPr lang="en-US" dirty="0" smtClean="0"/>
          </a:p>
          <a:p>
            <a:endParaRPr lang="en-US" dirty="0"/>
          </a:p>
          <a:p>
            <a:r>
              <a:rPr lang="en-US" dirty="0" smtClean="0"/>
              <a:t>Here is a less formal example</a:t>
            </a:r>
          </a:p>
          <a:p>
            <a:r>
              <a:rPr lang="en-US" dirty="0" smtClean="0"/>
              <a:t>It is about matrices on integers of a certain size (without masking and reduced to a simple operation):</a:t>
            </a:r>
            <a:endParaRPr lang="en-US" dirty="0"/>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3" y="457200"/>
            <a:ext cx="56673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8136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smtClean="0"/>
          </a:p>
          <a:p>
            <a:endParaRPr lang="en-US" dirty="0"/>
          </a:p>
          <a:p>
            <a:endParaRPr lang="en-US" dirty="0" smtClean="0"/>
          </a:p>
          <a:p>
            <a:endParaRPr lang="en-US" dirty="0"/>
          </a:p>
          <a:p>
            <a:pPr marL="0" indent="0">
              <a:buNone/>
            </a:pPr>
            <a:endParaRPr lang="en-US" dirty="0" smtClean="0"/>
          </a:p>
          <a:p>
            <a:r>
              <a:rPr lang="en-US" dirty="0" smtClean="0"/>
              <a:t>For example:</a:t>
            </a:r>
            <a:endParaRPr lang="en-US" dirty="0"/>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463" y="457200"/>
            <a:ext cx="758348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13" y="3962400"/>
            <a:ext cx="8002587"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773547"/>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By means of a functor, we remedy here the fact of not being able to define “dependent types”</a:t>
            </a:r>
          </a:p>
          <a:p>
            <a:r>
              <a:rPr lang="en-US" dirty="0" smtClean="0"/>
              <a:t>In fact, it is not possible in OCaml to give a type parameter on values such that:</a:t>
            </a:r>
            <a:br>
              <a:rPr lang="en-US" dirty="0" smtClean="0"/>
            </a:br>
            <a:r>
              <a:rPr lang="en-US" dirty="0" smtClean="0"/>
              <a:t/>
            </a:r>
            <a:br>
              <a:rPr lang="en-US" dirty="0" smtClean="0"/>
            </a:br>
            <a:r>
              <a:rPr lang="en-US" dirty="0" smtClean="0">
                <a:latin typeface="Source Code Pro" panose="020B0509030403020204" pitchFamily="49" charset="0"/>
              </a:rPr>
              <a:t># type (n : int, </a:t>
            </a:r>
            <a:r>
              <a:rPr lang="el-GR" dirty="0" smtClean="0">
                <a:latin typeface="Arial"/>
                <a:cs typeface="Arial"/>
              </a:rPr>
              <a:t>α</a:t>
            </a:r>
            <a:r>
              <a:rPr lang="en-US" dirty="0" smtClean="0">
                <a:latin typeface="Source Code Pro" panose="020B0509030403020204" pitchFamily="49" charset="0"/>
              </a:rPr>
              <a:t>) matrix = …</a:t>
            </a:r>
            <a:br>
              <a:rPr lang="en-US" dirty="0" smtClean="0">
                <a:latin typeface="Source Code Pro" panose="020B0509030403020204" pitchFamily="49" charset="0"/>
              </a:rPr>
            </a:br>
            <a:r>
              <a:rPr lang="en-US" dirty="0" smtClean="0">
                <a:latin typeface="Source Code Pro" panose="020B0509030403020204" pitchFamily="49" charset="0"/>
              </a:rPr>
              <a:t/>
            </a:r>
            <a:br>
              <a:rPr lang="en-US" dirty="0" smtClean="0">
                <a:latin typeface="Source Code Pro" panose="020B0509030403020204" pitchFamily="49" charset="0"/>
              </a:rPr>
            </a:br>
            <a:r>
              <a:rPr lang="en-US" dirty="0" smtClean="0"/>
              <a:t>with </a:t>
            </a:r>
            <a:r>
              <a:rPr lang="en-US" dirty="0" smtClean="0">
                <a:latin typeface="Source Code Pro" panose="020B0509030403020204" pitchFamily="49" charset="0"/>
              </a:rPr>
              <a:t>n</a:t>
            </a:r>
            <a:r>
              <a:rPr lang="en-US" dirty="0" smtClean="0"/>
              <a:t> instantiated by an integer</a:t>
            </a:r>
            <a:endParaRPr lang="en-US" dirty="0"/>
          </a:p>
        </p:txBody>
      </p:sp>
    </p:spTree>
    <p:extLst>
      <p:ext uri="{BB962C8B-B14F-4D97-AF65-F5344CB8AC3E}">
        <p14:creationId xmlns:p14="http://schemas.microsoft.com/office/powerpoint/2010/main" val="3455553362"/>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Functors : a generic modular programming type</a:t>
            </a:r>
            <a:endParaRPr lang="en-US" dirty="0"/>
          </a:p>
        </p:txBody>
      </p:sp>
      <p:sp>
        <p:nvSpPr>
          <p:cNvPr id="3" name="Content Placeholder 2"/>
          <p:cNvSpPr>
            <a:spLocks noGrp="1"/>
          </p:cNvSpPr>
          <p:nvPr>
            <p:ph idx="1"/>
          </p:nvPr>
        </p:nvSpPr>
        <p:spPr/>
        <p:txBody>
          <a:bodyPr/>
          <a:lstStyle/>
          <a:p>
            <a:r>
              <a:rPr lang="en-US" dirty="0" smtClean="0"/>
              <a:t>Functors constitute in ML, the principal tools of generic modular programming</a:t>
            </a:r>
          </a:p>
          <a:p>
            <a:r>
              <a:rPr lang="en-US" dirty="0" smtClean="0"/>
              <a:t>That is to say, the expression of abstractions over modules</a:t>
            </a:r>
          </a:p>
          <a:p>
            <a:r>
              <a:rPr lang="en-US" dirty="0" smtClean="0"/>
              <a:t>It is necessary to remark however that modular genericity is not a possibility exclusive to ML languages and that it does not necessarily take this form:</a:t>
            </a:r>
            <a:endParaRPr lang="en-US" dirty="0"/>
          </a:p>
        </p:txBody>
      </p:sp>
    </p:spTree>
    <p:extLst>
      <p:ext uri="{BB962C8B-B14F-4D97-AF65-F5344CB8AC3E}">
        <p14:creationId xmlns:p14="http://schemas.microsoft.com/office/powerpoint/2010/main" val="12796013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Definition: </a:t>
            </a:r>
            <a:br>
              <a:rPr lang="en-US" b="1" dirty="0" smtClean="0"/>
            </a:br>
            <a:r>
              <a:rPr lang="en-US" dirty="0" smtClean="0"/>
              <a:t/>
            </a:r>
            <a:br>
              <a:rPr lang="en-US" dirty="0" smtClean="0"/>
            </a:br>
            <a:r>
              <a:rPr lang="en-US" dirty="0" smtClean="0"/>
              <a:t>In a signature, a simple declaration of a name of a type is called an </a:t>
            </a:r>
            <a:r>
              <a:rPr lang="en-US" i="1" dirty="0" smtClean="0"/>
              <a:t>abstract type.</a:t>
            </a:r>
            <a:br>
              <a:rPr lang="en-US" i="1" dirty="0" smtClean="0"/>
            </a:br>
            <a:endParaRPr lang="en-US" i="1" dirty="0" smtClean="0"/>
          </a:p>
          <a:p>
            <a:r>
              <a:rPr lang="en-US" dirty="0" smtClean="0"/>
              <a:t>This name is justified because these types allow for an abstraction of the existence of particular types</a:t>
            </a:r>
          </a:p>
          <a:p>
            <a:endParaRPr lang="en-US" i="1" u="sng" dirty="0" smtClean="0"/>
          </a:p>
        </p:txBody>
      </p:sp>
    </p:spTree>
    <p:extLst>
      <p:ext uri="{BB962C8B-B14F-4D97-AF65-F5344CB8AC3E}">
        <p14:creationId xmlns:p14="http://schemas.microsoft.com/office/powerpoint/2010/main" val="2841753924"/>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1"/>
            <a:r>
              <a:rPr lang="en-US" dirty="0" smtClean="0"/>
              <a:t>C++ offers “parametric classes” or “class templates”</a:t>
            </a:r>
          </a:p>
          <a:p>
            <a:pPr lvl="2"/>
            <a:r>
              <a:rPr lang="en-US" dirty="0" smtClean="0"/>
              <a:t>The parameters of these constructions are not however types but simply instantiable by a rewriting mechanism proceeding compilation.</a:t>
            </a:r>
          </a:p>
          <a:p>
            <a:pPr lvl="2"/>
            <a:r>
              <a:rPr lang="en-US" dirty="0" smtClean="0"/>
              <a:t>The parametrized components therefore are not completely compilable without being instantiated and type control can only be established when they are actually used</a:t>
            </a:r>
          </a:p>
          <a:p>
            <a:pPr lvl="2"/>
            <a:r>
              <a:rPr lang="en-US" dirty="0" smtClean="0"/>
              <a:t>On the other hand, for reasons of optimization, each instantiation generates independent code distinct from the others</a:t>
            </a:r>
            <a:endParaRPr lang="en-US" dirty="0"/>
          </a:p>
        </p:txBody>
      </p:sp>
    </p:spTree>
    <p:extLst>
      <p:ext uri="{BB962C8B-B14F-4D97-AF65-F5344CB8AC3E}">
        <p14:creationId xmlns:p14="http://schemas.microsoft.com/office/powerpoint/2010/main" val="971408856"/>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lvl="1"/>
            <a:r>
              <a:rPr lang="en-US" dirty="0" smtClean="0"/>
              <a:t>The languages Eiffel and Java 1.5 offer generic constructions with standard parameters</a:t>
            </a:r>
          </a:p>
          <a:p>
            <a:pPr lvl="2"/>
            <a:r>
              <a:rPr lang="en-US" dirty="0" smtClean="0"/>
              <a:t>One speaks here of “genericity constraints”</a:t>
            </a:r>
          </a:p>
          <a:p>
            <a:pPr lvl="2"/>
            <a:r>
              <a:rPr lang="en-US" dirty="0" smtClean="0"/>
              <a:t>However these type constraints do  not allow a fine analysis of typing in all situations</a:t>
            </a:r>
          </a:p>
          <a:p>
            <a:pPr lvl="3"/>
            <a:r>
              <a:rPr lang="en-US" dirty="0" smtClean="0"/>
              <a:t>In these languages, the instantiation of parameters is often dependent on the inclusion polymorphism which benefits the objects</a:t>
            </a:r>
          </a:p>
          <a:p>
            <a:pPr lvl="1"/>
            <a:r>
              <a:rPr lang="en-US" dirty="0" smtClean="0"/>
              <a:t>In Ada, genericity over modules may equally be constrained and is strictly typed</a:t>
            </a:r>
          </a:p>
          <a:p>
            <a:pPr lvl="2"/>
            <a:r>
              <a:rPr lang="en-US" dirty="0" smtClean="0"/>
              <a:t>That genericity is however somewhat obstructed by cumbersome writing an use</a:t>
            </a:r>
          </a:p>
          <a:p>
            <a:r>
              <a:rPr lang="en-US" dirty="0" smtClean="0"/>
              <a:t>This rapid inventory leads us to highlight the advantages of modular genericity of the ML languages:</a:t>
            </a:r>
          </a:p>
        </p:txBody>
      </p:sp>
    </p:spTree>
    <p:extLst>
      <p:ext uri="{BB962C8B-B14F-4D97-AF65-F5344CB8AC3E}">
        <p14:creationId xmlns:p14="http://schemas.microsoft.com/office/powerpoint/2010/main" val="87999603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b="1" dirty="0" smtClean="0"/>
              <a:t>The specification of generic modular programming in ML : </a:t>
            </a:r>
            <a:r>
              <a:rPr lang="en-US" dirty="0" smtClean="0"/>
              <a:t>Functors are autonomous components, individually compilable, easy to use, strictly typed and genericity constrained. As modular components they are integrally integrated into the type system</a:t>
            </a:r>
          </a:p>
          <a:p>
            <a:r>
              <a:rPr lang="en-US" dirty="0" smtClean="0"/>
              <a:t>Let us develop the last point of the above</a:t>
            </a:r>
          </a:p>
          <a:p>
            <a:r>
              <a:rPr lang="en-US" dirty="0" smtClean="0"/>
              <a:t>We saw earlier that the relationship between signature/module is similar to the relationship of type/value:</a:t>
            </a:r>
            <a:endParaRPr lang="en-US" dirty="0"/>
          </a:p>
        </p:txBody>
      </p:sp>
    </p:spTree>
    <p:extLst>
      <p:ext uri="{BB962C8B-B14F-4D97-AF65-F5344CB8AC3E}">
        <p14:creationId xmlns:p14="http://schemas.microsoft.com/office/powerpoint/2010/main" val="315987372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0" indent="0">
              <a:buNone/>
            </a:pPr>
            <a:r>
              <a:rPr lang="en-US" i="1" dirty="0" smtClean="0"/>
              <a:t>                               value</a:t>
            </a:r>
            <a:r>
              <a:rPr lang="en-US" dirty="0" smtClean="0"/>
              <a:t> </a:t>
            </a:r>
            <a:r>
              <a:rPr lang="en-US" dirty="0" smtClean="0">
                <a:latin typeface="Arial"/>
                <a:cs typeface="Arial"/>
              </a:rPr>
              <a:t>↔ </a:t>
            </a:r>
            <a:r>
              <a:rPr lang="en-US" i="1" dirty="0" smtClean="0">
                <a:cs typeface="Arial"/>
              </a:rPr>
              <a:t>module</a:t>
            </a:r>
          </a:p>
          <a:p>
            <a:pPr marL="0" indent="0">
              <a:buNone/>
            </a:pPr>
            <a:r>
              <a:rPr lang="en-US" i="1" dirty="0" smtClean="0"/>
              <a:t>                                 type</a:t>
            </a:r>
            <a:r>
              <a:rPr lang="en-US" dirty="0" smtClean="0"/>
              <a:t> </a:t>
            </a:r>
            <a:r>
              <a:rPr lang="en-US" dirty="0" smtClean="0">
                <a:latin typeface="Arial"/>
                <a:cs typeface="Arial"/>
              </a:rPr>
              <a:t>↔ </a:t>
            </a:r>
            <a:r>
              <a:rPr lang="en-US" i="1" dirty="0" smtClean="0">
                <a:cs typeface="Arial"/>
              </a:rPr>
              <a:t>signature</a:t>
            </a:r>
          </a:p>
          <a:p>
            <a:pPr marL="0" indent="0">
              <a:buNone/>
            </a:pPr>
            <a:r>
              <a:rPr lang="en-US" i="1" dirty="0" smtClean="0"/>
              <a:t>                          function</a:t>
            </a:r>
            <a:r>
              <a:rPr lang="en-US" dirty="0" smtClean="0"/>
              <a:t> </a:t>
            </a:r>
            <a:r>
              <a:rPr lang="en-US" dirty="0">
                <a:latin typeface="Arial"/>
                <a:cs typeface="Arial"/>
              </a:rPr>
              <a:t>↔ </a:t>
            </a:r>
            <a:r>
              <a:rPr lang="en-US" i="1" dirty="0" smtClean="0">
                <a:cs typeface="Arial"/>
              </a:rPr>
              <a:t>functor</a:t>
            </a:r>
          </a:p>
          <a:p>
            <a:r>
              <a:rPr lang="en-US" dirty="0" smtClean="0">
                <a:cs typeface="Arial"/>
              </a:rPr>
              <a:t>Modules are defined and indeed typed like other values in the language, and signatures may have multiple instantiations</a:t>
            </a:r>
          </a:p>
          <a:p>
            <a:r>
              <a:rPr lang="en-US" dirty="0" smtClean="0">
                <a:cs typeface="Arial"/>
              </a:rPr>
              <a:t>From now on, we also know that functors allow to pass modules as arguments and return modules as results</a:t>
            </a:r>
          </a:p>
          <a:p>
            <a:r>
              <a:rPr lang="en-US" dirty="0" smtClean="0">
                <a:cs typeface="Arial"/>
              </a:rPr>
              <a:t>We shall see later that they have their own signatures and they accept other functors as arguments</a:t>
            </a:r>
            <a:endParaRPr lang="en-US" dirty="0"/>
          </a:p>
          <a:p>
            <a:pPr marL="0" indent="0" algn="ctr">
              <a:buNone/>
            </a:pPr>
            <a:endParaRPr lang="en-US" i="1" dirty="0"/>
          </a:p>
          <a:p>
            <a:pPr marL="0" indent="0" algn="ctr">
              <a:buNone/>
            </a:pPr>
            <a:endParaRPr lang="en-US" i="1" dirty="0"/>
          </a:p>
        </p:txBody>
      </p:sp>
    </p:spTree>
    <p:extLst>
      <p:ext uri="{BB962C8B-B14F-4D97-AF65-F5344CB8AC3E}">
        <p14:creationId xmlns:p14="http://schemas.microsoft.com/office/powerpoint/2010/main" val="539937033"/>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Thus very clearly, functors extend the parallel between the world of typical values and the world of modules</a:t>
            </a:r>
          </a:p>
          <a:p>
            <a:r>
              <a:rPr lang="en-US" dirty="0" smtClean="0"/>
              <a:t>Generic modular programming is similar to a language with typical functions which favors a functional style</a:t>
            </a:r>
          </a:p>
        </p:txBody>
      </p:sp>
    </p:spTree>
    <p:extLst>
      <p:ext uri="{BB962C8B-B14F-4D97-AF65-F5344CB8AC3E}">
        <p14:creationId xmlns:p14="http://schemas.microsoft.com/office/powerpoint/2010/main" val="3043184610"/>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Techniques for using functors</a:t>
            </a:r>
            <a:endParaRPr lang="en-US" dirty="0"/>
          </a:p>
        </p:txBody>
      </p:sp>
      <p:sp>
        <p:nvSpPr>
          <p:cNvPr id="5" name="Text Placeholder 4"/>
          <p:cNvSpPr>
            <a:spLocks noGrp="1"/>
          </p:cNvSpPr>
          <p:nvPr>
            <p:ph type="body" idx="1"/>
          </p:nvPr>
        </p:nvSpPr>
        <p:spPr/>
        <p:txBody>
          <a:bodyPr/>
          <a:lstStyle/>
          <a:p>
            <a:r>
              <a:rPr lang="en-US" dirty="0" smtClean="0"/>
              <a:t>Generic modular programming</a:t>
            </a:r>
            <a:endParaRPr lang="en-US" dirty="0"/>
          </a:p>
        </p:txBody>
      </p:sp>
    </p:spTree>
    <p:extLst>
      <p:ext uri="{BB962C8B-B14F-4D97-AF65-F5344CB8AC3E}">
        <p14:creationId xmlns:p14="http://schemas.microsoft.com/office/powerpoint/2010/main" val="3198280659"/>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229600" cy="5745163"/>
          </a:xfrm>
        </p:spPr>
        <p:txBody>
          <a:bodyPr>
            <a:normAutofit fontScale="92500" lnSpcReduction="20000"/>
          </a:bodyPr>
          <a:lstStyle/>
          <a:p>
            <a:r>
              <a:rPr lang="en-US" dirty="0" smtClean="0"/>
              <a:t>Use of functors is expressed in terms of natural and recurring forms</a:t>
            </a:r>
          </a:p>
          <a:p>
            <a:r>
              <a:rPr lang="en-US" dirty="0" smtClean="0"/>
              <a:t>It is also possible to extract “conceptual models”</a:t>
            </a:r>
          </a:p>
          <a:p>
            <a:r>
              <a:rPr lang="en-US" dirty="0" smtClean="0"/>
              <a:t>We present some of them here which consist for the most part in generalizations of modular programming techniques of which we have already spoken</a:t>
            </a:r>
          </a:p>
          <a:p>
            <a:pPr lvl="1"/>
            <a:r>
              <a:rPr lang="en-US" dirty="0" smtClean="0"/>
              <a:t>Generic inheritance</a:t>
            </a:r>
          </a:p>
          <a:p>
            <a:pPr lvl="1"/>
            <a:r>
              <a:rPr lang="en-US" dirty="0" smtClean="0"/>
              <a:t>Generic adaption</a:t>
            </a:r>
          </a:p>
          <a:p>
            <a:pPr lvl="1"/>
            <a:r>
              <a:rPr lang="en-US" dirty="0" smtClean="0"/>
              <a:t>Generic decoration</a:t>
            </a:r>
          </a:p>
          <a:p>
            <a:pPr lvl="1"/>
            <a:r>
              <a:rPr lang="en-US" dirty="0" smtClean="0"/>
              <a:t>Generic composition</a:t>
            </a:r>
          </a:p>
          <a:p>
            <a:pPr lvl="1"/>
            <a:r>
              <a:rPr lang="en-US" dirty="0" smtClean="0"/>
              <a:t>Types of generic data</a:t>
            </a:r>
          </a:p>
          <a:p>
            <a:r>
              <a:rPr lang="en-US" dirty="0" smtClean="0"/>
              <a:t>We will also develop the model of “control of genericity”</a:t>
            </a:r>
            <a:endParaRPr lang="en-US" dirty="0"/>
          </a:p>
        </p:txBody>
      </p:sp>
    </p:spTree>
    <p:extLst>
      <p:ext uri="{BB962C8B-B14F-4D97-AF65-F5344CB8AC3E}">
        <p14:creationId xmlns:p14="http://schemas.microsoft.com/office/powerpoint/2010/main" val="4184500604"/>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for using functors</a:t>
            </a:r>
            <a:endParaRPr lang="en-US" dirty="0"/>
          </a:p>
        </p:txBody>
      </p:sp>
      <p:sp>
        <p:nvSpPr>
          <p:cNvPr id="3" name="Content Placeholder 2"/>
          <p:cNvSpPr>
            <a:spLocks noGrp="1"/>
          </p:cNvSpPr>
          <p:nvPr>
            <p:ph idx="1"/>
          </p:nvPr>
        </p:nvSpPr>
        <p:spPr/>
        <p:txBody>
          <a:bodyPr/>
          <a:lstStyle/>
          <a:p>
            <a:r>
              <a:rPr lang="en-US" dirty="0" smtClean="0"/>
              <a:t>Generic modular inheritance</a:t>
            </a:r>
          </a:p>
          <a:p>
            <a:r>
              <a:rPr lang="en-US" dirty="0" smtClean="0"/>
              <a:t>Generic modular adaption</a:t>
            </a:r>
          </a:p>
          <a:p>
            <a:r>
              <a:rPr lang="en-US" dirty="0" smtClean="0"/>
              <a:t>Generic modular decoration</a:t>
            </a:r>
          </a:p>
          <a:p>
            <a:r>
              <a:rPr lang="en-US" dirty="0" smtClean="0"/>
              <a:t>Generic modular composites</a:t>
            </a:r>
          </a:p>
          <a:p>
            <a:r>
              <a:rPr lang="en-US" dirty="0" smtClean="0"/>
              <a:t>Types of generic data</a:t>
            </a:r>
          </a:p>
          <a:p>
            <a:endParaRPr lang="en-US" dirty="0"/>
          </a:p>
        </p:txBody>
      </p:sp>
    </p:spTree>
    <p:extLst>
      <p:ext uri="{BB962C8B-B14F-4D97-AF65-F5344CB8AC3E}">
        <p14:creationId xmlns:p14="http://schemas.microsoft.com/office/powerpoint/2010/main" val="782676152"/>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modular inheritance</a:t>
            </a:r>
            <a:endParaRPr lang="en-US" dirty="0"/>
          </a:p>
        </p:txBody>
      </p:sp>
      <p:sp>
        <p:nvSpPr>
          <p:cNvPr id="3" name="Content Placeholder 2"/>
          <p:cNvSpPr>
            <a:spLocks noGrp="1"/>
          </p:cNvSpPr>
          <p:nvPr>
            <p:ph idx="1"/>
          </p:nvPr>
        </p:nvSpPr>
        <p:spPr/>
        <p:txBody>
          <a:bodyPr/>
          <a:lstStyle/>
          <a:p>
            <a:r>
              <a:rPr lang="en-US" dirty="0" smtClean="0"/>
              <a:t>Functors permit inclusion of modules to be generic and with them, the techniques with which they are associated</a:t>
            </a:r>
          </a:p>
          <a:p>
            <a:r>
              <a:rPr lang="en-US" dirty="0" smtClean="0"/>
              <a:t>We had for example earlier pointed out that inclusion is like inheritance</a:t>
            </a:r>
          </a:p>
          <a:p>
            <a:pPr marL="0" indent="0">
              <a:buNone/>
            </a:pPr>
            <a:r>
              <a:rPr lang="en-US" b="1" dirty="0" smtClean="0"/>
              <a:t>Definition : </a:t>
            </a:r>
            <a:r>
              <a:rPr lang="en-US" dirty="0" smtClean="0"/>
              <a:t> Generic module inheritance is inheritance expressed by inclusion of modules and generalized to functors.</a:t>
            </a:r>
            <a:endParaRPr lang="en-US" b="1" dirty="0"/>
          </a:p>
        </p:txBody>
      </p:sp>
    </p:spTree>
    <p:extLst>
      <p:ext uri="{BB962C8B-B14F-4D97-AF65-F5344CB8AC3E}">
        <p14:creationId xmlns:p14="http://schemas.microsoft.com/office/powerpoint/2010/main" val="4001341989"/>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The extension of the type of complex numbers earlier illustrated an example of generic inheritance. First of all, recall a signature for simple sequential data:</a:t>
            </a:r>
          </a:p>
          <a:p>
            <a:endParaRPr lang="en-US" dirty="0"/>
          </a:p>
          <a:p>
            <a:endParaRPr lang="en-US" dirty="0" smtClean="0"/>
          </a:p>
          <a:p>
            <a:endParaRPr lang="en-US" dirty="0"/>
          </a:p>
          <a:p>
            <a:endParaRPr lang="en-US" dirty="0" smtClean="0"/>
          </a:p>
          <a:p>
            <a:r>
              <a:rPr lang="en-US" dirty="0" smtClean="0"/>
              <a:t>Suppose we wished to add functions that return the first and last element of a container</a:t>
            </a:r>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2638425"/>
            <a:ext cx="436245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3682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dirty="0" smtClean="0"/>
              <a:t>The interest of abstract types and the coherence of a signature :</a:t>
            </a:r>
            <a:br>
              <a:rPr lang="en-US" b="1" dirty="0" smtClean="0"/>
            </a:br>
            <a:endParaRPr lang="en-US" dirty="0" smtClean="0"/>
          </a:p>
          <a:p>
            <a:pPr marL="0" indent="0">
              <a:buNone/>
            </a:pPr>
            <a:r>
              <a:rPr lang="en-US" dirty="0" smtClean="0"/>
              <a:t>The abstract type of a signature </a:t>
            </a:r>
            <a:r>
              <a:rPr lang="en-US" dirty="0" smtClean="0">
                <a:latin typeface="Source Code Pro" panose="020B0509030403020204" pitchFamily="49" charset="0"/>
              </a:rPr>
              <a:t>S</a:t>
            </a:r>
            <a:r>
              <a:rPr lang="en-US" dirty="0" smtClean="0"/>
              <a:t> declares the names of types which are usable for the types of other elements in </a:t>
            </a:r>
            <a:r>
              <a:rPr lang="en-US" dirty="0" smtClean="0">
                <a:latin typeface="Source Code Pro" panose="020B0509030403020204" pitchFamily="49" charset="0"/>
              </a:rPr>
              <a:t>S</a:t>
            </a:r>
            <a:r>
              <a:rPr lang="en-US" dirty="0" smtClean="0"/>
              <a:t>. They thus impose a global coherence to typing other elements of </a:t>
            </a:r>
            <a:r>
              <a:rPr lang="en-US" dirty="0" smtClean="0">
                <a:latin typeface="Source Code Pro" panose="020B0509030403020204" pitchFamily="49" charset="0"/>
              </a:rPr>
              <a:t>S</a:t>
            </a:r>
            <a:r>
              <a:rPr lang="en-US" dirty="0" smtClean="0"/>
              <a:t> and this without dependence on the definitions of these types.</a:t>
            </a:r>
            <a:endParaRPr lang="en-US" dirty="0"/>
          </a:p>
        </p:txBody>
      </p:sp>
    </p:spTree>
    <p:extLst>
      <p:ext uri="{BB962C8B-B14F-4D97-AF65-F5344CB8AC3E}">
        <p14:creationId xmlns:p14="http://schemas.microsoft.com/office/powerpoint/2010/main" val="2295742246"/>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resulting signature would then be defined by inheritance of </a:t>
            </a:r>
            <a:r>
              <a:rPr lang="en-US" dirty="0" smtClean="0">
                <a:latin typeface="Source Code Pro" panose="020B0509030403020204" pitchFamily="49" charset="0"/>
              </a:rPr>
              <a:t>LINEAR_CONTAINER</a:t>
            </a:r>
            <a:r>
              <a:rPr lang="en-US" dirty="0" smtClean="0"/>
              <a:t>:</a:t>
            </a:r>
          </a:p>
          <a:p>
            <a:endParaRPr lang="en-US" dirty="0"/>
          </a:p>
          <a:p>
            <a:pPr marL="0" indent="0">
              <a:buNone/>
            </a:pPr>
            <a:endParaRPr lang="en-US" dirty="0"/>
          </a:p>
          <a:p>
            <a:r>
              <a:rPr lang="en-US" dirty="0" smtClean="0"/>
              <a:t>So, the operation of extending an instance of </a:t>
            </a:r>
            <a:r>
              <a:rPr lang="en-US" dirty="0" smtClean="0">
                <a:latin typeface="Source Code Pro" panose="020B0509030403020204" pitchFamily="49" charset="0"/>
              </a:rPr>
              <a:t>LINEAR_CONTAINER</a:t>
            </a:r>
            <a:r>
              <a:rPr lang="en-US" dirty="0" smtClean="0"/>
              <a:t> can be summed up by a functor:</a:t>
            </a: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163" y="1476375"/>
            <a:ext cx="5019675"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38" y="4267200"/>
            <a:ext cx="7754937"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317431"/>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One notes here a property which echoes the case of modules</a:t>
            </a:r>
          </a:p>
          <a:p>
            <a:pPr lvl="1"/>
            <a:r>
              <a:rPr lang="en-US" dirty="0" smtClean="0"/>
              <a:t>Functors do not have privileged access to their arguments</a:t>
            </a:r>
          </a:p>
          <a:p>
            <a:pPr lvl="1"/>
            <a:r>
              <a:rPr lang="en-US" dirty="0" smtClean="0"/>
              <a:t>They must therefore use the available constructors and accessors</a:t>
            </a:r>
          </a:p>
          <a:p>
            <a:r>
              <a:rPr lang="en-US" dirty="0" smtClean="0"/>
              <a:t>Here are two implementations of </a:t>
            </a:r>
            <a:r>
              <a:rPr lang="en-US" dirty="0" smtClean="0">
                <a:latin typeface="Source Code Pro" panose="020B0509030403020204" pitchFamily="49" charset="0"/>
              </a:rPr>
              <a:t>LINEAR_CONTAINER</a:t>
            </a:r>
            <a:r>
              <a:rPr lang="en-US" dirty="0" smtClean="0"/>
              <a:t>, one based on lists, the other on arrays:</a:t>
            </a:r>
            <a:endParaRPr lang="en-US" dirty="0"/>
          </a:p>
        </p:txBody>
      </p:sp>
    </p:spTree>
    <p:extLst>
      <p:ext uri="{BB962C8B-B14F-4D97-AF65-F5344CB8AC3E}">
        <p14:creationId xmlns:p14="http://schemas.microsoft.com/office/powerpoint/2010/main" val="1260352581"/>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163" y="885825"/>
            <a:ext cx="6288087"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2494062"/>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By application of only the one functor </a:t>
            </a:r>
            <a:r>
              <a:rPr lang="en-US" dirty="0" err="1"/>
              <a:t>Lin_ext</a:t>
            </a:r>
            <a:r>
              <a:rPr lang="en-US" dirty="0"/>
              <a:t> it is then </a:t>
            </a:r>
            <a:r>
              <a:rPr lang="en-US" dirty="0" smtClean="0"/>
              <a:t>possible to obtain two distinct implementations that satisfy </a:t>
            </a:r>
            <a:r>
              <a:rPr lang="en-US" dirty="0" smtClean="0">
                <a:latin typeface="Source Code Pro" panose="020B0509030403020204" pitchFamily="49" charset="0"/>
              </a:rPr>
              <a:t>LINEAR_CONTAINER_EXT</a:t>
            </a:r>
            <a:r>
              <a:rPr lang="en-US" dirty="0" smtClean="0"/>
              <a:t>:</a:t>
            </a:r>
          </a:p>
          <a:p>
            <a:endParaRPr lang="en-US" dirty="0"/>
          </a:p>
          <a:p>
            <a:r>
              <a:rPr lang="en-US" dirty="0" smtClean="0"/>
              <a:t>The extension of an instance </a:t>
            </a:r>
            <a:r>
              <a:rPr lang="en-US" dirty="0" smtClean="0">
                <a:latin typeface="Source Code Pro" panose="020B0509030403020204" pitchFamily="49" charset="0"/>
              </a:rPr>
              <a:t>M</a:t>
            </a:r>
            <a:r>
              <a:rPr lang="en-US" dirty="0" smtClean="0"/>
              <a:t> of </a:t>
            </a:r>
            <a:r>
              <a:rPr lang="en-US" dirty="0" smtClean="0">
                <a:latin typeface="Source Code Pro" panose="020B0509030403020204" pitchFamily="49" charset="0"/>
              </a:rPr>
              <a:t>LINEAR_CONTAINER</a:t>
            </a:r>
            <a:r>
              <a:rPr lang="en-US" dirty="0" smtClean="0"/>
              <a:t> does not therefore depend on the implementation of </a:t>
            </a:r>
            <a:r>
              <a:rPr lang="en-US" dirty="0" smtClean="0">
                <a:latin typeface="Source Code Pro" panose="020B0509030403020204" pitchFamily="49" charset="0"/>
              </a:rPr>
              <a:t>M</a:t>
            </a:r>
          </a:p>
          <a:p>
            <a:r>
              <a:rPr lang="en-US" dirty="0" smtClean="0"/>
              <a:t>The extension is the result of the application of the functor </a:t>
            </a:r>
            <a:r>
              <a:rPr lang="en-US" dirty="0" err="1" smtClean="0">
                <a:latin typeface="Source Code Pro" panose="020B0509030403020204" pitchFamily="49" charset="0"/>
              </a:rPr>
              <a:t>Lin_ext</a:t>
            </a:r>
            <a:endParaRPr lang="en-US" dirty="0">
              <a:latin typeface="Source Code Pro" panose="020B0509030403020204" pitchFamily="49" charset="0"/>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2514600"/>
            <a:ext cx="51054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633441"/>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smtClean="0"/>
              <a:t>Specificity of the link defined by generic modular inheritance : </a:t>
            </a:r>
            <a:r>
              <a:rPr lang="en-US" dirty="0" smtClean="0"/>
              <a:t>The link between two modules is not established by their two signatures, but between a signature and a functor. Application of an “inheritance functor” solely realizes the particular implementation inheritance between the two modules.</a:t>
            </a:r>
            <a:endParaRPr lang="en-US" b="1" dirty="0"/>
          </a:p>
        </p:txBody>
      </p:sp>
    </p:spTree>
    <p:extLst>
      <p:ext uri="{BB962C8B-B14F-4D97-AF65-F5344CB8AC3E}">
        <p14:creationId xmlns:p14="http://schemas.microsoft.com/office/powerpoint/2010/main" val="1213815308"/>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modular adaption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One of the most common forms of inheritance is that of adaption of modules by inclusion</a:t>
            </a:r>
          </a:p>
          <a:p>
            <a:r>
              <a:rPr lang="en-US" dirty="0" smtClean="0"/>
              <a:t>This form of reutilization may equally be rendered generic:</a:t>
            </a:r>
          </a:p>
          <a:p>
            <a:pPr marL="0" indent="0">
              <a:buNone/>
            </a:pPr>
            <a:r>
              <a:rPr lang="en-US" b="1" dirty="0" smtClean="0"/>
              <a:t>Definition : </a:t>
            </a:r>
            <a:r>
              <a:rPr lang="en-US" dirty="0" smtClean="0"/>
              <a:t>Generic module adaption is a form of inheritance in which it is not necessary to extend or specialize.</a:t>
            </a:r>
          </a:p>
          <a:p>
            <a:r>
              <a:rPr lang="en-US" dirty="0" smtClean="0"/>
              <a:t>For example, let us discuss a datatype for “structured arithmetic” which needs to be adapted form the point of view of the naming of its elements and masking conventions</a:t>
            </a:r>
            <a:endParaRPr lang="en-US" dirty="0"/>
          </a:p>
        </p:txBody>
      </p:sp>
    </p:spTree>
    <p:extLst>
      <p:ext uri="{BB962C8B-B14F-4D97-AF65-F5344CB8AC3E}">
        <p14:creationId xmlns:p14="http://schemas.microsoft.com/office/powerpoint/2010/main" val="2249977458"/>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dirty="0" smtClean="0"/>
              <a:t>We can generalize this example to generic adaption</a:t>
            </a:r>
          </a:p>
          <a:p>
            <a:r>
              <a:rPr lang="en-US" dirty="0" smtClean="0"/>
              <a:t>Recall first of all the signature we have been using:</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This is very similar to a signature that could be used for the datatypes </a:t>
            </a:r>
            <a:r>
              <a:rPr lang="en-US" dirty="0" smtClean="0">
                <a:latin typeface="Source Code Pro" panose="020B0509030403020204" pitchFamily="49" charset="0"/>
              </a:rPr>
              <a:t>Int32</a:t>
            </a:r>
            <a:r>
              <a:rPr lang="en-US" dirty="0" smtClean="0"/>
              <a:t> and </a:t>
            </a:r>
            <a:r>
              <a:rPr lang="en-US" dirty="0" smtClean="0">
                <a:latin typeface="Source Code Pro" panose="020B0509030403020204" pitchFamily="49" charset="0"/>
              </a:rPr>
              <a:t>Int64</a:t>
            </a:r>
            <a:r>
              <a:rPr lang="en-US" dirty="0" smtClean="0"/>
              <a:t> of the OCaml standard library</a:t>
            </a:r>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1590675"/>
            <a:ext cx="35242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4606159"/>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For example:</a:t>
            </a:r>
          </a:p>
          <a:p>
            <a:endParaRPr lang="en-US" dirty="0"/>
          </a:p>
          <a:p>
            <a:endParaRPr lang="en-US" dirty="0" smtClean="0"/>
          </a:p>
          <a:p>
            <a:endParaRPr lang="en-US" dirty="0"/>
          </a:p>
          <a:p>
            <a:endParaRPr lang="en-US" dirty="0" smtClean="0"/>
          </a:p>
          <a:p>
            <a:endParaRPr lang="en-US" dirty="0"/>
          </a:p>
          <a:p>
            <a:r>
              <a:rPr lang="en-US" dirty="0" smtClean="0"/>
              <a:t>An “adaption functor” from one to the other can therefore be:</a:t>
            </a:r>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1066800"/>
            <a:ext cx="38576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035161"/>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r>
              <a:rPr lang="en-US" dirty="0" smtClean="0"/>
              <a:t>We have generalized here the adaption of names and masking conventions of all modules that satisfy ARITH_STRING</a:t>
            </a:r>
          </a:p>
          <a:p>
            <a:r>
              <a:rPr lang="en-US" dirty="0" smtClean="0"/>
              <a:t>Assuredly, this genre of manipulation is important for remedying those situations where signatures are incompatible for reasons benign</a:t>
            </a:r>
          </a:p>
          <a:p>
            <a:r>
              <a:rPr lang="en-US" dirty="0" smtClean="0"/>
              <a:t>The reusing of modular components is in its favor</a:t>
            </a:r>
            <a:endParaRPr 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938" y="552450"/>
            <a:ext cx="6078537"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7580653"/>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Generic modular decoration</a:t>
            </a:r>
            <a:endParaRPr lang="en-US" dirty="0"/>
          </a:p>
        </p:txBody>
      </p:sp>
      <p:sp>
        <p:nvSpPr>
          <p:cNvPr id="5" name="Content Placeholder 4"/>
          <p:cNvSpPr>
            <a:spLocks noGrp="1"/>
          </p:cNvSpPr>
          <p:nvPr>
            <p:ph idx="1"/>
          </p:nvPr>
        </p:nvSpPr>
        <p:spPr/>
        <p:txBody>
          <a:bodyPr/>
          <a:lstStyle/>
          <a:p>
            <a:r>
              <a:rPr lang="en-US" dirty="0" smtClean="0"/>
              <a:t>One particular case of generic adaption occurs sufficiently often to be distinguished from the others:</a:t>
            </a:r>
          </a:p>
          <a:p>
            <a:pPr marL="0" indent="0">
              <a:buNone/>
            </a:pPr>
            <a:r>
              <a:rPr lang="en-US" b="1" dirty="0" smtClean="0"/>
              <a:t>Definition : </a:t>
            </a:r>
            <a:r>
              <a:rPr lang="en-US" dirty="0" smtClean="0"/>
              <a:t>Generic module adaption which consists of plunging the elements of one module into another in order to add new traits of behavior without changing the signature.</a:t>
            </a:r>
            <a:endParaRPr lang="en-US" b="1" dirty="0"/>
          </a:p>
        </p:txBody>
      </p:sp>
    </p:spTree>
    <p:extLst>
      <p:ext uri="{BB962C8B-B14F-4D97-AF65-F5344CB8AC3E}">
        <p14:creationId xmlns:p14="http://schemas.microsoft.com/office/powerpoint/2010/main" val="39225086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Moreover, when parameters are abstract types, this makes possible expressions of typing patterns. E.g.</a:t>
            </a:r>
            <a:br>
              <a:rPr lang="en-US" dirty="0" smtClean="0"/>
            </a:br>
            <a:r>
              <a:rPr lang="en-US" dirty="0" smtClean="0"/>
              <a:t/>
            </a:r>
            <a:br>
              <a:rPr lang="en-US" dirty="0" smtClean="0"/>
            </a:br>
            <a:endParaRPr lang="en-US" dirty="0" smtClean="0"/>
          </a:p>
          <a:p>
            <a:r>
              <a:rPr lang="en-US" dirty="0" smtClean="0"/>
              <a:t>So, for example, the type </a:t>
            </a:r>
            <a:r>
              <a:rPr lang="en-US" dirty="0" smtClean="0">
                <a:latin typeface="Source Code Pro" panose="020B0509030403020204" pitchFamily="49" charset="0"/>
              </a:rPr>
              <a:t>‘a -&gt; ‘a </a:t>
            </a:r>
            <a:r>
              <a:rPr lang="en-US" dirty="0" err="1" smtClean="0">
                <a:latin typeface="Source Code Pro" panose="020B0509030403020204" pitchFamily="49" charset="0"/>
              </a:rPr>
              <a:t>lin</a:t>
            </a:r>
            <a:r>
              <a:rPr lang="en-US" dirty="0" smtClean="0">
                <a:latin typeface="Source Code Pro" panose="020B0509030403020204" pitchFamily="49" charset="0"/>
              </a:rPr>
              <a:t> -&gt; ‘a </a:t>
            </a:r>
            <a:r>
              <a:rPr lang="en-US" dirty="0" err="1" smtClean="0">
                <a:latin typeface="Source Code Pro" panose="020B0509030403020204" pitchFamily="49" charset="0"/>
              </a:rPr>
              <a:t>lin</a:t>
            </a:r>
            <a:r>
              <a:rPr lang="en-US" dirty="0" smtClean="0">
                <a:latin typeface="Source Code Pro" panose="020B0509030403020204" pitchFamily="49" charset="0"/>
              </a:rPr>
              <a:t> </a:t>
            </a:r>
            <a:r>
              <a:rPr lang="en-US" dirty="0" smtClean="0"/>
              <a:t>describes a generic operation of adding an element of type </a:t>
            </a:r>
            <a:r>
              <a:rPr lang="en-US" dirty="0" smtClean="0">
                <a:latin typeface="Source Code Pro" panose="020B0509030403020204" pitchFamily="49" charset="0"/>
              </a:rPr>
              <a:t>‘a</a:t>
            </a:r>
            <a:r>
              <a:rPr lang="en-US" dirty="0" smtClean="0"/>
              <a:t> to an </a:t>
            </a:r>
            <a:r>
              <a:rPr lang="en-US" dirty="0" smtClean="0">
                <a:latin typeface="Source Code Pro" panose="020B0509030403020204" pitchFamily="49" charset="0"/>
              </a:rPr>
              <a:t>‘a </a:t>
            </a:r>
            <a:r>
              <a:rPr lang="en-US" dirty="0" err="1" smtClean="0">
                <a:latin typeface="Source Code Pro" panose="020B0509030403020204" pitchFamily="49" charset="0"/>
              </a:rPr>
              <a:t>lin</a:t>
            </a:r>
            <a:r>
              <a:rPr lang="en-US" dirty="0" smtClean="0">
                <a:latin typeface="Source Code Pro" panose="020B0509030403020204" pitchFamily="49" charset="0"/>
              </a:rPr>
              <a:t> </a:t>
            </a:r>
            <a:r>
              <a:rPr lang="en-US" dirty="0" smtClean="0"/>
              <a:t>containing other elements of the same type</a:t>
            </a:r>
          </a:p>
          <a:p>
            <a:r>
              <a:rPr lang="en-US" dirty="0" smtClean="0"/>
              <a:t>In the implementation, the typing consistency will be ensured</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5" y="2057400"/>
            <a:ext cx="44386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8541730"/>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For example, such a “decoration” may systematically transform calculated values into rendered viewable graphics or generally enrich their appearance</a:t>
            </a:r>
          </a:p>
          <a:p>
            <a:r>
              <a:rPr lang="en-US" dirty="0" smtClean="0"/>
              <a:t>A decoration may equally well permit rapid verification, saving to a memory device, validation of their associated exceptions or assertions or tests</a:t>
            </a:r>
          </a:p>
          <a:p>
            <a:r>
              <a:rPr lang="en-US" dirty="0" smtClean="0"/>
              <a:t>Additionally, as the signature is held fixed, it is possible to compose decorations and attain a superposition of their respective behaviors</a:t>
            </a:r>
          </a:p>
          <a:p>
            <a:r>
              <a:rPr lang="en-US" dirty="0" smtClean="0"/>
              <a:t>Reconsider the example of a two-dimensional space with a distance:</a:t>
            </a:r>
            <a:endParaRPr lang="en-US" dirty="0"/>
          </a:p>
        </p:txBody>
      </p:sp>
    </p:spTree>
    <p:extLst>
      <p:ext uri="{BB962C8B-B14F-4D97-AF65-F5344CB8AC3E}">
        <p14:creationId xmlns:p14="http://schemas.microsoft.com/office/powerpoint/2010/main" val="307555707"/>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smtClean="0"/>
          </a:p>
          <a:p>
            <a:pPr marL="0" indent="0">
              <a:buNone/>
            </a:pPr>
            <a:endParaRPr lang="en-US" dirty="0"/>
          </a:p>
          <a:p>
            <a:endParaRPr lang="en-US" dirty="0" smtClean="0"/>
          </a:p>
          <a:p>
            <a:r>
              <a:rPr lang="en-US" dirty="0" smtClean="0"/>
              <a:t>One may wish to obtain a trace of the calculations when using an instance of the signature</a:t>
            </a:r>
          </a:p>
          <a:p>
            <a:r>
              <a:rPr lang="en-US" dirty="0" smtClean="0"/>
              <a:t>For example, here is a generic decoration which provides display of such information on the standard output device:</a:t>
            </a:r>
            <a:endParaRPr lang="en-US" dirty="0"/>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657225"/>
            <a:ext cx="52768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0476060"/>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All of the implementations of planes we have introduced are then transformable into impenitent chatter</a:t>
            </a:r>
            <a:endParaRPr lang="en-US" dirty="0"/>
          </a:p>
          <a:p>
            <a:r>
              <a:rPr lang="en-US" dirty="0" smtClean="0"/>
              <a:t>For example:</a:t>
            </a:r>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3" y="600075"/>
            <a:ext cx="7735887"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375240"/>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endParaRPr lang="en-US" dirty="0" smtClean="0"/>
          </a:p>
          <a:p>
            <a:endParaRPr lang="en-US" dirty="0"/>
          </a:p>
          <a:p>
            <a:endParaRPr lang="en-US" dirty="0" smtClean="0"/>
          </a:p>
          <a:p>
            <a:pPr marL="0" indent="0">
              <a:buNone/>
            </a:pPr>
            <a:endParaRPr lang="en-US" dirty="0"/>
          </a:p>
          <a:p>
            <a:endParaRPr lang="en-US" dirty="0" smtClean="0"/>
          </a:p>
          <a:p>
            <a:r>
              <a:rPr lang="en-US" dirty="0" smtClean="0"/>
              <a:t>Here is another important example of generic decoration</a:t>
            </a:r>
          </a:p>
          <a:p>
            <a:r>
              <a:rPr lang="en-US" dirty="0" smtClean="0"/>
              <a:t>Recall firstly that the means of specification in ML languages are limited as they can only describe algorithmic properties</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762000"/>
            <a:ext cx="565785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3391471"/>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r>
              <a:rPr lang="en-US" dirty="0"/>
              <a:t>The function </a:t>
            </a:r>
            <a:r>
              <a:rPr lang="en-US" dirty="0" err="1">
                <a:latin typeface="Source Code Pro" panose="020B0509030403020204" pitchFamily="49" charset="0"/>
              </a:rPr>
              <a:t>dist</a:t>
            </a:r>
            <a:r>
              <a:rPr lang="en-US" dirty="0"/>
              <a:t> of the signature above is far from specifying what is a function of distance in the mathematical </a:t>
            </a:r>
            <a:r>
              <a:rPr lang="en-US" dirty="0" smtClean="0"/>
              <a:t>sense</a:t>
            </a:r>
          </a:p>
          <a:p>
            <a:r>
              <a:rPr lang="en-US" dirty="0" smtClean="0"/>
              <a:t>Reconsider the example of the module </a:t>
            </a:r>
            <a:r>
              <a:rPr lang="en-US" dirty="0" err="1" smtClean="0">
                <a:latin typeface="Source Code Pro" panose="020B0509030403020204" pitchFamily="49" charset="0"/>
              </a:rPr>
              <a:t>Bugged_plane</a:t>
            </a:r>
            <a:r>
              <a:rPr lang="en-US" dirty="0" smtClean="0"/>
              <a:t> which satisfies the signature </a:t>
            </a:r>
            <a:r>
              <a:rPr lang="en-US" dirty="0" smtClean="0">
                <a:latin typeface="Source Code Pro" panose="020B0509030403020204" pitchFamily="49" charset="0"/>
              </a:rPr>
              <a:t>METRIC_SPACE_2D</a:t>
            </a:r>
            <a:r>
              <a:rPr lang="en-US" dirty="0" smtClean="0"/>
              <a:t> with a function </a:t>
            </a:r>
            <a:r>
              <a:rPr lang="en-US" dirty="0" err="1" smtClean="0">
                <a:latin typeface="Source Code Pro" panose="020B0509030403020204" pitchFamily="49" charset="0"/>
              </a:rPr>
              <a:t>dist</a:t>
            </a:r>
            <a:r>
              <a:rPr lang="en-US" dirty="0" smtClean="0"/>
              <a:t> which is not a distance</a:t>
            </a:r>
          </a:p>
          <a:p>
            <a:r>
              <a:rPr lang="en-US" dirty="0" smtClean="0"/>
              <a:t>It is possible to remedy the situation there and directly associate checks and link tests to the relevant properties</a:t>
            </a:r>
          </a:p>
          <a:p>
            <a:r>
              <a:rPr lang="en-US" dirty="0" smtClean="0"/>
              <a:t>This can be done independently of any particular implementation</a:t>
            </a:r>
          </a:p>
          <a:p>
            <a:r>
              <a:rPr lang="en-US" dirty="0" smtClean="0"/>
              <a:t>It is natural therefore to employ a generic program</a:t>
            </a:r>
          </a:p>
        </p:txBody>
      </p:sp>
    </p:spTree>
    <p:extLst>
      <p:ext uri="{BB962C8B-B14F-4D97-AF65-F5344CB8AC3E}">
        <p14:creationId xmlns:p14="http://schemas.microsoft.com/office/powerpoint/2010/main" val="962743383"/>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Here is a generic decoration that checks the axioms of distance over all instances that satisfy METRIC_SPACE_2D:</a:t>
            </a:r>
          </a:p>
          <a:p>
            <a:endParaRPr lang="en-US" dirty="0"/>
          </a:p>
          <a:p>
            <a:endParaRPr 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1905000"/>
            <a:ext cx="8507413"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4324333"/>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 idea of this functor then is to enforce checks over the distance function on each calculation</a:t>
            </a:r>
          </a:p>
          <a:p>
            <a:r>
              <a:rPr lang="en-US" dirty="0" smtClean="0"/>
              <a:t>Obviously, it is not a question here of formal verification or exhaustiveness of an implementation but to ensure at least a bit that it is well founded. So, for example:</a:t>
            </a:r>
            <a:endParaRPr 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863" y="4038600"/>
            <a:ext cx="5754687"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504560"/>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Conforming to the definition of decoration, the modules issued from </a:t>
            </a:r>
            <a:r>
              <a:rPr lang="en-US" dirty="0" err="1" smtClean="0">
                <a:latin typeface="Source Code Pro" panose="020B0509030403020204" pitchFamily="49" charset="0"/>
              </a:rPr>
              <a:t>Metric_test</a:t>
            </a:r>
            <a:r>
              <a:rPr lang="en-US" dirty="0" smtClean="0"/>
              <a:t> satisfy </a:t>
            </a:r>
            <a:r>
              <a:rPr lang="en-US" dirty="0" smtClean="0">
                <a:latin typeface="Source Code Pro" panose="020B0509030403020204" pitchFamily="49" charset="0"/>
              </a:rPr>
              <a:t>Metric_space_2D</a:t>
            </a:r>
          </a:p>
          <a:p>
            <a:r>
              <a:rPr lang="en-US" dirty="0" smtClean="0"/>
              <a:t>The modules are then substitutable in all circumstances</a:t>
            </a:r>
          </a:p>
          <a:p>
            <a:r>
              <a:rPr lang="en-US" dirty="0" smtClean="0"/>
              <a:t>Additionally, such a test functor may pre-exist any instance module of </a:t>
            </a:r>
            <a:r>
              <a:rPr lang="en-US" dirty="0" smtClean="0">
                <a:latin typeface="Source Code Pro" panose="020B0509030403020204" pitchFamily="49" charset="0"/>
              </a:rPr>
              <a:t>METRIC_SPACE_2D</a:t>
            </a:r>
            <a:r>
              <a:rPr lang="en-US" dirty="0" smtClean="0"/>
              <a:t> : it may then be made part of the specification</a:t>
            </a:r>
          </a:p>
          <a:p>
            <a:r>
              <a:rPr lang="en-US" dirty="0" smtClean="0"/>
              <a:t>Finally, we remark that the two preceding functors may be chained to superimpose their respective decorations:</a:t>
            </a:r>
            <a:endParaRPr lang="en-US" dirty="0"/>
          </a:p>
        </p:txBody>
      </p:sp>
    </p:spTree>
    <p:extLst>
      <p:ext uri="{BB962C8B-B14F-4D97-AF65-F5344CB8AC3E}">
        <p14:creationId xmlns:p14="http://schemas.microsoft.com/office/powerpoint/2010/main" val="1035895370"/>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smtClean="0"/>
          </a:p>
          <a:p>
            <a:endParaRPr lang="en-US" dirty="0"/>
          </a:p>
          <a:p>
            <a:endParaRPr lang="en-US" dirty="0" smtClean="0"/>
          </a:p>
          <a:p>
            <a:pPr marL="0" indent="0">
              <a:buNone/>
            </a:pPr>
            <a:endParaRPr lang="en-US"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457200"/>
            <a:ext cx="7421563"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0882208"/>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Generic modular composites</a:t>
            </a:r>
            <a:endParaRPr lang="en-US" dirty="0"/>
          </a:p>
        </p:txBody>
      </p:sp>
      <p:sp>
        <p:nvSpPr>
          <p:cNvPr id="7" name="Text Placeholder 6"/>
          <p:cNvSpPr>
            <a:spLocks noGrp="1"/>
          </p:cNvSpPr>
          <p:nvPr>
            <p:ph type="body" idx="1"/>
          </p:nvPr>
        </p:nvSpPr>
        <p:spPr/>
        <p:txBody>
          <a:bodyPr/>
          <a:lstStyle/>
          <a:p>
            <a:r>
              <a:rPr lang="en-US" dirty="0" smtClean="0"/>
              <a:t>Generic modular programming</a:t>
            </a:r>
            <a:endParaRPr lang="en-US" dirty="0"/>
          </a:p>
        </p:txBody>
      </p:sp>
    </p:spTree>
    <p:extLst>
      <p:ext uri="{BB962C8B-B14F-4D97-AF65-F5344CB8AC3E}">
        <p14:creationId xmlns:p14="http://schemas.microsoft.com/office/powerpoint/2010/main" val="15947331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Elements implemented in signatures</a:t>
            </a:r>
            <a:endParaRPr lang="en-US" dirty="0"/>
          </a:p>
        </p:txBody>
      </p:sp>
      <p:sp>
        <p:nvSpPr>
          <p:cNvPr id="3" name="Content Placeholder 2"/>
          <p:cNvSpPr>
            <a:spLocks noGrp="1"/>
          </p:cNvSpPr>
          <p:nvPr>
            <p:ph idx="1"/>
          </p:nvPr>
        </p:nvSpPr>
        <p:spPr/>
        <p:txBody>
          <a:bodyPr/>
          <a:lstStyle/>
          <a:p>
            <a:r>
              <a:rPr lang="en-US" dirty="0" smtClean="0"/>
              <a:t>Even if the main part of a signature is constituted merely of simple declarations, some of the elements can be implemented.</a:t>
            </a:r>
          </a:p>
          <a:p>
            <a:r>
              <a:rPr lang="en-US" dirty="0" smtClean="0"/>
              <a:t>It is possible to define exceptions: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25" y="3886200"/>
            <a:ext cx="47815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6480601"/>
      </p:ext>
    </p:extLst>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Generic modular composites</a:t>
            </a:r>
            <a:endParaRPr lang="en-US" dirty="0"/>
          </a:p>
        </p:txBody>
      </p:sp>
      <p:sp>
        <p:nvSpPr>
          <p:cNvPr id="5" name="Content Placeholder 4"/>
          <p:cNvSpPr>
            <a:spLocks noGrp="1"/>
          </p:cNvSpPr>
          <p:nvPr>
            <p:ph idx="1"/>
          </p:nvPr>
        </p:nvSpPr>
        <p:spPr/>
        <p:txBody>
          <a:bodyPr>
            <a:normAutofit lnSpcReduction="10000"/>
          </a:bodyPr>
          <a:lstStyle/>
          <a:p>
            <a:r>
              <a:rPr lang="en-US" dirty="0" smtClean="0"/>
              <a:t>There exists another characteristic case of generic adaptions, namely those that are related to generic decorations of datatypes:</a:t>
            </a:r>
          </a:p>
          <a:p>
            <a:pPr marL="0" indent="0">
              <a:buNone/>
            </a:pPr>
            <a:r>
              <a:rPr lang="en-US" b="1" dirty="0" smtClean="0"/>
              <a:t>Definition : </a:t>
            </a:r>
            <a:r>
              <a:rPr lang="en-US" dirty="0" smtClean="0"/>
              <a:t>A generic composition is a generic adaption which transforms a datatype </a:t>
            </a:r>
            <a:r>
              <a:rPr lang="en-US" dirty="0" smtClean="0">
                <a:latin typeface="Source Code Pro" panose="020B0509030403020204" pitchFamily="49" charset="0"/>
              </a:rPr>
              <a:t>T</a:t>
            </a:r>
            <a:r>
              <a:rPr lang="en-US" dirty="0" smtClean="0"/>
              <a:t> into a datatype on sets of instances.</a:t>
            </a:r>
          </a:p>
          <a:p>
            <a:r>
              <a:rPr lang="en-US" dirty="0" smtClean="0"/>
              <a:t>For example, consider a type for graphical elements of which here is one possible signature:</a:t>
            </a:r>
            <a:endParaRPr lang="en-US" dirty="0"/>
          </a:p>
        </p:txBody>
      </p:sp>
    </p:spTree>
    <p:extLst>
      <p:ext uri="{BB962C8B-B14F-4D97-AF65-F5344CB8AC3E}">
        <p14:creationId xmlns:p14="http://schemas.microsoft.com/office/powerpoint/2010/main" val="1330272946"/>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837"/>
            <a:ext cx="8229600" cy="5821363"/>
          </a:xfrm>
        </p:spPr>
        <p:txBody>
          <a:bodyPr/>
          <a:lstStyle/>
          <a:p>
            <a:endParaRPr lang="en-US" dirty="0" smtClean="0"/>
          </a:p>
          <a:p>
            <a:endParaRPr lang="en-US" dirty="0"/>
          </a:p>
          <a:p>
            <a:pPr marL="0" indent="0">
              <a:buNone/>
            </a:pPr>
            <a:endParaRPr lang="en-US" dirty="0" smtClean="0"/>
          </a:p>
          <a:p>
            <a:pPr marL="0" indent="0">
              <a:buNone/>
            </a:pPr>
            <a:endParaRPr lang="en-US" sz="2800" dirty="0" smtClean="0"/>
          </a:p>
          <a:p>
            <a:r>
              <a:rPr lang="en-US" sz="2400" dirty="0" smtClean="0"/>
              <a:t>The adaption functor following permits obtaining a type of lists of graphical elements from any implementation of a type of graphical element which satisfies </a:t>
            </a:r>
            <a:r>
              <a:rPr lang="en-US" sz="2400" dirty="0" smtClean="0">
                <a:latin typeface="Source Code Pro" panose="020B0509030403020204" pitchFamily="49" charset="0"/>
              </a:rPr>
              <a:t>GRAPHIC_ELEM</a:t>
            </a:r>
            <a:r>
              <a:rPr lang="en-US" sz="2400" dirty="0" smtClean="0"/>
              <a:t>:</a:t>
            </a:r>
            <a:endParaRPr lang="en-US" sz="2400"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463" y="609600"/>
            <a:ext cx="47910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3" y="3838575"/>
            <a:ext cx="7735887"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8556379"/>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lstStyle/>
          <a:p>
            <a:r>
              <a:rPr lang="en-US" sz="2400" dirty="0" smtClean="0"/>
              <a:t>Here is a simple instantiation of </a:t>
            </a:r>
            <a:r>
              <a:rPr lang="en-US" sz="2400" dirty="0" smtClean="0">
                <a:latin typeface="Source Code Pro" panose="020B0509030403020204" pitchFamily="49" charset="0"/>
              </a:rPr>
              <a:t>GRAPHIC_ELEM </a:t>
            </a:r>
            <a:r>
              <a:rPr lang="en-US" sz="2400" dirty="0" smtClean="0"/>
              <a:t>suitable for application of this functor:</a:t>
            </a:r>
          </a:p>
          <a:p>
            <a:endParaRPr lang="en-US" dirty="0"/>
          </a:p>
          <a:p>
            <a:endParaRPr lang="en-US" dirty="0" smtClean="0"/>
          </a:p>
          <a:p>
            <a:endParaRPr lang="en-US" dirty="0"/>
          </a:p>
          <a:p>
            <a:endParaRPr lang="en-US" dirty="0" smtClean="0"/>
          </a:p>
          <a:p>
            <a:endParaRPr lang="en-US" dirty="0" smtClean="0"/>
          </a:p>
          <a:p>
            <a:r>
              <a:rPr lang="en-US" sz="2400" dirty="0" smtClean="0"/>
              <a:t>For example,</a:t>
            </a:r>
            <a:endParaRPr lang="en-US" sz="2400"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88" y="1381125"/>
            <a:ext cx="8250237"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75" y="4724400"/>
            <a:ext cx="8069263"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8459671"/>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We can also create a type consisting of sets of sets and thus describe easily a graphical element of a more substantial complexity:</a:t>
            </a:r>
          </a:p>
          <a:p>
            <a:endParaRPr lang="en-US" dirty="0"/>
          </a:p>
          <a:p>
            <a:endParaRPr lang="en-US" dirty="0" smtClean="0"/>
          </a:p>
          <a:p>
            <a:endParaRPr lang="en-US" dirty="0"/>
          </a:p>
          <a:p>
            <a:endParaRPr lang="en-US" dirty="0" smtClean="0"/>
          </a:p>
          <a:p>
            <a:endParaRPr lang="en-US" dirty="0"/>
          </a:p>
          <a:p>
            <a:r>
              <a:rPr lang="en-US" dirty="0" smtClean="0"/>
              <a:t>We reused here the list of coordinates </a:t>
            </a:r>
            <a:r>
              <a:rPr lang="en-US" dirty="0" err="1" smtClean="0">
                <a:latin typeface="Source Code Pro" panose="020B0509030403020204" pitchFamily="49" charset="0"/>
              </a:rPr>
              <a:t>coord_list</a:t>
            </a:r>
            <a:r>
              <a:rPr lang="en-US" dirty="0" smtClean="0"/>
              <a:t> above as a set of translations of the graphical elements</a:t>
            </a:r>
            <a:endParaRPr lang="en-US"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828800"/>
            <a:ext cx="8278813"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65523"/>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We note that the modular framework in OCaml limits the possibilities of generic composites since the different types obtained are not directly compatible with each other : it is not because two types of data are derived from modules of the same signature that these types are compatible</a:t>
            </a:r>
            <a:endParaRPr lang="en-US" dirty="0"/>
          </a:p>
        </p:txBody>
      </p:sp>
    </p:spTree>
    <p:extLst>
      <p:ext uri="{BB962C8B-B14F-4D97-AF65-F5344CB8AC3E}">
        <p14:creationId xmlns:p14="http://schemas.microsoft.com/office/powerpoint/2010/main" val="1033088162"/>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generic data </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Relationships between modules defined by inclusion are also well suited to generalization by interposing a functor</a:t>
            </a:r>
          </a:p>
          <a:p>
            <a:r>
              <a:rPr lang="en-US" dirty="0" smtClean="0"/>
              <a:t>For example, module aggregation and module association between types of data may be rendered generic</a:t>
            </a:r>
          </a:p>
          <a:p>
            <a:r>
              <a:rPr lang="en-US" dirty="0" smtClean="0"/>
              <a:t>That idea motivates the following definition:</a:t>
            </a:r>
          </a:p>
          <a:p>
            <a:pPr marL="0" indent="0">
              <a:buNone/>
            </a:pPr>
            <a:r>
              <a:rPr lang="en-US" b="1" dirty="0" smtClean="0"/>
              <a:t>Definition : </a:t>
            </a:r>
            <a:r>
              <a:rPr lang="en-US" dirty="0" smtClean="0"/>
              <a:t>A generic module datatype is one such that the representation of its values is generalized by functor.</a:t>
            </a:r>
            <a:endParaRPr lang="en-US" b="1" dirty="0"/>
          </a:p>
        </p:txBody>
      </p:sp>
    </p:spTree>
    <p:extLst>
      <p:ext uri="{BB962C8B-B14F-4D97-AF65-F5344CB8AC3E}">
        <p14:creationId xmlns:p14="http://schemas.microsoft.com/office/powerpoint/2010/main" val="367400608"/>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a:bodyPr>
          <a:lstStyle/>
          <a:p>
            <a:r>
              <a:rPr lang="en-US" sz="2400" dirty="0" smtClean="0"/>
              <a:t>Conforming to the idea of genericity, only the application of a generic datatype will make it possible to produce a particular datatype</a:t>
            </a:r>
          </a:p>
          <a:p>
            <a:r>
              <a:rPr lang="en-US" sz="2400" dirty="0" smtClean="0"/>
              <a:t>Reconsider the example of graphical environments according to the “data-driven” programming technique:</a:t>
            </a:r>
            <a:endParaRPr lang="en-US" sz="2400"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2409825"/>
            <a:ext cx="54483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856575"/>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smtClean="0"/>
              <a:t>The type may be rendered generic by replacing the explicit link of T with the parameter of a functor:</a:t>
            </a:r>
          </a:p>
          <a:p>
            <a:endParaRPr lang="en-US" dirty="0"/>
          </a:p>
          <a:p>
            <a:endParaRPr lang="en-US" dirty="0" smtClean="0"/>
          </a:p>
          <a:p>
            <a:endParaRPr lang="en-US" dirty="0"/>
          </a:p>
          <a:p>
            <a:endParaRPr lang="en-US" dirty="0" smtClean="0"/>
          </a:p>
          <a:p>
            <a:r>
              <a:rPr lang="en-US" dirty="0" smtClean="0"/>
              <a:t>The functor permits then construction of modules adapted to each implementation of association tables we have at our disposal, for example, one based on lists or, one based on red-black trees:</a:t>
            </a:r>
            <a:endParaRPr lang="en-US"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876425"/>
            <a:ext cx="56769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046014"/>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endParaRPr lang="en-US" dirty="0" smtClean="0"/>
          </a:p>
          <a:p>
            <a:endParaRPr lang="en-US" dirty="0"/>
          </a:p>
          <a:p>
            <a:r>
              <a:rPr lang="en-US" dirty="0" smtClean="0"/>
              <a:t>More generally, if a signature of a datatype is declared by inclusion, as in the case of the signature </a:t>
            </a:r>
            <a:r>
              <a:rPr lang="en-US" dirty="0" smtClean="0">
                <a:latin typeface="Source Code Pro" panose="020B0509030403020204" pitchFamily="49" charset="0"/>
              </a:rPr>
              <a:t>GRAPHIC_ENVIRONMENT</a:t>
            </a:r>
            <a:r>
              <a:rPr lang="en-US" dirty="0" smtClean="0"/>
              <a:t>, one may expect its implementations to take on the form of generic datatypes:</a:t>
            </a:r>
          </a:p>
          <a:p>
            <a:pPr marL="0" indent="0">
              <a:buNone/>
            </a:pPr>
            <a:r>
              <a:rPr lang="en-US" b="1" dirty="0" smtClean="0"/>
              <a:t>Abstract sub-modules and genericity : </a:t>
            </a:r>
            <a:r>
              <a:rPr lang="en-US" dirty="0" smtClean="0"/>
              <a:t>An abstract sub-module in a signature is generally translated into a functor parameter.</a:t>
            </a:r>
            <a:endParaRPr lang="en-US" b="1"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762000"/>
            <a:ext cx="51244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5838240"/>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Functors and the control of genericity of signatures</a:t>
            </a:r>
            <a:endParaRPr lang="en-US" dirty="0"/>
          </a:p>
        </p:txBody>
      </p:sp>
      <p:sp>
        <p:nvSpPr>
          <p:cNvPr id="5" name="Text Placeholder 4"/>
          <p:cNvSpPr>
            <a:spLocks noGrp="1"/>
          </p:cNvSpPr>
          <p:nvPr>
            <p:ph type="body" idx="1"/>
          </p:nvPr>
        </p:nvSpPr>
        <p:spPr/>
        <p:txBody>
          <a:bodyPr/>
          <a:lstStyle/>
          <a:p>
            <a:r>
              <a:rPr lang="en-US" dirty="0" smtClean="0"/>
              <a:t>Generic modular programming</a:t>
            </a:r>
            <a:endParaRPr lang="en-US" dirty="0"/>
          </a:p>
        </p:txBody>
      </p:sp>
    </p:spTree>
    <p:extLst>
      <p:ext uri="{BB962C8B-B14F-4D97-AF65-F5344CB8AC3E}">
        <p14:creationId xmlns:p14="http://schemas.microsoft.com/office/powerpoint/2010/main" val="3467163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Types can also be defined:</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Such types are called “concrete types” or “manifest types” to distinguish them from abstract types</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1524000"/>
            <a:ext cx="52006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7394141"/>
      </p:ext>
    </p:extLst>
  </p:cSld>
  <p:clrMapOvr>
    <a:masterClrMapping/>
  </p:clrMapOvr>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Functors and the control of the genericity of signatures</a:t>
            </a:r>
            <a:endParaRPr lang="en-US" dirty="0"/>
          </a:p>
        </p:txBody>
      </p:sp>
      <p:sp>
        <p:nvSpPr>
          <p:cNvPr id="5" name="Content Placeholder 4"/>
          <p:cNvSpPr>
            <a:spLocks noGrp="1"/>
          </p:cNvSpPr>
          <p:nvPr>
            <p:ph idx="1"/>
          </p:nvPr>
        </p:nvSpPr>
        <p:spPr/>
        <p:txBody>
          <a:bodyPr/>
          <a:lstStyle/>
          <a:p>
            <a:r>
              <a:rPr lang="en-US" dirty="0" smtClean="0"/>
              <a:t>Signatures and universal type parameters</a:t>
            </a:r>
          </a:p>
          <a:p>
            <a:r>
              <a:rPr lang="en-US" dirty="0" smtClean="0"/>
              <a:t>Signatures and abstract types</a:t>
            </a:r>
          </a:p>
          <a:p>
            <a:r>
              <a:rPr lang="en-US" dirty="0" smtClean="0"/>
              <a:t>How to switch from one type of genericity to another?</a:t>
            </a:r>
          </a:p>
          <a:p>
            <a:endParaRPr lang="en-US" dirty="0"/>
          </a:p>
        </p:txBody>
      </p:sp>
    </p:spTree>
    <p:extLst>
      <p:ext uri="{BB962C8B-B14F-4D97-AF65-F5344CB8AC3E}">
        <p14:creationId xmlns:p14="http://schemas.microsoft.com/office/powerpoint/2010/main" val="2475274326"/>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Signatures and universal type parameters</a:t>
            </a:r>
            <a:endParaRPr lang="en-US" dirty="0"/>
          </a:p>
        </p:txBody>
      </p:sp>
      <p:sp>
        <p:nvSpPr>
          <p:cNvPr id="5" name="Content Placeholder 4"/>
          <p:cNvSpPr>
            <a:spLocks noGrp="1"/>
          </p:cNvSpPr>
          <p:nvPr>
            <p:ph idx="1"/>
          </p:nvPr>
        </p:nvSpPr>
        <p:spPr/>
        <p:txBody>
          <a:bodyPr/>
          <a:lstStyle/>
          <a:p>
            <a:r>
              <a:rPr lang="en-US" dirty="0" smtClean="0"/>
              <a:t>Universal parameters and abstract types may be seen as two distinct species of parameters for signatures</a:t>
            </a:r>
          </a:p>
          <a:p>
            <a:r>
              <a:rPr lang="en-US" dirty="0" smtClean="0"/>
              <a:t>They are very different</a:t>
            </a:r>
          </a:p>
          <a:p>
            <a:r>
              <a:rPr lang="en-US" dirty="0" smtClean="0"/>
              <a:t>Indeed, if universal parameters benefit from an automation of their instantiation, they impose on the other hand the implementation itself being generic</a:t>
            </a:r>
            <a:endParaRPr lang="en-US" dirty="0"/>
          </a:p>
        </p:txBody>
      </p:sp>
    </p:spTree>
    <p:extLst>
      <p:ext uri="{BB962C8B-B14F-4D97-AF65-F5344CB8AC3E}">
        <p14:creationId xmlns:p14="http://schemas.microsoft.com/office/powerpoint/2010/main" val="2630509032"/>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r>
              <a:rPr lang="en-US" dirty="0" smtClean="0"/>
              <a:t>Consider for example the specification of general containers which utilize a universal parameter </a:t>
            </a:r>
            <a:r>
              <a:rPr lang="en-US" dirty="0" smtClean="0">
                <a:latin typeface="Source Code Pro" panose="020B0509030403020204" pitchFamily="49" charset="0"/>
              </a:rPr>
              <a:t>‘a</a:t>
            </a:r>
            <a:r>
              <a:rPr lang="en-US" dirty="0" smtClean="0"/>
              <a:t> for describing the types of elements they contain:</a:t>
            </a:r>
          </a:p>
          <a:p>
            <a:endParaRPr lang="en-US" dirty="0"/>
          </a:p>
          <a:p>
            <a:endParaRPr lang="en-US" dirty="0" smtClean="0"/>
          </a:p>
          <a:p>
            <a:endParaRPr lang="en-US" dirty="0"/>
          </a:p>
          <a:p>
            <a:r>
              <a:rPr lang="en-US" dirty="0" smtClean="0"/>
              <a:t>This signature imposes on the modules that instantiate it as consisting of generic functions valid for any type</a:t>
            </a:r>
          </a:p>
          <a:p>
            <a:r>
              <a:rPr lang="en-US" dirty="0" smtClean="0"/>
              <a:t>The implementation of these functions may not make use of particular properties of these types</a:t>
            </a:r>
          </a:p>
          <a:p>
            <a:endParaRPr lang="en-US"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2057400"/>
            <a:ext cx="410527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0688911"/>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In other words, implementation can only be established on “functions of structure”</a:t>
            </a:r>
          </a:p>
          <a:p>
            <a:r>
              <a:rPr lang="en-US" dirty="0" smtClean="0"/>
              <a:t>The elements of a container satisfying </a:t>
            </a:r>
            <a:r>
              <a:rPr lang="en-US" dirty="0" smtClean="0">
                <a:latin typeface="Source Code Pro" panose="020B0509030403020204" pitchFamily="49" charset="0"/>
              </a:rPr>
              <a:t>UNIV_CONTAINER</a:t>
            </a:r>
            <a:r>
              <a:rPr lang="en-US" dirty="0" smtClean="0"/>
              <a:t> are not thus </a:t>
            </a:r>
            <a:r>
              <a:rPr lang="en-US" i="1" dirty="0" smtClean="0"/>
              <a:t>a priori</a:t>
            </a:r>
            <a:r>
              <a:rPr lang="en-US" dirty="0" smtClean="0"/>
              <a:t> comparable, measurable, etc.</a:t>
            </a:r>
          </a:p>
          <a:p>
            <a:r>
              <a:rPr lang="en-US" dirty="0" smtClean="0"/>
              <a:t>They can only be in a way that will be </a:t>
            </a:r>
            <a:r>
              <a:rPr lang="en-US" dirty="0" err="1" smtClean="0"/>
              <a:t>ignred</a:t>
            </a:r>
            <a:r>
              <a:rPr lang="en-US" dirty="0" smtClean="0"/>
              <a:t> by an implementation of </a:t>
            </a:r>
            <a:r>
              <a:rPr lang="en-US" dirty="0" smtClean="0">
                <a:latin typeface="Source Code Pro" panose="020B0509030403020204" pitchFamily="49" charset="0"/>
              </a:rPr>
              <a:t>UNIV_CONTAINER</a:t>
            </a:r>
          </a:p>
          <a:p>
            <a:r>
              <a:rPr lang="en-US" dirty="0" smtClean="0"/>
              <a:t>The universality of types associated with the parameter </a:t>
            </a:r>
            <a:r>
              <a:rPr lang="en-US" dirty="0" smtClean="0">
                <a:latin typeface="Source Code Pro" panose="020B0509030403020204" pitchFamily="49" charset="0"/>
              </a:rPr>
              <a:t>‘a </a:t>
            </a:r>
            <a:r>
              <a:rPr lang="en-US" dirty="0" smtClean="0"/>
              <a:t>imposes a neutrality on the implementation of </a:t>
            </a:r>
            <a:r>
              <a:rPr lang="en-US" dirty="0" smtClean="0">
                <a:latin typeface="Source Code Pro" panose="020B0509030403020204" pitchFamily="49" charset="0"/>
              </a:rPr>
              <a:t>UNIV_CONTAINER</a:t>
            </a:r>
            <a:endParaRPr lang="en-US" dirty="0">
              <a:latin typeface="Source Code Pro" panose="020B0509030403020204" pitchFamily="49" charset="0"/>
            </a:endParaRPr>
          </a:p>
        </p:txBody>
      </p:sp>
    </p:spTree>
    <p:extLst>
      <p:ext uri="{BB962C8B-B14F-4D97-AF65-F5344CB8AC3E}">
        <p14:creationId xmlns:p14="http://schemas.microsoft.com/office/powerpoint/2010/main" val="707785696"/>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800" dirty="0" smtClean="0"/>
              <a:t>Evidently, the predefined OCaml comparison predicates given as =, &lt; or &gt; offer a default genericity that might suggest the opposite</a:t>
            </a:r>
          </a:p>
          <a:p>
            <a:r>
              <a:rPr lang="en-US" sz="2800" dirty="0" smtClean="0"/>
              <a:t>For example, here is a type of binary search trees which satisfy UNIV_CONTAINER which are ordered over their data:</a:t>
            </a:r>
            <a:endParaRPr lang="en-US" sz="2800"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563" y="3200400"/>
            <a:ext cx="6745287"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824898"/>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Autofit/>
          </a:bodyPr>
          <a:lstStyle/>
          <a:p>
            <a:r>
              <a:rPr lang="en-US" sz="2800" dirty="0" smtClean="0"/>
              <a:t>However, this implementation is hampered by the genericity of predefined comparison predicates</a:t>
            </a:r>
          </a:p>
          <a:p>
            <a:r>
              <a:rPr lang="en-US" sz="2800" dirty="0" smtClean="0"/>
              <a:t>For example, this implementation does not permit the elements contained by Tree to be function values:</a:t>
            </a:r>
          </a:p>
          <a:p>
            <a:pPr lvl="1"/>
            <a:r>
              <a:rPr lang="en-US" dirty="0" smtClean="0"/>
              <a:t>Not only can simple functions not be placed but more generally any representations that make use of functions such as frozen values</a:t>
            </a:r>
          </a:p>
          <a:p>
            <a:r>
              <a:rPr lang="en-US" sz="2800" dirty="0" smtClean="0"/>
              <a:t>On the other hand, serious problems will arise when values possess in them modifiable information such as due to “memoization”</a:t>
            </a:r>
          </a:p>
          <a:p>
            <a:r>
              <a:rPr lang="en-US" sz="2800" dirty="0" smtClean="0"/>
              <a:t>The evolution of their internal representation will in fact lead to complete incoherence of the search trees</a:t>
            </a:r>
            <a:endParaRPr lang="en-US" sz="2800" dirty="0"/>
          </a:p>
        </p:txBody>
      </p:sp>
    </p:spTree>
    <p:extLst>
      <p:ext uri="{BB962C8B-B14F-4D97-AF65-F5344CB8AC3E}">
        <p14:creationId xmlns:p14="http://schemas.microsoft.com/office/powerpoint/2010/main" val="2623678995"/>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Signatures and abstract types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control of the genericity of a signature and its instances is established by the use of abstract types</a:t>
            </a:r>
          </a:p>
          <a:p>
            <a:r>
              <a:rPr lang="en-US" dirty="0" smtClean="0"/>
              <a:t>For example, the signature </a:t>
            </a:r>
            <a:r>
              <a:rPr lang="en-US" dirty="0" smtClean="0">
                <a:latin typeface="Source Code Pro" panose="020B0509030403020204" pitchFamily="49" charset="0"/>
              </a:rPr>
              <a:t>UNIV_CONTAINER</a:t>
            </a:r>
            <a:r>
              <a:rPr lang="en-US" dirty="0" smtClean="0"/>
              <a:t> may be transformed into the following signature:</a:t>
            </a:r>
          </a:p>
          <a:p>
            <a:endParaRPr lang="en-US" dirty="0"/>
          </a:p>
          <a:p>
            <a:endParaRPr lang="en-US" dirty="0" smtClean="0"/>
          </a:p>
          <a:p>
            <a:endParaRPr lang="en-US" dirty="0"/>
          </a:p>
          <a:p>
            <a:endParaRPr lang="en-US" dirty="0" smtClean="0"/>
          </a:p>
          <a:p>
            <a:r>
              <a:rPr lang="en-US" dirty="0" smtClean="0"/>
              <a:t>Therefore, the implementation no longer has a duty to be generic</a:t>
            </a:r>
            <a:endParaRPr lang="en-US" dirty="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975" y="3352800"/>
            <a:ext cx="34480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9288749"/>
      </p:ext>
    </p:extLst>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400" dirty="0" smtClean="0"/>
              <a:t>It may make use of properties of the type instantiated as the abstract type </a:t>
            </a:r>
            <a:r>
              <a:rPr lang="en-US" sz="2400" dirty="0" err="1" smtClean="0">
                <a:latin typeface="Source Code Pro" panose="020B0509030403020204" pitchFamily="49" charset="0"/>
              </a:rPr>
              <a:t>elt</a:t>
            </a:r>
            <a:endParaRPr lang="en-US" sz="2400" dirty="0" smtClean="0">
              <a:latin typeface="Source Code Pro" panose="020B0509030403020204" pitchFamily="49" charset="0"/>
            </a:endParaRPr>
          </a:p>
          <a:p>
            <a:r>
              <a:rPr lang="en-US" sz="2400" dirty="0" smtClean="0"/>
              <a:t>Moreover, this type can be specified and constrained by means of abstract sub-modules integrated into the signature</a:t>
            </a:r>
          </a:p>
          <a:p>
            <a:r>
              <a:rPr lang="en-US" sz="2400" dirty="0" smtClean="0"/>
              <a:t>For example, in the case that it is desired to specify that the elements of a container are ordered, here is how to get at it:</a:t>
            </a:r>
            <a:endParaRPr lang="en-US" sz="2400" dirty="0"/>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048000"/>
            <a:ext cx="45720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0243111"/>
      </p:ext>
    </p:extLst>
  </p:cSld>
  <p:clrMapOvr>
    <a:masterClrMapping/>
  </p:clrMapOvr>
  <p:timing>
    <p:tnLst>
      <p:par>
        <p:cTn id="1" dur="indefinite" restart="never" nodeType="tmRoot"/>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r>
              <a:rPr lang="en-US" dirty="0" smtClean="0"/>
              <a:t>We have thus indicated a dependence of the type </a:t>
            </a:r>
            <a:r>
              <a:rPr lang="en-US" dirty="0" err="1" smtClean="0">
                <a:latin typeface="Source Code Pro" panose="020B0509030403020204" pitchFamily="49" charset="0"/>
              </a:rPr>
              <a:t>elt</a:t>
            </a:r>
            <a:r>
              <a:rPr lang="en-US" dirty="0" smtClean="0"/>
              <a:t> to the properties specified by </a:t>
            </a:r>
            <a:r>
              <a:rPr lang="en-US" dirty="0" smtClean="0">
                <a:latin typeface="Source Code Pro" panose="020B0509030403020204" pitchFamily="49" charset="0"/>
              </a:rPr>
              <a:t>ORDER</a:t>
            </a:r>
            <a:r>
              <a:rPr lang="en-US" dirty="0" smtClean="0"/>
              <a:t>:</a:t>
            </a:r>
          </a:p>
          <a:p>
            <a:pPr lvl="1"/>
            <a:r>
              <a:rPr lang="en-US" dirty="0" smtClean="0"/>
              <a:t>The genericity in this signature is precise and constrained</a:t>
            </a:r>
          </a:p>
          <a:p>
            <a:r>
              <a:rPr lang="en-US" dirty="0" smtClean="0"/>
              <a:t>On the other hand, the relationship between the containers and their elements is generally a modular association where the latter are neither created nor accessed</a:t>
            </a:r>
          </a:p>
          <a:p>
            <a:r>
              <a:rPr lang="en-US" dirty="0" smtClean="0"/>
              <a:t>This typing constraint can therefore be satisfied with a signature of module records as </a:t>
            </a:r>
            <a:r>
              <a:rPr lang="en-US" dirty="0" smtClean="0">
                <a:latin typeface="Source Code Pro" panose="020B0509030403020204" pitchFamily="49" charset="0"/>
              </a:rPr>
              <a:t>ORDER</a:t>
            </a:r>
            <a:r>
              <a:rPr lang="en-US" dirty="0" smtClean="0"/>
              <a:t> and this, even in the framework of rigorous masking</a:t>
            </a:r>
          </a:p>
          <a:p>
            <a:endParaRPr lang="en-US" dirty="0"/>
          </a:p>
        </p:txBody>
      </p:sp>
    </p:spTree>
    <p:extLst>
      <p:ext uri="{BB962C8B-B14F-4D97-AF65-F5344CB8AC3E}">
        <p14:creationId xmlns:p14="http://schemas.microsoft.com/office/powerpoint/2010/main" val="986821102"/>
      </p:ext>
    </p:extLst>
  </p:cSld>
  <p:clrMapOvr>
    <a:masterClrMapping/>
  </p:clrMapOvr>
  <p:timing>
    <p:tnLst>
      <p:par>
        <p:cTn id="1" dur="indefinite" restart="never" nodeType="tmRoot"/>
      </p:par>
    </p:tnLst>
  </p:timing>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That said, the counterpart of this technique is real : the instantiation of an abstract type (or abstract sub-module) must be made explicit at the time of implementation</a:t>
            </a:r>
          </a:p>
          <a:p>
            <a:r>
              <a:rPr lang="en-US" dirty="0" smtClean="0"/>
              <a:t>Functors play an important role in facilitating this instantiation. For example:</a:t>
            </a:r>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275" y="3562350"/>
            <a:ext cx="6011863"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8661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Signatures for explicitly typing modules</a:t>
            </a:r>
            <a:endParaRPr lang="en-US" dirty="0"/>
          </a:p>
        </p:txBody>
      </p:sp>
      <p:sp>
        <p:nvSpPr>
          <p:cNvPr id="3" name="Content Placeholder 2"/>
          <p:cNvSpPr>
            <a:spLocks noGrp="1"/>
          </p:cNvSpPr>
          <p:nvPr>
            <p:ph idx="1"/>
          </p:nvPr>
        </p:nvSpPr>
        <p:spPr/>
        <p:txBody>
          <a:bodyPr/>
          <a:lstStyle/>
          <a:p>
            <a:r>
              <a:rPr lang="en-US" dirty="0" smtClean="0"/>
              <a:t>Signature definitions only make sense if they can be linked to modules</a:t>
            </a:r>
          </a:p>
          <a:p>
            <a:r>
              <a:rPr lang="en-US" dirty="0" smtClean="0"/>
              <a:t>As for simple values, it is possible to explicitly ascribe a signature to a module. The syntax is similar:</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4467225"/>
            <a:ext cx="49053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45033"/>
      </p:ext>
    </p:extLst>
  </p:cSld>
  <p:clrMapOvr>
    <a:masterClrMapping/>
  </p:clrMapOvr>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dirty="0" smtClean="0"/>
              <a:t>Such a functor permits instantiation of </a:t>
            </a:r>
            <a:r>
              <a:rPr lang="en-US" dirty="0" err="1" smtClean="0"/>
              <a:t>elt</a:t>
            </a:r>
            <a:r>
              <a:rPr lang="en-US" dirty="0" smtClean="0"/>
              <a:t> to be carried out without modification of existing code</a:t>
            </a:r>
          </a:p>
          <a:p>
            <a:r>
              <a:rPr lang="en-US" dirty="0" smtClean="0"/>
              <a:t>The signature ORDERED_CONTAINER would indeed not be really acceptable without functors since one can expect a frequent variation of the type of the elements of these containers</a:t>
            </a:r>
          </a:p>
          <a:p>
            <a:r>
              <a:rPr lang="en-US" dirty="0" smtClean="0"/>
              <a:t>If we were left with the modular programming techniques we covered earlier, this replacement of universal parameters with abstract types would have been rather disadvantageous:</a:t>
            </a:r>
          </a:p>
          <a:p>
            <a:pPr lvl="1"/>
            <a:r>
              <a:rPr lang="en-US" dirty="0" smtClean="0"/>
              <a:t>Any new instantiation would have required an explicit operation on the code</a:t>
            </a:r>
          </a:p>
          <a:p>
            <a:r>
              <a:rPr lang="en-US" dirty="0" smtClean="0"/>
              <a:t>In these examples we deliberately used links between modules that were less susceptible to variants than in the case of containers</a:t>
            </a:r>
            <a:endParaRPr lang="en-US" dirty="0"/>
          </a:p>
        </p:txBody>
      </p:sp>
    </p:spTree>
    <p:extLst>
      <p:ext uri="{BB962C8B-B14F-4D97-AF65-F5344CB8AC3E}">
        <p14:creationId xmlns:p14="http://schemas.microsoft.com/office/powerpoint/2010/main" val="2121827806"/>
      </p:ext>
    </p:extLst>
  </p:cSld>
  <p:clrMapOvr>
    <a:masterClrMapping/>
  </p:clrMapOvr>
  <p:timing>
    <p:tnLst>
      <p:par>
        <p:cTn id="1" dur="indefinite" restart="never" nodeType="tmRoot"/>
      </p:par>
    </p:tnLst>
  </p:timing>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dirty="0" smtClean="0"/>
              <a:t>Thus, we can specify the difference between the type parameters within signatures:</a:t>
            </a:r>
          </a:p>
          <a:p>
            <a:pPr marL="0" indent="0">
              <a:buNone/>
            </a:pPr>
            <a:r>
              <a:rPr lang="en-US" b="1" dirty="0" smtClean="0"/>
              <a:t>Differences between type parameters in signatures (precise) : </a:t>
            </a:r>
          </a:p>
          <a:p>
            <a:pPr lvl="1"/>
            <a:r>
              <a:rPr lang="en-US" i="1" dirty="0" smtClean="0"/>
              <a:t>Universal type parameters </a:t>
            </a:r>
            <a:r>
              <a:rPr lang="en-US" dirty="0" smtClean="0"/>
              <a:t>impose an implementation be generic</a:t>
            </a:r>
          </a:p>
          <a:p>
            <a:pPr lvl="2"/>
            <a:r>
              <a:rPr lang="en-US" i="1" dirty="0" smtClean="0"/>
              <a:t>Their instantiation is performed automatically by the type system</a:t>
            </a:r>
          </a:p>
          <a:p>
            <a:pPr lvl="2"/>
            <a:r>
              <a:rPr lang="en-US" i="1" dirty="0" smtClean="0"/>
              <a:t>Nevertheless, no property can be associated with them (except those related to predefined predicates)</a:t>
            </a:r>
          </a:p>
          <a:p>
            <a:pPr lvl="1"/>
            <a:r>
              <a:rPr lang="en-US" i="1" dirty="0" smtClean="0"/>
              <a:t>Abstract types</a:t>
            </a:r>
            <a:r>
              <a:rPr lang="en-US" dirty="0" smtClean="0"/>
              <a:t> do not impose an implementation be generic</a:t>
            </a:r>
          </a:p>
          <a:p>
            <a:pPr lvl="2"/>
            <a:r>
              <a:rPr lang="en-US" i="1" dirty="0" smtClean="0"/>
              <a:t>They lend themselves to the setting up of constraints and control of genericity</a:t>
            </a:r>
          </a:p>
          <a:p>
            <a:pPr lvl="2"/>
            <a:r>
              <a:rPr lang="en-US" i="1" dirty="0" smtClean="0"/>
              <a:t>Nevertheless, their instantiation must be established explicitly, case by case, facilitation depending on the utilization of functors</a:t>
            </a:r>
          </a:p>
        </p:txBody>
      </p:sp>
    </p:spTree>
    <p:extLst>
      <p:ext uri="{BB962C8B-B14F-4D97-AF65-F5344CB8AC3E}">
        <p14:creationId xmlns:p14="http://schemas.microsoft.com/office/powerpoint/2010/main" val="2719174817"/>
      </p:ext>
    </p:extLst>
  </p:cSld>
  <p:clrMapOvr>
    <a:masterClrMapping/>
  </p:clrMapOvr>
  <p:timing>
    <p:tnLst>
      <p:par>
        <p:cTn id="1" dur="indefinite" restart="never" nodeType="tmRoot"/>
      </p:par>
    </p:tnLst>
  </p:timing>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switch from one type of genericity to another?</a:t>
            </a:r>
            <a:endParaRPr lang="en-US" dirty="0"/>
          </a:p>
        </p:txBody>
      </p:sp>
      <p:sp>
        <p:nvSpPr>
          <p:cNvPr id="3" name="Content Placeholder 2"/>
          <p:cNvSpPr>
            <a:spLocks noGrp="1"/>
          </p:cNvSpPr>
          <p:nvPr>
            <p:ph idx="1"/>
          </p:nvPr>
        </p:nvSpPr>
        <p:spPr/>
        <p:txBody>
          <a:bodyPr>
            <a:normAutofit lnSpcReduction="10000"/>
          </a:bodyPr>
          <a:lstStyle/>
          <a:p>
            <a:r>
              <a:rPr lang="en-US" dirty="0" smtClean="0"/>
              <a:t>In light of the distinctions between universal and abstract types one could easily admit the following criterion:</a:t>
            </a:r>
          </a:p>
          <a:p>
            <a:pPr lvl="1"/>
            <a:r>
              <a:rPr lang="en-US" dirty="0" smtClean="0"/>
              <a:t>We will use universal parameters to represent types without specific properties and abstract types for the </a:t>
            </a:r>
            <a:r>
              <a:rPr lang="en-US" dirty="0" err="1" smtClean="0"/>
              <a:t>the</a:t>
            </a:r>
            <a:r>
              <a:rPr lang="en-US" dirty="0" smtClean="0"/>
              <a:t> others.</a:t>
            </a:r>
          </a:p>
          <a:p>
            <a:r>
              <a:rPr lang="en-US" dirty="0" smtClean="0"/>
              <a:t>However, things are not so simple as it is often necessary to consider all the signatures available, their compatibility and their future evolution</a:t>
            </a:r>
            <a:endParaRPr lang="en-US" dirty="0"/>
          </a:p>
        </p:txBody>
      </p:sp>
    </p:spTree>
    <p:extLst>
      <p:ext uri="{BB962C8B-B14F-4D97-AF65-F5344CB8AC3E}">
        <p14:creationId xmlns:p14="http://schemas.microsoft.com/office/powerpoint/2010/main" val="3134178864"/>
      </p:ext>
    </p:extLst>
  </p:cSld>
  <p:clrMapOvr>
    <a:masterClrMapping/>
  </p:clrMapOvr>
  <p:timing>
    <p:tnLst>
      <p:par>
        <p:cTn id="1" dur="indefinite" restart="never" nodeType="tmRoot"/>
      </p:par>
    </p:tnLst>
  </p:timing>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Take again the earlier example of containers:</a:t>
            </a:r>
          </a:p>
          <a:p>
            <a:endParaRPr lang="en-US" dirty="0"/>
          </a:p>
          <a:p>
            <a:endParaRPr lang="en-US" dirty="0" smtClean="0"/>
          </a:p>
          <a:p>
            <a:endParaRPr lang="en-US" dirty="0" smtClean="0"/>
          </a:p>
          <a:p>
            <a:r>
              <a:rPr lang="en-US" dirty="0" smtClean="0"/>
              <a:t>Let us reconsider the specialized ordered elements version:</a:t>
            </a:r>
          </a:p>
          <a:p>
            <a:endParaRPr lang="en-US" dirty="0"/>
          </a:p>
          <a:p>
            <a:endParaRPr lang="en-US" dirty="0" smtClean="0"/>
          </a:p>
          <a:p>
            <a:endParaRPr lang="en-US" dirty="0" smtClean="0"/>
          </a:p>
          <a:p>
            <a:endParaRPr lang="en-US" dirty="0" smtClean="0"/>
          </a:p>
          <a:p>
            <a:r>
              <a:rPr lang="en-US" dirty="0" smtClean="0"/>
              <a:t>These two signatures are incompatible</a:t>
            </a:r>
            <a:endParaRPr lang="en-US" dirty="0"/>
          </a:p>
        </p:txBody>
      </p:sp>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990600"/>
            <a:ext cx="41910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3352800"/>
            <a:ext cx="49149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5683049"/>
      </p:ext>
    </p:extLst>
  </p:cSld>
  <p:clrMapOvr>
    <a:masterClrMapping/>
  </p:clrMapOvr>
  <p:timing>
    <p:tnLst>
      <p:par>
        <p:cTn id="1" dur="indefinite" restart="never" nodeType="tmRoot"/>
      </p:par>
    </p:tnLst>
  </p:timing>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sz="2400" dirty="0" smtClean="0"/>
              <a:t>From the point of view of software design, it would be desirable for an implementation of </a:t>
            </a:r>
            <a:r>
              <a:rPr lang="en-US" sz="2400" dirty="0" smtClean="0">
                <a:latin typeface="Source Code Pro" panose="020B0509030403020204" pitchFamily="49" charset="0"/>
              </a:rPr>
              <a:t>ORDERED_CONTAINER</a:t>
            </a:r>
            <a:r>
              <a:rPr lang="en-US" sz="2400" dirty="0" smtClean="0"/>
              <a:t> to be seen as an implementation of </a:t>
            </a:r>
            <a:r>
              <a:rPr lang="en-US" sz="2400" dirty="0" smtClean="0">
                <a:latin typeface="Source Code Pro" panose="020B0509030403020204" pitchFamily="49" charset="0"/>
              </a:rPr>
              <a:t>UNIV_CONTAINER</a:t>
            </a:r>
          </a:p>
          <a:p>
            <a:r>
              <a:rPr lang="en-US" sz="2400" dirty="0" smtClean="0"/>
              <a:t>The differing power of genericity here offers an irreducible resistance</a:t>
            </a:r>
          </a:p>
          <a:p>
            <a:r>
              <a:rPr lang="en-US" sz="2400" dirty="0" smtClean="0"/>
              <a:t>For example, the following adaption will not be enough to reduce all the genericity specified in </a:t>
            </a:r>
            <a:r>
              <a:rPr lang="en-US" sz="2400" dirty="0" smtClean="0">
                <a:latin typeface="Source Code Pro" panose="020B0509030403020204" pitchFamily="49" charset="0"/>
              </a:rPr>
              <a:t>UNIV_CONTAINER</a:t>
            </a:r>
          </a:p>
          <a:p>
            <a:endParaRPr lang="en-US" sz="2400" dirty="0">
              <a:latin typeface="Source Code Pro" panose="020B0509030403020204" pitchFamily="49" charset="0"/>
            </a:endParaRPr>
          </a:p>
          <a:p>
            <a:endParaRPr lang="en-US" sz="2400" dirty="0" smtClean="0">
              <a:latin typeface="Source Code Pro" panose="020B0509030403020204" pitchFamily="49" charset="0"/>
            </a:endParaRPr>
          </a:p>
          <a:p>
            <a:endParaRPr lang="en-US" sz="2400" dirty="0">
              <a:latin typeface="Source Code Pro" panose="020B0509030403020204" pitchFamily="49" charset="0"/>
            </a:endParaRPr>
          </a:p>
          <a:p>
            <a:endParaRPr lang="en-US" sz="2400" dirty="0" smtClean="0">
              <a:latin typeface="Source Code Pro" panose="020B0509030403020204" pitchFamily="49" charset="0"/>
            </a:endParaRPr>
          </a:p>
          <a:p>
            <a:r>
              <a:rPr lang="en-US" sz="2400" dirty="0" smtClean="0"/>
              <a:t>Indeed the declaration of </a:t>
            </a:r>
            <a:r>
              <a:rPr lang="en-US" sz="2400" dirty="0" smtClean="0">
                <a:latin typeface="Source Code Pro" panose="020B0509030403020204" pitchFamily="49" charset="0"/>
              </a:rPr>
              <a:t>add</a:t>
            </a:r>
            <a:r>
              <a:rPr lang="en-US" sz="2400" dirty="0" smtClean="0"/>
              <a:t> of has the type ‘</a:t>
            </a:r>
            <a:r>
              <a:rPr lang="en-US" sz="2400" dirty="0" smtClean="0">
                <a:latin typeface="Source Code Pro" panose="020B0509030403020204" pitchFamily="49" charset="0"/>
              </a:rPr>
              <a:t>a -&gt; ‘a t -&gt; ‘a t</a:t>
            </a:r>
          </a:p>
          <a:p>
            <a:r>
              <a:rPr lang="en-US" sz="2400" dirty="0" smtClean="0"/>
              <a:t>This declaration remains generic here because it uses an isolated instance of ‘a out of reach of an explicit instantiation (whose result is the type </a:t>
            </a:r>
            <a:r>
              <a:rPr lang="en-US" sz="2400" dirty="0" smtClean="0">
                <a:latin typeface="Source Code Pro" panose="020B0509030403020204" pitchFamily="49" charset="0"/>
              </a:rPr>
              <a:t>‘a -&gt; T.t C.t -&gt; T.t C.t</a:t>
            </a:r>
            <a:r>
              <a:rPr lang="en-US" sz="2400" dirty="0" smtClean="0"/>
              <a:t>)</a:t>
            </a:r>
            <a:endParaRPr lang="en-US" sz="2400" dirty="0"/>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638" y="2819400"/>
            <a:ext cx="6307137"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445701"/>
      </p:ext>
    </p:extLst>
  </p:cSld>
  <p:clrMapOvr>
    <a:masterClrMapping/>
  </p:clrMapOvr>
  <p:timing>
    <p:tnLst>
      <p:par>
        <p:cTn id="1" dur="indefinite" restart="never" nodeType="tmRoot"/>
      </p:par>
    </p:tnLst>
  </p:timing>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sz="2800" dirty="0" smtClean="0"/>
              <a:t>In fact, the specialization capable of generalizing the signature </a:t>
            </a:r>
            <a:r>
              <a:rPr lang="en-US" sz="2800" dirty="0" smtClean="0">
                <a:latin typeface="Source Code Pro" panose="020B0509030403020204" pitchFamily="49" charset="0"/>
              </a:rPr>
              <a:t>ORDED_CONTAINER</a:t>
            </a:r>
            <a:r>
              <a:rPr lang="en-US" sz="2800" dirty="0" smtClean="0"/>
              <a:t> is rather the following:</a:t>
            </a:r>
          </a:p>
          <a:p>
            <a:endParaRPr lang="en-US" dirty="0"/>
          </a:p>
          <a:p>
            <a:endParaRPr lang="en-US" dirty="0" smtClean="0"/>
          </a:p>
          <a:p>
            <a:endParaRPr lang="en-US" dirty="0"/>
          </a:p>
          <a:p>
            <a:r>
              <a:rPr lang="en-US" sz="2800" dirty="0" smtClean="0"/>
              <a:t>The signature </a:t>
            </a:r>
            <a:r>
              <a:rPr lang="en-US" sz="2800" dirty="0" smtClean="0">
                <a:latin typeface="Source Code Pro" panose="020B0509030403020204" pitchFamily="49" charset="0"/>
              </a:rPr>
              <a:t>ORDERED_CONTAINER</a:t>
            </a:r>
            <a:r>
              <a:rPr lang="en-US" sz="2800" dirty="0" smtClean="0"/>
              <a:t> is this time obviously compatible</a:t>
            </a:r>
          </a:p>
          <a:p>
            <a:r>
              <a:rPr lang="en-US" sz="2800" dirty="0" smtClean="0"/>
              <a:t>It can be rewritten more directly as:</a:t>
            </a:r>
          </a:p>
          <a:p>
            <a:endParaRPr lang="en-US" dirty="0"/>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676400"/>
            <a:ext cx="36576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788" y="4953000"/>
            <a:ext cx="49244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5460795"/>
      </p:ext>
    </p:extLst>
  </p:cSld>
  <p:clrMapOvr>
    <a:masterClrMapping/>
  </p:clrMapOvr>
  <p:timing>
    <p:tnLst>
      <p:par>
        <p:cTn id="1" dur="indefinite" restart="never" nodeType="tmRoot"/>
      </p:par>
    </p:tnLst>
  </p:timing>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dirty="0" smtClean="0"/>
              <a:t>The signature </a:t>
            </a:r>
            <a:r>
              <a:rPr lang="en-US" sz="2400" dirty="0" smtClean="0">
                <a:latin typeface="Source Code Pro" panose="020B0509030403020204" pitchFamily="49" charset="0"/>
              </a:rPr>
              <a:t>CONTAINER</a:t>
            </a:r>
            <a:r>
              <a:rPr lang="en-US" sz="2400" dirty="0" smtClean="0"/>
              <a:t> here has a particularity that it is necessary to underline:</a:t>
            </a:r>
          </a:p>
          <a:p>
            <a:pPr lvl="1"/>
            <a:r>
              <a:rPr lang="en-US" sz="2400" dirty="0" smtClean="0"/>
              <a:t>Its type </a:t>
            </a:r>
            <a:r>
              <a:rPr lang="en-US" sz="2400" dirty="0" err="1" smtClean="0">
                <a:latin typeface="Source Code Pro" panose="020B0509030403020204" pitchFamily="49" charset="0"/>
              </a:rPr>
              <a:t>elt</a:t>
            </a:r>
            <a:r>
              <a:rPr lang="en-US" sz="2400" dirty="0" smtClean="0"/>
              <a:t> is an abstract type without it nevertheless associated with properties</a:t>
            </a:r>
          </a:p>
          <a:p>
            <a:r>
              <a:rPr lang="en-US" sz="2400" dirty="0" smtClean="0"/>
              <a:t>Its instantiation can assuredly be established by a functor but it is then necessary to use the signature of a trivial datatype, that is to say a signature that consists of an abstract type:</a:t>
            </a:r>
          </a:p>
        </p:txBody>
      </p:sp>
      <p:pic>
        <p:nvPicPr>
          <p:cNvPr id="56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76600"/>
            <a:ext cx="518160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4614600"/>
      </p:ext>
    </p:extLst>
  </p:cSld>
  <p:clrMapOvr>
    <a:masterClrMapping/>
  </p:clrMapOvr>
  <p:timing>
    <p:tnLst>
      <p:par>
        <p:cTn id="1" dur="indefinite" restart="never" nodeType="tmRoot"/>
      </p:par>
    </p:tnLst>
  </p:timing>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idea of “trivial datatype” must be compared to that of “non-module parameters”</a:t>
            </a:r>
          </a:p>
          <a:p>
            <a:r>
              <a:rPr lang="en-US" dirty="0" smtClean="0"/>
              <a:t>This form of type definition corresponds to which appears very naturally in any language offering a share of generic modular programming and which would have at its disposal only abstract types (that is, without universal type parameters)</a:t>
            </a:r>
          </a:p>
          <a:p>
            <a:r>
              <a:rPr lang="en-US" dirty="0" smtClean="0"/>
              <a:t>The consequences of this example can be dealt with as summarized:</a:t>
            </a:r>
            <a:endParaRPr lang="en-US" dirty="0"/>
          </a:p>
        </p:txBody>
      </p:sp>
    </p:spTree>
    <p:extLst>
      <p:ext uri="{BB962C8B-B14F-4D97-AF65-F5344CB8AC3E}">
        <p14:creationId xmlns:p14="http://schemas.microsoft.com/office/powerpoint/2010/main" val="566772555"/>
      </p:ext>
    </p:extLst>
  </p:cSld>
  <p:clrMapOvr>
    <a:masterClrMapping/>
  </p:clrMapOvr>
  <p:timing>
    <p:tnLst>
      <p:par>
        <p:cTn id="1" dur="indefinite" restart="never" nodeType="tmRoot"/>
      </p:par>
    </p:tnLst>
  </p:timing>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marL="0" indent="0">
              <a:buNone/>
            </a:pPr>
            <a:r>
              <a:rPr lang="en-US" b="1" dirty="0" smtClean="0"/>
              <a:t>Distinct signature hierarchies : </a:t>
            </a:r>
            <a:r>
              <a:rPr lang="en-US" dirty="0" smtClean="0"/>
              <a:t>The two kinds of parameters induce distinct hierarchies of compatibility between signatures : those that utilize universal type parameters and those that utilize abstract types.</a:t>
            </a:r>
          </a:p>
          <a:p>
            <a:pPr marL="0" indent="0">
              <a:buNone/>
            </a:pPr>
            <a:endParaRPr lang="en-US" b="1" dirty="0"/>
          </a:p>
          <a:p>
            <a:r>
              <a:rPr lang="en-US" dirty="0" smtClean="0"/>
              <a:t>Universal parameters make it possible to quickly obtain generic components which benefit from automatic instantiation of their types but they cannot be associated with properties nor transmitted and used to give properties to other types</a:t>
            </a:r>
          </a:p>
          <a:p>
            <a:r>
              <a:rPr lang="en-US" dirty="0" smtClean="0"/>
              <a:t>Only hierarchies of signatures with abstract types offer real control of the types accuracy as to their reciprocal links</a:t>
            </a:r>
            <a:endParaRPr lang="en-US" dirty="0"/>
          </a:p>
        </p:txBody>
      </p:sp>
    </p:spTree>
    <p:extLst>
      <p:ext uri="{BB962C8B-B14F-4D97-AF65-F5344CB8AC3E}">
        <p14:creationId xmlns:p14="http://schemas.microsoft.com/office/powerpoint/2010/main" val="1200408776"/>
      </p:ext>
    </p:extLst>
  </p:cSld>
  <p:clrMapOvr>
    <a:masterClrMapping/>
  </p:clrMapOvr>
  <p:timing>
    <p:tnLst>
      <p:par>
        <p:cTn id="1" dur="indefinite" restart="never" nodeType="tmRoot"/>
      </p:par>
    </p:tnLst>
  </p:timing>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buNone/>
            </a:pPr>
            <a:r>
              <a:rPr lang="en-US" b="1" dirty="0" smtClean="0"/>
              <a:t>The technique of explicit generic modular programming : </a:t>
            </a:r>
            <a:r>
              <a:rPr lang="en-US" dirty="0" smtClean="0"/>
              <a:t>Only abstract types are used as parameters in signatures. Functors become the essential means of instantiations of type parameters.</a:t>
            </a:r>
          </a:p>
          <a:p>
            <a:r>
              <a:rPr lang="en-US" dirty="0" smtClean="0"/>
              <a:t>It should be noted that since the genericity of universal parameters is more powerful than that of abstract types, it is sometimes possible to reuse the associated implementations</a:t>
            </a:r>
          </a:p>
          <a:p>
            <a:r>
              <a:rPr lang="en-US" dirty="0" smtClean="0"/>
              <a:t>The instantiation of the types will remain explicit and one can realize this reuse by means of generic adaptions</a:t>
            </a:r>
            <a:endParaRPr lang="en-US" dirty="0"/>
          </a:p>
        </p:txBody>
      </p:sp>
    </p:spTree>
    <p:extLst>
      <p:ext uri="{BB962C8B-B14F-4D97-AF65-F5344CB8AC3E}">
        <p14:creationId xmlns:p14="http://schemas.microsoft.com/office/powerpoint/2010/main" val="21711094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The first application of this is to add explicit typing information to the definition of a module</a:t>
            </a:r>
          </a:p>
          <a:p>
            <a:r>
              <a:rPr lang="en-US" dirty="0" smtClean="0"/>
              <a:t>Type inference can put this into correspondence with its own calculation</a:t>
            </a:r>
          </a:p>
          <a:p>
            <a:r>
              <a:rPr lang="en-US" dirty="0" smtClean="0"/>
              <a:t>We can thereby check by inference that a module corresponds to its signing</a:t>
            </a:r>
          </a:p>
          <a:p>
            <a:r>
              <a:rPr lang="en-US" dirty="0" smtClean="0"/>
              <a:t>For example, if we use the module </a:t>
            </a:r>
            <a:r>
              <a:rPr lang="en-US" dirty="0" smtClean="0">
                <a:latin typeface="Source Code Pro" panose="020B0509030403020204" pitchFamily="49" charset="0"/>
              </a:rPr>
              <a:t>L</a:t>
            </a:r>
            <a:r>
              <a:rPr lang="en-US" dirty="0" smtClean="0"/>
              <a:t> associated with lists we can explicitly type it to the signature </a:t>
            </a:r>
            <a:r>
              <a:rPr lang="en-US" dirty="0" smtClean="0">
                <a:latin typeface="Source Code Pro" panose="020B0509030403020204" pitchFamily="49" charset="0"/>
              </a:rPr>
              <a:t>LINEAR_CONTAINER</a:t>
            </a:r>
            <a:endParaRPr lang="en-US" dirty="0">
              <a:latin typeface="Source Code Pro" panose="020B0509030403020204" pitchFamily="49" charset="0"/>
            </a:endParaRPr>
          </a:p>
        </p:txBody>
      </p:sp>
    </p:spTree>
    <p:extLst>
      <p:ext uri="{BB962C8B-B14F-4D97-AF65-F5344CB8AC3E}">
        <p14:creationId xmlns:p14="http://schemas.microsoft.com/office/powerpoint/2010/main" val="815633493"/>
      </p:ext>
    </p:extLst>
  </p:cSld>
  <p:clrMapOvr>
    <a:masterClrMapping/>
  </p:clrMapOvr>
  <p:timing>
    <p:tnLst>
      <p:par>
        <p:cTn id="1" dur="indefinite" restart="never" nodeType="tmRoot"/>
      </p:par>
    </p:tnLst>
  </p:timing>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Functors and their separate compilation</a:t>
            </a:r>
            <a:endParaRPr lang="en-US" dirty="0"/>
          </a:p>
        </p:txBody>
      </p:sp>
      <p:sp>
        <p:nvSpPr>
          <p:cNvPr id="5" name="Text Placeholder 4"/>
          <p:cNvSpPr>
            <a:spLocks noGrp="1"/>
          </p:cNvSpPr>
          <p:nvPr>
            <p:ph type="body" idx="1"/>
          </p:nvPr>
        </p:nvSpPr>
        <p:spPr/>
        <p:txBody>
          <a:bodyPr/>
          <a:lstStyle/>
          <a:p>
            <a:r>
              <a:rPr lang="en-US" dirty="0" smtClean="0"/>
              <a:t>Generic modular programming</a:t>
            </a:r>
            <a:endParaRPr lang="en-US" dirty="0"/>
          </a:p>
        </p:txBody>
      </p:sp>
    </p:spTree>
    <p:extLst>
      <p:ext uri="{BB962C8B-B14F-4D97-AF65-F5344CB8AC3E}">
        <p14:creationId xmlns:p14="http://schemas.microsoft.com/office/powerpoint/2010/main" val="2567132221"/>
      </p:ext>
    </p:extLst>
  </p:cSld>
  <p:clrMapOvr>
    <a:masterClrMapping/>
  </p:clrMapOvr>
  <p:timing>
    <p:tnLst>
      <p:par>
        <p:cTn id="1" dur="indefinite" restart="never" nodeType="tmRoot"/>
      </p:par>
    </p:tnLst>
  </p:timing>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Functors and their separate compilation</a:t>
            </a:r>
            <a:endParaRPr lang="en-US" dirty="0"/>
          </a:p>
        </p:txBody>
      </p:sp>
      <p:sp>
        <p:nvSpPr>
          <p:cNvPr id="5" name="Content Placeholder 4"/>
          <p:cNvSpPr>
            <a:spLocks noGrp="1"/>
          </p:cNvSpPr>
          <p:nvPr>
            <p:ph idx="1"/>
          </p:nvPr>
        </p:nvSpPr>
        <p:spPr/>
        <p:txBody>
          <a:bodyPr/>
          <a:lstStyle/>
          <a:p>
            <a:r>
              <a:rPr lang="en-US" dirty="0"/>
              <a:t>Functors are modular components in the same way as others</a:t>
            </a:r>
          </a:p>
          <a:p>
            <a:r>
              <a:rPr lang="en-US" dirty="0"/>
              <a:t>They integrate equally with the means of separate compilation</a:t>
            </a:r>
          </a:p>
          <a:p>
            <a:r>
              <a:rPr lang="en-US" dirty="0"/>
              <a:t>However, they do not lend themselves directly to structuring in compilation </a:t>
            </a:r>
            <a:r>
              <a:rPr lang="en-US" dirty="0" smtClean="0"/>
              <a:t>units</a:t>
            </a:r>
            <a:endParaRPr lang="en-US" dirty="0"/>
          </a:p>
        </p:txBody>
      </p:sp>
    </p:spTree>
    <p:extLst>
      <p:ext uri="{BB962C8B-B14F-4D97-AF65-F5344CB8AC3E}">
        <p14:creationId xmlns:p14="http://schemas.microsoft.com/office/powerpoint/2010/main" val="1057438783"/>
      </p:ext>
    </p:extLst>
  </p:cSld>
  <p:clrMapOvr>
    <a:masterClrMapping/>
  </p:clrMapOvr>
  <p:timing>
    <p:tnLst>
      <p:par>
        <p:cTn id="1" dur="indefinite" restart="never" nodeType="tmRoot"/>
      </p:par>
    </p:tnLst>
  </p:timing>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Let us recall that the general form of these units is the following</a:t>
            </a:r>
            <a:r>
              <a:rPr lang="en-US" dirty="0" smtClean="0"/>
              <a:t>:</a:t>
            </a:r>
          </a:p>
          <a:p>
            <a:endParaRPr lang="en-US" dirty="0"/>
          </a:p>
          <a:p>
            <a:endParaRPr lang="en-US" dirty="0" smtClean="0"/>
          </a:p>
          <a:p>
            <a:r>
              <a:rPr lang="en-US" dirty="0" smtClean="0"/>
              <a:t>Units of compilation are then necessarily modules without parameters</a:t>
            </a:r>
          </a:p>
          <a:p>
            <a:r>
              <a:rPr lang="en-US" dirty="0" smtClean="0"/>
              <a:t>As a consequence, separate compilation of functors is achieved by the technique of parent modules in the form of packages</a:t>
            </a:r>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938" y="1676400"/>
            <a:ext cx="6078537"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28262"/>
      </p:ext>
    </p:extLst>
  </p:cSld>
  <p:clrMapOvr>
    <a:masterClrMapping/>
  </p:clrMapOvr>
  <p:timing>
    <p:tnLst>
      <p:par>
        <p:cTn id="1" dur="indefinite" restart="never" nodeType="tmRoot"/>
      </p:par>
    </p:tnLst>
  </p:timing>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800" dirty="0" smtClean="0"/>
              <a:t>For example, reconsider the type of sequential containers and transform it in such a way that it lends itself to separate compilation</a:t>
            </a:r>
          </a:p>
          <a:p>
            <a:r>
              <a:rPr lang="en-US" sz="2800" dirty="0" smtClean="0"/>
              <a:t>Here first of all is the package specifying the content of the signatures (</a:t>
            </a:r>
            <a:r>
              <a:rPr lang="en-US" sz="2800" dirty="0" smtClean="0">
                <a:latin typeface="Source Code Pro" panose="020B0509030403020204" pitchFamily="49" charset="0"/>
              </a:rPr>
              <a:t>linear_containers_spec.ml</a:t>
            </a:r>
            <a:r>
              <a:rPr lang="en-US" sz="2800" dirty="0" smtClean="0"/>
              <a:t>):</a:t>
            </a:r>
          </a:p>
          <a:p>
            <a:endParaRPr lang="en-US" sz="2800" dirty="0" smtClean="0"/>
          </a:p>
          <a:p>
            <a:r>
              <a:rPr lang="en-US" sz="2800" dirty="0" smtClean="0"/>
              <a:t>Next the implementation package (</a:t>
            </a:r>
            <a:r>
              <a:rPr lang="en-US" sz="2800" dirty="0" smtClean="0">
                <a:latin typeface="Source Code Pro" panose="020B0509030403020204" pitchFamily="49" charset="0"/>
              </a:rPr>
              <a:t>linear_containers_impl.ml</a:t>
            </a:r>
            <a:r>
              <a:rPr lang="en-US" sz="2800" dirty="0" smtClean="0"/>
              <a:t>):</a:t>
            </a:r>
            <a:endParaRPr lang="en-US" sz="2800" dirty="0"/>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788" y="3124200"/>
            <a:ext cx="6192837"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588" y="4648200"/>
            <a:ext cx="7107237"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813319"/>
      </p:ext>
    </p:extLst>
  </p:cSld>
  <p:clrMapOvr>
    <a:masterClrMapping/>
  </p:clrMapOvr>
  <p:timing>
    <p:tnLst>
      <p:par>
        <p:cTn id="1" dur="indefinite" restart="never" nodeType="tmRoot"/>
      </p:par>
    </p:tnLst>
  </p:timing>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extending functor can be placed in another package (</a:t>
            </a:r>
            <a:r>
              <a:rPr lang="en-US" dirty="0" smtClean="0">
                <a:latin typeface="Source Code Pro" panose="020B0509030403020204" pitchFamily="49" charset="0"/>
              </a:rPr>
              <a:t>linear_containers_ext_impl.ml</a:t>
            </a:r>
            <a:r>
              <a:rPr lang="en-US" dirty="0" smtClean="0"/>
              <a:t>):</a:t>
            </a:r>
          </a:p>
          <a:p>
            <a:endParaRPr lang="en-US" dirty="0"/>
          </a:p>
          <a:p>
            <a:endParaRPr lang="en-US" dirty="0" smtClean="0"/>
          </a:p>
          <a:p>
            <a:endParaRPr lang="en-US" dirty="0"/>
          </a:p>
          <a:p>
            <a:r>
              <a:rPr lang="en-US" dirty="0" smtClean="0"/>
              <a:t>A compilation of these unites will be obtained with:</a:t>
            </a:r>
          </a:p>
          <a:p>
            <a:endParaRPr lang="en-US" dirty="0"/>
          </a:p>
          <a:p>
            <a:endParaRPr lang="en-US" dirty="0" smtClean="0"/>
          </a:p>
          <a:p>
            <a:endParaRPr lang="en-US" dirty="0"/>
          </a:p>
          <a:p>
            <a:endParaRPr lang="en-US" dirty="0"/>
          </a:p>
        </p:txBody>
      </p:sp>
      <p:pic>
        <p:nvPicPr>
          <p:cNvPr id="593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3" y="2190750"/>
            <a:ext cx="7812087"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4886325"/>
            <a:ext cx="7850187"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212702"/>
      </p:ext>
    </p:extLst>
  </p:cSld>
  <p:clrMapOvr>
    <a:masterClrMapping/>
  </p:clrMapOvr>
  <p:timing>
    <p:tnLst>
      <p:par>
        <p:cTn id="1" dur="indefinite" restart="never" nodeType="tmRoot"/>
      </p:par>
    </p:tnLst>
  </p:timing>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With this, in the top-level, the functor </a:t>
            </a:r>
            <a:r>
              <a:rPr lang="en-US" dirty="0" err="1" smtClean="0">
                <a:latin typeface="Source Code Pro" panose="020B0509030403020204" pitchFamily="49" charset="0"/>
              </a:rPr>
              <a:t>Lin_ext</a:t>
            </a:r>
            <a:r>
              <a:rPr lang="en-US" dirty="0" smtClean="0"/>
              <a:t> can be provided as will the modules </a:t>
            </a:r>
            <a:r>
              <a:rPr lang="en-US" dirty="0" err="1" smtClean="0">
                <a:latin typeface="Source Code Pro" panose="020B0509030403020204" pitchFamily="49" charset="0"/>
              </a:rPr>
              <a:t>Simple_list</a:t>
            </a:r>
            <a:r>
              <a:rPr lang="en-US" dirty="0" smtClean="0"/>
              <a:t> and </a:t>
            </a:r>
            <a:r>
              <a:rPr lang="en-US" dirty="0" err="1" smtClean="0">
                <a:latin typeface="Source Code Pro" panose="020B0509030403020204" pitchFamily="49" charset="0"/>
              </a:rPr>
              <a:t>Simple_array</a:t>
            </a:r>
            <a:r>
              <a:rPr lang="en-US" dirty="0" smtClean="0"/>
              <a:t>:</a:t>
            </a:r>
            <a:endParaRPr lang="en-US" dirty="0"/>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288" y="2676525"/>
            <a:ext cx="5811837"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262327"/>
      </p:ext>
    </p:extLst>
  </p:cSld>
  <p:clrMapOvr>
    <a:masterClrMapping/>
  </p:clrMapOvr>
  <p:timing>
    <p:tnLst>
      <p:par>
        <p:cTn id="1" dur="indefinite" restart="never" nodeType="tmRoot"/>
      </p:par>
    </p:tnLst>
  </p:timing>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There is on the other hand a structuring of units associated with functors which makes them somewhat resemble the case of simple modules and thus to apply a modular program in the “C language” style:</a:t>
            </a:r>
          </a:p>
          <a:p>
            <a:pPr lvl="1"/>
            <a:r>
              <a:rPr lang="en-US" dirty="0" smtClean="0"/>
              <a:t>The compilation unit is name for the functor it contains;</a:t>
            </a:r>
          </a:p>
          <a:p>
            <a:pPr lvl="1"/>
            <a:r>
              <a:rPr lang="en-US" dirty="0" smtClean="0"/>
              <a:t>We place the necessary signatures for the functor;</a:t>
            </a:r>
          </a:p>
          <a:p>
            <a:pPr lvl="1"/>
            <a:r>
              <a:rPr lang="en-US" dirty="0" smtClean="0"/>
              <a:t>We put the functor there and we bind it to a neutral name like </a:t>
            </a:r>
            <a:r>
              <a:rPr lang="en-US" dirty="0" smtClean="0">
                <a:latin typeface="Source Code Pro" panose="020B0509030403020204" pitchFamily="49" charset="0"/>
              </a:rPr>
              <a:t>F</a:t>
            </a:r>
            <a:r>
              <a:rPr lang="en-US" dirty="0" smtClean="0"/>
              <a:t> or </a:t>
            </a:r>
            <a:r>
              <a:rPr lang="en-US" dirty="0" smtClean="0">
                <a:latin typeface="Source Code Pro" panose="020B0509030403020204" pitchFamily="49" charset="0"/>
              </a:rPr>
              <a:t>Make</a:t>
            </a:r>
            <a:r>
              <a:rPr lang="en-US" dirty="0" smtClean="0"/>
              <a:t>.</a:t>
            </a:r>
          </a:p>
          <a:p>
            <a:r>
              <a:rPr lang="en-US" dirty="0" smtClean="0"/>
              <a:t>The preceding example may then be adapted to use a file like this (</a:t>
            </a:r>
            <a:r>
              <a:rPr lang="en-US" dirty="0" smtClean="0">
                <a:latin typeface="Source Code Pro" panose="020B0509030403020204" pitchFamily="49" charset="0"/>
              </a:rPr>
              <a:t>lin_ext.ml</a:t>
            </a:r>
            <a:r>
              <a:rPr lang="en-US" dirty="0" smtClean="0"/>
              <a:t>):</a:t>
            </a:r>
            <a:endParaRPr lang="en-US" dirty="0"/>
          </a:p>
        </p:txBody>
      </p:sp>
    </p:spTree>
    <p:extLst>
      <p:ext uri="{BB962C8B-B14F-4D97-AF65-F5344CB8AC3E}">
        <p14:creationId xmlns:p14="http://schemas.microsoft.com/office/powerpoint/2010/main" val="2098991984"/>
      </p:ext>
    </p:extLst>
  </p:cSld>
  <p:clrMapOvr>
    <a:masterClrMapping/>
  </p:clrMapOvr>
  <p:timing>
    <p:tnLst>
      <p:par>
        <p:cTn id="1" dur="indefinite" restart="never" nodeType="tmRoot"/>
      </p:par>
    </p:tnLst>
  </p:timing>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Autofit/>
          </a:bodyPr>
          <a:lstStyle/>
          <a:p>
            <a:endParaRPr lang="en-US" dirty="0" smtClean="0"/>
          </a:p>
          <a:p>
            <a:endParaRPr lang="en-US" dirty="0"/>
          </a:p>
          <a:p>
            <a:endParaRPr lang="en-US" dirty="0" smtClean="0"/>
          </a:p>
          <a:p>
            <a:endParaRPr lang="en-US" dirty="0"/>
          </a:p>
          <a:p>
            <a:r>
              <a:rPr lang="en-US" dirty="0" smtClean="0"/>
              <a:t>The functor now possesses the name </a:t>
            </a:r>
            <a:r>
              <a:rPr lang="en-US" dirty="0" err="1" smtClean="0">
                <a:latin typeface="Source Code Pro" panose="020B0509030403020204" pitchFamily="49" charset="0"/>
              </a:rPr>
              <a:t>Lin_ext.Make</a:t>
            </a:r>
            <a:endParaRPr lang="en-US" dirty="0" smtClean="0">
              <a:latin typeface="Source Code Pro" panose="020B0509030403020204" pitchFamily="49" charset="0"/>
            </a:endParaRPr>
          </a:p>
          <a:p>
            <a:r>
              <a:rPr lang="en-US" dirty="0" smtClean="0"/>
              <a:t>This structuring is close to the “weakly algebraic” naming tactic for datatypes</a:t>
            </a:r>
          </a:p>
          <a:p>
            <a:r>
              <a:rPr lang="en-US" dirty="0" smtClean="0"/>
              <a:t>We try to reduce the distinction between the two modular levels contributed by giving a neutral name to the functor </a:t>
            </a:r>
            <a:endParaRPr lang="en-US"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381000"/>
            <a:ext cx="8278813"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140477"/>
      </p:ext>
    </p:extLst>
  </p:cSld>
  <p:clrMapOvr>
    <a:masterClrMapping/>
  </p:clrMapOvr>
  <p:timing>
    <p:tnLst>
      <p:par>
        <p:cTn id="1" dur="indefinite" restart="never" nodeType="tmRoot"/>
      </p:par>
    </p:tnLst>
  </p:timing>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dirty="0" smtClean="0"/>
              <a:t>This construction technique of compilation units is sometimes utilized in the OCaml standard library</a:t>
            </a:r>
          </a:p>
          <a:p>
            <a:r>
              <a:rPr lang="en-US" dirty="0" smtClean="0"/>
              <a:t>Consider the </a:t>
            </a:r>
            <a:r>
              <a:rPr lang="en-US" dirty="0" smtClean="0">
                <a:latin typeface="Source Code Pro" panose="020B0509030403020204" pitchFamily="49" charset="0"/>
              </a:rPr>
              <a:t>Set</a:t>
            </a:r>
            <a:r>
              <a:rPr lang="en-US" dirty="0" smtClean="0"/>
              <a:t> module for example which defines a type for ordered sets of elements</a:t>
            </a:r>
          </a:p>
          <a:p>
            <a:r>
              <a:rPr lang="en-US" dirty="0" smtClean="0"/>
              <a:t>The type is generic from the point of view of the ordering of the elements which is specified by a signature of a module record</a:t>
            </a:r>
          </a:p>
          <a:p>
            <a:r>
              <a:rPr lang="en-US" dirty="0" smtClean="0"/>
              <a:t>The file </a:t>
            </a:r>
            <a:r>
              <a:rPr lang="en-US" dirty="0" smtClean="0">
                <a:latin typeface="Source Code Pro" panose="020B0509030403020204" pitchFamily="49" charset="0"/>
              </a:rPr>
              <a:t>set.ml</a:t>
            </a:r>
            <a:r>
              <a:rPr lang="en-US" dirty="0" smtClean="0"/>
              <a:t> in the standard library contains essentially the following two definitions:</a:t>
            </a:r>
            <a:endParaRPr lang="en-US" dirty="0"/>
          </a:p>
        </p:txBody>
      </p:sp>
    </p:spTree>
    <p:extLst>
      <p:ext uri="{BB962C8B-B14F-4D97-AF65-F5344CB8AC3E}">
        <p14:creationId xmlns:p14="http://schemas.microsoft.com/office/powerpoint/2010/main" val="2271766115"/>
      </p:ext>
    </p:extLst>
  </p:cSld>
  <p:clrMapOvr>
    <a:masterClrMapping/>
  </p:clrMapOvr>
  <p:timing>
    <p:tnLst>
      <p:par>
        <p:cTn id="1" dur="indefinite" restart="never" nodeType="tmRoot"/>
      </p:par>
    </p:tnLst>
  </p:timing>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smtClean="0"/>
          </a:p>
          <a:p>
            <a:endParaRPr lang="en-US" dirty="0"/>
          </a:p>
          <a:p>
            <a:endParaRPr lang="en-US" dirty="0" smtClean="0"/>
          </a:p>
          <a:p>
            <a:endParaRPr lang="en-US" dirty="0"/>
          </a:p>
          <a:p>
            <a:r>
              <a:rPr lang="en-US" sz="2400" dirty="0" smtClean="0"/>
              <a:t>Thus it is possible to instantiate this generic representation through a functor whose name is </a:t>
            </a:r>
            <a:r>
              <a:rPr lang="en-US" sz="2400" dirty="0" err="1" smtClean="0">
                <a:latin typeface="Source Code Pro" panose="020B0509030403020204" pitchFamily="49" charset="0"/>
              </a:rPr>
              <a:t>Set.Make</a:t>
            </a:r>
            <a:r>
              <a:rPr lang="en-US" sz="2400" dirty="0" smtClean="0"/>
              <a:t>:</a:t>
            </a:r>
          </a:p>
          <a:p>
            <a:pPr marL="0" indent="0">
              <a:buNone/>
            </a:pPr>
            <a:endParaRPr lang="en-US" dirty="0"/>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3" y="485775"/>
            <a:ext cx="437197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3667125"/>
            <a:ext cx="55530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306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410200"/>
          </a:xfrm>
        </p:spPr>
        <p:txBody>
          <a:bodyPr>
            <a:normAutofit fontScale="85000" lnSpcReduction="10000"/>
          </a:bodyPr>
          <a:lstStyle/>
          <a:p>
            <a:r>
              <a:rPr lang="en-US" dirty="0" smtClean="0"/>
              <a:t>The possibility of building environments protected from each other is already provided for in functional programming through the notion of closures</a:t>
            </a:r>
          </a:p>
          <a:p>
            <a:r>
              <a:rPr lang="en-US" dirty="0" smtClean="0"/>
              <a:t>This sub-spacing favors some of the properties mentioned above</a:t>
            </a:r>
          </a:p>
          <a:p>
            <a:r>
              <a:rPr lang="en-US" dirty="0" smtClean="0"/>
              <a:t>Nevertheless, functions are limited to values and the protection they impose uniform and not leading easily to certain adaptions or extensions</a:t>
            </a:r>
          </a:p>
          <a:p>
            <a:r>
              <a:rPr lang="en-US" dirty="0" smtClean="0"/>
              <a:t>Similarly, type structures such as records are likely to generate sub-spaces of names for encapsulation purposes</a:t>
            </a:r>
          </a:p>
          <a:p>
            <a:r>
              <a:rPr lang="en-US" dirty="0" smtClean="0"/>
              <a:t>However, these sub-spaces are equally as limiting as function closures</a:t>
            </a:r>
          </a:p>
          <a:p>
            <a:endParaRPr lang="en-US" dirty="0"/>
          </a:p>
          <a:p>
            <a:pPr lvl="1"/>
            <a:endParaRPr lang="en-US" dirty="0" smtClean="0"/>
          </a:p>
          <a:p>
            <a:pPr marL="914400" lvl="2" indent="0">
              <a:buNone/>
            </a:pPr>
            <a:endParaRPr lang="en-US" dirty="0"/>
          </a:p>
        </p:txBody>
      </p:sp>
    </p:spTree>
    <p:extLst>
      <p:ext uri="{BB962C8B-B14F-4D97-AF65-F5344CB8AC3E}">
        <p14:creationId xmlns:p14="http://schemas.microsoft.com/office/powerpoint/2010/main" val="36810268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Here we get a terse response from the type system indicating acceptance that </a:t>
            </a:r>
            <a:r>
              <a:rPr lang="en-US" dirty="0" smtClean="0">
                <a:latin typeface="Source Code Pro" panose="020B0509030403020204" pitchFamily="49" charset="0"/>
              </a:rPr>
              <a:t>L</a:t>
            </a:r>
            <a:r>
              <a:rPr lang="en-US" dirty="0" smtClean="0"/>
              <a:t> can be typed as a </a:t>
            </a:r>
            <a:r>
              <a:rPr lang="en-US" dirty="0" smtClean="0">
                <a:latin typeface="Source Code Pro" panose="020B0509030403020204" pitchFamily="49" charset="0"/>
              </a:rPr>
              <a:t>LINEAR_CONTAINER</a:t>
            </a:r>
            <a:endParaRPr lang="en-US" dirty="0">
              <a:latin typeface="Source Code Pro" panose="020B0509030403020204" pitchFamily="49"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80759" y="609600"/>
            <a:ext cx="5782482" cy="2295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348851"/>
      </p:ext>
    </p:extLst>
  </p:cSld>
  <p:clrMapOvr>
    <a:masterClrMapping/>
  </p:clrMapOvr>
  <p:timing>
    <p:tnLst>
      <p:par>
        <p:cTn id="1" dur="indefinite" restart="never" nodeType="tmRoot"/>
      </p:par>
    </p:tnLst>
  </p:timing>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Within the OCaml standard library the modules </a:t>
            </a:r>
            <a:r>
              <a:rPr lang="en-US" dirty="0" err="1" smtClean="0">
                <a:latin typeface="Source Code Pro" panose="020B0509030403020204" pitchFamily="49" charset="0"/>
              </a:rPr>
              <a:t>Hashtbl</a:t>
            </a:r>
            <a:r>
              <a:rPr lang="en-US" dirty="0" smtClean="0"/>
              <a:t>, </a:t>
            </a:r>
            <a:r>
              <a:rPr lang="en-US" dirty="0" smtClean="0">
                <a:latin typeface="Source Code Pro" panose="020B0509030403020204" pitchFamily="49" charset="0"/>
              </a:rPr>
              <a:t>Map</a:t>
            </a:r>
            <a:r>
              <a:rPr lang="en-US" dirty="0" smtClean="0"/>
              <a:t> and </a:t>
            </a:r>
            <a:r>
              <a:rPr lang="en-US" dirty="0" smtClean="0">
                <a:latin typeface="Source Code Pro" panose="020B0509030403020204" pitchFamily="49" charset="0"/>
              </a:rPr>
              <a:t>Weak</a:t>
            </a:r>
            <a:r>
              <a:rPr lang="en-US" dirty="0" smtClean="0"/>
              <a:t> (hash tables with weak pointers) each implement datatypes that conform to this code structure</a:t>
            </a:r>
          </a:p>
          <a:p>
            <a:r>
              <a:rPr lang="en-US" dirty="0" smtClean="0"/>
              <a:t>Nevertheless, as described herein, it induces duplications of signatures</a:t>
            </a:r>
          </a:p>
          <a:p>
            <a:r>
              <a:rPr lang="en-US" dirty="0" smtClean="0"/>
              <a:t>It is possible to employ the idea of signature packages in order to remedy this</a:t>
            </a:r>
            <a:endParaRPr lang="en-US" dirty="0"/>
          </a:p>
        </p:txBody>
      </p:sp>
    </p:spTree>
    <p:extLst>
      <p:ext uri="{BB962C8B-B14F-4D97-AF65-F5344CB8AC3E}">
        <p14:creationId xmlns:p14="http://schemas.microsoft.com/office/powerpoint/2010/main" val="547998883"/>
      </p:ext>
    </p:extLst>
  </p:cSld>
  <p:clrMapOvr>
    <a:masterClrMapping/>
  </p:clrMapOvr>
  <p:timing>
    <p:tnLst>
      <p:par>
        <p:cTn id="1" dur="indefinite" restart="never" nodeType="tmRoot"/>
      </p:par>
    </p:tnLst>
  </p:timing>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t>
            </a:r>
            <a:r>
              <a:rPr lang="en-US" dirty="0" err="1" smtClean="0"/>
              <a:t>ary</a:t>
            </a:r>
            <a:r>
              <a:rPr lang="en-US" dirty="0" smtClean="0"/>
              <a:t> functors</a:t>
            </a:r>
            <a:endParaRPr lang="en-US" dirty="0"/>
          </a:p>
        </p:txBody>
      </p:sp>
      <p:sp>
        <p:nvSpPr>
          <p:cNvPr id="5" name="Text Placeholder 4"/>
          <p:cNvSpPr>
            <a:spLocks noGrp="1"/>
          </p:cNvSpPr>
          <p:nvPr>
            <p:ph type="body" idx="1"/>
          </p:nvPr>
        </p:nvSpPr>
        <p:spPr/>
        <p:txBody>
          <a:bodyPr/>
          <a:lstStyle/>
          <a:p>
            <a:r>
              <a:rPr lang="en-US" dirty="0" smtClean="0"/>
              <a:t>Generic modular programming</a:t>
            </a:r>
            <a:endParaRPr lang="en-US" dirty="0"/>
          </a:p>
        </p:txBody>
      </p:sp>
    </p:spTree>
    <p:extLst>
      <p:ext uri="{BB962C8B-B14F-4D97-AF65-F5344CB8AC3E}">
        <p14:creationId xmlns:p14="http://schemas.microsoft.com/office/powerpoint/2010/main" val="1405202084"/>
      </p:ext>
    </p:extLst>
  </p:cSld>
  <p:clrMapOvr>
    <a:masterClrMapping/>
  </p:clrMapOvr>
  <p:timing>
    <p:tnLst>
      <p:par>
        <p:cTn id="1" dur="indefinite" restart="never" nodeType="tmRoot"/>
      </p:par>
    </p:tnLst>
  </p:timing>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t>
            </a:r>
            <a:r>
              <a:rPr lang="en-US" dirty="0" err="1" smtClean="0"/>
              <a:t>ary</a:t>
            </a:r>
            <a:r>
              <a:rPr lang="en-US" dirty="0" smtClean="0"/>
              <a:t> functors</a:t>
            </a:r>
            <a:endParaRPr lang="en-US" dirty="0"/>
          </a:p>
        </p:txBody>
      </p:sp>
      <p:sp>
        <p:nvSpPr>
          <p:cNvPr id="5" name="Content Placeholder 4"/>
          <p:cNvSpPr>
            <a:spLocks noGrp="1"/>
          </p:cNvSpPr>
          <p:nvPr>
            <p:ph idx="1"/>
          </p:nvPr>
        </p:nvSpPr>
        <p:spPr/>
        <p:txBody>
          <a:bodyPr/>
          <a:lstStyle/>
          <a:p>
            <a:r>
              <a:rPr lang="en-US" dirty="0" smtClean="0"/>
              <a:t>Defining n-</a:t>
            </a:r>
            <a:r>
              <a:rPr lang="en-US" dirty="0" err="1" smtClean="0"/>
              <a:t>ary</a:t>
            </a:r>
            <a:r>
              <a:rPr lang="en-US" dirty="0" smtClean="0"/>
              <a:t> functors</a:t>
            </a:r>
          </a:p>
          <a:p>
            <a:r>
              <a:rPr lang="en-US" dirty="0" smtClean="0"/>
              <a:t>Applying n-</a:t>
            </a:r>
            <a:r>
              <a:rPr lang="en-US" dirty="0" err="1" smtClean="0"/>
              <a:t>ary</a:t>
            </a:r>
            <a:r>
              <a:rPr lang="en-US" dirty="0" smtClean="0"/>
              <a:t> functors</a:t>
            </a:r>
          </a:p>
          <a:p>
            <a:r>
              <a:rPr lang="en-US" dirty="0" smtClean="0"/>
              <a:t>A more complete example : generic graphs</a:t>
            </a:r>
          </a:p>
          <a:p>
            <a:r>
              <a:rPr lang="en-US" dirty="0" smtClean="0"/>
              <a:t>Constraints over the parameter of functors</a:t>
            </a:r>
          </a:p>
          <a:p>
            <a:r>
              <a:rPr lang="en-US" dirty="0" smtClean="0"/>
              <a:t>Type sharing between functor parameters</a:t>
            </a:r>
          </a:p>
          <a:p>
            <a:r>
              <a:rPr lang="en-US" dirty="0" smtClean="0"/>
              <a:t>A difficulty : shared types and masking</a:t>
            </a:r>
          </a:p>
          <a:p>
            <a:r>
              <a:rPr lang="en-US" dirty="0" smtClean="0"/>
              <a:t>The technique of “type nurseries”</a:t>
            </a:r>
            <a:endParaRPr lang="en-US" dirty="0"/>
          </a:p>
        </p:txBody>
      </p:sp>
    </p:spTree>
    <p:extLst>
      <p:ext uri="{BB962C8B-B14F-4D97-AF65-F5344CB8AC3E}">
        <p14:creationId xmlns:p14="http://schemas.microsoft.com/office/powerpoint/2010/main" val="1156009238"/>
      </p:ext>
    </p:extLst>
  </p:cSld>
  <p:clrMapOvr>
    <a:masterClrMapping/>
  </p:clrMapOvr>
  <p:timing>
    <p:tnLst>
      <p:par>
        <p:cTn id="1" dur="indefinite" restart="never" nodeType="tmRoot"/>
      </p:par>
    </p:tnLst>
  </p:timing>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n-</a:t>
            </a:r>
            <a:r>
              <a:rPr lang="en-US" dirty="0" err="1" smtClean="0"/>
              <a:t>ary</a:t>
            </a:r>
            <a:r>
              <a:rPr lang="en-US" dirty="0" smtClean="0"/>
              <a:t> functors</a:t>
            </a:r>
            <a:endParaRPr lang="en-US" dirty="0"/>
          </a:p>
        </p:txBody>
      </p:sp>
      <p:sp>
        <p:nvSpPr>
          <p:cNvPr id="3" name="Content Placeholder 2"/>
          <p:cNvSpPr>
            <a:spLocks noGrp="1"/>
          </p:cNvSpPr>
          <p:nvPr>
            <p:ph idx="1"/>
          </p:nvPr>
        </p:nvSpPr>
        <p:spPr/>
        <p:txBody>
          <a:bodyPr/>
          <a:lstStyle/>
          <a:p>
            <a:r>
              <a:rPr lang="en-US" dirty="0" smtClean="0"/>
              <a:t>Functors may have more than one parameter</a:t>
            </a:r>
          </a:p>
          <a:p>
            <a:r>
              <a:rPr lang="en-US" dirty="0" smtClean="0"/>
              <a:t>It is thus possible to render a module generic from the point of view of multiple signatures</a:t>
            </a:r>
          </a:p>
          <a:p>
            <a:r>
              <a:rPr lang="en-US" dirty="0" smtClean="0"/>
              <a:t>The base syntax of n-</a:t>
            </a:r>
            <a:r>
              <a:rPr lang="en-US" dirty="0" err="1" smtClean="0"/>
              <a:t>ary</a:t>
            </a:r>
            <a:r>
              <a:rPr lang="en-US" dirty="0" smtClean="0"/>
              <a:t> functors is an immediate extension of the unary functors: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088" y="4371975"/>
            <a:ext cx="596423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1599098"/>
      </p:ext>
    </p:extLst>
  </p:cSld>
  <p:clrMapOvr>
    <a:masterClrMapping/>
  </p:clrMapOvr>
  <p:timing>
    <p:tnLst>
      <p:par>
        <p:cTn id="1" dur="indefinite" restart="never" nodeType="tmRoot"/>
      </p:par>
    </p:tnLst>
  </p:timing>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For example, reconsider the functor associated with matrices over the integers of a certain size which we recall here with the important lines:</a:t>
            </a:r>
          </a:p>
          <a:p>
            <a:endParaRPr lang="en-US" dirty="0"/>
          </a:p>
          <a:p>
            <a:endParaRPr lang="en-US" dirty="0" smtClean="0"/>
          </a:p>
          <a:p>
            <a:endParaRPr lang="en-US" dirty="0"/>
          </a:p>
          <a:p>
            <a:r>
              <a:rPr lang="en-US" dirty="0" smtClean="0"/>
              <a:t>Despite a representation of the values based on the type parameter of </a:t>
            </a:r>
            <a:r>
              <a:rPr lang="en-US" dirty="0" smtClean="0">
                <a:latin typeface="Source Code Pro" panose="020B0509030403020204" pitchFamily="49" charset="0"/>
              </a:rPr>
              <a:t>‘a array </a:t>
            </a:r>
            <a:r>
              <a:rPr lang="en-US" dirty="0" err="1" smtClean="0">
                <a:latin typeface="Source Code Pro" panose="020B0509030403020204" pitchFamily="49" charset="0"/>
              </a:rPr>
              <a:t>array</a:t>
            </a:r>
            <a:r>
              <a:rPr lang="en-US" dirty="0" smtClean="0"/>
              <a:t>, the genericity is not saved at the level of the type of matrices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2286000"/>
            <a:ext cx="56007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543795"/>
      </p:ext>
    </p:extLst>
  </p:cSld>
  <p:clrMapOvr>
    <a:masterClrMapping/>
  </p:clrMapOvr>
  <p:timing>
    <p:tnLst>
      <p:par>
        <p:cTn id="1" dur="indefinite" restart="never" nodeType="tmRoot"/>
      </p:par>
    </p:tnLst>
  </p:timing>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The parameter </a:t>
            </a:r>
            <a:r>
              <a:rPr lang="en-US" dirty="0" smtClean="0">
                <a:latin typeface="Source Code Pro" panose="020B0509030403020204" pitchFamily="49" charset="0"/>
              </a:rPr>
              <a:t>‘a</a:t>
            </a:r>
            <a:r>
              <a:rPr lang="en-US" dirty="0" smtClean="0"/>
              <a:t> is in fact instantiated as int by the addition operation “</a:t>
            </a:r>
            <a:r>
              <a:rPr lang="en-US" dirty="0" smtClean="0">
                <a:latin typeface="Source Code Pro" panose="020B0509030403020204" pitchFamily="49" charset="0"/>
              </a:rPr>
              <a:t>+</a:t>
            </a:r>
            <a:r>
              <a:rPr lang="en-US" dirty="0" smtClean="0"/>
              <a:t>” which is explicitly utilized in the implementation</a:t>
            </a:r>
          </a:p>
          <a:p>
            <a:r>
              <a:rPr lang="en-US" dirty="0" smtClean="0"/>
              <a:t>Indeed, the genericity of matrices can be established only through properties of their coefficients:</a:t>
            </a:r>
          </a:p>
          <a:p>
            <a:pPr lvl="1"/>
            <a:r>
              <a:rPr lang="en-US" dirty="0" smtClean="0"/>
              <a:t>The latter must constitute sets of structures with internal laws</a:t>
            </a:r>
          </a:p>
          <a:p>
            <a:r>
              <a:rPr lang="en-US" dirty="0" smtClean="0"/>
              <a:t>In other words, the specification of a generic type of matrices must necessarily be precise</a:t>
            </a:r>
            <a:endParaRPr lang="en-US" dirty="0"/>
          </a:p>
        </p:txBody>
      </p:sp>
    </p:spTree>
    <p:extLst>
      <p:ext uri="{BB962C8B-B14F-4D97-AF65-F5344CB8AC3E}">
        <p14:creationId xmlns:p14="http://schemas.microsoft.com/office/powerpoint/2010/main" val="28075066"/>
      </p:ext>
    </p:extLst>
  </p:cSld>
  <p:clrMapOvr>
    <a:masterClrMapping/>
  </p:clrMapOvr>
  <p:timing>
    <p:tnLst>
      <p:par>
        <p:cTn id="1" dur="indefinite" restart="never" nodeType="tmRoot"/>
      </p:par>
    </p:tnLst>
  </p:timing>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Here is such a specification:</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One notices accordance with the idea that once one can make matrices, </a:t>
            </a:r>
            <a:r>
              <a:rPr lang="en-US" dirty="0" smtClean="0">
                <a:latin typeface="Source Code Pro" panose="020B0509030403020204" pitchFamily="49" charset="0"/>
              </a:rPr>
              <a:t>MATRIX</a:t>
            </a:r>
            <a:r>
              <a:rPr lang="en-US" dirty="0" smtClean="0"/>
              <a:t> is compatible with </a:t>
            </a:r>
            <a:r>
              <a:rPr lang="en-US" dirty="0" smtClean="0">
                <a:latin typeface="Source Code Pro" panose="020B0509030403020204" pitchFamily="49" charset="0"/>
              </a:rPr>
              <a:t>OP</a:t>
            </a:r>
            <a:r>
              <a:rPr lang="en-US" dirty="0" smtClean="0"/>
              <a:t> : it is only a specialization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8" y="1219200"/>
            <a:ext cx="34004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481741"/>
      </p:ext>
    </p:extLst>
  </p:cSld>
  <p:clrMapOvr>
    <a:masterClrMapping/>
  </p:clrMapOvr>
  <p:timing>
    <p:tnLst>
      <p:par>
        <p:cTn id="1" dur="indefinite" restart="never" nodeType="tmRoot"/>
      </p:par>
    </p:tnLst>
  </p:timing>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dirty="0" smtClean="0"/>
              <a:t>Here follows an implementation by means of a binary functor:</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dirty="0" smtClean="0"/>
              <a:t>This new implementation of matrices thus proposes a complete genericity</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1238250"/>
            <a:ext cx="7669213"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2263990"/>
      </p:ext>
    </p:extLst>
  </p:cSld>
  <p:clrMapOvr>
    <a:masterClrMapping/>
  </p:clrMapOvr>
  <p:timing>
    <p:tnLst>
      <p:par>
        <p:cTn id="1" dur="indefinite" restart="never" nodeType="tmRoot"/>
      </p:par>
    </p:tnLst>
  </p:timing>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n-</a:t>
            </a:r>
            <a:r>
              <a:rPr lang="en-US" dirty="0" err="1" smtClean="0"/>
              <a:t>ary</a:t>
            </a:r>
            <a:r>
              <a:rPr lang="en-US" dirty="0" smtClean="0"/>
              <a:t> functors</a:t>
            </a:r>
            <a:endParaRPr lang="en-US" dirty="0"/>
          </a:p>
        </p:txBody>
      </p:sp>
      <p:sp>
        <p:nvSpPr>
          <p:cNvPr id="3" name="Content Placeholder 2"/>
          <p:cNvSpPr>
            <a:spLocks noGrp="1"/>
          </p:cNvSpPr>
          <p:nvPr>
            <p:ph idx="1"/>
          </p:nvPr>
        </p:nvSpPr>
        <p:spPr/>
        <p:txBody>
          <a:bodyPr>
            <a:normAutofit lnSpcReduction="10000"/>
          </a:bodyPr>
          <a:lstStyle/>
          <a:p>
            <a:r>
              <a:rPr lang="en-US" dirty="0" smtClean="0"/>
              <a:t>The syntax for application of an n-</a:t>
            </a:r>
            <a:r>
              <a:rPr lang="en-US" dirty="0" err="1" smtClean="0"/>
              <a:t>ary</a:t>
            </a:r>
            <a:r>
              <a:rPr lang="en-US" dirty="0" smtClean="0"/>
              <a:t> functor is equally an extension for the unary case:</a:t>
            </a:r>
          </a:p>
          <a:p>
            <a:endParaRPr lang="en-US" dirty="0"/>
          </a:p>
          <a:p>
            <a:r>
              <a:rPr lang="en-US" dirty="0" smtClean="0"/>
              <a:t>The parentheses around each of the arguments in the n-</a:t>
            </a:r>
            <a:r>
              <a:rPr lang="en-US" dirty="0" err="1" smtClean="0"/>
              <a:t>ary</a:t>
            </a:r>
            <a:r>
              <a:rPr lang="en-US" dirty="0" smtClean="0"/>
              <a:t> functor call are required</a:t>
            </a:r>
          </a:p>
          <a:p>
            <a:r>
              <a:rPr lang="en-US" dirty="0" smtClean="0"/>
              <a:t>The arguments cannot be separated by commas as for functions :</a:t>
            </a:r>
          </a:p>
          <a:p>
            <a:pPr lvl="1"/>
            <a:r>
              <a:rPr lang="en-US" dirty="0" smtClean="0"/>
              <a:t>There is no notion of tuples of modules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5" y="2667000"/>
            <a:ext cx="7612063"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5747694"/>
      </p:ext>
    </p:extLst>
  </p:cSld>
  <p:clrMapOvr>
    <a:masterClrMapping/>
  </p:clrMapOvr>
  <p:timing>
    <p:tnLst>
      <p:par>
        <p:cTn id="1" dur="indefinite" restart="never" nodeType="tmRoot"/>
      </p:par>
    </p:tnLst>
  </p:timing>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US" dirty="0" smtClean="0"/>
              <a:t>So, with the functor </a:t>
            </a:r>
            <a:r>
              <a:rPr lang="en-US" dirty="0" smtClean="0">
                <a:latin typeface="Source Code Pro" panose="020B0509030403020204" pitchFamily="49" charset="0"/>
              </a:rPr>
              <a:t>Matrix</a:t>
            </a:r>
            <a:r>
              <a:rPr lang="en-US" dirty="0" smtClean="0"/>
              <a:t> of the preceding example:</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We obtain here matrices of dimension 2 of real coefficients and matrices of dimension 3 of complex coefficients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688" y="942975"/>
            <a:ext cx="7031037"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6798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Consider the situation where a module doesn’t implement all the elements of the signature </a:t>
            </a:r>
            <a:r>
              <a:rPr lang="en-US" dirty="0" smtClean="0">
                <a:latin typeface="Source Code Pro" panose="020B0509030403020204" pitchFamily="49" charset="0"/>
              </a:rPr>
              <a:t>LINEAR_CONTAINER</a:t>
            </a:r>
            <a:br>
              <a:rPr lang="en-US" dirty="0" smtClean="0">
                <a:latin typeface="Source Code Pro" panose="020B0509030403020204" pitchFamily="49" charset="0"/>
              </a:rPr>
            </a:br>
            <a:r>
              <a:rPr lang="en-US" dirty="0" smtClean="0">
                <a:latin typeface="Source Code Pro" panose="020B0509030403020204" pitchFamily="49" charset="0"/>
              </a:rPr>
              <a:t/>
            </a:r>
            <a:br>
              <a:rPr lang="en-US" dirty="0" smtClean="0">
                <a:latin typeface="Source Code Pro" panose="020B0509030403020204" pitchFamily="49" charset="0"/>
              </a:rPr>
            </a:br>
            <a:r>
              <a:rPr lang="en-US" dirty="0" smtClean="0">
                <a:latin typeface="Source Code Pro" panose="020B0509030403020204" pitchFamily="49" charset="0"/>
              </a:rPr>
              <a:t/>
            </a:r>
            <a:br>
              <a:rPr lang="en-US" dirty="0" smtClean="0">
                <a:latin typeface="Source Code Pro" panose="020B0509030403020204" pitchFamily="49" charset="0"/>
              </a:rPr>
            </a:br>
            <a:r>
              <a:rPr lang="en-US" dirty="0" smtClean="0">
                <a:latin typeface="Source Code Pro" panose="020B0509030403020204" pitchFamily="49" charset="0"/>
              </a:rPr>
              <a:t/>
            </a:r>
            <a:br>
              <a:rPr lang="en-US" dirty="0" smtClean="0">
                <a:latin typeface="Source Code Pro" panose="020B0509030403020204" pitchFamily="49" charset="0"/>
              </a:rPr>
            </a:br>
            <a:r>
              <a:rPr lang="en-US" dirty="0" smtClean="0">
                <a:latin typeface="Source Code Pro" panose="020B0509030403020204" pitchFamily="49" charset="0"/>
              </a:rPr>
              <a:t/>
            </a:r>
            <a:br>
              <a:rPr lang="en-US" dirty="0" smtClean="0">
                <a:latin typeface="Source Code Pro" panose="020B0509030403020204" pitchFamily="49" charset="0"/>
              </a:rPr>
            </a:br>
            <a:endParaRPr lang="en-US" dirty="0" smtClean="0">
              <a:latin typeface="Source Code Pro" panose="020B0509030403020204" pitchFamily="49" charset="0"/>
            </a:endParaRPr>
          </a:p>
          <a:p>
            <a:endParaRPr lang="en-US" dirty="0">
              <a:latin typeface="Source Code Pro" panose="020B0509030403020204" pitchFamily="49"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938" y="2430463"/>
            <a:ext cx="6078537"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0570140"/>
      </p:ext>
    </p:extLst>
  </p:cSld>
  <p:clrMapOvr>
    <a:masterClrMapping/>
  </p:clrMapOvr>
  <p:timing>
    <p:tnLst>
      <p:par>
        <p:cTn id="1" dur="indefinite" restart="never" nodeType="tmRoot"/>
      </p:par>
    </p:tnLst>
  </p:timing>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definition of n-</a:t>
            </a:r>
            <a:r>
              <a:rPr lang="en-US" dirty="0" err="1" smtClean="0"/>
              <a:t>ary</a:t>
            </a:r>
            <a:r>
              <a:rPr lang="en-US" dirty="0" smtClean="0"/>
              <a:t> functor is under a curried form</a:t>
            </a:r>
          </a:p>
          <a:p>
            <a:r>
              <a:rPr lang="en-US" dirty="0" smtClean="0"/>
              <a:t>This permits partial application</a:t>
            </a:r>
          </a:p>
          <a:p>
            <a:r>
              <a:rPr lang="en-US" dirty="0" smtClean="0"/>
              <a:t>For example, the functors above may be specialized by partial applications:</a:t>
            </a:r>
          </a:p>
          <a:p>
            <a:endParaRPr lang="en-US" dirty="0"/>
          </a:p>
          <a:p>
            <a:endParaRPr lang="en-US" dirty="0" smtClean="0"/>
          </a:p>
          <a:p>
            <a:endParaRPr lang="en-US" dirty="0"/>
          </a:p>
          <a:p>
            <a:pPr marL="0" indent="0">
              <a:buNone/>
            </a:pPr>
            <a:r>
              <a:rPr lang="en-US" b="1" dirty="0" smtClean="0"/>
              <a:t>A property of functors : </a:t>
            </a:r>
            <a:r>
              <a:rPr lang="en-US" dirty="0" smtClean="0"/>
              <a:t>The result of application of a functor may be a functor.</a:t>
            </a:r>
            <a:endParaRPr lang="en-US" b="1" dirty="0" smtClean="0"/>
          </a:p>
          <a:p>
            <a:endParaRPr lang="en-US" dirty="0"/>
          </a:p>
          <a:p>
            <a:endParaRPr lang="en-US" dirty="0" smtClean="0"/>
          </a:p>
          <a:p>
            <a:pPr marL="0" indent="0">
              <a:buNone/>
            </a:pPr>
            <a:endParaRPr lang="en-US" dirty="0" smtClean="0"/>
          </a:p>
          <a:p>
            <a:pPr marL="0" indent="0">
              <a:buNone/>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3" y="3276600"/>
            <a:ext cx="6707187"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476993"/>
      </p:ext>
    </p:extLst>
  </p:cSld>
  <p:clrMapOvr>
    <a:masterClrMapping/>
  </p:clrMapOvr>
  <p:timing>
    <p:tnLst>
      <p:par>
        <p:cTn id="1" dur="indefinite" restart="never" nodeType="tmRoot"/>
      </p:par>
    </p:tnLst>
  </p:timing>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dirty="0" smtClean="0"/>
              <a:t>Here is another example of an n-</a:t>
            </a:r>
            <a:r>
              <a:rPr lang="en-US" dirty="0" err="1" smtClean="0"/>
              <a:t>ary</a:t>
            </a:r>
            <a:r>
              <a:rPr lang="en-US" dirty="0" smtClean="0"/>
              <a:t> functor</a:t>
            </a:r>
          </a:p>
          <a:p>
            <a:r>
              <a:rPr lang="en-US" dirty="0" smtClean="0"/>
              <a:t>Consider an optimization process</a:t>
            </a:r>
          </a:p>
          <a:p>
            <a:r>
              <a:rPr lang="en-US" dirty="0" smtClean="0"/>
              <a:t>The idea here is to construct a type for spaces in which it is possible to search for a minimum according to the following strategy:</a:t>
            </a:r>
          </a:p>
          <a:p>
            <a:pPr lvl="1"/>
            <a:r>
              <a:rPr lang="en-US" dirty="0" smtClean="0"/>
              <a:t>Starting at point </a:t>
            </a:r>
            <a:r>
              <a:rPr lang="en-US" i="1" dirty="0" smtClean="0"/>
              <a:t>p</a:t>
            </a:r>
            <a:r>
              <a:rPr lang="en-US" i="1" baseline="-25000" dirty="0" smtClean="0"/>
              <a:t>0</a:t>
            </a:r>
            <a:r>
              <a:rPr lang="en-US" i="1" dirty="0" smtClean="0"/>
              <a:t>, </a:t>
            </a:r>
            <a:r>
              <a:rPr lang="en-US" dirty="0" smtClean="0"/>
              <a:t>observe the set of points a fixed distance from </a:t>
            </a:r>
            <a:r>
              <a:rPr lang="en-US" i="1" dirty="0"/>
              <a:t>p</a:t>
            </a:r>
            <a:r>
              <a:rPr lang="en-US" i="1" baseline="-25000" dirty="0"/>
              <a:t>0</a:t>
            </a:r>
            <a:endParaRPr lang="en-US" i="1" dirty="0" smtClean="0"/>
          </a:p>
          <a:p>
            <a:pPr lvl="1"/>
            <a:r>
              <a:rPr lang="en-US" dirty="0" smtClean="0"/>
              <a:t>Calculate or approximate the minimum of values associated with this set of points</a:t>
            </a:r>
          </a:p>
          <a:p>
            <a:pPr lvl="1"/>
            <a:r>
              <a:rPr lang="en-US" dirty="0" smtClean="0"/>
              <a:t>If this value is smaller than that for </a:t>
            </a:r>
            <a:r>
              <a:rPr lang="en-US" i="1" dirty="0"/>
              <a:t>p</a:t>
            </a:r>
            <a:r>
              <a:rPr lang="en-US" i="1" baseline="-25000" dirty="0"/>
              <a:t>0</a:t>
            </a:r>
            <a:r>
              <a:rPr lang="en-US" dirty="0" smtClean="0"/>
              <a:t>, transport there and recommence</a:t>
            </a:r>
          </a:p>
          <a:p>
            <a:pPr lvl="1"/>
            <a:r>
              <a:rPr lang="en-US" dirty="0" smtClean="0"/>
              <a:t>In the case where </a:t>
            </a:r>
            <a:r>
              <a:rPr lang="en-US" i="1" dirty="0"/>
              <a:t>p</a:t>
            </a:r>
            <a:r>
              <a:rPr lang="en-US" i="1" baseline="-25000" dirty="0"/>
              <a:t>0 </a:t>
            </a:r>
            <a:r>
              <a:rPr lang="en-US" dirty="0" smtClean="0"/>
              <a:t>is the minimum value, consider a local minima found</a:t>
            </a:r>
          </a:p>
          <a:p>
            <a:r>
              <a:rPr lang="en-US" dirty="0" smtClean="0"/>
              <a:t>This search strategy is general and may be specified by the following signatures some of which have already been discussed:</a:t>
            </a:r>
            <a:endParaRPr lang="en-US" dirty="0"/>
          </a:p>
        </p:txBody>
      </p:sp>
    </p:spTree>
    <p:extLst>
      <p:ext uri="{BB962C8B-B14F-4D97-AF65-F5344CB8AC3E}">
        <p14:creationId xmlns:p14="http://schemas.microsoft.com/office/powerpoint/2010/main" val="4143478708"/>
      </p:ext>
    </p:extLst>
  </p:cSld>
  <p:clrMapOvr>
    <a:masterClrMapping/>
  </p:clrMapOvr>
  <p:timing>
    <p:tnLst>
      <p:par>
        <p:cTn id="1" dur="indefinite" restart="never" nodeType="tmRoot"/>
      </p:par>
    </p:tnLst>
  </p:timing>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138" y="933450"/>
            <a:ext cx="6688137"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9630285"/>
      </p:ext>
    </p:extLst>
  </p:cSld>
  <p:clrMapOvr>
    <a:masterClrMapping/>
  </p:clrMapOvr>
  <p:timing>
    <p:tnLst>
      <p:par>
        <p:cTn id="1" dur="indefinite" restart="never" nodeType="tmRoot"/>
      </p:par>
    </p:tnLst>
  </p:timing>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The specification of the signature </a:t>
            </a:r>
            <a:r>
              <a:rPr lang="en-US" dirty="0" smtClean="0">
                <a:latin typeface="Source Code Pro" panose="020B0509030403020204" pitchFamily="49" charset="0"/>
              </a:rPr>
              <a:t>OPTIMISATION</a:t>
            </a:r>
            <a:r>
              <a:rPr lang="en-US" dirty="0" smtClean="0"/>
              <a:t> thus makes use of two structures :  one describing the search space which must be provided with a distance (in order to define what is the neighborhood of a point)</a:t>
            </a:r>
          </a:p>
          <a:p>
            <a:r>
              <a:rPr lang="en-US" dirty="0" smtClean="0"/>
              <a:t>The other describes the set of values of points of the space which must be ordered (in order to be able to determine the minimum of one of its sub-spaces)</a:t>
            </a:r>
          </a:p>
          <a:p>
            <a:r>
              <a:rPr lang="en-US" dirty="0" smtClean="0"/>
              <a:t>An implementation lends itself naturally to the form of a binary functor:</a:t>
            </a:r>
            <a:endParaRPr lang="en-US" dirty="0"/>
          </a:p>
        </p:txBody>
      </p:sp>
    </p:spTree>
    <p:extLst>
      <p:ext uri="{BB962C8B-B14F-4D97-AF65-F5344CB8AC3E}">
        <p14:creationId xmlns:p14="http://schemas.microsoft.com/office/powerpoint/2010/main" val="3548162660"/>
      </p:ext>
    </p:extLst>
  </p:cSld>
  <p:clrMapOvr>
    <a:masterClrMapping/>
  </p:clrMapOvr>
  <p:timing>
    <p:tnLst>
      <p:par>
        <p:cTn id="1" dur="indefinite" restart="never" nodeType="tmRoot"/>
      </p:par>
    </p:tnLst>
  </p:timing>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5"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69502"/>
            <a:ext cx="8229600" cy="2987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3247611"/>
      </p:ext>
    </p:extLst>
  </p:cSld>
  <p:clrMapOvr>
    <a:masterClrMapping/>
  </p:clrMapOvr>
  <p:timing>
    <p:tnLst>
      <p:par>
        <p:cTn id="1" dur="indefinite" restart="never" nodeType="tmRoot"/>
      </p:par>
    </p:tnLst>
  </p:timing>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 type constraints of the form </a:t>
            </a:r>
            <a:r>
              <a:rPr lang="en-US" dirty="0" smtClean="0">
                <a:latin typeface="Source Code Pro" panose="020B0509030403020204" pitchFamily="49" charset="0"/>
              </a:rPr>
              <a:t>with module </a:t>
            </a:r>
            <a:r>
              <a:rPr lang="en-US" dirty="0" smtClean="0"/>
              <a:t>indicate here is  a double module association which can also be satisfied with module records</a:t>
            </a:r>
          </a:p>
          <a:p>
            <a:r>
              <a:rPr lang="en-US" dirty="0" smtClean="0"/>
              <a:t>Here a use is based over the space of integers with the usual distance, that is to say, a discretized line: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113" y="3886200"/>
            <a:ext cx="7088187"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793444"/>
      </p:ext>
    </p:extLst>
  </p:cSld>
  <p:clrMapOvr>
    <a:masterClrMapping/>
  </p:clrMapOvr>
  <p:timing>
    <p:tnLst>
      <p:par>
        <p:cTn id="1" dur="indefinite" restart="never" nodeType="tmRoot"/>
      </p:par>
    </p:tnLst>
  </p:timing>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This discretized line will be such that each point will carry a floating point number:</a:t>
            </a:r>
          </a:p>
          <a:p>
            <a:endParaRPr lang="en-US" dirty="0"/>
          </a:p>
          <a:p>
            <a:endParaRPr lang="en-US" dirty="0" smtClean="0"/>
          </a:p>
          <a:p>
            <a:r>
              <a:rPr lang="en-US" dirty="0" smtClean="0"/>
              <a:t>Thenceforth, the search for a minimum over a function of that line in floats may be obtained by partial application of the functor </a:t>
            </a:r>
            <a:r>
              <a:rPr lang="en-US" dirty="0" err="1" smtClean="0">
                <a:latin typeface="Source Code Pro" panose="020B0509030403020204" pitchFamily="49" charset="0"/>
              </a:rPr>
              <a:t>Optimis</a:t>
            </a:r>
            <a:r>
              <a:rPr lang="en-US" dirty="0"/>
              <a:t>:</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1676400"/>
            <a:ext cx="44577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88" y="4876800"/>
            <a:ext cx="7716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519806"/>
      </p:ext>
    </p:extLst>
  </p:cSld>
  <p:clrMapOvr>
    <a:masterClrMapping/>
  </p:clrMapOvr>
  <p:timing>
    <p:tnLst>
      <p:par>
        <p:cTn id="1" dur="indefinite" restart="never" nodeType="tmRoot"/>
      </p:par>
    </p:tnLst>
  </p:timing>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Here is a test over the function</a:t>
            </a:r>
            <a:br>
              <a:rPr lang="en-US" dirty="0" smtClean="0"/>
            </a:br>
            <a:r>
              <a:rPr lang="en-US" dirty="0" smtClean="0"/>
              <a:t>with a neighborhood of radius 2 and a starting point of 0:</a:t>
            </a:r>
          </a:p>
          <a:p>
            <a:endParaRPr lang="en-US" dirty="0"/>
          </a:p>
          <a:p>
            <a:endParaRPr lang="en-US" dirty="0" smtClean="0"/>
          </a:p>
          <a:p>
            <a:r>
              <a:rPr lang="en-US" dirty="0" smtClean="0"/>
              <a:t>So the genericity of the implementation makes it possible to search for minima in a variety of spaces</a:t>
            </a:r>
          </a:p>
          <a:p>
            <a:r>
              <a:rPr lang="en-US" dirty="0" smtClean="0"/>
              <a:t>It is sufficient to have at its disposal instances of </a:t>
            </a:r>
            <a:r>
              <a:rPr lang="en-US" dirty="0" smtClean="0">
                <a:latin typeface="Source Code Pro" panose="020B0509030403020204" pitchFamily="49" charset="0"/>
              </a:rPr>
              <a:t>METRIC_SPACE</a:t>
            </a:r>
            <a:r>
              <a:rPr lang="en-US" dirty="0" smtClean="0"/>
              <a:t> and </a:t>
            </a:r>
            <a:r>
              <a:rPr lang="en-US" dirty="0" smtClean="0">
                <a:latin typeface="Source Code Pro" panose="020B0509030403020204" pitchFamily="49" charset="0"/>
              </a:rPr>
              <a:t>ORDER</a:t>
            </a:r>
            <a:r>
              <a:rPr lang="en-US" dirty="0" smtClean="0"/>
              <a:t> to apply the functor </a:t>
            </a:r>
            <a:r>
              <a:rPr lang="en-US" dirty="0" smtClean="0">
                <a:latin typeface="Source Code Pro" panose="020B0509030403020204" pitchFamily="49" charset="0"/>
              </a:rPr>
              <a:t>OPTIMIS</a:t>
            </a:r>
            <a:endParaRPr lang="en-US" dirty="0">
              <a:latin typeface="Source Code Pro" panose="020B0509030403020204" pitchFamily="49"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475" y="685800"/>
            <a:ext cx="2066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1981200"/>
            <a:ext cx="50673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701065"/>
      </p:ext>
    </p:extLst>
  </p:cSld>
  <p:clrMapOvr>
    <a:masterClrMapping/>
  </p:clrMapOvr>
  <p:timing>
    <p:tnLst>
      <p:par>
        <p:cTn id="1" dur="indefinite" restart="never" nodeType="tmRoot"/>
      </p:par>
    </p:tnLst>
  </p:timing>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Let us add that there are techniques for the generalization of algorithms that can be applied here in order to make the implementation of </a:t>
            </a:r>
            <a:r>
              <a:rPr lang="en-US" dirty="0" err="1" smtClean="0">
                <a:latin typeface="Source Code Pro" panose="020B0509030403020204" pitchFamily="49" charset="0"/>
              </a:rPr>
              <a:t>Optimis</a:t>
            </a:r>
            <a:r>
              <a:rPr lang="en-US" dirty="0" smtClean="0"/>
              <a:t> even more flexible</a:t>
            </a:r>
          </a:p>
          <a:p>
            <a:pPr lvl="1"/>
            <a:r>
              <a:rPr lang="en-US" dirty="0" smtClean="0"/>
              <a:t>For example, from the point of view of the search for a minimum in a neighborhood</a:t>
            </a:r>
            <a:endParaRPr lang="en-US" dirty="0"/>
          </a:p>
        </p:txBody>
      </p:sp>
    </p:spTree>
    <p:extLst>
      <p:ext uri="{BB962C8B-B14F-4D97-AF65-F5344CB8AC3E}">
        <p14:creationId xmlns:p14="http://schemas.microsoft.com/office/powerpoint/2010/main" val="1788482918"/>
      </p:ext>
    </p:extLst>
  </p:cSld>
  <p:clrMapOvr>
    <a:masterClrMapping/>
  </p:clrMapOvr>
  <p:timing>
    <p:tnLst>
      <p:par>
        <p:cTn id="1" dur="indefinite" restart="never" nodeType="tmRoot"/>
      </p:par>
    </p:tnLst>
  </p:timing>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more complete example : generic graphs</a:t>
            </a:r>
            <a:endParaRPr lang="en-US" dirty="0"/>
          </a:p>
        </p:txBody>
      </p:sp>
      <p:sp>
        <p:nvSpPr>
          <p:cNvPr id="3" name="Content Placeholder 2"/>
          <p:cNvSpPr>
            <a:spLocks noGrp="1"/>
          </p:cNvSpPr>
          <p:nvPr>
            <p:ph idx="1"/>
          </p:nvPr>
        </p:nvSpPr>
        <p:spPr/>
        <p:txBody>
          <a:bodyPr/>
          <a:lstStyle/>
          <a:p>
            <a:r>
              <a:rPr lang="en-US" dirty="0" smtClean="0"/>
              <a:t>Directed graphs, labeled such that their vertices can be reachable by keys can be made generic over their constituents</a:t>
            </a:r>
          </a:p>
          <a:p>
            <a:r>
              <a:rPr lang="en-US" dirty="0" smtClean="0"/>
              <a:t>Here first of all is a specification (with the number of functions deliberately constrained for the objective of an example illustrating type constructions):</a:t>
            </a:r>
            <a:endParaRPr lang="en-US" dirty="0"/>
          </a:p>
        </p:txBody>
      </p:sp>
    </p:spTree>
    <p:extLst>
      <p:ext uri="{BB962C8B-B14F-4D97-AF65-F5344CB8AC3E}">
        <p14:creationId xmlns:p14="http://schemas.microsoft.com/office/powerpoint/2010/main" val="29284862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b="1" dirty="0" smtClean="0"/>
              <a:t>Rule of explicit typing by signature :</a:t>
            </a:r>
            <a:br>
              <a:rPr lang="en-US" b="1" dirty="0" smtClean="0"/>
            </a:br>
            <a:r>
              <a:rPr lang="en-US" b="1" dirty="0" smtClean="0"/>
              <a:t/>
            </a:r>
            <a:br>
              <a:rPr lang="en-US" b="1" dirty="0" smtClean="0"/>
            </a:br>
            <a:r>
              <a:rPr lang="en-US" dirty="0" smtClean="0"/>
              <a:t>The explicit typing of a module </a:t>
            </a:r>
            <a:r>
              <a:rPr lang="en-US" dirty="0" smtClean="0">
                <a:latin typeface="Source Code Pro" panose="020B0509030403020204" pitchFamily="49" charset="0"/>
              </a:rPr>
              <a:t>M</a:t>
            </a:r>
            <a:r>
              <a:rPr lang="en-US" dirty="0" smtClean="0"/>
              <a:t> by a signature </a:t>
            </a:r>
            <a:r>
              <a:rPr lang="en-US" dirty="0" smtClean="0">
                <a:latin typeface="Source Code Pro" panose="020B0509030403020204" pitchFamily="49" charset="0"/>
              </a:rPr>
              <a:t>S</a:t>
            </a:r>
            <a:r>
              <a:rPr lang="en-US" dirty="0" smtClean="0"/>
              <a:t> is valid only if the elements defined and declared in </a:t>
            </a:r>
            <a:r>
              <a:rPr lang="en-US" dirty="0" smtClean="0">
                <a:latin typeface="Source Code Pro" panose="020B0509030403020204" pitchFamily="49" charset="0"/>
              </a:rPr>
              <a:t>S</a:t>
            </a:r>
            <a:r>
              <a:rPr lang="en-US" dirty="0" smtClean="0"/>
              <a:t> are implemented in </a:t>
            </a:r>
            <a:r>
              <a:rPr lang="en-US" dirty="0" smtClean="0">
                <a:latin typeface="Source Code Pro" panose="020B0509030403020204" pitchFamily="49" charset="0"/>
              </a:rPr>
              <a:t>M</a:t>
            </a:r>
            <a:r>
              <a:rPr lang="en-US" dirty="0" smtClean="0"/>
              <a:t> (with exactly the same names). The elements of </a:t>
            </a:r>
            <a:r>
              <a:rPr lang="en-US" dirty="0" smtClean="0">
                <a:latin typeface="Source Code Pro" panose="020B0509030403020204" pitchFamily="49" charset="0"/>
              </a:rPr>
              <a:t>M</a:t>
            </a:r>
            <a:r>
              <a:rPr lang="en-US" dirty="0" smtClean="0"/>
              <a:t> must be equal, consistent with or more general than those indicated in </a:t>
            </a:r>
            <a:r>
              <a:rPr lang="en-US" dirty="0" smtClean="0">
                <a:latin typeface="Source Code Pro" panose="020B0509030403020204" pitchFamily="49" charset="0"/>
              </a:rPr>
              <a:t>S</a:t>
            </a:r>
            <a:r>
              <a:rPr lang="en-US" dirty="0" smtClean="0"/>
              <a:t>.</a:t>
            </a:r>
            <a:endParaRPr lang="en-US" b="1" dirty="0"/>
          </a:p>
        </p:txBody>
      </p:sp>
    </p:spTree>
    <p:extLst>
      <p:ext uri="{BB962C8B-B14F-4D97-AF65-F5344CB8AC3E}">
        <p14:creationId xmlns:p14="http://schemas.microsoft.com/office/powerpoint/2010/main" val="2670846203"/>
      </p:ext>
    </p:extLst>
  </p:cSld>
  <p:clrMapOvr>
    <a:masterClrMapping/>
  </p:clrMapOvr>
  <p:timing>
    <p:tnLst>
      <p:par>
        <p:cTn id="1" dur="indefinite" restart="never" nodeType="tmRoot"/>
      </p:par>
    </p:tnLst>
  </p:timing>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441" y="776741"/>
            <a:ext cx="7821117" cy="487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175751"/>
      </p:ext>
    </p:extLst>
  </p:cSld>
  <p:clrMapOvr>
    <a:masterClrMapping/>
  </p:clrMapOvr>
  <p:timing>
    <p:tnLst>
      <p:par>
        <p:cTn id="1" dur="indefinite" restart="never" nodeType="tmRoot"/>
      </p:par>
    </p:tnLst>
  </p:timing>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Observe that we have specified keys and labels as types with an equality function</a:t>
            </a:r>
          </a:p>
          <a:p>
            <a:r>
              <a:rPr lang="en-US" dirty="0" smtClean="0"/>
              <a:t>On the other hand, the type of vertex data is not assumed to posses any particular properties</a:t>
            </a:r>
          </a:p>
          <a:p>
            <a:pPr lvl="1"/>
            <a:r>
              <a:rPr lang="en-US" dirty="0" smtClean="0"/>
              <a:t>It is an abstract type : the technique of “explicit generic modular programming”</a:t>
            </a:r>
          </a:p>
          <a:p>
            <a:r>
              <a:rPr lang="en-US" dirty="0" smtClean="0"/>
              <a:t>On the other hand, the specification of update announces an imperative implementation by way of its return type which is </a:t>
            </a:r>
            <a:r>
              <a:rPr lang="en-US" dirty="0" smtClean="0">
                <a:latin typeface="Source Code Pro" panose="020B0509030403020204" pitchFamily="49" charset="0"/>
              </a:rPr>
              <a:t>unit</a:t>
            </a:r>
          </a:p>
        </p:txBody>
      </p:sp>
    </p:spTree>
    <p:extLst>
      <p:ext uri="{BB962C8B-B14F-4D97-AF65-F5344CB8AC3E}">
        <p14:creationId xmlns:p14="http://schemas.microsoft.com/office/powerpoint/2010/main" val="350662656"/>
      </p:ext>
    </p:extLst>
  </p:cSld>
  <p:clrMapOvr>
    <a:masterClrMapping/>
  </p:clrMapOvr>
  <p:timing>
    <p:tnLst>
      <p:par>
        <p:cTn id="1" dur="indefinite" restart="never" nodeType="tmRoot"/>
      </p:par>
    </p:tnLst>
  </p:timing>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Here is a functor that constructs modules that satisfy the signature </a:t>
            </a:r>
            <a:r>
              <a:rPr lang="en-US" dirty="0" smtClean="0">
                <a:latin typeface="Source Code Pro" panose="020B0509030403020204" pitchFamily="49" charset="0"/>
              </a:rPr>
              <a:t>GRAPH</a:t>
            </a:r>
          </a:p>
          <a:p>
            <a:r>
              <a:rPr lang="en-US" dirty="0" smtClean="0"/>
              <a:t>It is based on an adjacency list representation of graphs</a:t>
            </a:r>
          </a:p>
          <a:p>
            <a:r>
              <a:rPr lang="en-US" dirty="0" smtClean="0"/>
              <a:t>The type </a:t>
            </a:r>
            <a:r>
              <a:rPr lang="en-US" dirty="0" err="1" smtClean="0">
                <a:latin typeface="Source Code Pro" panose="020B0509030403020204" pitchFamily="49" charset="0"/>
              </a:rPr>
              <a:t>extern_graph</a:t>
            </a:r>
            <a:r>
              <a:rPr lang="en-US" dirty="0" smtClean="0"/>
              <a:t> corresponds to an adjacency list and the internal representation graph is composed of that adjacency list and a list of vertices (the second list permits simplifying the implementation of certain operations):</a:t>
            </a:r>
            <a:endParaRPr lang="en-US" dirty="0"/>
          </a:p>
        </p:txBody>
      </p:sp>
    </p:spTree>
    <p:extLst>
      <p:ext uri="{BB962C8B-B14F-4D97-AF65-F5344CB8AC3E}">
        <p14:creationId xmlns:p14="http://schemas.microsoft.com/office/powerpoint/2010/main" val="1454750055"/>
      </p:ext>
    </p:extLst>
  </p:cSld>
  <p:clrMapOvr>
    <a:masterClrMapping/>
  </p:clrMapOvr>
  <p:timing>
    <p:tnLst>
      <p:par>
        <p:cTn id="1" dur="indefinite" restart="never" nodeType="tmRoot"/>
      </p:par>
    </p:tnLst>
  </p:timing>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1184" y="533400"/>
            <a:ext cx="4921631"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4349008"/>
      </p:ext>
    </p:extLst>
  </p:cSld>
  <p:clrMapOvr>
    <a:masterClrMapping/>
  </p:clrMapOvr>
  <p:timing>
    <p:tnLst>
      <p:par>
        <p:cTn id="1" dur="indefinite" restart="never" nodeType="tmRoot"/>
      </p:par>
    </p:tnLst>
  </p:timing>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And here is an example of application of the functor which consists of constructing a graph where the keys are integers, the data are strings and the edges are distances in kilometers:</a:t>
            </a:r>
          </a:p>
          <a:p>
            <a:endParaRPr lang="en-US" dirty="0"/>
          </a:p>
          <a:p>
            <a:endParaRPr lang="en-US" dirty="0" smtClean="0"/>
          </a:p>
          <a:p>
            <a:endParaRPr lang="en-US" dirty="0"/>
          </a:p>
          <a:p>
            <a:r>
              <a:rPr lang="en-US" dirty="0" smtClean="0"/>
              <a:t>Here is a graph of cities labeled with distances and represented as an instance of a graph derived from </a:t>
            </a:r>
            <a:r>
              <a:rPr lang="en-US" dirty="0" smtClean="0">
                <a:latin typeface="Source Code Pro" panose="020B0509030403020204" pitchFamily="49" charset="0"/>
              </a:rPr>
              <a:t>Geo</a:t>
            </a:r>
            <a:r>
              <a:rPr lang="en-US" dirty="0" smtClean="0"/>
              <a:t>:</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2590800"/>
            <a:ext cx="8450263"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4054594"/>
      </p:ext>
    </p:extLst>
  </p:cSld>
  <p:clrMapOvr>
    <a:masterClrMapping/>
  </p:clrMapOvr>
  <p:timing>
    <p:tnLst>
      <p:par>
        <p:cTn id="1" dur="indefinite" restart="never" nodeType="tmRoot"/>
      </p:par>
    </p:tnLst>
  </p:timing>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smtClean="0"/>
          </a:p>
          <a:p>
            <a:endParaRPr lang="en-US" dirty="0"/>
          </a:p>
          <a:p>
            <a:endParaRPr lang="en-US" dirty="0" smtClean="0"/>
          </a:p>
          <a:p>
            <a:endParaRPr lang="en-US" dirty="0"/>
          </a:p>
          <a:p>
            <a:r>
              <a:rPr lang="en-US" dirty="0" smtClean="0"/>
              <a:t>Represented graphically:</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3" y="381000"/>
            <a:ext cx="8154987"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63" y="3276600"/>
            <a:ext cx="577373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134300"/>
      </p:ext>
    </p:extLst>
  </p:cSld>
  <p:clrMapOvr>
    <a:masterClrMapping/>
  </p:clrMapOvr>
  <p:timing>
    <p:tnLst>
      <p:par>
        <p:cTn id="1" dur="indefinite" restart="never" nodeType="tmRoot"/>
      </p:par>
    </p:tnLst>
  </p:timing>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We have thus realized here a data structure in the framework of complete and controlled genericity</a:t>
            </a:r>
          </a:p>
        </p:txBody>
      </p:sp>
    </p:spTree>
    <p:extLst>
      <p:ext uri="{BB962C8B-B14F-4D97-AF65-F5344CB8AC3E}">
        <p14:creationId xmlns:p14="http://schemas.microsoft.com/office/powerpoint/2010/main" val="752192234"/>
      </p:ext>
    </p:extLst>
  </p:cSld>
  <p:clrMapOvr>
    <a:masterClrMapping/>
  </p:clrMapOvr>
  <p:timing>
    <p:tnLst>
      <p:par>
        <p:cTn id="1" dur="indefinite" restart="never" nodeType="tmRoot"/>
      </p:par>
    </p:tnLst>
  </p:timing>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over the parameters of functors</a:t>
            </a:r>
            <a:endParaRPr lang="en-US" dirty="0"/>
          </a:p>
        </p:txBody>
      </p:sp>
      <p:sp>
        <p:nvSpPr>
          <p:cNvPr id="3" name="Content Placeholder 2"/>
          <p:cNvSpPr>
            <a:spLocks noGrp="1"/>
          </p:cNvSpPr>
          <p:nvPr>
            <p:ph idx="1"/>
          </p:nvPr>
        </p:nvSpPr>
        <p:spPr/>
        <p:txBody>
          <a:bodyPr/>
          <a:lstStyle/>
          <a:p>
            <a:r>
              <a:rPr lang="en-US" dirty="0" smtClean="0"/>
              <a:t>The body of a functor sometimes induces more constraints on types that the signatures of its parameters suggest</a:t>
            </a:r>
          </a:p>
          <a:p>
            <a:r>
              <a:rPr lang="en-US" dirty="0" smtClean="0"/>
              <a:t>For example, consider the following functor:</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3" y="3800475"/>
            <a:ext cx="51339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0216297"/>
      </p:ext>
    </p:extLst>
  </p:cSld>
  <p:clrMapOvr>
    <a:masterClrMapping/>
  </p:clrMapOvr>
  <p:timing>
    <p:tnLst>
      <p:par>
        <p:cTn id="1" dur="indefinite" restart="never" nodeType="tmRoot"/>
      </p:par>
    </p:tnLst>
  </p:timing>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smtClean="0"/>
              <a:t>This functor is misleading : it effectively announces itself as applicable to a module M that satisfies OP</a:t>
            </a:r>
          </a:p>
          <a:p>
            <a:r>
              <a:rPr lang="en-US" dirty="0" smtClean="0"/>
              <a:t>However, in the implementation, the operation </a:t>
            </a:r>
            <a:r>
              <a:rPr lang="en-US" dirty="0" err="1" smtClean="0">
                <a:latin typeface="Source Code Pro" panose="020B0509030403020204" pitchFamily="49" charset="0"/>
              </a:rPr>
              <a:t>M.op</a:t>
            </a:r>
            <a:r>
              <a:rPr lang="en-US" dirty="0" smtClean="0"/>
              <a:t> is applicable only to floating point numbers</a:t>
            </a:r>
          </a:p>
          <a:p>
            <a:r>
              <a:rPr lang="en-US" dirty="0" smtClean="0"/>
              <a:t>In other words, the functor is unable to produce good modules over types </a:t>
            </a:r>
            <a:r>
              <a:rPr lang="en-US" dirty="0" smtClean="0">
                <a:latin typeface="Source Code Pro" panose="020B0509030403020204" pitchFamily="49" charset="0"/>
              </a:rPr>
              <a:t>M.t </a:t>
            </a:r>
            <a:r>
              <a:rPr lang="en-US" dirty="0" smtClean="0"/>
              <a:t>that are legal for anything other than floats</a:t>
            </a:r>
          </a:p>
          <a:p>
            <a:r>
              <a:rPr lang="en-US" dirty="0" smtClean="0"/>
              <a:t>If the form were accepted, type errors could be detected at the time of application of the functor, that is to say, too late</a:t>
            </a:r>
          </a:p>
          <a:p>
            <a:r>
              <a:rPr lang="en-US" dirty="0" smtClean="0"/>
              <a:t>Recall that a functor is compile and the result must be ensured not to generate type errors</a:t>
            </a:r>
            <a:endParaRPr lang="en-US" dirty="0"/>
          </a:p>
        </p:txBody>
      </p:sp>
    </p:spTree>
    <p:extLst>
      <p:ext uri="{BB962C8B-B14F-4D97-AF65-F5344CB8AC3E}">
        <p14:creationId xmlns:p14="http://schemas.microsoft.com/office/powerpoint/2010/main" val="3741429835"/>
      </p:ext>
    </p:extLst>
  </p:cSld>
  <p:clrMapOvr>
    <a:masterClrMapping/>
  </p:clrMapOvr>
  <p:timing>
    <p:tnLst>
      <p:par>
        <p:cTn id="1" dur="indefinite" restart="never" nodeType="tmRoot"/>
      </p:par>
    </p:tnLst>
  </p:timing>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800" dirty="0" smtClean="0"/>
              <a:t>The remedy to this situation is to add a type constraint to the parameter of the functor in its signature:</a:t>
            </a:r>
          </a:p>
          <a:p>
            <a:endParaRPr lang="en-US" sz="2800" dirty="0"/>
          </a:p>
          <a:p>
            <a:endParaRPr lang="en-US" sz="2800" dirty="0" smtClean="0"/>
          </a:p>
          <a:p>
            <a:r>
              <a:rPr lang="en-US" sz="2800" dirty="0" smtClean="0"/>
              <a:t>Here is an example use of </a:t>
            </a:r>
            <a:r>
              <a:rPr lang="en-US" sz="2800" dirty="0" smtClean="0">
                <a:latin typeface="Source Code Pro" panose="020B0509030403020204" pitchFamily="49" charset="0"/>
              </a:rPr>
              <a:t>PAIR</a:t>
            </a:r>
            <a:r>
              <a:rPr lang="en-US" sz="2800" dirty="0" smtClean="0"/>
              <a:t> embedded in another functor:</a:t>
            </a:r>
            <a:endParaRPr lang="en-US" sz="28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5" y="1600200"/>
            <a:ext cx="6278563"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638550"/>
            <a:ext cx="53340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7398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Some examples to help explain the rules:</a:t>
            </a:r>
            <a:br>
              <a:rPr lang="en-US" dirty="0" smtClean="0"/>
            </a:br>
            <a:endParaRPr lang="en-US" dirty="0" smtClean="0"/>
          </a:p>
          <a:p>
            <a:pPr lvl="1"/>
            <a:r>
              <a:rPr lang="en-US" i="1" dirty="0" smtClean="0"/>
              <a:t>Independence from the order of definitions.</a:t>
            </a:r>
            <a:br>
              <a:rPr lang="en-US" i="1" dirty="0" smtClean="0"/>
            </a:br>
            <a:r>
              <a:rPr lang="en-US" dirty="0" smtClean="0"/>
              <a:t>The order of appearance of the elements of the module is not important as long as its type corresponds with the signature</a:t>
            </a:r>
            <a:br>
              <a:rPr lang="en-US" dirty="0" smtClean="0"/>
            </a:br>
            <a:endParaRPr lang="en-US" dirty="0" smtClean="0"/>
          </a:p>
          <a:p>
            <a:pPr lvl="1"/>
            <a:r>
              <a:rPr lang="en-US" i="1" dirty="0" smtClean="0"/>
              <a:t>The effect of explicitly typing on individual elements</a:t>
            </a:r>
            <a:br>
              <a:rPr lang="en-US" i="1" dirty="0" smtClean="0"/>
            </a:br>
            <a:r>
              <a:rPr lang="en-US" dirty="0" smtClean="0"/>
              <a:t>Signing by explicit typing acts to explicitly type each individual element of the module</a:t>
            </a:r>
            <a:endParaRPr lang="en-US" i="1" dirty="0"/>
          </a:p>
        </p:txBody>
      </p:sp>
    </p:spTree>
    <p:extLst>
      <p:ext uri="{BB962C8B-B14F-4D97-AF65-F5344CB8AC3E}">
        <p14:creationId xmlns:p14="http://schemas.microsoft.com/office/powerpoint/2010/main" val="2091138183"/>
      </p:ext>
    </p:extLst>
  </p:cSld>
  <p:clrMapOvr>
    <a:masterClrMapping/>
  </p:clrMapOvr>
  <p:timing>
    <p:tnLst>
      <p:par>
        <p:cTn id="1" dur="indefinite" restart="never" nodeType="tmRoot"/>
      </p:par>
    </p:tnLst>
  </p:timing>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Type inference here can ensure the validity of the functor </a:t>
            </a:r>
            <a:r>
              <a:rPr lang="en-US" dirty="0" smtClean="0">
                <a:latin typeface="Source Code Pro" panose="020B0509030403020204" pitchFamily="49" charset="0"/>
              </a:rPr>
              <a:t>F1</a:t>
            </a:r>
            <a:r>
              <a:rPr lang="en-US" dirty="0" smtClean="0"/>
              <a:t> even if the </a:t>
            </a:r>
            <a:r>
              <a:rPr lang="en-US" dirty="0" smtClean="0">
                <a:latin typeface="Source Code Pro" panose="020B0509030403020204" pitchFamily="49" charset="0"/>
              </a:rPr>
              <a:t>F1</a:t>
            </a:r>
            <a:r>
              <a:rPr lang="en-US" dirty="0" smtClean="0"/>
              <a:t>  is not applied</a:t>
            </a:r>
          </a:p>
          <a:p>
            <a:r>
              <a:rPr lang="en-US" dirty="0" smtClean="0"/>
              <a:t>This will be done when it is confirmed that </a:t>
            </a:r>
            <a:r>
              <a:rPr lang="en-US" dirty="0" smtClean="0">
                <a:latin typeface="Source Code Pro" panose="020B0509030403020204" pitchFamily="49" charset="0"/>
              </a:rPr>
              <a:t>F1</a:t>
            </a:r>
            <a:r>
              <a:rPr lang="en-US" dirty="0" smtClean="0"/>
              <a:t> conforms to the rules of definition of a functor</a:t>
            </a:r>
          </a:p>
          <a:p>
            <a:r>
              <a:rPr lang="en-US" dirty="0" smtClean="0"/>
              <a:t>To illustrate the fact:</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525" y="3390900"/>
            <a:ext cx="455295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2998365"/>
      </p:ext>
    </p:extLst>
  </p:cSld>
  <p:clrMapOvr>
    <a:masterClrMapping/>
  </p:clrMapOvr>
  <p:timing>
    <p:tnLst>
      <p:par>
        <p:cTn id="1" dur="indefinite" restart="never" nodeType="tmRoot"/>
      </p:par>
    </p:tnLst>
  </p:timing>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Type inference is here capable of statically detecting the incoherence of the </a:t>
            </a:r>
            <a:r>
              <a:rPr lang="en-US" dirty="0" smtClean="0">
                <a:latin typeface="Source Code Pro" panose="020B0509030403020204" pitchFamily="49" charset="0"/>
              </a:rPr>
              <a:t>Pair</a:t>
            </a:r>
            <a:r>
              <a:rPr lang="en-US" dirty="0" smtClean="0"/>
              <a:t> call on an argument based on the type </a:t>
            </a:r>
            <a:r>
              <a:rPr lang="en-US" dirty="0" smtClean="0">
                <a:latin typeface="Source Code Pro" panose="020B0509030403020204" pitchFamily="49" charset="0"/>
              </a:rPr>
              <a:t>int</a:t>
            </a:r>
          </a:p>
          <a:p>
            <a:r>
              <a:rPr lang="en-US" dirty="0" smtClean="0"/>
              <a:t>Situations similar to the preceding one occur when an explicit typing on a functor result is more constrained than it should be:</a:t>
            </a: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3752850"/>
            <a:ext cx="542925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134948"/>
      </p:ext>
    </p:extLst>
  </p:cSld>
  <p:clrMapOvr>
    <a:masterClrMapping/>
  </p:clrMapOvr>
  <p:timing>
    <p:tnLst>
      <p:par>
        <p:cTn id="1" dur="indefinite" restart="never" nodeType="tmRoot"/>
      </p:par>
    </p:tnLst>
  </p:timing>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functor is incorrect in a new way</a:t>
            </a:r>
          </a:p>
          <a:p>
            <a:r>
              <a:rPr lang="en-US" dirty="0" smtClean="0"/>
              <a:t>Indeed, the operation transmitted through </a:t>
            </a:r>
            <a:r>
              <a:rPr lang="en-US" dirty="0" err="1" smtClean="0">
                <a:latin typeface="Source Code Pro" panose="020B0509030403020204" pitchFamily="49" charset="0"/>
              </a:rPr>
              <a:t>M.op</a:t>
            </a:r>
            <a:r>
              <a:rPr lang="en-US" dirty="0" smtClean="0"/>
              <a:t> must be applied over floating point numbers by virtue of explicit typing by </a:t>
            </a:r>
            <a:r>
              <a:rPr lang="en-US" dirty="0" smtClean="0">
                <a:latin typeface="Source Code Pro" panose="020B0509030403020204" pitchFamily="49" charset="0"/>
              </a:rPr>
              <a:t>FLOAT_PAIR</a:t>
            </a:r>
            <a:r>
              <a:rPr lang="en-US" dirty="0" smtClean="0"/>
              <a:t>. The remedy is thus the same as before:</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8" y="3619500"/>
            <a:ext cx="7831137"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9597680"/>
      </p:ext>
    </p:extLst>
  </p:cSld>
  <p:clrMapOvr>
    <a:masterClrMapping/>
  </p:clrMapOvr>
  <p:timing>
    <p:tnLst>
      <p:par>
        <p:cTn id="1" dur="indefinite" restart="never" nodeType="tmRoot"/>
      </p:par>
    </p:tnLst>
  </p:timing>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pPr marL="0" indent="0">
              <a:buNone/>
            </a:pPr>
            <a:r>
              <a:rPr lang="en-US" b="1" dirty="0" smtClean="0"/>
              <a:t>Type constraints over a functor : </a:t>
            </a:r>
            <a:r>
              <a:rPr lang="en-US" dirty="0" smtClean="0"/>
              <a:t>Consider </a:t>
            </a:r>
            <a:r>
              <a:rPr lang="en-US" i="1" dirty="0" smtClean="0">
                <a:latin typeface="Source Code Pro" panose="020B0509030403020204" pitchFamily="49" charset="0"/>
              </a:rPr>
              <a:t>S</a:t>
            </a:r>
            <a:r>
              <a:rPr lang="en-US" i="1" baseline="-25000" dirty="0" smtClean="0">
                <a:latin typeface="Source Code Pro" panose="020B0509030403020204" pitchFamily="49" charset="0"/>
              </a:rPr>
              <a:t>F</a:t>
            </a:r>
            <a:r>
              <a:rPr lang="en-US" i="1" dirty="0" smtClean="0">
                <a:latin typeface="Source Code Pro" panose="020B0509030403020204" pitchFamily="49" charset="0"/>
              </a:rPr>
              <a:t> </a:t>
            </a:r>
            <a:r>
              <a:rPr lang="en-US" dirty="0" smtClean="0"/>
              <a:t>the set of signatures associated with the parameters of a functor </a:t>
            </a:r>
            <a:r>
              <a:rPr lang="en-US" i="1" dirty="0" smtClean="0">
                <a:latin typeface="Source Code Pro" panose="020B0509030403020204" pitchFamily="49" charset="0"/>
              </a:rPr>
              <a:t>F</a:t>
            </a:r>
            <a:r>
              <a:rPr lang="en-US" dirty="0" smtClean="0"/>
              <a:t>. Then, any use or typing in </a:t>
            </a:r>
            <a:r>
              <a:rPr lang="en-US" i="1" dirty="0" smtClean="0">
                <a:latin typeface="Source Code Pro" panose="020B0509030403020204" pitchFamily="49" charset="0"/>
              </a:rPr>
              <a:t>F</a:t>
            </a:r>
            <a:r>
              <a:rPr lang="en-US" dirty="0" smtClean="0"/>
              <a:t> more specific than what is described in </a:t>
            </a:r>
            <a:r>
              <a:rPr lang="en-US" i="1" dirty="0" smtClean="0">
                <a:latin typeface="Source Code Pro" panose="020B0509030403020204" pitchFamily="49" charset="0"/>
              </a:rPr>
              <a:t>S</a:t>
            </a:r>
            <a:r>
              <a:rPr lang="en-US" i="1" baseline="-25000" dirty="0" smtClean="0">
                <a:latin typeface="Source Code Pro" panose="020B0509030403020204" pitchFamily="49" charset="0"/>
              </a:rPr>
              <a:t>F</a:t>
            </a:r>
            <a:r>
              <a:rPr lang="en-US" i="1" dirty="0" smtClean="0">
                <a:latin typeface="Source Code Pro" panose="020B0509030403020204" pitchFamily="49" charset="0"/>
              </a:rPr>
              <a:t> </a:t>
            </a:r>
            <a:r>
              <a:rPr lang="en-US" dirty="0" smtClean="0"/>
              <a:t>will have to be reflected by type constraints associated with </a:t>
            </a:r>
            <a:r>
              <a:rPr lang="en-US" i="1" dirty="0" smtClean="0">
                <a:latin typeface="Source Code Pro" panose="020B0509030403020204" pitchFamily="49" charset="0"/>
              </a:rPr>
              <a:t>S</a:t>
            </a:r>
            <a:r>
              <a:rPr lang="en-US" i="1" baseline="-25000" dirty="0" smtClean="0">
                <a:latin typeface="Source Code Pro" panose="020B0509030403020204" pitchFamily="49" charset="0"/>
              </a:rPr>
              <a:t>F</a:t>
            </a:r>
            <a:r>
              <a:rPr lang="en-US" dirty="0" smtClean="0"/>
              <a:t>.</a:t>
            </a:r>
          </a:p>
          <a:p>
            <a:r>
              <a:rPr lang="en-US" dirty="0" smtClean="0"/>
              <a:t>This use of type constraints may seem tedious</a:t>
            </a:r>
          </a:p>
          <a:p>
            <a:r>
              <a:rPr lang="en-US" dirty="0" smtClean="0"/>
              <a:t>It nevertheless finds its place within the usual framework of static verification of the type links between modular components</a:t>
            </a:r>
          </a:p>
          <a:p>
            <a:r>
              <a:rPr lang="en-US" dirty="0" smtClean="0"/>
              <a:t>Signatures are adapted to the needs of the good typing of a program</a:t>
            </a:r>
            <a:endParaRPr lang="en-US" dirty="0"/>
          </a:p>
        </p:txBody>
      </p:sp>
    </p:spTree>
    <p:extLst>
      <p:ext uri="{BB962C8B-B14F-4D97-AF65-F5344CB8AC3E}">
        <p14:creationId xmlns:p14="http://schemas.microsoft.com/office/powerpoint/2010/main" val="592560873"/>
      </p:ext>
    </p:extLst>
  </p:cSld>
  <p:clrMapOvr>
    <a:masterClrMapping/>
  </p:clrMapOvr>
  <p:timing>
    <p:tnLst>
      <p:par>
        <p:cTn id="1" dur="indefinite" restart="never" nodeType="tmRoot"/>
      </p:par>
    </p:tnLst>
  </p:timing>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Let us give examples more formal than the one above and let us first take the case of complex numbers with a generalization on the external type:</a:t>
            </a:r>
          </a:p>
          <a:p>
            <a:endParaRPr lang="en-US" dirty="0"/>
          </a:p>
          <a:p>
            <a:endParaRPr lang="en-US" dirty="0" smtClean="0"/>
          </a:p>
          <a:p>
            <a:endParaRPr lang="en-US" dirty="0"/>
          </a:p>
          <a:p>
            <a:r>
              <a:rPr lang="en-US" dirty="0" smtClean="0"/>
              <a:t>Generic inheritance will then require a type constraint on its parameter since it applies exclusively to pairs of floating point numbers:</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2466975"/>
            <a:ext cx="490537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997940"/>
      </p:ext>
    </p:extLst>
  </p:cSld>
  <p:clrMapOvr>
    <a:masterClrMapping/>
  </p:clrMapOvr>
  <p:timing>
    <p:tnLst>
      <p:par>
        <p:cTn id="1" dur="indefinite" restart="never" nodeType="tmRoot"/>
      </p:par>
    </p:tnLst>
  </p:timing>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endParaRPr lang="en-US" dirty="0" smtClean="0"/>
          </a:p>
          <a:p>
            <a:endParaRPr lang="en-US" dirty="0"/>
          </a:p>
          <a:p>
            <a:pPr marL="0" indent="0">
              <a:buNone/>
            </a:pPr>
            <a:endParaRPr lang="en-US" dirty="0" smtClean="0"/>
          </a:p>
          <a:p>
            <a:endParaRPr lang="en-US" dirty="0" smtClean="0"/>
          </a:p>
          <a:p>
            <a:r>
              <a:rPr lang="en-US" dirty="0" smtClean="0"/>
              <a:t>Consider also the transformation to a functor of the example of “apple men”</a:t>
            </a:r>
          </a:p>
          <a:p>
            <a:r>
              <a:rPr lang="en-US" dirty="0" smtClean="0"/>
              <a:t>The implementation proposed made explicit use of a constructor type of complex numbers of the form </a:t>
            </a:r>
            <a:r>
              <a:rPr lang="en-US" dirty="0" smtClean="0">
                <a:latin typeface="Source Code Pro" panose="020B0509030403020204" pitchFamily="49" charset="0"/>
              </a:rPr>
              <a:t>float * float</a:t>
            </a:r>
          </a:p>
          <a:p>
            <a:r>
              <a:rPr lang="en-US" dirty="0" smtClean="0"/>
              <a:t>It is thus a type more specific than announced by the signature </a:t>
            </a:r>
            <a:r>
              <a:rPr lang="en-US" dirty="0" smtClean="0">
                <a:latin typeface="Source Code Pro" panose="020B0509030403020204" pitchFamily="49" charset="0"/>
              </a:rPr>
              <a:t>COMPLEX_FUN</a:t>
            </a:r>
            <a:endParaRPr lang="en-US" dirty="0">
              <a:latin typeface="Source Code Pro" panose="020B0509030403020204" pitchFamily="49" charset="0"/>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25" y="457200"/>
            <a:ext cx="8107363"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936018"/>
      </p:ext>
    </p:extLst>
  </p:cSld>
  <p:clrMapOvr>
    <a:masterClrMapping/>
  </p:clrMapOvr>
  <p:timing>
    <p:tnLst>
      <p:par>
        <p:cTn id="1" dur="indefinite" restart="never" nodeType="tmRoot"/>
      </p:par>
    </p:tnLst>
  </p:timing>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p:spPr>
        <p:txBody>
          <a:bodyPr>
            <a:normAutofit/>
          </a:bodyPr>
          <a:lstStyle/>
          <a:p>
            <a:r>
              <a:rPr lang="en-US" sz="2400" dirty="0" smtClean="0"/>
              <a:t>Consequently, the complete header of this functor requires that this signature must be constrained:</a:t>
            </a:r>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This functor thus describes a generic version of “apple men” able to integrate an implementation of complex numbers (with an external representation </a:t>
            </a:r>
            <a:r>
              <a:rPr lang="en-US" sz="2400" dirty="0" err="1" smtClean="0">
                <a:latin typeface="Source Code Pro" panose="020B0509030403020204" pitchFamily="49" charset="0"/>
              </a:rPr>
              <a:t>extern_complex</a:t>
            </a:r>
            <a:r>
              <a:rPr lang="en-US" sz="2400" dirty="0" smtClean="0"/>
              <a:t> equal to </a:t>
            </a:r>
            <a:r>
              <a:rPr lang="en-US" sz="2400" dirty="0" smtClean="0">
                <a:latin typeface="Source Code Pro" panose="020B0509030403020204" pitchFamily="49" charset="0"/>
              </a:rPr>
              <a:t>float * float</a:t>
            </a:r>
            <a:r>
              <a:rPr lang="en-US" sz="2400" dirty="0" smtClean="0"/>
              <a:t>) an implementation of functions on these complex numbers and an implementation of the notion of a set</a:t>
            </a:r>
          </a:p>
          <a:p>
            <a:r>
              <a:rPr lang="en-US" sz="2400" dirty="0" smtClean="0"/>
              <a:t>This example shows that the functor header can become very rich in type related information</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7" y="1219200"/>
            <a:ext cx="8316913"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026320"/>
      </p:ext>
    </p:extLst>
  </p:cSld>
  <p:clrMapOvr>
    <a:masterClrMapping/>
  </p:clrMapOvr>
  <p:timing>
    <p:tnLst>
      <p:par>
        <p:cTn id="1" dur="indefinite" restart="never" nodeType="tmRoot"/>
      </p:par>
    </p:tnLst>
  </p:timing>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rules to be applied are summarized in two points:</a:t>
            </a:r>
          </a:p>
          <a:p>
            <a:endParaRPr lang="en-US" dirty="0"/>
          </a:p>
          <a:p>
            <a:pPr marL="0" indent="0">
              <a:buNone/>
            </a:pPr>
            <a:r>
              <a:rPr lang="en-US" b="1" dirty="0" smtClean="0"/>
              <a:t>Construction of functor headers :</a:t>
            </a:r>
          </a:p>
          <a:p>
            <a:pPr marL="914400" lvl="1" indent="-514350">
              <a:buFont typeface="+mj-lt"/>
              <a:buAutoNum type="arabicPeriod"/>
            </a:pPr>
            <a:r>
              <a:rPr lang="en-US" i="1" dirty="0" smtClean="0"/>
              <a:t>Adaptions : </a:t>
            </a:r>
            <a:r>
              <a:rPr lang="en-US" dirty="0" smtClean="0"/>
              <a:t>Each signature of a parameter of a functor </a:t>
            </a:r>
            <a:r>
              <a:rPr lang="en-US" dirty="0" smtClean="0">
                <a:latin typeface="Source Code Pro" panose="020B0509030403020204" pitchFamily="49" charset="0"/>
              </a:rPr>
              <a:t>F</a:t>
            </a:r>
            <a:r>
              <a:rPr lang="en-US" dirty="0" smtClean="0"/>
              <a:t> must be adapted according to the constraints issued by the implementation of </a:t>
            </a:r>
            <a:r>
              <a:rPr lang="en-US" dirty="0" smtClean="0">
                <a:latin typeface="Source Code Pro" panose="020B0509030403020204" pitchFamily="49" charset="0"/>
              </a:rPr>
              <a:t>F</a:t>
            </a:r>
          </a:p>
          <a:p>
            <a:pPr marL="914400" lvl="1" indent="-514350">
              <a:buFont typeface="+mj-lt"/>
              <a:buAutoNum type="arabicPeriod"/>
            </a:pPr>
            <a:r>
              <a:rPr lang="en-US" i="1" dirty="0" smtClean="0"/>
              <a:t>Individual masking : </a:t>
            </a:r>
            <a:r>
              <a:rPr lang="en-US" dirty="0" smtClean="0"/>
              <a:t>The explicit type of a functor result follows the same rules of visibility control as those for a simple module</a:t>
            </a:r>
            <a:endParaRPr lang="en-US" i="1" dirty="0"/>
          </a:p>
        </p:txBody>
      </p:sp>
    </p:spTree>
    <p:extLst>
      <p:ext uri="{BB962C8B-B14F-4D97-AF65-F5344CB8AC3E}">
        <p14:creationId xmlns:p14="http://schemas.microsoft.com/office/powerpoint/2010/main" val="634277855"/>
      </p:ext>
    </p:extLst>
  </p:cSld>
  <p:clrMapOvr>
    <a:masterClrMapping/>
  </p:clrMapOvr>
  <p:timing>
    <p:tnLst>
      <p:par>
        <p:cTn id="1" dur="indefinite" restart="never" nodeType="tmRoot"/>
      </p:par>
    </p:tnLst>
  </p:timing>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b="1" dirty="0" smtClean="0"/>
              <a:t>The general form of a functor header : </a:t>
            </a:r>
            <a:r>
              <a:rPr lang="en-US" dirty="0" smtClean="0"/>
              <a:t>The adaption of signatures and the techniques of rigorous masking induce on functor headers the following general form:</a:t>
            </a:r>
            <a:endParaRPr lang="en-US" b="1"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714625"/>
            <a:ext cx="42672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141318"/>
      </p:ext>
    </p:extLst>
  </p:cSld>
  <p:clrMapOvr>
    <a:masterClrMapping/>
  </p:clrMapOvr>
  <p:timing>
    <p:tnLst>
      <p:par>
        <p:cTn id="1" dur="indefinite" restart="never" nodeType="tmRoot"/>
      </p:par>
    </p:tnLst>
  </p:timing>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sharing between functor parameters</a:t>
            </a:r>
            <a:endParaRPr lang="en-US" dirty="0"/>
          </a:p>
        </p:txBody>
      </p:sp>
      <p:sp>
        <p:nvSpPr>
          <p:cNvPr id="3" name="Content Placeholder 2"/>
          <p:cNvSpPr>
            <a:spLocks noGrp="1"/>
          </p:cNvSpPr>
          <p:nvPr>
            <p:ph idx="1"/>
          </p:nvPr>
        </p:nvSpPr>
        <p:spPr/>
        <p:txBody>
          <a:bodyPr>
            <a:normAutofit/>
          </a:bodyPr>
          <a:lstStyle/>
          <a:p>
            <a:r>
              <a:rPr lang="en-US" sz="2400" dirty="0" smtClean="0"/>
              <a:t>Since n-</a:t>
            </a:r>
            <a:r>
              <a:rPr lang="en-US" sz="2400" dirty="0" err="1" smtClean="0"/>
              <a:t>ary</a:t>
            </a:r>
            <a:r>
              <a:rPr lang="en-US" sz="2400" dirty="0" smtClean="0"/>
              <a:t> functors are defined by the nesting of unary functors their respective environments are also nested</a:t>
            </a:r>
          </a:p>
          <a:p>
            <a:r>
              <a:rPr lang="en-US" sz="2400" dirty="0" smtClean="0"/>
              <a:t>So, type constraints on the signature of a parameter may use the types of parameter signatures that precede it</a:t>
            </a:r>
          </a:p>
          <a:p>
            <a:r>
              <a:rPr lang="en-US" sz="2400" dirty="0" smtClean="0"/>
              <a:t>For example:</a:t>
            </a:r>
          </a:p>
          <a:p>
            <a:endParaRPr lang="en-US" sz="2400" dirty="0" smtClean="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238" y="3743325"/>
            <a:ext cx="7373937"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710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endParaRPr lang="en-US" dirty="0" smtClean="0"/>
          </a:p>
          <a:p>
            <a:pPr lvl="2"/>
            <a:r>
              <a:rPr lang="en-US" dirty="0" smtClean="0"/>
              <a:t>Here the function </a:t>
            </a:r>
            <a:r>
              <a:rPr lang="en-US" dirty="0" err="1" smtClean="0">
                <a:latin typeface="Source Code Pro" panose="020B0509030403020204" pitchFamily="49" charset="0"/>
              </a:rPr>
              <a:t>fst</a:t>
            </a:r>
            <a:r>
              <a:rPr lang="en-US" dirty="0" smtClean="0"/>
              <a:t> given by the explicit typing to the signature S is equivalent to</a:t>
            </a:r>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938" y="381000"/>
            <a:ext cx="40481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4495800"/>
            <a:ext cx="55816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374013"/>
      </p:ext>
    </p:extLst>
  </p:cSld>
  <p:clrMapOvr>
    <a:masterClrMapping/>
  </p:clrMapOvr>
  <p:timing>
    <p:tnLst>
      <p:par>
        <p:cTn id="1" dur="indefinite" restart="never" nodeType="tmRoot"/>
      </p:par>
    </p:tnLst>
  </p:timing>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 second parameter of the functor is constrained by means of a type which comes from the first parameter</a:t>
            </a:r>
          </a:p>
          <a:p>
            <a:r>
              <a:rPr lang="en-US" dirty="0" smtClean="0"/>
              <a:t>It is a new case of “type sharing” this time over the parameters of functors</a:t>
            </a:r>
          </a:p>
          <a:p>
            <a:r>
              <a:rPr lang="en-US" dirty="0" smtClean="0"/>
              <a:t>Observe first of all in this example the type constraint is not essential, it only provides a precise specification</a:t>
            </a:r>
          </a:p>
          <a:p>
            <a:r>
              <a:rPr lang="en-US" dirty="0" smtClean="0"/>
              <a:t>There are however situations when explicit sharing of types is required for the system to type correctly</a:t>
            </a:r>
          </a:p>
        </p:txBody>
      </p:sp>
    </p:spTree>
    <p:extLst>
      <p:ext uri="{BB962C8B-B14F-4D97-AF65-F5344CB8AC3E}">
        <p14:creationId xmlns:p14="http://schemas.microsoft.com/office/powerpoint/2010/main" val="260659263"/>
      </p:ext>
    </p:extLst>
  </p:cSld>
  <p:clrMapOvr>
    <a:masterClrMapping/>
  </p:clrMapOvr>
  <p:timing>
    <p:tnLst>
      <p:par>
        <p:cTn id="1" dur="indefinite" restart="never" nodeType="tmRoot"/>
      </p:par>
    </p:tnLst>
  </p:timing>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smtClean="0"/>
              <a:t>As in the case of the preceding section, the implementation of a functor may make use of compositions of types which impose constraints on the parameters</a:t>
            </a:r>
          </a:p>
          <a:p>
            <a:r>
              <a:rPr lang="en-US" dirty="0" smtClean="0"/>
              <a:t>For example, consider the following functor:</a:t>
            </a:r>
          </a:p>
          <a:p>
            <a:endParaRPr lang="en-US" dirty="0"/>
          </a:p>
          <a:p>
            <a:endParaRPr lang="en-US" dirty="0" smtClean="0"/>
          </a:p>
          <a:p>
            <a:r>
              <a:rPr lang="en-US" dirty="0" smtClean="0"/>
              <a:t>The functor is incorrect when the function f applies a composition between the elements of M1 and M2</a:t>
            </a:r>
          </a:p>
          <a:p>
            <a:r>
              <a:rPr lang="en-US" dirty="0" smtClean="0"/>
              <a:t>Their respective types </a:t>
            </a:r>
            <a:r>
              <a:rPr lang="en-US" dirty="0" smtClean="0">
                <a:latin typeface="Source Code Pro" panose="020B0509030403020204" pitchFamily="49" charset="0"/>
              </a:rPr>
              <a:t>t</a:t>
            </a:r>
            <a:r>
              <a:rPr lang="en-US" dirty="0" smtClean="0"/>
              <a:t> must be equivalent under pain of error</a:t>
            </a: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913" y="2667000"/>
            <a:ext cx="521017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0783402"/>
      </p:ext>
    </p:extLst>
  </p:cSld>
  <p:clrMapOvr>
    <a:masterClrMapping/>
  </p:clrMapOvr>
  <p:timing>
    <p:tnLst>
      <p:par>
        <p:cTn id="1" dur="indefinite" restart="never" nodeType="tmRoot"/>
      </p:par>
    </p:tnLst>
  </p:timing>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800" dirty="0" smtClean="0"/>
              <a:t>In other words, this implementation of Compos possesses specifics which are not reflected in the signatures of the parameters</a:t>
            </a:r>
          </a:p>
          <a:p>
            <a:r>
              <a:rPr lang="en-US" sz="2800" dirty="0" smtClean="0"/>
              <a:t>An exact version is thus the following:</a:t>
            </a:r>
          </a:p>
          <a:p>
            <a:endParaRPr lang="en-US" sz="2800" dirty="0"/>
          </a:p>
          <a:p>
            <a:endParaRPr lang="en-US" sz="2800" dirty="0" smtClean="0"/>
          </a:p>
          <a:p>
            <a:r>
              <a:rPr lang="en-US" sz="2800" dirty="0" smtClean="0"/>
              <a:t>So:</a:t>
            </a:r>
            <a:endParaRPr lang="en-US" sz="2800"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888" y="2228850"/>
            <a:ext cx="6878637"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150" y="3733800"/>
            <a:ext cx="6488113"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676209"/>
      </p:ext>
    </p:extLst>
  </p:cSld>
  <p:clrMapOvr>
    <a:masterClrMapping/>
  </p:clrMapOvr>
  <p:timing>
    <p:tnLst>
      <p:par>
        <p:cTn id="1" dur="indefinite" restart="never" nodeType="tmRoot"/>
      </p:par>
    </p:tnLst>
  </p:timing>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smtClean="0"/>
              <a:t>Here is a less formal example concerning the implementation of a set type whose elements are quantifiable according to thickness, depth, age, etc. then associated with an order such that this quantification can be refined to become itself an order</a:t>
            </a:r>
          </a:p>
          <a:p>
            <a:r>
              <a:rPr lang="en-US" dirty="0" smtClean="0"/>
              <a:t>For example, one may consider books according to their publication date and when that date is equal ordered then alphabetically on their title</a:t>
            </a:r>
          </a:p>
          <a:p>
            <a:r>
              <a:rPr lang="en-US" dirty="0" smtClean="0"/>
              <a:t>We can also consider horses ordered according to the speed of their gallop and then according to the brilliance of their coats</a:t>
            </a:r>
            <a:endParaRPr lang="en-US" dirty="0"/>
          </a:p>
        </p:txBody>
      </p:sp>
    </p:spTree>
    <p:extLst>
      <p:ext uri="{BB962C8B-B14F-4D97-AF65-F5344CB8AC3E}">
        <p14:creationId xmlns:p14="http://schemas.microsoft.com/office/powerpoint/2010/main" val="2217715282"/>
      </p:ext>
    </p:extLst>
  </p:cSld>
  <p:clrMapOvr>
    <a:masterClrMapping/>
  </p:clrMapOvr>
  <p:timing>
    <p:tnLst>
      <p:par>
        <p:cTn id="1" dur="indefinite" restart="never" nodeType="tmRoot"/>
      </p:par>
    </p:tnLst>
  </p:timing>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Here is one possible generic implementation:</a:t>
            </a:r>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738" y="1066800"/>
            <a:ext cx="6992937"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5816377"/>
      </p:ext>
    </p:extLst>
  </p:cSld>
  <p:clrMapOvr>
    <a:masterClrMapping/>
  </p:clrMapOvr>
  <p:timing>
    <p:tnLst>
      <p:par>
        <p:cTn id="1" dur="indefinite" restart="never" nodeType="tmRoot"/>
      </p:par>
    </p:tnLst>
  </p:timing>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The explicit indication of the sharing of types in the functor header is here obligated because the function </a:t>
            </a:r>
            <a:r>
              <a:rPr lang="en-US" dirty="0" err="1" smtClean="0">
                <a:latin typeface="Source Code Pro" panose="020B0509030403020204" pitchFamily="49" charset="0"/>
              </a:rPr>
              <a:t>less_or_equal</a:t>
            </a:r>
            <a:r>
              <a:rPr lang="en-US" dirty="0" smtClean="0"/>
              <a:t> uses </a:t>
            </a:r>
            <a:r>
              <a:rPr lang="en-US" dirty="0" err="1" smtClean="0">
                <a:latin typeface="Source Code Pro" panose="020B0509030403020204" pitchFamily="49" charset="0"/>
              </a:rPr>
              <a:t>Val.eval</a:t>
            </a:r>
            <a:r>
              <a:rPr lang="en-US" dirty="0" smtClean="0"/>
              <a:t> and </a:t>
            </a:r>
            <a:r>
              <a:rPr lang="en-US" dirty="0" err="1" smtClean="0">
                <a:latin typeface="Source Code Pro" panose="020B0509030403020204" pitchFamily="49" charset="0"/>
              </a:rPr>
              <a:t>Ord.less_or_equal</a:t>
            </a:r>
            <a:r>
              <a:rPr lang="en-US" dirty="0" smtClean="0"/>
              <a:t> on the same parameters </a:t>
            </a:r>
            <a:r>
              <a:rPr lang="en-US" dirty="0" smtClean="0">
                <a:latin typeface="Source Code Pro" panose="020B0509030403020204" pitchFamily="49" charset="0"/>
              </a:rPr>
              <a:t>x1</a:t>
            </a:r>
            <a:r>
              <a:rPr lang="en-US" dirty="0" smtClean="0"/>
              <a:t> and </a:t>
            </a:r>
            <a:r>
              <a:rPr lang="en-US" dirty="0" smtClean="0">
                <a:latin typeface="Source Code Pro" panose="020B0509030403020204" pitchFamily="49" charset="0"/>
              </a:rPr>
              <a:t>x2</a:t>
            </a:r>
          </a:p>
          <a:p>
            <a:r>
              <a:rPr lang="en-US" dirty="0" smtClean="0"/>
              <a:t>Other than books and horses, the most classic example applies to words in an order called “</a:t>
            </a:r>
            <a:r>
              <a:rPr lang="en-US" dirty="0" err="1" smtClean="0"/>
              <a:t>shortlex</a:t>
            </a:r>
            <a:r>
              <a:rPr lang="en-US" dirty="0" smtClean="0"/>
              <a:t>” : </a:t>
            </a:r>
            <a:r>
              <a:rPr lang="en-US" i="1" dirty="0" smtClean="0"/>
              <a:t>x ≤ y</a:t>
            </a:r>
            <a:r>
              <a:rPr lang="en-US" dirty="0" smtClean="0"/>
              <a:t> if </a:t>
            </a:r>
            <a:r>
              <a:rPr lang="en-US" i="1" dirty="0" smtClean="0"/>
              <a:t>x</a:t>
            </a:r>
            <a:r>
              <a:rPr lang="en-US" dirty="0" smtClean="0"/>
              <a:t> is a shorter word than </a:t>
            </a:r>
            <a:r>
              <a:rPr lang="en-US" i="1" dirty="0" smtClean="0"/>
              <a:t>y</a:t>
            </a:r>
            <a:r>
              <a:rPr lang="en-US" dirty="0" smtClean="0"/>
              <a:t> and in the case their lengths are equal, if </a:t>
            </a:r>
            <a:r>
              <a:rPr lang="en-US" i="1" dirty="0" smtClean="0"/>
              <a:t>x</a:t>
            </a:r>
            <a:r>
              <a:rPr lang="en-US" dirty="0" smtClean="0"/>
              <a:t> is ordered before </a:t>
            </a:r>
            <a:r>
              <a:rPr lang="en-US" i="1" dirty="0" smtClean="0"/>
              <a:t>y</a:t>
            </a:r>
            <a:r>
              <a:rPr lang="en-US" dirty="0" smtClean="0"/>
              <a:t> lexicographically</a:t>
            </a:r>
          </a:p>
          <a:p>
            <a:r>
              <a:rPr lang="en-US" dirty="0" smtClean="0"/>
              <a:t>This order can be expressed by application of the functor </a:t>
            </a:r>
            <a:r>
              <a:rPr lang="en-US" dirty="0" err="1" smtClean="0">
                <a:latin typeface="Source Code Pro" panose="020B0509030403020204" pitchFamily="49" charset="0"/>
              </a:rPr>
              <a:t>Val_ordered</a:t>
            </a:r>
            <a:r>
              <a:rPr lang="en-US" dirty="0" smtClean="0"/>
              <a:t>:</a:t>
            </a:r>
          </a:p>
          <a:p>
            <a:pPr lvl="1"/>
            <a:endParaRPr lang="en-US" b="1" dirty="0" smtClean="0"/>
          </a:p>
          <a:p>
            <a:endParaRPr lang="en-US" dirty="0"/>
          </a:p>
        </p:txBody>
      </p:sp>
    </p:spTree>
    <p:extLst>
      <p:ext uri="{BB962C8B-B14F-4D97-AF65-F5344CB8AC3E}">
        <p14:creationId xmlns:p14="http://schemas.microsoft.com/office/powerpoint/2010/main" val="2634274692"/>
      </p:ext>
    </p:extLst>
  </p:cSld>
  <p:clrMapOvr>
    <a:masterClrMapping/>
  </p:clrMapOvr>
  <p:timing>
    <p:tnLst>
      <p:par>
        <p:cTn id="1" dur="indefinite" restart="never" nodeType="tmRoot"/>
      </p:par>
    </p:tnLst>
  </p:timing>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799"/>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pPr marL="0" indent="0">
              <a:buNone/>
            </a:pPr>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1200150"/>
            <a:ext cx="7450137"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932338"/>
      </p:ext>
    </p:extLst>
  </p:cSld>
  <p:clrMapOvr>
    <a:masterClrMapping/>
  </p:clrMapOvr>
  <p:timing>
    <p:tnLst>
      <p:par>
        <p:cTn id="1" dur="indefinite" restart="never" nodeType="tmRoot"/>
      </p:par>
    </p:tnLst>
  </p:timing>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difficulty : shared types and masking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functors of the preceding examples make use of parameters in the form of module records</a:t>
            </a:r>
          </a:p>
          <a:p>
            <a:r>
              <a:rPr lang="en-US" dirty="0" smtClean="0"/>
              <a:t>Their types were therefore not meant to be masked</a:t>
            </a:r>
          </a:p>
          <a:p>
            <a:r>
              <a:rPr lang="en-US" dirty="0" smtClean="0"/>
              <a:t>We could therefore think of transforming them to integrate rigorous masking</a:t>
            </a:r>
          </a:p>
          <a:p>
            <a:r>
              <a:rPr lang="en-US" dirty="0" smtClean="0"/>
              <a:t>The situation is however more delicate here since type sharing can only be concretely established between types considered equivalent by the system</a:t>
            </a:r>
            <a:endParaRPr lang="en-US" dirty="0"/>
          </a:p>
        </p:txBody>
      </p:sp>
    </p:spTree>
    <p:extLst>
      <p:ext uri="{BB962C8B-B14F-4D97-AF65-F5344CB8AC3E}">
        <p14:creationId xmlns:p14="http://schemas.microsoft.com/office/powerpoint/2010/main" val="1943694342"/>
      </p:ext>
    </p:extLst>
  </p:cSld>
  <p:clrMapOvr>
    <a:masterClrMapping/>
  </p:clrMapOvr>
  <p:timing>
    <p:tnLst>
      <p:par>
        <p:cTn id="1" dur="indefinite" restart="never" nodeType="tmRoot"/>
      </p:par>
    </p:tnLst>
  </p:timing>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Remember that a masked type is definitely distinguished and named through the module that contains it</a:t>
            </a:r>
          </a:p>
          <a:p>
            <a:r>
              <a:rPr lang="en-US" dirty="0" smtClean="0"/>
              <a:t>This type is incompatible with all types except itself</a:t>
            </a:r>
          </a:p>
          <a:p>
            <a:r>
              <a:rPr lang="en-US" dirty="0" smtClean="0"/>
              <a:t>There is thus an obvious difficulty in the direct composition of two abstract types:</a:t>
            </a:r>
          </a:p>
          <a:p>
            <a:pPr lvl="1"/>
            <a:r>
              <a:rPr lang="en-US" dirty="0" smtClean="0"/>
              <a:t>Their representation of values being masked, the type system would not be able to </a:t>
            </a:r>
            <a:r>
              <a:rPr lang="en-US" i="1" dirty="0" smtClean="0"/>
              <a:t>a priori</a:t>
            </a:r>
            <a:r>
              <a:rPr lang="en-US" dirty="0" smtClean="0"/>
              <a:t> verify and validate</a:t>
            </a:r>
            <a:endParaRPr lang="en-US" dirty="0"/>
          </a:p>
        </p:txBody>
      </p:sp>
    </p:spTree>
    <p:extLst>
      <p:ext uri="{BB962C8B-B14F-4D97-AF65-F5344CB8AC3E}">
        <p14:creationId xmlns:p14="http://schemas.microsoft.com/office/powerpoint/2010/main" val="403853661"/>
      </p:ext>
    </p:extLst>
  </p:cSld>
  <p:clrMapOvr>
    <a:masterClrMapping/>
  </p:clrMapOvr>
  <p:timing>
    <p:tnLst>
      <p:par>
        <p:cTn id="1" dur="indefinite" restart="never" nodeType="tmRoot"/>
      </p:par>
    </p:tnLst>
  </p:timing>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For example, reconsider the Compos functor applied to modules with masked implementations: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63" y="1981200"/>
            <a:ext cx="7126287"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12185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2"/>
            <a:r>
              <a:rPr lang="en-US" dirty="0" smtClean="0"/>
              <a:t>An occasional error is to implement an element of a module that is less general than its declaration E.g.</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endParaRPr lang="en-US" dirty="0" smtClean="0"/>
          </a:p>
          <a:p>
            <a:pPr lvl="2"/>
            <a:r>
              <a:rPr lang="en-US" dirty="0" smtClean="0"/>
              <a:t>The above is an error</a:t>
            </a:r>
          </a:p>
          <a:p>
            <a:pPr lvl="1"/>
            <a:endParaRPr lang="en-US" i="1" dirty="0" smtClean="0"/>
          </a:p>
          <a:p>
            <a:pPr lvl="1"/>
            <a:r>
              <a:rPr lang="en-US" i="1" dirty="0" smtClean="0"/>
              <a:t>Parametric abstract types</a:t>
            </a:r>
            <a:br>
              <a:rPr lang="en-US" i="1" dirty="0" smtClean="0"/>
            </a:br>
            <a:r>
              <a:rPr lang="en-US" dirty="0" smtClean="0"/>
              <a:t>An implementation of an abstract type can make use of type variables</a:t>
            </a:r>
            <a:endParaRPr lang="en-US" i="1"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913" y="1295400"/>
            <a:ext cx="29241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965953"/>
      </p:ext>
    </p:extLst>
  </p:cSld>
  <p:clrMapOvr>
    <a:masterClrMapping/>
  </p:clrMapOvr>
  <p:timing>
    <p:tnLst>
      <p:par>
        <p:cTn id="1" dur="indefinite" restart="never" nodeType="tmRoot"/>
      </p:par>
    </p:tnLst>
  </p:timing>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dirty="0" smtClean="0"/>
              <a:t>Although the respective abstract types </a:t>
            </a:r>
            <a:r>
              <a:rPr lang="en-US" dirty="0" smtClean="0">
                <a:latin typeface="Source Code Pro" panose="020B0509030403020204" pitchFamily="49" charset="0"/>
              </a:rPr>
              <a:t>t</a:t>
            </a:r>
            <a:r>
              <a:rPr lang="en-US" dirty="0" smtClean="0"/>
              <a:t> of the two modules passed in as arguments appear equal, masking renders them as incomparable:</a:t>
            </a:r>
          </a:p>
          <a:p>
            <a:pPr lvl="1"/>
            <a:r>
              <a:rPr lang="en-US" dirty="0" smtClean="0">
                <a:latin typeface="Source Code Pro" panose="020B0509030403020204" pitchFamily="49" charset="0"/>
              </a:rPr>
              <a:t>Simple_float1.t</a:t>
            </a:r>
            <a:r>
              <a:rPr lang="en-US" dirty="0" smtClean="0"/>
              <a:t> is not equivalent to </a:t>
            </a:r>
            <a:r>
              <a:rPr lang="en-US" dirty="0" smtClean="0">
                <a:latin typeface="Source Code Pro" panose="020B0509030403020204" pitchFamily="49" charset="0"/>
              </a:rPr>
              <a:t>Simple_float2.t</a:t>
            </a:r>
          </a:p>
          <a:p>
            <a:r>
              <a:rPr lang="en-US" dirty="0" smtClean="0"/>
              <a:t>The direct composition of representations of values of abstract types is thus generally impossible</a:t>
            </a:r>
          </a:p>
          <a:p>
            <a:r>
              <a:rPr lang="en-US" dirty="0" smtClean="0"/>
              <a:t>This property could appear as a tautology</a:t>
            </a:r>
          </a:p>
          <a:p>
            <a:r>
              <a:rPr lang="en-US" dirty="0" smtClean="0"/>
              <a:t>Yet, in order to grasp it properly it is necessary to distinguish which is the order of the type abstractions and what is the order of masking:</a:t>
            </a:r>
          </a:p>
          <a:p>
            <a:pPr lvl="1"/>
            <a:r>
              <a:rPr lang="en-US" dirty="0" smtClean="0"/>
              <a:t>The functor </a:t>
            </a:r>
            <a:r>
              <a:rPr lang="en-US" dirty="0" smtClean="0">
                <a:latin typeface="Source Code Pro" panose="020B0509030403020204" pitchFamily="49" charset="0"/>
              </a:rPr>
              <a:t>Compos</a:t>
            </a:r>
            <a:r>
              <a:rPr lang="en-US" dirty="0" smtClean="0"/>
              <a:t> preceding uses </a:t>
            </a:r>
            <a:r>
              <a:rPr lang="en-US" i="1" dirty="0" smtClean="0"/>
              <a:t>abstraction</a:t>
            </a:r>
            <a:r>
              <a:rPr lang="en-US" dirty="0" smtClean="0"/>
              <a:t> over the types of the parameters, that is to say </a:t>
            </a:r>
            <a:r>
              <a:rPr lang="en-US" dirty="0" smtClean="0">
                <a:latin typeface="Source Code Pro" panose="020B0509030403020204" pitchFamily="49" charset="0"/>
              </a:rPr>
              <a:t>M1.t </a:t>
            </a:r>
            <a:r>
              <a:rPr lang="en-US" dirty="0" smtClean="0"/>
              <a:t>and </a:t>
            </a:r>
            <a:r>
              <a:rPr lang="en-US" dirty="0" smtClean="0">
                <a:latin typeface="Source Code Pro" panose="020B0509030403020204" pitchFamily="49" charset="0"/>
              </a:rPr>
              <a:t>M2.t</a:t>
            </a:r>
          </a:p>
          <a:p>
            <a:r>
              <a:rPr lang="en-US" dirty="0" smtClean="0"/>
              <a:t>By the type constraint “</a:t>
            </a:r>
            <a:r>
              <a:rPr lang="en-US" dirty="0" smtClean="0">
                <a:latin typeface="Source Code Pro" panose="020B0509030403020204" pitchFamily="49" charset="0"/>
              </a:rPr>
              <a:t>OP with type t = M1.t</a:t>
            </a:r>
            <a:r>
              <a:rPr lang="en-US" dirty="0" smtClean="0"/>
              <a:t>” it is required that these be equivalents but masking of the types </a:t>
            </a:r>
            <a:r>
              <a:rPr lang="en-US" dirty="0" smtClean="0">
                <a:latin typeface="Source Code Pro" panose="020B0509030403020204" pitchFamily="49" charset="0"/>
              </a:rPr>
              <a:t>Simple_float1</a:t>
            </a:r>
            <a:r>
              <a:rPr lang="en-US" dirty="0" smtClean="0"/>
              <a:t> and </a:t>
            </a:r>
            <a:r>
              <a:rPr lang="en-US" dirty="0" smtClean="0">
                <a:latin typeface="Source Code Pro" panose="020B0509030403020204" pitchFamily="49" charset="0"/>
              </a:rPr>
              <a:t>Simple_float2</a:t>
            </a:r>
            <a:r>
              <a:rPr lang="en-US" dirty="0" smtClean="0"/>
              <a:t> make them different</a:t>
            </a:r>
            <a:endParaRPr lang="en-US" dirty="0"/>
          </a:p>
        </p:txBody>
      </p:sp>
    </p:spTree>
    <p:extLst>
      <p:ext uri="{BB962C8B-B14F-4D97-AF65-F5344CB8AC3E}">
        <p14:creationId xmlns:p14="http://schemas.microsoft.com/office/powerpoint/2010/main" val="1426347209"/>
      </p:ext>
    </p:extLst>
  </p:cSld>
  <p:clrMapOvr>
    <a:masterClrMapping/>
  </p:clrMapOvr>
  <p:timing>
    <p:tnLst>
      <p:par>
        <p:cTn id="1" dur="indefinite" restart="never" nodeType="tmRoot"/>
      </p:par>
    </p:tnLst>
  </p:timing>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There exists however sometimes a case where an equality may be established over masked types</a:t>
            </a:r>
          </a:p>
          <a:p>
            <a:r>
              <a:rPr lang="en-US" dirty="0" smtClean="0"/>
              <a:t>For example, the functor </a:t>
            </a:r>
            <a:r>
              <a:rPr lang="en-US" dirty="0" smtClean="0">
                <a:latin typeface="Source Code Pro" panose="020B0509030403020204" pitchFamily="49" charset="0"/>
              </a:rPr>
              <a:t>Compos </a:t>
            </a:r>
            <a:r>
              <a:rPr lang="en-US" dirty="0" smtClean="0"/>
              <a:t>can be applied with success if the parameters are instances of the same argument:</a:t>
            </a:r>
          </a:p>
          <a:p>
            <a:endParaRPr lang="en-US" dirty="0"/>
          </a:p>
          <a:p>
            <a:r>
              <a:rPr lang="en-US" dirty="0" smtClean="0"/>
              <a:t>This equality between masked types is also possible when they come from the same chain of application of functors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3733800"/>
            <a:ext cx="7678737"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4611294"/>
      </p:ext>
    </p:extLst>
  </p:cSld>
  <p:clrMapOvr>
    <a:masterClrMapping/>
  </p:clrMapOvr>
  <p:timing>
    <p:tnLst>
      <p:par>
        <p:cTn id="1" dur="indefinite" restart="never" nodeType="tmRoot"/>
      </p:par>
    </p:tnLst>
  </p:timing>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smtClean="0"/>
              <a:t>For example:</a:t>
            </a:r>
          </a:p>
          <a:p>
            <a:endParaRPr lang="en-US" dirty="0"/>
          </a:p>
          <a:p>
            <a:endParaRPr lang="en-US" dirty="0" smtClean="0"/>
          </a:p>
          <a:p>
            <a:endParaRPr lang="en-US" dirty="0"/>
          </a:p>
          <a:p>
            <a:endParaRPr lang="en-US" dirty="0" smtClean="0"/>
          </a:p>
          <a:p>
            <a:r>
              <a:rPr lang="en-US" dirty="0" smtClean="0"/>
              <a:t>In fact, it will be observed here that in the full name of the type t, the name of the applied functor makes an appearance;</a:t>
            </a:r>
          </a:p>
          <a:p>
            <a:pPr lvl="1"/>
            <a:r>
              <a:rPr lang="en-US" dirty="0" smtClean="0"/>
              <a:t>This is what makes it comparable to other occurrences of the same name</a:t>
            </a:r>
          </a:p>
          <a:p>
            <a:r>
              <a:rPr lang="en-US" dirty="0" smtClean="0"/>
              <a:t>In this capacity, it is said that functors in OCaml are applicative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8" y="990600"/>
            <a:ext cx="8821737"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4854877"/>
      </p:ext>
    </p:extLst>
  </p:cSld>
  <p:clrMapOvr>
    <a:masterClrMapping/>
  </p:clrMapOvr>
  <p:timing>
    <p:tnLst>
      <p:par>
        <p:cTn id="1" dur="indefinite" restart="never" nodeType="tmRoot"/>
      </p:par>
    </p:tnLst>
  </p:timing>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US" dirty="0" smtClean="0"/>
              <a:t>The functionality simplifies the transmission of types for functor interposition but it also permits abstract data types to maintain relationships through their masked representations</a:t>
            </a:r>
          </a:p>
          <a:p>
            <a:r>
              <a:rPr lang="en-US" dirty="0" smtClean="0"/>
              <a:t>These distinguished relations sometimes prevent full application of the “principle of substitutivity” and particularly when imperative programming intervenes within the modular components</a:t>
            </a:r>
          </a:p>
          <a:p>
            <a:r>
              <a:rPr lang="en-US" dirty="0" smtClean="0"/>
              <a:t>There does not seem to be a perfect solution to this ambivalence due to the existence of generic abstract types and their possibility of integrating imperative traits</a:t>
            </a:r>
          </a:p>
          <a:p>
            <a:r>
              <a:rPr lang="en-US" dirty="0" smtClean="0"/>
              <a:t>The mix of styles could have reached a point where their respective characteristics are no longer wholly compatible</a:t>
            </a:r>
            <a:endParaRPr lang="en-US" dirty="0"/>
          </a:p>
        </p:txBody>
      </p:sp>
    </p:spTree>
    <p:extLst>
      <p:ext uri="{BB962C8B-B14F-4D97-AF65-F5344CB8AC3E}">
        <p14:creationId xmlns:p14="http://schemas.microsoft.com/office/powerpoint/2010/main" val="3343175071"/>
      </p:ext>
    </p:extLst>
  </p:cSld>
  <p:clrMapOvr>
    <a:masterClrMapping/>
  </p:clrMapOvr>
  <p:timing>
    <p:tnLst>
      <p:par>
        <p:cTn id="1" dur="indefinite" restart="never" nodeType="tmRoot"/>
      </p:par>
    </p:tnLst>
  </p:timing>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technique of “type nurseries”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preceding section has shown that it is rather rare to be able to compose abstract datatypes under good conditions</a:t>
            </a:r>
          </a:p>
          <a:p>
            <a:r>
              <a:rPr lang="en-US" dirty="0" smtClean="0"/>
              <a:t>That sais, module records are a construction in the language and functors apply to them very well</a:t>
            </a:r>
          </a:p>
          <a:p>
            <a:r>
              <a:rPr lang="en-US" dirty="0" smtClean="0"/>
              <a:t>One may thus imagine situations where at the outset of the first phase of building a program we would only manipulate datatypes without masking (for example, int the body of the same package)</a:t>
            </a:r>
          </a:p>
          <a:p>
            <a:r>
              <a:rPr lang="en-US" dirty="0" smtClean="0"/>
              <a:t>In this situation, the types may be considered as “basic seeds” permitting the construction of datatypes additionally elaborated through the application of composition functors, combinations, transformations etc.</a:t>
            </a:r>
          </a:p>
          <a:p>
            <a:r>
              <a:rPr lang="en-US" dirty="0" smtClean="0"/>
              <a:t>The types thus formed will then be will then be able to benefit from masking </a:t>
            </a:r>
            <a:r>
              <a:rPr lang="en-US" i="1" dirty="0" smtClean="0"/>
              <a:t>a posteriori</a:t>
            </a:r>
            <a:r>
              <a:rPr lang="en-US" dirty="0" smtClean="0"/>
              <a:t> and then become abstract datatypes in their own right</a:t>
            </a:r>
            <a:endParaRPr lang="en-US" dirty="0"/>
          </a:p>
        </p:txBody>
      </p:sp>
    </p:spTree>
    <p:extLst>
      <p:ext uri="{BB962C8B-B14F-4D97-AF65-F5344CB8AC3E}">
        <p14:creationId xmlns:p14="http://schemas.microsoft.com/office/powerpoint/2010/main" val="2115376422"/>
      </p:ext>
    </p:extLst>
  </p:cSld>
  <p:clrMapOvr>
    <a:masterClrMapping/>
  </p:clrMapOvr>
  <p:timing>
    <p:tnLst>
      <p:par>
        <p:cTn id="1" dur="indefinite" restart="never" nodeType="tmRoot"/>
      </p:par>
    </p:tnLst>
  </p:timing>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There exists a particular generic combination of datatypes which are conceived only for types without masking</a:t>
            </a:r>
          </a:p>
          <a:p>
            <a:r>
              <a:rPr lang="en-US" dirty="0" smtClean="0"/>
              <a:t>The most important is that of a union of properties of the two datatypes</a:t>
            </a:r>
          </a:p>
          <a:p>
            <a:r>
              <a:rPr lang="en-US" dirty="0" smtClean="0"/>
              <a:t>Here is an illustration in the form of a functor which generates datatypes which present at the same time the properties of order and quantity over integers:</a:t>
            </a:r>
            <a:endParaRPr lang="en-US" dirty="0"/>
          </a:p>
        </p:txBody>
      </p:sp>
    </p:spTree>
    <p:extLst>
      <p:ext uri="{BB962C8B-B14F-4D97-AF65-F5344CB8AC3E}">
        <p14:creationId xmlns:p14="http://schemas.microsoft.com/office/powerpoint/2010/main" val="1518513810"/>
      </p:ext>
    </p:extLst>
  </p:cSld>
  <p:clrMapOvr>
    <a:masterClrMapping/>
  </p:clrMapOvr>
  <p:timing>
    <p:tnLst>
      <p:par>
        <p:cTn id="1" dur="indefinite" restart="never" nodeType="tmRoot"/>
      </p:par>
    </p:tnLst>
  </p:timing>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Autofit/>
          </a:bodyPr>
          <a:lstStyle/>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r>
              <a:rPr lang="en-US" sz="2800" dirty="0" smtClean="0"/>
              <a:t>Note that the indication of type sharing is not required here because the two inclusions are independent (there are no compositions between the types)</a:t>
            </a:r>
            <a:endParaRPr lang="en-US" sz="28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504825"/>
            <a:ext cx="7316787"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160037"/>
      </p:ext>
    </p:extLst>
  </p:cSld>
  <p:clrMapOvr>
    <a:masterClrMapping/>
  </p:clrMapOvr>
  <p:timing>
    <p:tnLst>
      <p:par>
        <p:cTn id="1" dur="indefinite" restart="never" nodeType="tmRoot"/>
      </p:par>
    </p:tnLst>
  </p:timing>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FontTx/>
              <a:buChar char="-"/>
            </a:pPr>
            <a:r>
              <a:rPr lang="en-US" sz="2400" dirty="0" smtClean="0"/>
              <a:t>It is however from the point of view of what one wishes to express, that is to say, a sole datatype integrating the two properties at one time. For example:</a:t>
            </a:r>
            <a:endParaRPr lang="en-US" sz="2400"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238" y="1819275"/>
            <a:ext cx="7373937"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726325"/>
      </p:ext>
    </p:extLst>
  </p:cSld>
  <p:clrMapOvr>
    <a:masterClrMapping/>
  </p:clrMapOvr>
  <p:timing>
    <p:tnLst>
      <p:par>
        <p:cTn id="1" dur="indefinite" restart="never" nodeType="tmRoot"/>
      </p:par>
    </p:tnLst>
  </p:timing>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union of the two types is realized and the representation of values of the result is public</a:t>
            </a:r>
          </a:p>
          <a:p>
            <a:r>
              <a:rPr lang="en-US" dirty="0" smtClean="0"/>
              <a:t>We remain within the framework of the “nursery”</a:t>
            </a:r>
          </a:p>
          <a:p>
            <a:r>
              <a:rPr lang="en-US" dirty="0" smtClean="0"/>
              <a:t>Masking can be applied </a:t>
            </a:r>
            <a:r>
              <a:rPr lang="en-US" i="1" dirty="0" smtClean="0"/>
              <a:t>a posteriori</a:t>
            </a:r>
            <a:r>
              <a:rPr lang="en-US" dirty="0" smtClean="0"/>
              <a:t> using the following signatures:</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3581400"/>
            <a:ext cx="45815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0046719"/>
      </p:ext>
    </p:extLst>
  </p:cSld>
  <p:clrMapOvr>
    <a:masterClrMapping/>
  </p:clrMapOvr>
  <p:timing>
    <p:tnLst>
      <p:par>
        <p:cTn id="1" dur="indefinite" restart="never" nodeType="tmRoot"/>
      </p:par>
    </p:tnLst>
  </p:timing>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t>Let us add two remarks about this combination of types technique:</a:t>
            </a:r>
          </a:p>
          <a:p>
            <a:pPr lvl="1"/>
            <a:r>
              <a:rPr lang="en-US" i="1" dirty="0" smtClean="0"/>
              <a:t>Possible type name conflicts.</a:t>
            </a:r>
            <a:r>
              <a:rPr lang="en-US" dirty="0" smtClean="0"/>
              <a:t> Inclusion of multiple signatures and the preceding functors are only possible because the abstract types of </a:t>
            </a:r>
            <a:r>
              <a:rPr lang="en-US" dirty="0" smtClean="0">
                <a:latin typeface="Source Code Pro" panose="020B0509030403020204" pitchFamily="49" charset="0"/>
              </a:rPr>
              <a:t>VALUED</a:t>
            </a:r>
            <a:r>
              <a:rPr lang="en-US" dirty="0" smtClean="0"/>
              <a:t> and </a:t>
            </a:r>
            <a:r>
              <a:rPr lang="en-US" dirty="0" smtClean="0">
                <a:latin typeface="Source Code Pro" panose="020B0509030403020204" pitchFamily="49" charset="0"/>
              </a:rPr>
              <a:t>ORDERED</a:t>
            </a:r>
            <a:r>
              <a:rPr lang="en-US" dirty="0" smtClean="0"/>
              <a:t> are named differently. In the case name conflicts could occur, there will therefore be functors of adaption</a:t>
            </a:r>
          </a:p>
          <a:p>
            <a:pPr lvl="2"/>
            <a:r>
              <a:rPr lang="en-US" i="1" dirty="0" smtClean="0"/>
              <a:t>It is a consequence of the “weakly algebraic” naming technique</a:t>
            </a:r>
            <a:endParaRPr lang="en-US" dirty="0" smtClean="0"/>
          </a:p>
          <a:p>
            <a:pPr lvl="1"/>
            <a:r>
              <a:rPr lang="en-US" i="1" dirty="0" smtClean="0"/>
              <a:t>Effects of the limitation of the construct </a:t>
            </a:r>
            <a:r>
              <a:rPr lang="en-US" i="1" dirty="0" smtClean="0">
                <a:latin typeface="Source Code Pro" panose="020B0509030403020204" pitchFamily="49" charset="0"/>
              </a:rPr>
              <a:t>with type</a:t>
            </a:r>
            <a:endParaRPr lang="en-US" i="1" dirty="0"/>
          </a:p>
          <a:p>
            <a:pPr lvl="2"/>
            <a:r>
              <a:rPr lang="en-US" dirty="0" smtClean="0"/>
              <a:t>In the preceding example, we used the predefined type string</a:t>
            </a:r>
          </a:p>
          <a:p>
            <a:pPr lvl="2"/>
            <a:r>
              <a:rPr lang="en-US" dirty="0" smtClean="0"/>
              <a:t>This type then directly lends itself to the constraint </a:t>
            </a:r>
            <a:r>
              <a:rPr lang="en-US" dirty="0" smtClean="0">
                <a:latin typeface="Source Code Pro" panose="020B0509030403020204" pitchFamily="49" charset="0"/>
              </a:rPr>
              <a:t>VALUED with type </a:t>
            </a:r>
            <a:r>
              <a:rPr lang="en-US" dirty="0" err="1" smtClean="0">
                <a:latin typeface="Source Code Pro" panose="020B0509030403020204" pitchFamily="49" charset="0"/>
              </a:rPr>
              <a:t>elt</a:t>
            </a:r>
            <a:r>
              <a:rPr lang="en-US" dirty="0">
                <a:latin typeface="Source Code Pro" panose="020B0509030403020204" pitchFamily="49" charset="0"/>
              </a:rPr>
              <a:t> </a:t>
            </a:r>
            <a:r>
              <a:rPr lang="en-US" dirty="0" smtClean="0">
                <a:latin typeface="Source Code Pro" panose="020B0509030403020204" pitchFamily="49" charset="0"/>
              </a:rPr>
              <a:t>= Ord.t</a:t>
            </a:r>
          </a:p>
          <a:p>
            <a:pPr lvl="2"/>
            <a:r>
              <a:rPr lang="en-US" dirty="0" smtClean="0"/>
              <a:t>In the case of record or sum types, it would be necessary to define them outside the modules. For example:</a:t>
            </a:r>
          </a:p>
        </p:txBody>
      </p:sp>
    </p:spTree>
    <p:extLst>
      <p:ext uri="{BB962C8B-B14F-4D97-AF65-F5344CB8AC3E}">
        <p14:creationId xmlns:p14="http://schemas.microsoft.com/office/powerpoint/2010/main" val="19403934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smtClean="0"/>
          </a:p>
          <a:p>
            <a:endParaRPr lang="en-US" dirty="0"/>
          </a:p>
          <a:p>
            <a:endParaRPr lang="en-US" dirty="0" smtClean="0"/>
          </a:p>
          <a:p>
            <a:endParaRPr lang="en-US" dirty="0"/>
          </a:p>
          <a:p>
            <a:endParaRPr lang="en-US" dirty="0" smtClean="0"/>
          </a:p>
          <a:p>
            <a:pPr lvl="2"/>
            <a:r>
              <a:rPr lang="en-US" dirty="0" smtClean="0"/>
              <a:t>One can restrict the genericity of a type parameter of an abstract type, the inverse is not possible</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1295400"/>
            <a:ext cx="373380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163" y="4410075"/>
            <a:ext cx="34956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069258"/>
      </p:ext>
    </p:extLst>
  </p:cSld>
  <p:clrMapOvr>
    <a:masterClrMapping/>
  </p:clrMapOvr>
  <p:timing>
    <p:tnLst>
      <p:par>
        <p:cTn id="1" dur="indefinite" restart="never" nodeType="tmRoot"/>
      </p:par>
    </p:tnLst>
  </p:timing>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5416" y="1562652"/>
            <a:ext cx="6573168" cy="345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761230"/>
      </p:ext>
    </p:extLst>
  </p:cSld>
  <p:clrMapOvr>
    <a:masterClrMapping/>
  </p:clrMapOvr>
  <p:timing>
    <p:tnLst>
      <p:par>
        <p:cTn id="1" dur="indefinite" restart="never" nodeType="tmRoot"/>
      </p:par>
    </p:tnLst>
  </p:timing>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Functor signatures</a:t>
            </a:r>
            <a:endParaRPr lang="en-US" dirty="0"/>
          </a:p>
        </p:txBody>
      </p:sp>
      <p:sp>
        <p:nvSpPr>
          <p:cNvPr id="5" name="Text Placeholder 4"/>
          <p:cNvSpPr>
            <a:spLocks noGrp="1"/>
          </p:cNvSpPr>
          <p:nvPr>
            <p:ph type="body" idx="1"/>
          </p:nvPr>
        </p:nvSpPr>
        <p:spPr/>
        <p:txBody>
          <a:bodyPr/>
          <a:lstStyle/>
          <a:p>
            <a:r>
              <a:rPr lang="en-US" dirty="0" smtClean="0"/>
              <a:t>Generic modular programming</a:t>
            </a:r>
            <a:endParaRPr lang="en-US" dirty="0"/>
          </a:p>
        </p:txBody>
      </p:sp>
    </p:spTree>
    <p:extLst>
      <p:ext uri="{BB962C8B-B14F-4D97-AF65-F5344CB8AC3E}">
        <p14:creationId xmlns:p14="http://schemas.microsoft.com/office/powerpoint/2010/main" val="561474782"/>
      </p:ext>
    </p:extLst>
  </p:cSld>
  <p:clrMapOvr>
    <a:masterClrMapping/>
  </p:clrMapOvr>
  <p:timing>
    <p:tnLst>
      <p:par>
        <p:cTn id="1" dur="indefinite" restart="never" nodeType="tmRoot"/>
      </p:par>
    </p:tnLst>
  </p:timing>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Functor signatures</a:t>
            </a:r>
            <a:endParaRPr lang="en-US" dirty="0"/>
          </a:p>
        </p:txBody>
      </p:sp>
      <p:sp>
        <p:nvSpPr>
          <p:cNvPr id="5" name="Content Placeholder 4"/>
          <p:cNvSpPr>
            <a:spLocks noGrp="1"/>
          </p:cNvSpPr>
          <p:nvPr>
            <p:ph idx="1"/>
          </p:nvPr>
        </p:nvSpPr>
        <p:spPr/>
        <p:txBody>
          <a:bodyPr/>
          <a:lstStyle/>
          <a:p>
            <a:r>
              <a:rPr lang="en-US" dirty="0" smtClean="0"/>
              <a:t>Types for functors</a:t>
            </a:r>
          </a:p>
          <a:p>
            <a:r>
              <a:rPr lang="en-US" dirty="0" smtClean="0"/>
              <a:t>Specification of functor signatures</a:t>
            </a:r>
            <a:endParaRPr lang="en-US" dirty="0"/>
          </a:p>
        </p:txBody>
      </p:sp>
    </p:spTree>
    <p:extLst>
      <p:ext uri="{BB962C8B-B14F-4D97-AF65-F5344CB8AC3E}">
        <p14:creationId xmlns:p14="http://schemas.microsoft.com/office/powerpoint/2010/main" val="701105122"/>
      </p:ext>
    </p:extLst>
  </p:cSld>
  <p:clrMapOvr>
    <a:masterClrMapping/>
  </p:clrMapOvr>
  <p:timing>
    <p:tnLst>
      <p:par>
        <p:cTn id="1" dur="indefinite" restart="never" nodeType="tmRoot"/>
      </p:par>
    </p:tnLst>
  </p:timing>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for functors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parameters of a functor have to be explicitly typed by signatures and on the other hand, the result of a functor may equally be typed by a signature</a:t>
            </a:r>
          </a:p>
          <a:p>
            <a:r>
              <a:rPr lang="en-US" dirty="0" smtClean="0"/>
              <a:t>The linking of these signatures forms a functor type (one speaks here of the </a:t>
            </a:r>
            <a:r>
              <a:rPr lang="en-US" i="1" dirty="0" smtClean="0"/>
              <a:t>signature of functors</a:t>
            </a:r>
            <a:r>
              <a:rPr lang="en-US" dirty="0" smtClean="0"/>
              <a:t> by a somewhat abusive but convenient extension)</a:t>
            </a:r>
          </a:p>
          <a:p>
            <a:r>
              <a:rPr lang="en-US" dirty="0" smtClean="0"/>
              <a:t>The case is evidently closer to that of types of functions</a:t>
            </a:r>
          </a:p>
          <a:p>
            <a:r>
              <a:rPr lang="en-US" dirty="0" smtClean="0"/>
              <a:t>A fact that until now has passed in silence, type inference produces functor types</a:t>
            </a:r>
            <a:endParaRPr lang="en-US" dirty="0"/>
          </a:p>
        </p:txBody>
      </p:sp>
    </p:spTree>
    <p:extLst>
      <p:ext uri="{BB962C8B-B14F-4D97-AF65-F5344CB8AC3E}">
        <p14:creationId xmlns:p14="http://schemas.microsoft.com/office/powerpoint/2010/main" val="2740122911"/>
      </p:ext>
    </p:extLst>
  </p:cSld>
  <p:clrMapOvr>
    <a:masterClrMapping/>
  </p:clrMapOvr>
  <p:timing>
    <p:tnLst>
      <p:par>
        <p:cTn id="1" dur="indefinite" restart="never" nodeType="tmRoot"/>
      </p:par>
    </p:tnLst>
  </p:timing>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dirty="0" smtClean="0"/>
              <a:t>For example: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We see thus the usual form of a functional type based on the operator “-&gt;” and this in the modular framework</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838200"/>
            <a:ext cx="515302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3491799"/>
      </p:ext>
    </p:extLst>
  </p:cSld>
  <p:clrMapOvr>
    <a:masterClrMapping/>
  </p:clrMapOvr>
  <p:timing>
    <p:tnLst>
      <p:par>
        <p:cTn id="1" dur="indefinite" restart="never" nodeType="tmRoot"/>
      </p:par>
    </p:tnLst>
  </p:timing>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The definition of new signatures of functors is established in a natural syntax as follows:</a:t>
            </a:r>
          </a:p>
          <a:p>
            <a:endParaRPr lang="en-US" dirty="0"/>
          </a:p>
          <a:p>
            <a:r>
              <a:rPr lang="en-US" dirty="0" smtClean="0"/>
              <a:t>Such a functor signature thus describes a “functional type between two signatures”</a:t>
            </a:r>
          </a:p>
          <a:p>
            <a:r>
              <a:rPr lang="en-US" dirty="0" smtClean="0"/>
              <a:t>For example:</a:t>
            </a:r>
          </a:p>
          <a:p>
            <a:pPr marL="0" indent="0">
              <a:buNone/>
            </a:pPr>
            <a:endParaRPr lang="en-US" dirty="0" smtClean="0"/>
          </a:p>
          <a:p>
            <a:r>
              <a:rPr lang="en-US" dirty="0" smtClean="0"/>
              <a:t>The global explicit typing of a functor is also possible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63" y="1676400"/>
            <a:ext cx="8116887"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3733800"/>
            <a:ext cx="385762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7545776"/>
      </p:ext>
    </p:extLst>
  </p:cSld>
  <p:clrMapOvr>
    <a:masterClrMapping/>
  </p:clrMapOvr>
  <p:timing>
    <p:tnLst>
      <p:par>
        <p:cTn id="1" dur="indefinite" restart="never" nodeType="tmRoot"/>
      </p:par>
    </p:tnLst>
  </p:timing>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dirty="0" smtClean="0"/>
              <a:t>However, to avoid a conflict with explicit typing of the result of a functor, it is necessary to return to its non-abbreviated notation, namely:</a:t>
            </a:r>
          </a:p>
          <a:p>
            <a:endParaRPr lang="en-US" dirty="0"/>
          </a:p>
          <a:p>
            <a:endParaRPr lang="en-US" dirty="0" smtClean="0"/>
          </a:p>
          <a:p>
            <a:endParaRPr lang="en-US" dirty="0"/>
          </a:p>
          <a:p>
            <a:r>
              <a:rPr lang="en-US" dirty="0" smtClean="0"/>
              <a:t>We type here the name of the functor and associate it with a “functor value”</a:t>
            </a:r>
          </a:p>
          <a:p>
            <a:r>
              <a:rPr lang="en-US" dirty="0" smtClean="0"/>
              <a:t>As usual, explicit typing induces a masking of the elements contained in the body of the functor:</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138" y="1752600"/>
            <a:ext cx="46577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859139"/>
      </p:ext>
    </p:extLst>
  </p:cSld>
  <p:clrMapOvr>
    <a:masterClrMapping/>
  </p:clrMapOvr>
  <p:timing>
    <p:tnLst>
      <p:par>
        <p:cTn id="1" dur="indefinite" restart="never" nodeType="tmRoot"/>
      </p:par>
    </p:tnLst>
  </p:timing>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0" indent="0">
              <a:buNone/>
            </a:pPr>
            <a:r>
              <a:rPr lang="en-US" b="1" dirty="0" smtClean="0"/>
              <a:t>Rule (3) of the visibility of a functor result : </a:t>
            </a:r>
            <a:r>
              <a:rPr lang="en-US" dirty="0" smtClean="0"/>
              <a:t> When a valid explicit typing of a functor </a:t>
            </a:r>
            <a:r>
              <a:rPr lang="en-US" i="1" dirty="0" smtClean="0"/>
              <a:t>F</a:t>
            </a:r>
            <a:r>
              <a:rPr lang="en-US" dirty="0" smtClean="0"/>
              <a:t> by a signatures </a:t>
            </a:r>
            <a:r>
              <a:rPr lang="en-US" i="1" dirty="0" smtClean="0"/>
              <a:t>S</a:t>
            </a:r>
            <a:r>
              <a:rPr lang="en-US" i="1" baseline="-25000" dirty="0" smtClean="0"/>
              <a:t>1</a:t>
            </a:r>
            <a:r>
              <a:rPr lang="en-US" i="1" dirty="0" smtClean="0"/>
              <a:t> </a:t>
            </a:r>
            <a:r>
              <a:rPr lang="en-US" dirty="0" smtClean="0"/>
              <a:t>→</a:t>
            </a:r>
            <a:r>
              <a:rPr lang="en-US" i="1" dirty="0" smtClean="0"/>
              <a:t> S</a:t>
            </a:r>
            <a:r>
              <a:rPr lang="en-US" i="1" baseline="-25000" dirty="0" smtClean="0"/>
              <a:t>2</a:t>
            </a:r>
            <a:r>
              <a:rPr lang="en-US" dirty="0" smtClean="0"/>
              <a:t>, the masking applied is similar to the explicit typing of it’s result by </a:t>
            </a:r>
            <a:r>
              <a:rPr lang="en-US" i="1" dirty="0" smtClean="0"/>
              <a:t>S</a:t>
            </a:r>
            <a:r>
              <a:rPr lang="en-US" i="1" baseline="-25000" dirty="0" smtClean="0"/>
              <a:t>2.</a:t>
            </a:r>
          </a:p>
          <a:p>
            <a:endParaRPr lang="en-US" dirty="0" smtClean="0"/>
          </a:p>
          <a:p>
            <a:r>
              <a:rPr lang="en-US" dirty="0" smtClean="0"/>
              <a:t>It is not thus far possible in OCaml to add a type constraint by </a:t>
            </a:r>
            <a:r>
              <a:rPr lang="en-US" dirty="0" smtClean="0">
                <a:latin typeface="Source Code Pro" panose="020B0509030403020204" pitchFamily="49" charset="0"/>
              </a:rPr>
              <a:t>with</a:t>
            </a:r>
            <a:r>
              <a:rPr lang="en-US" dirty="0" smtClean="0"/>
              <a:t> to a signature for functors</a:t>
            </a:r>
          </a:p>
          <a:p>
            <a:r>
              <a:rPr lang="en-US" dirty="0" smtClean="0"/>
              <a:t>Type constraints must be part of the definition of the signature</a:t>
            </a:r>
          </a:p>
          <a:p>
            <a:r>
              <a:rPr lang="en-US" dirty="0" smtClean="0"/>
              <a:t>For example, we may specify a systematic sharing between the types of the argument and the result of the functor:</a:t>
            </a:r>
            <a:endParaRPr lang="en-US" dirty="0"/>
          </a:p>
        </p:txBody>
      </p:sp>
    </p:spTree>
    <p:extLst>
      <p:ext uri="{BB962C8B-B14F-4D97-AF65-F5344CB8AC3E}">
        <p14:creationId xmlns:p14="http://schemas.microsoft.com/office/powerpoint/2010/main" val="3639094155"/>
      </p:ext>
    </p:extLst>
  </p:cSld>
  <p:clrMapOvr>
    <a:masterClrMapping/>
  </p:clrMapOvr>
  <p:timing>
    <p:tnLst>
      <p:par>
        <p:cTn id="1" dur="indefinite" restart="never" nodeType="tmRoot"/>
      </p:par>
    </p:tnLst>
  </p:timing>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endParaRPr lang="en-US" dirty="0" smtClean="0"/>
          </a:p>
          <a:p>
            <a:r>
              <a:rPr lang="en-US" dirty="0" smtClean="0"/>
              <a:t>As for simple signatures, explicit typing for functor signatures is dependent on their compatibility</a:t>
            </a:r>
          </a:p>
          <a:p>
            <a:pPr marL="0" indent="0">
              <a:buNone/>
            </a:pPr>
            <a:r>
              <a:rPr lang="en-US" b="1" dirty="0" smtClean="0"/>
              <a:t>Compatibility between signatures of functors : </a:t>
            </a:r>
            <a:r>
              <a:rPr lang="en-US" dirty="0" smtClean="0"/>
              <a:t> The signature </a:t>
            </a:r>
            <a:r>
              <a:rPr lang="en-US" i="1" dirty="0" smtClean="0"/>
              <a:t>SF : S</a:t>
            </a:r>
            <a:r>
              <a:rPr lang="en-US" i="1" baseline="-25000" dirty="0" smtClean="0"/>
              <a:t>1</a:t>
            </a:r>
            <a:r>
              <a:rPr lang="en-US" i="1" dirty="0" smtClean="0"/>
              <a:t> → S</a:t>
            </a:r>
            <a:r>
              <a:rPr lang="en-US" i="1" baseline="-25000" dirty="0" smtClean="0"/>
              <a:t>2</a:t>
            </a:r>
            <a:r>
              <a:rPr lang="en-US" i="1" dirty="0" smtClean="0"/>
              <a:t> </a:t>
            </a:r>
            <a:r>
              <a:rPr lang="en-US" dirty="0" smtClean="0"/>
              <a:t>is </a:t>
            </a:r>
            <a:r>
              <a:rPr lang="en-US" i="1" dirty="0" smtClean="0"/>
              <a:t>compatible</a:t>
            </a:r>
            <a:r>
              <a:rPr lang="en-US" dirty="0" smtClean="0"/>
              <a:t> with </a:t>
            </a:r>
            <a:r>
              <a:rPr lang="en-US" i="1" dirty="0" smtClean="0"/>
              <a:t>SF’</a:t>
            </a:r>
            <a:r>
              <a:rPr lang="en-US" dirty="0" smtClean="0"/>
              <a:t> </a:t>
            </a:r>
            <a:r>
              <a:rPr lang="en-US" i="1" dirty="0" smtClean="0"/>
              <a:t>: S</a:t>
            </a:r>
            <a:r>
              <a:rPr lang="en-US" i="1" baseline="-25000" dirty="0" smtClean="0"/>
              <a:t>1</a:t>
            </a:r>
            <a:r>
              <a:rPr lang="en-US" i="1" dirty="0" smtClean="0"/>
              <a:t>’ </a:t>
            </a:r>
            <a:r>
              <a:rPr lang="en-US" i="1" dirty="0"/>
              <a:t>→</a:t>
            </a:r>
            <a:r>
              <a:rPr lang="en-US" i="1" dirty="0" smtClean="0"/>
              <a:t> S</a:t>
            </a:r>
            <a:r>
              <a:rPr lang="en-US" i="1" baseline="-25000" dirty="0" smtClean="0"/>
              <a:t>2</a:t>
            </a:r>
            <a:r>
              <a:rPr lang="en-US" dirty="0" smtClean="0"/>
              <a:t>’ if </a:t>
            </a:r>
            <a:r>
              <a:rPr lang="en-US" i="1" dirty="0" smtClean="0"/>
              <a:t>S</a:t>
            </a:r>
            <a:r>
              <a:rPr lang="en-US" i="1" baseline="-25000" dirty="0" smtClean="0"/>
              <a:t>1</a:t>
            </a:r>
            <a:r>
              <a:rPr lang="en-US" dirty="0" smtClean="0"/>
              <a:t> is compatible with </a:t>
            </a:r>
            <a:r>
              <a:rPr lang="en-US" i="1" dirty="0" smtClean="0"/>
              <a:t>S</a:t>
            </a:r>
            <a:r>
              <a:rPr lang="en-US" i="1" baseline="-25000" dirty="0" smtClean="0"/>
              <a:t>1</a:t>
            </a:r>
            <a:r>
              <a:rPr lang="en-US" i="1" dirty="0" smtClean="0"/>
              <a:t>’</a:t>
            </a:r>
            <a:r>
              <a:rPr lang="en-US" dirty="0" smtClean="0"/>
              <a:t> and </a:t>
            </a:r>
            <a:r>
              <a:rPr lang="en-US" i="1" dirty="0" smtClean="0"/>
              <a:t>S</a:t>
            </a:r>
            <a:r>
              <a:rPr lang="en-US" i="1" baseline="-25000" dirty="0" smtClean="0"/>
              <a:t>2</a:t>
            </a:r>
            <a:r>
              <a:rPr lang="en-US" dirty="0" smtClean="0"/>
              <a:t> is compatible with </a:t>
            </a:r>
            <a:r>
              <a:rPr lang="en-US" i="1" dirty="0" smtClean="0"/>
              <a:t>S</a:t>
            </a:r>
            <a:r>
              <a:rPr lang="en-US" i="1" baseline="-25000" dirty="0" smtClean="0"/>
              <a:t>2</a:t>
            </a:r>
            <a:r>
              <a:rPr lang="en-US" i="1" dirty="0" smtClean="0"/>
              <a:t>’</a:t>
            </a:r>
            <a:r>
              <a:rPr lang="en-US" dirty="0" smtClean="0"/>
              <a:t>. In this case, if the functor </a:t>
            </a:r>
            <a:r>
              <a:rPr lang="en-US" i="1" dirty="0" smtClean="0"/>
              <a:t>F</a:t>
            </a:r>
            <a:r>
              <a:rPr lang="en-US" dirty="0" smtClean="0"/>
              <a:t> is an instance of </a:t>
            </a:r>
            <a:r>
              <a:rPr lang="en-US" i="1" dirty="0" smtClean="0"/>
              <a:t>SF</a:t>
            </a:r>
            <a:r>
              <a:rPr lang="en-US" dirty="0" smtClean="0"/>
              <a:t>, it is equally with an instance of </a:t>
            </a:r>
            <a:r>
              <a:rPr lang="en-US" i="1" dirty="0" smtClean="0"/>
              <a:t>SF’</a:t>
            </a:r>
            <a:r>
              <a:rPr lang="en-US" dirty="0" smtClean="0"/>
              <a:t>.</a:t>
            </a:r>
            <a:endParaRPr lang="en-US" b="1" dirty="0" smtClean="0"/>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225" y="457200"/>
            <a:ext cx="6049963"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6368815"/>
      </p:ext>
    </p:extLst>
  </p:cSld>
  <p:clrMapOvr>
    <a:masterClrMapping/>
  </p:clrMapOvr>
  <p:timing>
    <p:tnLst>
      <p:par>
        <p:cTn id="1" dur="indefinite" restart="never" nodeType="tmRoot"/>
      </p:par>
    </p:tnLst>
  </p:timing>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We illustrate this rule by the aid of a formal set of signatures:</a:t>
            </a:r>
          </a:p>
          <a:p>
            <a:endParaRPr lang="en-US" dirty="0"/>
          </a:p>
          <a:p>
            <a:endParaRPr lang="en-US" dirty="0" smtClean="0"/>
          </a:p>
          <a:p>
            <a:endParaRPr lang="en-US" dirty="0"/>
          </a:p>
          <a:p>
            <a:endParaRPr lang="en-US" dirty="0" smtClean="0"/>
          </a:p>
          <a:p>
            <a:r>
              <a:rPr lang="en-US" dirty="0" smtClean="0"/>
              <a:t>Here, S_LARGE is evidently compatible with S which is compatible with S_SMALL</a:t>
            </a:r>
          </a:p>
          <a:p>
            <a:r>
              <a:rPr lang="en-US" dirty="0" smtClean="0"/>
              <a:t>But what about the signatures of functors?</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3" y="1828800"/>
            <a:ext cx="7164387"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5525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1"/>
            <a:r>
              <a:rPr lang="en-US" i="1" dirty="0" smtClean="0"/>
              <a:t>Global coherence of the type of a module</a:t>
            </a:r>
            <a:br>
              <a:rPr lang="en-US" i="1" dirty="0" smtClean="0"/>
            </a:br>
            <a:r>
              <a:rPr lang="en-US" dirty="0" smtClean="0"/>
              <a:t>Using abstract types in a signature permits expressing the overall coherence between the elements of a signature. For example, reconsider the module </a:t>
            </a:r>
            <a:r>
              <a:rPr lang="en-US" dirty="0" smtClean="0">
                <a:latin typeface="Source Code Pro" panose="020B0509030403020204" pitchFamily="49" charset="0"/>
              </a:rPr>
              <a:t>Plane</a:t>
            </a:r>
            <a:endParaRPr lang="en-US" i="1" dirty="0">
              <a:latin typeface="Source Code Pro" panose="020B0509030403020204" pitchFamily="49" charset="0"/>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175" y="2895600"/>
            <a:ext cx="6088063"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105813"/>
      </p:ext>
    </p:extLst>
  </p:cSld>
  <p:clrMapOvr>
    <a:masterClrMapping/>
  </p:clrMapOvr>
  <p:timing>
    <p:tnLst>
      <p:par>
        <p:cTn id="1" dur="indefinite" restart="never" nodeType="tmRoot"/>
      </p:par>
    </p:tnLst>
  </p:timing>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Consider the following functor which is assuredly an instance of the signature SF1:</a:t>
            </a:r>
          </a:p>
          <a:p>
            <a:endParaRPr lang="en-US" dirty="0"/>
          </a:p>
          <a:p>
            <a:r>
              <a:rPr lang="en-US" dirty="0" smtClean="0"/>
              <a:t>Without danger, it is possible to type the body of the functor </a:t>
            </a:r>
            <a:r>
              <a:rPr lang="en-US" dirty="0" smtClean="0">
                <a:latin typeface="Source Code Pro" panose="020B0509030403020204" pitchFamily="49" charset="0"/>
              </a:rPr>
              <a:t>F1</a:t>
            </a:r>
            <a:r>
              <a:rPr lang="en-US" dirty="0" smtClean="0"/>
              <a:t> by a signature computed to be compatible with </a:t>
            </a:r>
            <a:r>
              <a:rPr lang="en-US" dirty="0" smtClean="0">
                <a:latin typeface="Source Code Pro" panose="020B0509030403020204" pitchFamily="49" charset="0"/>
              </a:rPr>
              <a:t>S</a:t>
            </a:r>
            <a:r>
              <a:rPr lang="en-US" dirty="0" smtClean="0"/>
              <a:t> which is in this case </a:t>
            </a:r>
            <a:r>
              <a:rPr lang="en-US" dirty="0" smtClean="0">
                <a:latin typeface="Source Code Pro" panose="020B0509030403020204" pitchFamily="49" charset="0"/>
              </a:rPr>
              <a:t>S_SMALL</a:t>
            </a:r>
          </a:p>
          <a:p>
            <a:r>
              <a:rPr lang="en-US" dirty="0" smtClean="0"/>
              <a:t>In other words, </a:t>
            </a:r>
            <a:r>
              <a:rPr lang="en-US" dirty="0" smtClean="0">
                <a:latin typeface="Source Code Pro" panose="020B0509030403020204" pitchFamily="49" charset="0"/>
              </a:rPr>
              <a:t>SF1</a:t>
            </a:r>
            <a:r>
              <a:rPr lang="en-US" dirty="0" smtClean="0"/>
              <a:t> is compatible with </a:t>
            </a:r>
            <a:r>
              <a:rPr lang="en-US" dirty="0" smtClean="0">
                <a:latin typeface="Source Code Pro" panose="020B0509030403020204" pitchFamily="49" charset="0"/>
              </a:rPr>
              <a:t>SF2</a:t>
            </a:r>
            <a:r>
              <a:rPr lang="en-US" dirty="0" smtClean="0"/>
              <a:t> and the functor </a:t>
            </a:r>
            <a:r>
              <a:rPr lang="en-US" dirty="0" smtClean="0">
                <a:latin typeface="Source Code Pro" panose="020B0509030403020204" pitchFamily="49" charset="0"/>
              </a:rPr>
              <a:t>F1</a:t>
            </a:r>
            <a:r>
              <a:rPr lang="en-US" dirty="0" smtClean="0"/>
              <a:t> is an instance of </a:t>
            </a:r>
            <a:r>
              <a:rPr lang="en-US" dirty="0" smtClean="0">
                <a:latin typeface="Source Code Pro" panose="020B0509030403020204" pitchFamily="49" charset="0"/>
              </a:rPr>
              <a:t>SF2</a:t>
            </a:r>
            <a:r>
              <a:rPr lang="en-US" dirty="0" smtClean="0"/>
              <a:t>:</a:t>
            </a:r>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 y="1676400"/>
            <a:ext cx="8183563"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5381625"/>
            <a:ext cx="30861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9518895"/>
      </p:ext>
    </p:extLst>
  </p:cSld>
  <p:clrMapOvr>
    <a:masterClrMapping/>
  </p:clrMapOvr>
  <p:timing>
    <p:tnLst>
      <p:par>
        <p:cTn id="1" dur="indefinite" restart="never" nodeType="tmRoot"/>
      </p:par>
    </p:tnLst>
  </p:timing>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sz="2400" dirty="0" smtClean="0"/>
              <a:t>On the other hand, the body of the functor may not be treated as an instance of </a:t>
            </a:r>
            <a:r>
              <a:rPr lang="en-US" sz="2400" dirty="0" smtClean="0">
                <a:latin typeface="Source Code Pro" panose="020B0509030403020204" pitchFamily="49" charset="0"/>
              </a:rPr>
              <a:t>S_LARGE</a:t>
            </a:r>
            <a:r>
              <a:rPr lang="en-US" sz="2400" dirty="0" smtClean="0"/>
              <a:t>, that is it is merely an </a:t>
            </a:r>
            <a:r>
              <a:rPr lang="en-US" sz="2400" dirty="0" smtClean="0">
                <a:latin typeface="Source Code Pro" panose="020B0509030403020204" pitchFamily="49" charset="0"/>
              </a:rPr>
              <a:t>S</a:t>
            </a:r>
            <a:r>
              <a:rPr lang="en-US" sz="2400" dirty="0" smtClean="0"/>
              <a:t> and thus:</a:t>
            </a:r>
          </a:p>
          <a:p>
            <a:pPr marL="0" indent="0">
              <a:buNone/>
            </a:pPr>
            <a:endParaRPr lang="en-US" sz="2400" dirty="0" smtClean="0"/>
          </a:p>
          <a:p>
            <a:r>
              <a:rPr lang="en-US" sz="2400" dirty="0" smtClean="0"/>
              <a:t>Secondly, the parameter </a:t>
            </a:r>
            <a:r>
              <a:rPr lang="en-US" sz="2400" dirty="0" smtClean="0">
                <a:latin typeface="Source Code Pro" panose="020B0509030403020204" pitchFamily="49" charset="0"/>
              </a:rPr>
              <a:t>M</a:t>
            </a:r>
            <a:r>
              <a:rPr lang="en-US" sz="2400" dirty="0" smtClean="0"/>
              <a:t> is not instantiable for a module which doesn’t satisfy </a:t>
            </a:r>
            <a:r>
              <a:rPr lang="en-US" sz="2400" dirty="0" smtClean="0">
                <a:latin typeface="Source Code Pro" panose="020B0509030403020204" pitchFamily="49" charset="0"/>
              </a:rPr>
              <a:t>S_SMALL</a:t>
            </a:r>
            <a:r>
              <a:rPr lang="en-US" sz="2400" dirty="0" smtClean="0"/>
              <a:t> because the body of </a:t>
            </a:r>
            <a:r>
              <a:rPr lang="en-US" sz="2400" dirty="0" smtClean="0">
                <a:latin typeface="Source Code Pro" panose="020B0509030403020204" pitchFamily="49" charset="0"/>
              </a:rPr>
              <a:t>F1</a:t>
            </a:r>
            <a:r>
              <a:rPr lang="en-US" sz="2400" dirty="0" smtClean="0"/>
              <a:t> would no longer be coherent with its parameter</a:t>
            </a:r>
          </a:p>
          <a:p>
            <a:endParaRPr lang="en-US" sz="2400" dirty="0"/>
          </a:p>
          <a:p>
            <a:r>
              <a:rPr lang="en-US" sz="2400" dirty="0" smtClean="0"/>
              <a:t>Finally, the parameter M may be instantiated for a module that satisfies S_LARGE, that is, a module richer than necessary:</a:t>
            </a:r>
          </a:p>
          <a:p>
            <a:endParaRPr lang="en-US" sz="2400" dirty="0"/>
          </a:p>
          <a:p>
            <a:r>
              <a:rPr lang="en-US" sz="2400" dirty="0" smtClean="0"/>
              <a:t>This compatibility rule thus provides a rigorous framework for the reuse of functors with respect to a fixed specification</a:t>
            </a:r>
            <a:endParaRPr lang="en-US" sz="2400"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713" y="1447800"/>
            <a:ext cx="30765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863" y="2971800"/>
            <a:ext cx="29622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238" y="4191000"/>
            <a:ext cx="30575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3243327"/>
      </p:ext>
    </p:extLst>
  </p:cSld>
  <p:clrMapOvr>
    <a:masterClrMapping/>
  </p:clrMapOvr>
  <p:timing>
    <p:tnLst>
      <p:par>
        <p:cTn id="1" dur="indefinite" restart="never" nodeType="tmRoot"/>
      </p:par>
    </p:tnLst>
  </p:timing>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 of functor signatures</a:t>
            </a:r>
            <a:endParaRPr lang="en-US" dirty="0"/>
          </a:p>
        </p:txBody>
      </p:sp>
      <p:sp>
        <p:nvSpPr>
          <p:cNvPr id="3" name="Content Placeholder 2"/>
          <p:cNvSpPr>
            <a:spLocks noGrp="1"/>
          </p:cNvSpPr>
          <p:nvPr>
            <p:ph idx="1"/>
          </p:nvPr>
        </p:nvSpPr>
        <p:spPr/>
        <p:txBody>
          <a:bodyPr/>
          <a:lstStyle/>
          <a:p>
            <a:r>
              <a:rPr lang="en-US" dirty="0" smtClean="0"/>
              <a:t>In the framework of explicit typing, functor signatures somewhat duplicate with simple signatures</a:t>
            </a:r>
          </a:p>
          <a:p>
            <a:r>
              <a:rPr lang="en-US" dirty="0" smtClean="0"/>
              <a:t>We can therefore limit ourselves to one of these means and prefer the </a:t>
            </a:r>
            <a:r>
              <a:rPr lang="en-US" dirty="0" err="1" smtClean="0"/>
              <a:t>explicity</a:t>
            </a:r>
            <a:r>
              <a:rPr lang="en-US" dirty="0" smtClean="0"/>
              <a:t> typing of functor results since it allows adaptions </a:t>
            </a:r>
            <a:r>
              <a:rPr lang="en-US" i="1" dirty="0" smtClean="0"/>
              <a:t>a posteriori</a:t>
            </a:r>
            <a:r>
              <a:rPr lang="en-US" dirty="0" smtClean="0"/>
              <a:t> for the type constraints</a:t>
            </a:r>
          </a:p>
          <a:p>
            <a:r>
              <a:rPr lang="en-US" dirty="0" smtClean="0"/>
              <a:t>However:</a:t>
            </a:r>
            <a:endParaRPr lang="en-US" dirty="0"/>
          </a:p>
        </p:txBody>
      </p:sp>
    </p:spTree>
    <p:extLst>
      <p:ext uri="{BB962C8B-B14F-4D97-AF65-F5344CB8AC3E}">
        <p14:creationId xmlns:p14="http://schemas.microsoft.com/office/powerpoint/2010/main" val="3012971403"/>
      </p:ext>
    </p:extLst>
  </p:cSld>
  <p:clrMapOvr>
    <a:masterClrMapping/>
  </p:clrMapOvr>
  <p:timing>
    <p:tnLst>
      <p:par>
        <p:cTn id="1" dur="indefinite" restart="never" nodeType="tmRoot"/>
      </p:par>
    </p:tnLst>
  </p:timing>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b="1" dirty="0" smtClean="0"/>
              <a:t>Signatures of functors and specification : </a:t>
            </a:r>
            <a:r>
              <a:rPr lang="en-US" dirty="0" smtClean="0"/>
              <a:t>The signatures of functors may take place in global specification so that no modular components are presented without an associated signature.</a:t>
            </a:r>
          </a:p>
          <a:p>
            <a:pPr marL="0" indent="0">
              <a:buNone/>
            </a:pPr>
            <a:endParaRPr lang="en-US" b="1" dirty="0"/>
          </a:p>
          <a:p>
            <a:r>
              <a:rPr lang="en-US" dirty="0" smtClean="0"/>
              <a:t>On the other hand, signatures of functors permit sometimes to replace a specification expressed by simple signatures</a:t>
            </a:r>
          </a:p>
          <a:p>
            <a:r>
              <a:rPr lang="en-US" dirty="0" smtClean="0"/>
              <a:t>Indeed, type constraints within a signature may often be direct “</a:t>
            </a:r>
            <a:r>
              <a:rPr lang="en-US" dirty="0" err="1" smtClean="0"/>
              <a:t>reportees</a:t>
            </a:r>
            <a:r>
              <a:rPr lang="en-US" dirty="0" smtClean="0"/>
              <a:t>” over the signature of the corresponding functor</a:t>
            </a:r>
            <a:endParaRPr lang="en-US" dirty="0"/>
          </a:p>
        </p:txBody>
      </p:sp>
    </p:spTree>
    <p:extLst>
      <p:ext uri="{BB962C8B-B14F-4D97-AF65-F5344CB8AC3E}">
        <p14:creationId xmlns:p14="http://schemas.microsoft.com/office/powerpoint/2010/main" val="890750578"/>
      </p:ext>
    </p:extLst>
  </p:cSld>
  <p:clrMapOvr>
    <a:masterClrMapping/>
  </p:clrMapOvr>
  <p:timing>
    <p:tnLst>
      <p:par>
        <p:cTn id="1" dur="indefinite" restart="never" nodeType="tmRoot"/>
      </p:par>
    </p:tnLst>
  </p:timing>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800" dirty="0" smtClean="0"/>
              <a:t>Reconsider the example of the specification of a container:</a:t>
            </a:r>
          </a:p>
          <a:p>
            <a:endParaRPr lang="en-US" sz="2800" dirty="0"/>
          </a:p>
          <a:p>
            <a:endParaRPr lang="en-US" sz="2800" dirty="0" smtClean="0"/>
          </a:p>
          <a:p>
            <a:endParaRPr lang="en-US" sz="2800" dirty="0"/>
          </a:p>
          <a:p>
            <a:endParaRPr lang="en-US" sz="2800" dirty="0" smtClean="0"/>
          </a:p>
          <a:p>
            <a:r>
              <a:rPr lang="en-US" sz="2800" dirty="0" smtClean="0"/>
              <a:t>Here, first of all, is a derived signature for containers of ordered elements according to the classical technique:</a:t>
            </a:r>
            <a:endParaRPr lang="en-US" sz="28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1219200"/>
            <a:ext cx="373380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8" y="4876800"/>
            <a:ext cx="51149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3244687"/>
      </p:ext>
    </p:extLst>
  </p:cSld>
  <p:clrMapOvr>
    <a:masterClrMapping/>
  </p:clrMapOvr>
  <p:timing>
    <p:tnLst>
      <p:par>
        <p:cTn id="1" dur="indefinite" restart="never" nodeType="tmRoot"/>
      </p:par>
    </p:tnLst>
  </p:timing>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And here is a functor signature that imposes directly a link between the instances of </a:t>
            </a:r>
            <a:r>
              <a:rPr lang="en-US" dirty="0" smtClean="0">
                <a:latin typeface="Source Code Pro" panose="020B0509030403020204" pitchFamily="49" charset="0"/>
              </a:rPr>
              <a:t>ORDER</a:t>
            </a:r>
            <a:r>
              <a:rPr lang="en-US" dirty="0" smtClean="0"/>
              <a:t> and </a:t>
            </a:r>
            <a:r>
              <a:rPr lang="en-US" dirty="0" smtClean="0">
                <a:latin typeface="Source Code Pro" panose="020B0509030403020204" pitchFamily="49" charset="0"/>
              </a:rPr>
              <a:t>CONTAINER</a:t>
            </a:r>
            <a:r>
              <a:rPr lang="en-US" dirty="0" smtClean="0"/>
              <a:t>:</a:t>
            </a:r>
          </a:p>
          <a:p>
            <a:endParaRPr lang="en-US" dirty="0"/>
          </a:p>
          <a:p>
            <a:endParaRPr lang="en-US" dirty="0" smtClean="0"/>
          </a:p>
          <a:p>
            <a:r>
              <a:rPr lang="en-US" dirty="0" smtClean="0"/>
              <a:t>It is then possible to use this functor signature for explicitly typing an implementation</a:t>
            </a:r>
          </a:p>
          <a:p>
            <a:r>
              <a:rPr lang="en-US" dirty="0" smtClean="0"/>
              <a:t>The functor </a:t>
            </a:r>
            <a:r>
              <a:rPr lang="en-US" dirty="0" err="1" smtClean="0">
                <a:latin typeface="Source Code Pro" panose="020B0509030403020204" pitchFamily="49" charset="0"/>
              </a:rPr>
              <a:t>Ord_list</a:t>
            </a:r>
            <a:r>
              <a:rPr lang="en-US" dirty="0" smtClean="0"/>
              <a:t> is also directly implementable:</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 y="2286000"/>
            <a:ext cx="7707313"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5915430"/>
      </p:ext>
    </p:extLst>
  </p:cSld>
  <p:clrMapOvr>
    <a:masterClrMapping/>
  </p:clrMapOvr>
  <p:timing>
    <p:tnLst>
      <p:par>
        <p:cTn id="1" dur="indefinite" restart="never" nodeType="tmRoot"/>
      </p:par>
    </p:tnLst>
  </p:timing>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Autofit/>
          </a:bodyPr>
          <a:lstStyle/>
          <a:p>
            <a:endParaRPr lang="en-US" sz="2400" dirty="0" smtClean="0"/>
          </a:p>
          <a:p>
            <a:endParaRPr lang="en-US" sz="2400" dirty="0"/>
          </a:p>
          <a:p>
            <a:endParaRPr lang="en-US" sz="2400" dirty="0" smtClean="0"/>
          </a:p>
          <a:p>
            <a:endParaRPr lang="en-US" sz="2400" dirty="0"/>
          </a:p>
          <a:p>
            <a:r>
              <a:rPr lang="en-US" sz="2400" dirty="0" smtClean="0"/>
              <a:t>We note nevertheless that such a specification by functor signature is not entirely equivalent to a specification obtained by simple signatures</a:t>
            </a:r>
          </a:p>
          <a:p>
            <a:r>
              <a:rPr lang="en-US" sz="2400" dirty="0" smtClean="0"/>
              <a:t>It imposes necessarily a construction via an interposed functor</a:t>
            </a:r>
          </a:p>
          <a:p>
            <a:r>
              <a:rPr lang="en-US" sz="2400" dirty="0" smtClean="0"/>
              <a:t>In the example above, ORDER_CONTAINER_F imposes that containers with ordered elements are all issued from the application of a functor</a:t>
            </a:r>
          </a:p>
          <a:p>
            <a:r>
              <a:rPr lang="en-US" sz="2400" dirty="0" smtClean="0"/>
              <a:t>The derived signature ORDER_CONTAINER does not</a:t>
            </a:r>
            <a:endParaRPr lang="en-US"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561975"/>
            <a:ext cx="485775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71774"/>
      </p:ext>
    </p:extLst>
  </p:cSld>
  <p:clrMapOvr>
    <a:masterClrMapping/>
  </p:clrMapOvr>
  <p:timing>
    <p:tnLst>
      <p:par>
        <p:cTn id="1" dur="indefinite" restart="never" nodeType="tmRoot"/>
      </p:par>
    </p:tnLst>
  </p:timing>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Functors of functors</a:t>
            </a:r>
            <a:endParaRPr lang="en-US" dirty="0"/>
          </a:p>
        </p:txBody>
      </p:sp>
      <p:sp>
        <p:nvSpPr>
          <p:cNvPr id="5" name="Text Placeholder 4"/>
          <p:cNvSpPr>
            <a:spLocks noGrp="1"/>
          </p:cNvSpPr>
          <p:nvPr>
            <p:ph type="body" idx="1"/>
          </p:nvPr>
        </p:nvSpPr>
        <p:spPr/>
        <p:txBody>
          <a:bodyPr/>
          <a:lstStyle/>
          <a:p>
            <a:r>
              <a:rPr lang="en-US" dirty="0" smtClean="0"/>
              <a:t>Generic modular programming</a:t>
            </a:r>
            <a:endParaRPr lang="en-US" dirty="0"/>
          </a:p>
        </p:txBody>
      </p:sp>
    </p:spTree>
    <p:extLst>
      <p:ext uri="{BB962C8B-B14F-4D97-AF65-F5344CB8AC3E}">
        <p14:creationId xmlns:p14="http://schemas.microsoft.com/office/powerpoint/2010/main" val="2096076516"/>
      </p:ext>
    </p:extLst>
  </p:cSld>
  <p:clrMapOvr>
    <a:masterClrMapping/>
  </p:clrMapOvr>
  <p:timing>
    <p:tnLst>
      <p:par>
        <p:cTn id="1" dur="indefinite" restart="never" nodeType="tmRoot"/>
      </p:par>
    </p:tnLst>
  </p:timing>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Functors of functors</a:t>
            </a:r>
            <a:endParaRPr lang="en-US" dirty="0"/>
          </a:p>
        </p:txBody>
      </p:sp>
      <p:sp>
        <p:nvSpPr>
          <p:cNvPr id="5" name="Content Placeholder 4"/>
          <p:cNvSpPr>
            <a:spLocks noGrp="1"/>
          </p:cNvSpPr>
          <p:nvPr>
            <p:ph idx="1"/>
          </p:nvPr>
        </p:nvSpPr>
        <p:spPr/>
        <p:txBody>
          <a:bodyPr/>
          <a:lstStyle/>
          <a:p>
            <a:r>
              <a:rPr lang="en-US" dirty="0" smtClean="0"/>
              <a:t>A first use of functors of functors</a:t>
            </a:r>
          </a:p>
          <a:p>
            <a:r>
              <a:rPr lang="en-US" dirty="0" smtClean="0"/>
              <a:t>Constraints over functorial parameters</a:t>
            </a:r>
          </a:p>
          <a:p>
            <a:r>
              <a:rPr lang="en-US" dirty="0" smtClean="0"/>
              <a:t>Control of genericity of functors of functors</a:t>
            </a:r>
          </a:p>
          <a:p>
            <a:r>
              <a:rPr lang="en-US" dirty="0" smtClean="0"/>
              <a:t>Remarks about generalization for functors</a:t>
            </a:r>
          </a:p>
          <a:p>
            <a:r>
              <a:rPr lang="en-US" dirty="0" smtClean="0"/>
              <a:t>Almost first class modules and functors</a:t>
            </a:r>
          </a:p>
          <a:p>
            <a:r>
              <a:rPr lang="en-US" dirty="0" smtClean="0"/>
              <a:t>The choice of generic modules</a:t>
            </a:r>
            <a:endParaRPr lang="en-US" dirty="0"/>
          </a:p>
        </p:txBody>
      </p:sp>
    </p:spTree>
    <p:extLst>
      <p:ext uri="{BB962C8B-B14F-4D97-AF65-F5344CB8AC3E}">
        <p14:creationId xmlns:p14="http://schemas.microsoft.com/office/powerpoint/2010/main" val="4175504634"/>
      </p:ext>
    </p:extLst>
  </p:cSld>
  <p:clrMapOvr>
    <a:masterClrMapping/>
  </p:clrMapOvr>
  <p:timing>
    <p:tnLst>
      <p:par>
        <p:cTn id="1" dur="indefinite" restart="never" nodeType="tmRoot"/>
      </p:par>
    </p:tnLst>
  </p:timing>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first use of functors of functors</a:t>
            </a:r>
            <a:endParaRPr lang="en-US" dirty="0"/>
          </a:p>
        </p:txBody>
      </p:sp>
      <p:sp>
        <p:nvSpPr>
          <p:cNvPr id="3" name="Content Placeholder 2"/>
          <p:cNvSpPr>
            <a:spLocks noGrp="1"/>
          </p:cNvSpPr>
          <p:nvPr>
            <p:ph idx="1"/>
          </p:nvPr>
        </p:nvSpPr>
        <p:spPr/>
        <p:txBody>
          <a:bodyPr>
            <a:normAutofit lnSpcReduction="10000"/>
          </a:bodyPr>
          <a:lstStyle/>
          <a:p>
            <a:r>
              <a:rPr lang="en-US" dirty="0" smtClean="0"/>
              <a:t>We have shown in the preceding that functors offer a complete means of specification</a:t>
            </a:r>
          </a:p>
          <a:p>
            <a:r>
              <a:rPr lang="en-US" dirty="0" smtClean="0"/>
              <a:t>But the signatures are also justified equally by another natural possibility of the language : the passing of functors as arguments to other functors</a:t>
            </a:r>
          </a:p>
          <a:p>
            <a:r>
              <a:rPr lang="en-US" i="1" dirty="0" smtClean="0"/>
              <a:t>Functors of functors</a:t>
            </a:r>
            <a:r>
              <a:rPr lang="en-US" dirty="0" smtClean="0"/>
              <a:t> (called also “higher order functors”) are in fact a construction available in OCaml</a:t>
            </a:r>
            <a:endParaRPr lang="en-US" i="1" dirty="0"/>
          </a:p>
        </p:txBody>
      </p:sp>
    </p:spTree>
    <p:extLst>
      <p:ext uri="{BB962C8B-B14F-4D97-AF65-F5344CB8AC3E}">
        <p14:creationId xmlns:p14="http://schemas.microsoft.com/office/powerpoint/2010/main" val="14196852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lvl="2"/>
            <a:r>
              <a:rPr lang="en-US" dirty="0" smtClean="0"/>
              <a:t>The inferred signature is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lvl="2"/>
            <a:endParaRPr lang="en-US" dirty="0" smtClean="0"/>
          </a:p>
          <a:p>
            <a:pPr lvl="2"/>
            <a:r>
              <a:rPr lang="en-US" dirty="0" smtClean="0"/>
              <a:t>The use of the simple inductive type permits the use of the type in the type of the functions </a:t>
            </a:r>
            <a:r>
              <a:rPr lang="en-US" dirty="0" err="1" smtClean="0">
                <a:latin typeface="Source Code Pro" panose="020B0509030403020204" pitchFamily="49" charset="0"/>
              </a:rPr>
              <a:t>make_point</a:t>
            </a:r>
            <a:r>
              <a:rPr lang="en-US" dirty="0" smtClean="0"/>
              <a:t> and </a:t>
            </a:r>
            <a:r>
              <a:rPr lang="en-US" dirty="0" err="1" smtClean="0">
                <a:latin typeface="Source Code Pro" panose="020B0509030403020204" pitchFamily="49" charset="0"/>
              </a:rPr>
              <a:t>dist</a:t>
            </a:r>
            <a:endParaRPr lang="en-US" dirty="0" smtClean="0">
              <a:latin typeface="Source Code Pro" panose="020B0509030403020204" pitchFamily="49" charset="0"/>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343025"/>
            <a:ext cx="52578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985464"/>
      </p:ext>
    </p:extLst>
  </p:cSld>
  <p:clrMapOvr>
    <a:masterClrMapping/>
  </p:clrMapOvr>
  <p:timing>
    <p:tnLst>
      <p:par>
        <p:cTn id="1" dur="indefinite" restart="never" nodeType="tmRoot"/>
      </p:par>
    </p:tnLst>
  </p:timing>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r>
              <a:rPr lang="en-US" dirty="0" smtClean="0"/>
              <a:t>The signatures of functors here take on all their importance because as in the case of simple module parameters, it is necessary to explicitly type “functorial parameters”</a:t>
            </a:r>
          </a:p>
          <a:p>
            <a:r>
              <a:rPr lang="en-US" dirty="0" smtClean="0"/>
              <a:t>Here first of all is an example of the formal manipulation of functors</a:t>
            </a:r>
          </a:p>
          <a:p>
            <a:r>
              <a:rPr lang="en-US" dirty="0" smtClean="0"/>
              <a:t>Recall that n-</a:t>
            </a:r>
            <a:r>
              <a:rPr lang="en-US" dirty="0" err="1" smtClean="0"/>
              <a:t>ary</a:t>
            </a:r>
            <a:r>
              <a:rPr lang="en-US" dirty="0" smtClean="0"/>
              <a:t> functors are </a:t>
            </a:r>
            <a:r>
              <a:rPr lang="en-US" dirty="0" err="1" smtClean="0"/>
              <a:t>currified</a:t>
            </a:r>
            <a:endParaRPr lang="en-US" dirty="0" smtClean="0"/>
          </a:p>
          <a:p>
            <a:r>
              <a:rPr lang="en-US" dirty="0" smtClean="0"/>
              <a:t>One may thus partially apply and so specialize</a:t>
            </a:r>
          </a:p>
          <a:p>
            <a:r>
              <a:rPr lang="en-US" dirty="0" smtClean="0"/>
              <a:t>As for functions, this operation depends on the order in which the parameter arguments appear</a:t>
            </a:r>
          </a:p>
          <a:p>
            <a:r>
              <a:rPr lang="en-US" dirty="0" smtClean="0"/>
              <a:t>We could then argue on this order</a:t>
            </a:r>
            <a:endParaRPr lang="en-US" dirty="0"/>
          </a:p>
        </p:txBody>
      </p:sp>
    </p:spTree>
    <p:extLst>
      <p:ext uri="{BB962C8B-B14F-4D97-AF65-F5344CB8AC3E}">
        <p14:creationId xmlns:p14="http://schemas.microsoft.com/office/powerpoint/2010/main" val="2147077244"/>
      </p:ext>
    </p:extLst>
  </p:cSld>
  <p:clrMapOvr>
    <a:masterClrMapping/>
  </p:clrMapOvr>
  <p:timing>
    <p:tnLst>
      <p:par>
        <p:cTn id="1" dur="indefinite" restart="never" nodeType="tmRoot"/>
      </p:par>
    </p:tnLst>
  </p:timing>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US" dirty="0" smtClean="0"/>
              <a:t>Reconsider the example of the binary functor </a:t>
            </a:r>
            <a:r>
              <a:rPr lang="en-US" dirty="0" err="1" smtClean="0">
                <a:latin typeface="Source Code Pro" panose="020B0509030403020204" pitchFamily="49" charset="0"/>
              </a:rPr>
              <a:t>Optimis</a:t>
            </a:r>
            <a:endParaRPr lang="en-US" dirty="0" smtClean="0">
              <a:latin typeface="Source Code Pro" panose="020B0509030403020204" pitchFamily="49" charset="0"/>
            </a:endParaRPr>
          </a:p>
          <a:p>
            <a:r>
              <a:rPr lang="en-US" dirty="0" smtClean="0"/>
              <a:t>The signature follows:</a:t>
            </a:r>
          </a:p>
          <a:p>
            <a:endParaRPr lang="en-US" dirty="0"/>
          </a:p>
          <a:p>
            <a:endParaRPr lang="en-US" dirty="0" smtClean="0"/>
          </a:p>
          <a:p>
            <a:r>
              <a:rPr lang="en-US" dirty="0" smtClean="0"/>
              <a:t>A functor to invert these parameters is :</a:t>
            </a:r>
          </a:p>
          <a:p>
            <a:endParaRPr lang="en-US" dirty="0"/>
          </a:p>
          <a:p>
            <a:endParaRPr lang="en-US" dirty="0" smtClean="0"/>
          </a:p>
          <a:p>
            <a:pPr marL="0" indent="0">
              <a:buNone/>
            </a:pPr>
            <a:endParaRPr lang="en-US" dirty="0"/>
          </a:p>
          <a:p>
            <a:r>
              <a:rPr lang="en-US" dirty="0" smtClean="0"/>
              <a:t>Evidently, in the bodies of functors, this inversion may not be as generic as in the case of functions</a:t>
            </a:r>
          </a:p>
          <a:p>
            <a:r>
              <a:rPr lang="en-US" dirty="0" smtClean="0"/>
              <a:t>It can only be on implementations that satisfy the functorial parameter F to be inverted</a:t>
            </a:r>
          </a:p>
          <a:p>
            <a:r>
              <a:rPr lang="en-US" dirty="0" smtClean="0"/>
              <a:t>The functor </a:t>
            </a:r>
            <a:r>
              <a:rPr lang="en-US" dirty="0" err="1" smtClean="0">
                <a:latin typeface="Source Code Pro" panose="020B0509030403020204" pitchFamily="49" charset="0"/>
              </a:rPr>
              <a:t>Optimis</a:t>
            </a:r>
            <a:r>
              <a:rPr lang="en-US" dirty="0" smtClean="0"/>
              <a:t> is one such and is made partially applicable on the second parameter:</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1228725"/>
            <a:ext cx="54673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68" y="2438400"/>
            <a:ext cx="8145463"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4414629"/>
      </p:ext>
    </p:extLst>
  </p:cSld>
  <p:clrMapOvr>
    <a:masterClrMapping/>
  </p:clrMapOvr>
  <p:timing>
    <p:tnLst>
      <p:par>
        <p:cTn id="1" dur="indefinite" restart="never" nodeType="tmRoot"/>
      </p:par>
    </p:tnLst>
  </p:timing>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buNone/>
            </a:pPr>
            <a:r>
              <a:rPr lang="en-US" dirty="0" smtClean="0"/>
              <a:t> </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937" y="691484"/>
            <a:ext cx="6335713"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9319309"/>
      </p:ext>
    </p:extLst>
  </p:cSld>
  <p:clrMapOvr>
    <a:masterClrMapping/>
  </p:clrMapOvr>
  <p:timing>
    <p:tnLst>
      <p:par>
        <p:cTn id="1" dur="indefinite" restart="never" nodeType="tmRoot"/>
      </p:par>
    </p:tnLst>
  </p:timing>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over functorial parameters</a:t>
            </a:r>
            <a:endParaRPr lang="en-US" dirty="0"/>
          </a:p>
        </p:txBody>
      </p:sp>
      <p:sp>
        <p:nvSpPr>
          <p:cNvPr id="3" name="Content Placeholder 2"/>
          <p:cNvSpPr>
            <a:spLocks noGrp="1"/>
          </p:cNvSpPr>
          <p:nvPr>
            <p:ph idx="1"/>
          </p:nvPr>
        </p:nvSpPr>
        <p:spPr/>
        <p:txBody>
          <a:bodyPr/>
          <a:lstStyle/>
          <a:p>
            <a:r>
              <a:rPr lang="en-US" dirty="0" smtClean="0"/>
              <a:t>The signatures of functorial parameters necessarily have the same precision as those of module parameters:</a:t>
            </a:r>
          </a:p>
          <a:p>
            <a:pPr lvl="1"/>
            <a:r>
              <a:rPr lang="en-US" dirty="0" smtClean="0"/>
              <a:t>They have to integrate all the type constraints necessary to specify the implementation</a:t>
            </a:r>
          </a:p>
          <a:p>
            <a:r>
              <a:rPr lang="en-US" dirty="0" smtClean="0"/>
              <a:t>For example, consider the following situation:</a:t>
            </a:r>
            <a:endParaRPr lang="en-US" dirty="0"/>
          </a:p>
        </p:txBody>
      </p:sp>
    </p:spTree>
    <p:extLst>
      <p:ext uri="{BB962C8B-B14F-4D97-AF65-F5344CB8AC3E}">
        <p14:creationId xmlns:p14="http://schemas.microsoft.com/office/powerpoint/2010/main" val="4212644945"/>
      </p:ext>
    </p:extLst>
  </p:cSld>
  <p:clrMapOvr>
    <a:masterClrMapping/>
  </p:clrMapOvr>
  <p:timing>
    <p:tnLst>
      <p:par>
        <p:cTn id="1" dur="indefinite" restart="never" nodeType="tmRoot"/>
      </p:par>
    </p:tnLst>
  </p:timing>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The functor </a:t>
            </a:r>
            <a:r>
              <a:rPr lang="en-US" dirty="0" smtClean="0">
                <a:latin typeface="Source Code Pro" panose="020B0509030403020204" pitchFamily="49" charset="0"/>
              </a:rPr>
              <a:t>F</a:t>
            </a:r>
            <a:r>
              <a:rPr lang="en-US" dirty="0" smtClean="0"/>
              <a:t> is incorrect because the function </a:t>
            </a:r>
            <a:r>
              <a:rPr lang="en-US" dirty="0" err="1" smtClean="0">
                <a:latin typeface="Source Code Pro" panose="020B0509030403020204" pitchFamily="49" charset="0"/>
              </a:rPr>
              <a:t>less_than_origin</a:t>
            </a:r>
            <a:r>
              <a:rPr lang="en-US" dirty="0" smtClean="0"/>
              <a:t> imposes the function </a:t>
            </a:r>
            <a:r>
              <a:rPr lang="en-US" dirty="0" err="1" smtClean="0">
                <a:latin typeface="Source Code Pro" panose="020B0509030403020204" pitchFamily="49" charset="0"/>
              </a:rPr>
              <a:t>Pair.make_pair</a:t>
            </a:r>
            <a:r>
              <a:rPr lang="en-US" dirty="0" smtClean="0"/>
              <a:t> produce pairs of integers</a:t>
            </a: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62" y="304800"/>
            <a:ext cx="8345487"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4346364"/>
      </p:ext>
    </p:extLst>
  </p:cSld>
  <p:clrMapOvr>
    <a:masterClrMapping/>
  </p:clrMapOvr>
  <p:timing>
    <p:tnLst>
      <p:par>
        <p:cTn id="1" dur="indefinite" restart="never" nodeType="tmRoot"/>
      </p:par>
    </p:tnLst>
  </p:timing>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92500" lnSpcReduction="20000"/>
          </a:bodyPr>
          <a:lstStyle/>
          <a:p>
            <a:r>
              <a:rPr lang="en-US" dirty="0" smtClean="0"/>
              <a:t>Consequently, the functor </a:t>
            </a:r>
            <a:r>
              <a:rPr lang="en-US" dirty="0" smtClean="0">
                <a:latin typeface="Source Code Pro" panose="020B0509030403020204" pitchFamily="49" charset="0"/>
              </a:rPr>
              <a:t>PAIR_FUNCTOR</a:t>
            </a:r>
            <a:r>
              <a:rPr lang="en-US" dirty="0" smtClean="0"/>
              <a:t> must be made precise:</a:t>
            </a:r>
          </a:p>
          <a:p>
            <a:pPr marL="0" indent="0">
              <a:buNone/>
            </a:pPr>
            <a:endParaRPr lang="en-US" dirty="0" smtClean="0"/>
          </a:p>
          <a:p>
            <a:r>
              <a:rPr lang="en-US" dirty="0" smtClean="0"/>
              <a:t>Based over this signature, the functor </a:t>
            </a:r>
            <a:r>
              <a:rPr lang="en-US" dirty="0" smtClean="0">
                <a:latin typeface="Source Code Pro" panose="020B0509030403020204" pitchFamily="49" charset="0"/>
              </a:rPr>
              <a:t>F</a:t>
            </a:r>
            <a:r>
              <a:rPr lang="en-US" dirty="0" smtClean="0"/>
              <a:t> above will type fine</a:t>
            </a:r>
          </a:p>
          <a:p>
            <a:r>
              <a:rPr lang="en-US" dirty="0" smtClean="0"/>
              <a:t>In order to make it really usable it would be preferable to consider the following signature:</a:t>
            </a:r>
          </a:p>
          <a:p>
            <a:endParaRPr lang="en-US" dirty="0"/>
          </a:p>
          <a:p>
            <a:endParaRPr lang="en-US" dirty="0" smtClean="0"/>
          </a:p>
          <a:p>
            <a:r>
              <a:rPr lang="en-US" dirty="0" smtClean="0"/>
              <a:t>The type of the parameter M of the functor is indeed the thing that will probably affect the type of the function </a:t>
            </a:r>
            <a:r>
              <a:rPr lang="en-US" dirty="0" err="1" smtClean="0">
                <a:latin typeface="Source Code Pro" panose="020B0509030403020204" pitchFamily="49" charset="0"/>
              </a:rPr>
              <a:t>less_than_origin</a:t>
            </a:r>
            <a:endParaRPr lang="en-US" dirty="0" smtClean="0">
              <a:latin typeface="Source Code Pro" panose="020B0509030403020204" pitchFamily="49" charset="0"/>
            </a:endParaRPr>
          </a:p>
          <a:p>
            <a:r>
              <a:rPr lang="en-US" dirty="0" smtClean="0"/>
              <a:t>The signatures of functors can also contribute to the proper transmission of types</a:t>
            </a:r>
          </a:p>
          <a:p>
            <a:endParaRPr lang="en-US" dirty="0" smtClean="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288" y="1143000"/>
            <a:ext cx="58118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75" y="3581400"/>
            <a:ext cx="80692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606245"/>
      </p:ext>
    </p:extLst>
  </p:cSld>
  <p:clrMapOvr>
    <a:masterClrMapping/>
  </p:clrMapOvr>
  <p:timing>
    <p:tnLst>
      <p:par>
        <p:cTn id="1" dur="indefinite" restart="never" nodeType="tmRoot"/>
      </p:par>
    </p:tnLst>
  </p:timing>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of genericity of functors of functors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common situation in the use of functors is to simplify functors which are overly generic</a:t>
            </a:r>
          </a:p>
          <a:p>
            <a:r>
              <a:rPr lang="en-US" dirty="0" smtClean="0"/>
              <a:t>For example, the implementation of graphs proposed a genericity over its elements : the keys, the data and the edge</a:t>
            </a:r>
          </a:p>
          <a:p>
            <a:r>
              <a:rPr lang="en-US" dirty="0" smtClean="0"/>
              <a:t>That exhaustive genericity is not always desirable</a:t>
            </a:r>
          </a:p>
          <a:p>
            <a:r>
              <a:rPr lang="en-US" dirty="0" smtClean="0"/>
              <a:t>To remedy this, it is sometimes possible to use a partial instantiation of parameters of such a functor</a:t>
            </a:r>
          </a:p>
          <a:p>
            <a:r>
              <a:rPr lang="en-US" dirty="0" smtClean="0"/>
              <a:t>But we may equally pass the functor an argument to be applied as a second step according to the following model:</a:t>
            </a:r>
            <a:endParaRPr lang="en-US" dirty="0"/>
          </a:p>
        </p:txBody>
      </p:sp>
    </p:spTree>
    <p:extLst>
      <p:ext uri="{BB962C8B-B14F-4D97-AF65-F5344CB8AC3E}">
        <p14:creationId xmlns:p14="http://schemas.microsoft.com/office/powerpoint/2010/main" val="416289290"/>
      </p:ext>
    </p:extLst>
  </p:cSld>
  <p:clrMapOvr>
    <a:masterClrMapping/>
  </p:clrMapOvr>
  <p:timing>
    <p:tnLst>
      <p:par>
        <p:cTn id="1" dur="indefinite" restart="never" nodeType="tmRoot"/>
      </p:par>
    </p:tnLst>
  </p:timing>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marL="0" indent="0">
              <a:buNone/>
            </a:pPr>
            <a:r>
              <a:rPr lang="en-US" b="1" dirty="0" smtClean="0"/>
              <a:t>Control of the genericity of a functor :</a:t>
            </a:r>
            <a:r>
              <a:rPr lang="en-US" dirty="0" smtClean="0"/>
              <a:t> A functor </a:t>
            </a:r>
            <a:r>
              <a:rPr lang="en-US" dirty="0" smtClean="0">
                <a:latin typeface="Source Code Pro" panose="020B0509030403020204" pitchFamily="49" charset="0"/>
              </a:rPr>
              <a:t>F</a:t>
            </a:r>
            <a:r>
              <a:rPr lang="en-US" baseline="-25000" dirty="0" smtClean="0">
                <a:latin typeface="Source Code Pro" panose="020B0509030403020204" pitchFamily="49" charset="0"/>
              </a:rPr>
              <a:t>1</a:t>
            </a:r>
            <a:r>
              <a:rPr lang="en-US" dirty="0" smtClean="0"/>
              <a:t> is passed an argument of another functor </a:t>
            </a:r>
            <a:r>
              <a:rPr lang="en-US" dirty="0" smtClean="0">
                <a:latin typeface="Source Code Pro" panose="020B0509030403020204" pitchFamily="49" charset="0"/>
              </a:rPr>
              <a:t>F</a:t>
            </a:r>
            <a:r>
              <a:rPr lang="en-US" baseline="-25000" dirty="0" smtClean="0">
                <a:latin typeface="Source Code Pro" panose="020B0509030403020204" pitchFamily="49" charset="0"/>
              </a:rPr>
              <a:t>2</a:t>
            </a:r>
            <a:r>
              <a:rPr lang="en-US" dirty="0" smtClean="0"/>
              <a:t> in a manner that the body of </a:t>
            </a:r>
            <a:r>
              <a:rPr lang="en-US" dirty="0" smtClean="0">
                <a:latin typeface="Source Code Pro" panose="020B0509030403020204" pitchFamily="49" charset="0"/>
              </a:rPr>
              <a:t>F</a:t>
            </a:r>
            <a:r>
              <a:rPr lang="en-US" baseline="-25000" dirty="0" smtClean="0">
                <a:latin typeface="Source Code Pro" panose="020B0509030403020204" pitchFamily="49" charset="0"/>
              </a:rPr>
              <a:t>2</a:t>
            </a:r>
            <a:r>
              <a:rPr lang="en-US" dirty="0" smtClean="0"/>
              <a:t> applied to </a:t>
            </a:r>
            <a:r>
              <a:rPr lang="en-US" dirty="0" smtClean="0">
                <a:latin typeface="Source Code Pro" panose="020B0509030403020204" pitchFamily="49" charset="0"/>
              </a:rPr>
              <a:t>F</a:t>
            </a:r>
            <a:r>
              <a:rPr lang="en-US" baseline="-25000" dirty="0" smtClean="0">
                <a:latin typeface="Source Code Pro" panose="020B0509030403020204" pitchFamily="49" charset="0"/>
              </a:rPr>
              <a:t>1</a:t>
            </a:r>
            <a:r>
              <a:rPr lang="en-US" dirty="0" smtClean="0"/>
              <a:t> in a specific environment.</a:t>
            </a:r>
            <a:r>
              <a:rPr lang="en-US" b="1" dirty="0" smtClean="0"/>
              <a:t> </a:t>
            </a:r>
          </a:p>
          <a:p>
            <a:pPr marL="0" indent="0">
              <a:buNone/>
            </a:pPr>
            <a:endParaRPr lang="en-US" b="1" dirty="0"/>
          </a:p>
          <a:p>
            <a:r>
              <a:rPr lang="en-US" dirty="0" smtClean="0"/>
              <a:t>The genericity expressed here thus is over the functor F</a:t>
            </a:r>
            <a:r>
              <a:rPr lang="en-US" baseline="-25000" dirty="0" smtClean="0"/>
              <a:t>1</a:t>
            </a:r>
            <a:r>
              <a:rPr lang="en-US" dirty="0" smtClean="0"/>
              <a:t> and not over the different parameters</a:t>
            </a:r>
          </a:p>
          <a:p>
            <a:r>
              <a:rPr lang="en-US" dirty="0" smtClean="0"/>
              <a:t>That situation was given in the preceding example</a:t>
            </a:r>
          </a:p>
          <a:p>
            <a:r>
              <a:rPr lang="en-US" dirty="0" smtClean="0"/>
              <a:t>In the case of graphs, one may want focus on the genericity from the point of view of construction of the graphs and not the keys, the data or the edges</a:t>
            </a:r>
            <a:endParaRPr lang="en-US" dirty="0"/>
          </a:p>
        </p:txBody>
      </p:sp>
    </p:spTree>
    <p:extLst>
      <p:ext uri="{BB962C8B-B14F-4D97-AF65-F5344CB8AC3E}">
        <p14:creationId xmlns:p14="http://schemas.microsoft.com/office/powerpoint/2010/main" val="3550800184"/>
      </p:ext>
    </p:extLst>
  </p:cSld>
  <p:clrMapOvr>
    <a:masterClrMapping/>
  </p:clrMapOvr>
  <p:timing>
    <p:tnLst>
      <p:par>
        <p:cTn id="1" dur="indefinite" restart="never" nodeType="tmRoot"/>
      </p:par>
    </p:tnLst>
  </p:timing>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Here is an example based on the notion of finite automata which are directed graphs, the vertices representing states and the edges transitions between those states</a:t>
            </a:r>
          </a:p>
          <a:p>
            <a:r>
              <a:rPr lang="en-US" dirty="0" smtClean="0"/>
              <a:t>These automatons are very useful for example in compilers and communication protocols or, more generally, for describing discrete dynamic systems which have a finite number of states</a:t>
            </a:r>
          </a:p>
          <a:p>
            <a:r>
              <a:rPr lang="en-US" dirty="0" smtClean="0"/>
              <a:t>For example, consider the automaton describing the life of beasts consisting of two states:</a:t>
            </a:r>
            <a:endParaRPr lang="en-US" dirty="0"/>
          </a:p>
        </p:txBody>
      </p:sp>
    </p:spTree>
    <p:extLst>
      <p:ext uri="{BB962C8B-B14F-4D97-AF65-F5344CB8AC3E}">
        <p14:creationId xmlns:p14="http://schemas.microsoft.com/office/powerpoint/2010/main" val="139946519"/>
      </p:ext>
    </p:extLst>
  </p:cSld>
  <p:clrMapOvr>
    <a:masterClrMapping/>
  </p:clrMapOvr>
  <p:timing>
    <p:tnLst>
      <p:par>
        <p:cTn id="1" dur="indefinite" restart="never" nodeType="tmRoot"/>
      </p:par>
    </p:tnLst>
  </p:timing>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r>
              <a:rPr lang="en-US" dirty="0" smtClean="0"/>
              <a:t>Automatons thus are above all graphs of specific behaviors</a:t>
            </a:r>
          </a:p>
          <a:p>
            <a:r>
              <a:rPr lang="en-US" dirty="0" smtClean="0"/>
              <a:t>Here we now consider them according to two simplifications:</a:t>
            </a:r>
          </a:p>
          <a:p>
            <a:pPr lvl="1"/>
            <a:r>
              <a:rPr lang="en-US" dirty="0" smtClean="0"/>
              <a:t>The vertices do not contain data</a:t>
            </a:r>
          </a:p>
          <a:p>
            <a:pPr lvl="1"/>
            <a:r>
              <a:rPr lang="en-US" dirty="0" smtClean="0"/>
              <a:t>Identification of vertices is with simple integers</a:t>
            </a:r>
          </a:p>
          <a:p>
            <a:endParaRPr lang="en-US" dirty="0"/>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113" y="457200"/>
            <a:ext cx="6326187"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91355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342900" lvl="2" indent="-342900"/>
            <a:r>
              <a:rPr lang="en-US" dirty="0"/>
              <a:t>But here, another version of the module that uses a type </a:t>
            </a:r>
            <a:r>
              <a:rPr lang="en-US" dirty="0" smtClean="0"/>
              <a:t>alias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342900" lvl="2" indent="-342900"/>
            <a:endParaRPr lang="en-US" dirty="0" smtClean="0"/>
          </a:p>
          <a:p>
            <a:pPr marL="342900" lvl="2" indent="-342900"/>
            <a:r>
              <a:rPr lang="en-US" dirty="0" smtClean="0"/>
              <a:t>The inferred signature of this is</a:t>
            </a:r>
          </a:p>
          <a:p>
            <a:pPr marL="342900" lvl="2" indent="-342900"/>
            <a:endParaRPr lang="en-US"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888" y="990600"/>
            <a:ext cx="6116637"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4076700"/>
            <a:ext cx="6821487"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506483"/>
      </p:ext>
    </p:extLst>
  </p:cSld>
  <p:clrMapOvr>
    <a:masterClrMapping/>
  </p:clrMapOvr>
  <p:timing>
    <p:tnLst>
      <p:par>
        <p:cTn id="1" dur="indefinite" restart="never" nodeType="tmRoot"/>
      </p:par>
    </p:tnLst>
  </p:timing>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Here first of all is a set of signatures associated with these automatons which suggests their genericity will therefore mainly be expressed on the labels of their arcs: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725" y="2752725"/>
            <a:ext cx="6430963"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8382561"/>
      </p:ext>
    </p:extLst>
  </p:cSld>
  <p:clrMapOvr>
    <a:masterClrMapping/>
  </p:clrMapOvr>
  <p:timing>
    <p:tnLst>
      <p:par>
        <p:cTn id="1" dur="indefinite" restart="never" nodeType="tmRoot"/>
      </p:par>
    </p:tnLst>
  </p:timing>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Here too a signature of functors associated with graphs and which integrate type constraints linked with masked implementation (it will be noted that they are a recap of the header of the graph functor; their necessity is explained in the preceding section):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3" y="3962400"/>
            <a:ext cx="7621587"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396301"/>
      </p:ext>
    </p:extLst>
  </p:cSld>
  <p:clrMapOvr>
    <a:masterClrMapping/>
  </p:clrMapOvr>
  <p:timing>
    <p:tnLst>
      <p:par>
        <p:cTn id="1" dur="indefinite" restart="never" nodeType="tmRoot"/>
      </p:par>
    </p:tnLst>
  </p:timing>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With this, an automaton constructor functo4 may use an argument of signature </a:t>
            </a:r>
            <a:r>
              <a:rPr lang="en-US" dirty="0" smtClean="0">
                <a:latin typeface="Source Code Pro" panose="020B0509030403020204" pitchFamily="49" charset="0"/>
              </a:rPr>
              <a:t>GRAPH_F</a:t>
            </a:r>
            <a:r>
              <a:rPr lang="en-US" dirty="0" smtClean="0"/>
              <a:t> and apply it in order to specialize:</a:t>
            </a:r>
            <a:endParaRPr lang="en-US" dirty="0"/>
          </a:p>
        </p:txBody>
      </p:sp>
    </p:spTree>
    <p:extLst>
      <p:ext uri="{BB962C8B-B14F-4D97-AF65-F5344CB8AC3E}">
        <p14:creationId xmlns:p14="http://schemas.microsoft.com/office/powerpoint/2010/main" val="130643458"/>
      </p:ext>
    </p:extLst>
  </p:cSld>
  <p:clrMapOvr>
    <a:masterClrMapping/>
  </p:clrMapOvr>
  <p:timing>
    <p:tnLst>
      <p:par>
        <p:cTn id="1" dur="indefinite" restart="never" nodeType="tmRoot"/>
      </p:par>
    </p:tnLst>
  </p:timing>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6337" y="448082"/>
            <a:ext cx="6811326" cy="5534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7944207"/>
      </p:ext>
    </p:extLst>
  </p:cSld>
  <p:clrMapOvr>
    <a:masterClrMapping/>
  </p:clrMapOvr>
  <p:timing>
    <p:tnLst>
      <p:par>
        <p:cTn id="1" dur="indefinite" restart="never" nodeType="tmRoot"/>
      </p:par>
    </p:tnLst>
  </p:timing>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In the functor, on application of the argument </a:t>
            </a:r>
            <a:r>
              <a:rPr lang="en-US" dirty="0" err="1" smtClean="0">
                <a:latin typeface="Source Code Pro" panose="020B0509030403020204" pitchFamily="49" charset="0"/>
              </a:rPr>
              <a:t>Graph_F</a:t>
            </a:r>
            <a:r>
              <a:rPr lang="en-US" dirty="0" smtClean="0"/>
              <a:t> to the private modules </a:t>
            </a:r>
            <a:r>
              <a:rPr lang="en-US" dirty="0" err="1" smtClean="0">
                <a:latin typeface="Source Code Pro" panose="020B0509030403020204" pitchFamily="49" charset="0"/>
              </a:rPr>
              <a:t>Dummy_data</a:t>
            </a:r>
            <a:r>
              <a:rPr lang="en-US" dirty="0" smtClean="0"/>
              <a:t> and State we fix the particular form of the graphs under the identifier </a:t>
            </a:r>
            <a:r>
              <a:rPr lang="en-US" dirty="0" smtClean="0">
                <a:latin typeface="Source Code Pro" panose="020B0509030403020204" pitchFamily="49" charset="0"/>
              </a:rPr>
              <a:t>G</a:t>
            </a:r>
            <a:r>
              <a:rPr lang="en-US" dirty="0" smtClean="0"/>
              <a:t> (which corresponds to our simplifications)</a:t>
            </a:r>
          </a:p>
          <a:p>
            <a:r>
              <a:rPr lang="en-US" dirty="0" smtClean="0"/>
              <a:t>The constructor make is based over an application of the specialized constructor </a:t>
            </a:r>
            <a:r>
              <a:rPr lang="en-US" dirty="0" err="1" smtClean="0">
                <a:latin typeface="Source Code Pro" panose="020B0509030403020204" pitchFamily="49" charset="0"/>
              </a:rPr>
              <a:t>G.make</a:t>
            </a:r>
            <a:r>
              <a:rPr lang="en-US" dirty="0" smtClean="0"/>
              <a:t> and the search function on a path of edges makes use of the extraction function of a neighborhood </a:t>
            </a:r>
            <a:r>
              <a:rPr lang="en-US" dirty="0" err="1" smtClean="0">
                <a:latin typeface="Source Code Pro" panose="020B0509030403020204" pitchFamily="49" charset="0"/>
              </a:rPr>
              <a:t>G.nexts</a:t>
            </a:r>
            <a:endParaRPr lang="en-US" dirty="0" smtClean="0">
              <a:latin typeface="Source Code Pro" panose="020B0509030403020204" pitchFamily="49" charset="0"/>
            </a:endParaRPr>
          </a:p>
          <a:p>
            <a:r>
              <a:rPr lang="en-US" dirty="0" smtClean="0"/>
              <a:t>So a functor permits making an abstraction over the representation of graphs not passing certain arguments</a:t>
            </a:r>
            <a:endParaRPr lang="en-US" dirty="0"/>
          </a:p>
        </p:txBody>
      </p:sp>
    </p:spTree>
    <p:extLst>
      <p:ext uri="{BB962C8B-B14F-4D97-AF65-F5344CB8AC3E}">
        <p14:creationId xmlns:p14="http://schemas.microsoft.com/office/powerpoint/2010/main" val="4090601733"/>
      </p:ext>
    </p:extLst>
  </p:cSld>
  <p:clrMapOvr>
    <a:masterClrMapping/>
  </p:clrMapOvr>
  <p:timing>
    <p:tnLst>
      <p:par>
        <p:cTn id="1" dur="indefinite" restart="never" nodeType="tmRoot"/>
      </p:par>
    </p:tnLst>
  </p:timing>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lstStyle/>
          <a:p>
            <a:r>
              <a:rPr lang="en-US" dirty="0" smtClean="0"/>
              <a:t>Here is an example of the construction of an automaton type with edges strings and the functor passed as an argument is </a:t>
            </a:r>
            <a:r>
              <a:rPr lang="en-US" dirty="0" smtClean="0">
                <a:latin typeface="Source Code Pro" panose="020B0509030403020204" pitchFamily="49" charset="0"/>
              </a:rPr>
              <a:t>Graph</a:t>
            </a:r>
            <a:r>
              <a:rPr lang="en-US" dirty="0" smtClean="0"/>
              <a:t>:</a:t>
            </a:r>
          </a:p>
          <a:p>
            <a:pPr marL="0" indent="0">
              <a:buNone/>
            </a:pPr>
            <a:endParaRPr lang="en-US" dirty="0" smtClean="0"/>
          </a:p>
          <a:p>
            <a:r>
              <a:rPr lang="en-US" dirty="0" smtClean="0"/>
              <a:t>One may test using the life of a beast example: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1905000"/>
            <a:ext cx="76787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 y="3429000"/>
            <a:ext cx="8088313"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690622"/>
      </p:ext>
    </p:extLst>
  </p:cSld>
  <p:clrMapOvr>
    <a:masterClrMapping/>
  </p:clrMapOvr>
  <p:timing>
    <p:tnLst>
      <p:par>
        <p:cTn id="1" dur="indefinite" restart="never" nodeType="tmRoot"/>
      </p:par>
    </p:tnLst>
  </p:timing>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Remarks about generalization for functors</a:t>
            </a:r>
            <a:endParaRPr lang="en-US" dirty="0"/>
          </a:p>
        </p:txBody>
      </p:sp>
      <p:sp>
        <p:nvSpPr>
          <p:cNvPr id="3" name="Content Placeholder 2"/>
          <p:cNvSpPr>
            <a:spLocks noGrp="1"/>
          </p:cNvSpPr>
          <p:nvPr>
            <p:ph idx="1"/>
          </p:nvPr>
        </p:nvSpPr>
        <p:spPr/>
        <p:txBody>
          <a:bodyPr/>
          <a:lstStyle/>
          <a:p>
            <a:r>
              <a:rPr lang="en-US" dirty="0" smtClean="0"/>
              <a:t>As in the case of functions, generalizations established from functors of functors can sometimes be exaggerated</a:t>
            </a:r>
          </a:p>
          <a:p>
            <a:r>
              <a:rPr lang="en-US" dirty="0" smtClean="0"/>
              <a:t>It is always possible to transform a simple parameter </a:t>
            </a:r>
            <a:r>
              <a:rPr lang="en-US" dirty="0" smtClean="0">
                <a:latin typeface="Source Code Pro" panose="020B0509030403020204" pitchFamily="49" charset="0"/>
              </a:rPr>
              <a:t>M1</a:t>
            </a:r>
            <a:r>
              <a:rPr lang="en-US" dirty="0" smtClean="0"/>
              <a:t> into a functor parameter capable of generating </a:t>
            </a:r>
            <a:r>
              <a:rPr lang="en-US" dirty="0" smtClean="0">
                <a:latin typeface="Source Code Pro" panose="020B0509030403020204" pitchFamily="49" charset="0"/>
              </a:rPr>
              <a:t>M1</a:t>
            </a:r>
          </a:p>
          <a:p>
            <a:r>
              <a:rPr lang="en-US" dirty="0" smtClean="0"/>
              <a:t>More precisely consider a functor such as:</a:t>
            </a:r>
            <a:br>
              <a:rPr lang="en-US" dirty="0" smtClean="0"/>
            </a:b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175" y="5372100"/>
            <a:ext cx="32956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3032104"/>
      </p:ext>
    </p:extLst>
  </p:cSld>
  <p:clrMapOvr>
    <a:masterClrMapping/>
  </p:clrMapOvr>
  <p:timing>
    <p:tnLst>
      <p:par>
        <p:cTn id="1" dur="indefinite" restart="never" nodeType="tmRoot"/>
      </p:par>
    </p:tnLst>
  </p:timing>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dirty="0" smtClean="0"/>
              <a:t>The above can always be transformed into a functor of functors:</a:t>
            </a:r>
          </a:p>
          <a:p>
            <a:endParaRPr lang="en-US" dirty="0"/>
          </a:p>
          <a:p>
            <a:endParaRPr lang="en-US" dirty="0" smtClean="0"/>
          </a:p>
          <a:p>
            <a:endParaRPr lang="en-US" dirty="0"/>
          </a:p>
          <a:p>
            <a:endParaRPr lang="en-US" dirty="0" smtClean="0"/>
          </a:p>
          <a:p>
            <a:r>
              <a:rPr lang="en-US" dirty="0" smtClean="0"/>
              <a:t>A functor may effectively encompass a part of the applications of susceptible functors and generate the arguments</a:t>
            </a:r>
          </a:p>
          <a:p>
            <a:r>
              <a:rPr lang="en-US" dirty="0" smtClean="0"/>
              <a:t>This avoids the user having to construct themselves as was the case in the preceding example</a:t>
            </a:r>
          </a:p>
          <a:p>
            <a:r>
              <a:rPr lang="en-US" dirty="0" smtClean="0"/>
              <a:t>This form provides little benefit if it is applied in a systematic way adding much complexity to the technique of realization</a:t>
            </a:r>
          </a:p>
          <a:p>
            <a:r>
              <a:rPr lang="en-US" dirty="0" smtClean="0"/>
              <a:t>A generalization is obviously not justified just for its own sake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1066800"/>
            <a:ext cx="520065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1560960"/>
      </p:ext>
    </p:extLst>
  </p:cSld>
  <p:clrMapOvr>
    <a:masterClrMapping/>
  </p:clrMapOvr>
  <p:timing>
    <p:tnLst>
      <p:par>
        <p:cTn id="1" dur="indefinite" restart="never" nodeType="tmRoot"/>
      </p:par>
    </p:tnLst>
  </p:timing>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trike="sngStrike" dirty="0" smtClean="0"/>
              <a:t>Almost </a:t>
            </a:r>
            <a:r>
              <a:rPr lang="en-US" dirty="0" smtClean="0"/>
              <a:t>first class modules and functors</a:t>
            </a:r>
            <a:endParaRPr lang="en-US" dirty="0"/>
          </a:p>
        </p:txBody>
      </p:sp>
      <p:sp>
        <p:nvSpPr>
          <p:cNvPr id="3" name="Content Placeholder 2"/>
          <p:cNvSpPr>
            <a:spLocks noGrp="1"/>
          </p:cNvSpPr>
          <p:nvPr>
            <p:ph idx="1"/>
          </p:nvPr>
        </p:nvSpPr>
        <p:spPr/>
        <p:txBody>
          <a:bodyPr>
            <a:normAutofit fontScale="92500"/>
          </a:bodyPr>
          <a:lstStyle/>
          <a:p>
            <a:r>
              <a:rPr lang="en-US" dirty="0" smtClean="0"/>
              <a:t>Modules and functors are elements of a language whose behaviors resemble the usual values</a:t>
            </a:r>
          </a:p>
          <a:p>
            <a:r>
              <a:rPr lang="en-US" dirty="0" smtClean="0"/>
              <a:t>In their own world, modules and functors are manipulated as typeable elements which are not far from being first class</a:t>
            </a:r>
          </a:p>
          <a:p>
            <a:pPr lvl="1"/>
            <a:r>
              <a:rPr lang="en-US" dirty="0" smtClean="0"/>
              <a:t>One may pass arguments to a functor and they can be the result of application of a functor</a:t>
            </a:r>
          </a:p>
          <a:p>
            <a:r>
              <a:rPr lang="en-US" dirty="0" smtClean="0"/>
              <a:t>However there are substantial differences between simple values and modular components</a:t>
            </a:r>
            <a:endParaRPr lang="en-US" dirty="0"/>
          </a:p>
        </p:txBody>
      </p:sp>
    </p:spTree>
    <p:extLst>
      <p:ext uri="{BB962C8B-B14F-4D97-AF65-F5344CB8AC3E}">
        <p14:creationId xmlns:p14="http://schemas.microsoft.com/office/powerpoint/2010/main" val="4014387540"/>
      </p:ext>
    </p:extLst>
  </p:cSld>
  <p:clrMapOvr>
    <a:masterClrMapping/>
  </p:clrMapOvr>
  <p:timing>
    <p:tnLst>
      <p:par>
        <p:cTn id="1" dur="indefinite" restart="never" nodeType="tmRoot"/>
      </p:par>
    </p:tnLst>
  </p:timing>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Recall the fact that functions have types that can be completely inferred whereas for functors, it is necessary to explicitly type their parameters</a:t>
            </a:r>
          </a:p>
          <a:p>
            <a:r>
              <a:rPr lang="en-US" dirty="0" smtClean="0"/>
              <a:t>The limits of the reach of type inference is shown here</a:t>
            </a:r>
          </a:p>
          <a:p>
            <a:r>
              <a:rPr lang="en-US" dirty="0" smtClean="0"/>
              <a:t>In OCaml, the two worlds of values remain thus essentially parallel</a:t>
            </a:r>
          </a:p>
          <a:p>
            <a:r>
              <a:rPr lang="en-US" dirty="0" smtClean="0"/>
              <a:t>The gap is all the more tangible in that modules cannot appear in expressions such as the classic if-then-else:</a:t>
            </a:r>
            <a:endParaRPr lang="en-US" dirty="0"/>
          </a:p>
        </p:txBody>
      </p:sp>
    </p:spTree>
    <p:extLst>
      <p:ext uri="{BB962C8B-B14F-4D97-AF65-F5344CB8AC3E}">
        <p14:creationId xmlns:p14="http://schemas.microsoft.com/office/powerpoint/2010/main" val="2362832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It is natural therefore to offer a more general means of construction for encapsulation : modules</a:t>
            </a:r>
          </a:p>
          <a:p>
            <a:r>
              <a:rPr lang="en-US" dirty="0" smtClean="0"/>
              <a:t>This new form of encapsulation:</a:t>
            </a:r>
          </a:p>
          <a:p>
            <a:pPr lvl="1"/>
            <a:r>
              <a:rPr lang="en-US" dirty="0" smtClean="0"/>
              <a:t>Allows for the construction of sub-spaces of names that do not impose restrictions on the elements of the language : modules can contain values, the definition of types, exceptions, other modules, etc.</a:t>
            </a:r>
          </a:p>
          <a:p>
            <a:pPr lvl="1"/>
            <a:r>
              <a:rPr lang="en-US" dirty="0" smtClean="0"/>
              <a:t>Allows control over the visibility of each of the elements encapsulated</a:t>
            </a:r>
          </a:p>
          <a:p>
            <a:pPr lvl="1"/>
            <a:endParaRPr lang="en-US" dirty="0"/>
          </a:p>
        </p:txBody>
      </p:sp>
    </p:spTree>
    <p:extLst>
      <p:ext uri="{BB962C8B-B14F-4D97-AF65-F5344CB8AC3E}">
        <p14:creationId xmlns:p14="http://schemas.microsoft.com/office/powerpoint/2010/main" val="27470633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2"/>
            <a:r>
              <a:rPr lang="en-US" dirty="0" smtClean="0"/>
              <a:t>The type </a:t>
            </a:r>
            <a:r>
              <a:rPr lang="en-US" dirty="0" smtClean="0">
                <a:latin typeface="Source Code Pro" panose="020B0509030403020204" pitchFamily="49" charset="0"/>
              </a:rPr>
              <a:t>point</a:t>
            </a:r>
            <a:r>
              <a:rPr lang="en-US" dirty="0" smtClean="0"/>
              <a:t> here is </a:t>
            </a:r>
            <a:r>
              <a:rPr lang="en-US" i="1" dirty="0" smtClean="0"/>
              <a:t>a priori</a:t>
            </a:r>
            <a:r>
              <a:rPr lang="en-US" dirty="0" smtClean="0"/>
              <a:t> without manifest utility and the associated functions don’t use it (the type inference possesses no evidence to connect them with the type </a:t>
            </a:r>
            <a:r>
              <a:rPr lang="en-US" dirty="0" smtClean="0">
                <a:latin typeface="Source Code Pro" panose="020B0509030403020204" pitchFamily="49" charset="0"/>
              </a:rPr>
              <a:t>point</a:t>
            </a:r>
            <a:r>
              <a:rPr lang="en-US" dirty="0" smtClean="0"/>
              <a:t> )</a:t>
            </a:r>
          </a:p>
          <a:p>
            <a:pPr lvl="2"/>
            <a:r>
              <a:rPr lang="en-US" dirty="0" smtClean="0"/>
              <a:t>Explicit typing remedies the situation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8" y="2697163"/>
            <a:ext cx="54197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9805052"/>
      </p:ext>
    </p:extLst>
  </p:cSld>
  <p:clrMapOvr>
    <a:masterClrMapping/>
  </p:clrMapOvr>
  <p:timing>
    <p:tnLst>
      <p:par>
        <p:cTn id="1" dur="indefinite" restart="never" nodeType="tmRoot"/>
      </p:par>
    </p:tnLst>
  </p:timing>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marL="0" indent="0">
              <a:buNone/>
            </a:pPr>
            <a:endParaRPr lang="en-US" dirty="0"/>
          </a:p>
          <a:p>
            <a:r>
              <a:rPr lang="en-US" strike="sngStrike" dirty="0" smtClean="0"/>
              <a:t>In fact, modules in OCaml do not meet the third condition for being first class, that is, “storable in a data structure”</a:t>
            </a:r>
          </a:p>
          <a:p>
            <a:r>
              <a:rPr lang="en-US" dirty="0" smtClean="0"/>
              <a:t>A data structure is a purely dynamic element</a:t>
            </a:r>
          </a:p>
          <a:p>
            <a:r>
              <a:rPr lang="en-US" strike="sngStrike" dirty="0" smtClean="0"/>
              <a:t>In contrast modules and functors in OCaml are elements of a static nature</a:t>
            </a:r>
          </a:p>
          <a:p>
            <a:r>
              <a:rPr lang="en-US" dirty="0" smtClean="0"/>
              <a:t>Nevertheless, that restriction is not inherent to the ML languages</a:t>
            </a:r>
          </a:p>
          <a:p>
            <a:r>
              <a:rPr lang="en-US" dirty="0" smtClean="0"/>
              <a:t>It is a choice of the OCaml language designers and in this situation </a:t>
            </a:r>
            <a:r>
              <a:rPr lang="en-US" strike="sngStrike" dirty="0" smtClean="0"/>
              <a:t>could quite possible be made to evolve in the future </a:t>
            </a:r>
            <a:r>
              <a:rPr lang="en-US" dirty="0" smtClean="0"/>
              <a:t>(first class modules were introduced in OCaml 3.12)</a:t>
            </a:r>
          </a:p>
          <a:p>
            <a:r>
              <a:rPr lang="en-US" dirty="0" smtClean="0"/>
              <a:t>In this respect, local modules already allow to make it possible use modules in a dynamic framework</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3" y="457200"/>
            <a:ext cx="53244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725468"/>
      </p:ext>
    </p:extLst>
  </p:cSld>
  <p:clrMapOvr>
    <a:masterClrMapping/>
  </p:clrMapOvr>
  <p:timing>
    <p:tnLst>
      <p:par>
        <p:cTn id="1" dur="indefinite" restart="never" nodeType="tmRoot"/>
      </p:par>
    </p:tnLst>
  </p:timing>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For example, consider the following functor:</a:t>
            </a:r>
          </a:p>
          <a:p>
            <a:endParaRPr lang="en-US" dirty="0"/>
          </a:p>
          <a:p>
            <a:endParaRPr lang="en-US" dirty="0" smtClean="0"/>
          </a:p>
          <a:p>
            <a:endParaRPr lang="en-US" dirty="0"/>
          </a:p>
          <a:p>
            <a:endParaRPr lang="en-US" dirty="0" smtClean="0"/>
          </a:p>
          <a:p>
            <a:r>
              <a:rPr lang="en-US" dirty="0" smtClean="0"/>
              <a:t>With the combination of local modules and imperative traits, it is possible to effect a dynamic choice of module code during evaluation:</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1143000"/>
            <a:ext cx="512445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8354283"/>
      </p:ext>
    </p:extLst>
  </p:cSld>
  <p:clrMapOvr>
    <a:masterClrMapping/>
  </p:clrMapOvr>
  <p:timing>
    <p:tnLst>
      <p:par>
        <p:cTn id="1" dur="indefinite" restart="never" nodeType="tmRoot"/>
      </p:par>
    </p:tnLst>
  </p:timing>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85000"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sz="2800" dirty="0" smtClean="0"/>
              <a:t>Only one of the two applications of </a:t>
            </a:r>
            <a:r>
              <a:rPr lang="en-US" sz="2800" dirty="0" err="1" smtClean="0">
                <a:latin typeface="Source Code Pro" panose="020B0509030403020204" pitchFamily="49" charset="0"/>
              </a:rPr>
              <a:t>F_add</a:t>
            </a:r>
            <a:r>
              <a:rPr lang="en-US" sz="2800" dirty="0" smtClean="0"/>
              <a:t> is effected when the function </a:t>
            </a:r>
            <a:r>
              <a:rPr lang="en-US" sz="2800" dirty="0" err="1" smtClean="0">
                <a:latin typeface="Source Code Pro" panose="020B0509030403020204" pitchFamily="49" charset="0"/>
              </a:rPr>
              <a:t>dynamic_module_choice</a:t>
            </a:r>
            <a:r>
              <a:rPr lang="en-US" sz="2800" dirty="0" smtClean="0"/>
              <a:t> is called</a:t>
            </a:r>
            <a:endParaRPr lang="en-US" sz="2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738" y="504825"/>
            <a:ext cx="6230937"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2402576"/>
      </p:ext>
    </p:extLst>
  </p:cSld>
  <p:clrMapOvr>
    <a:masterClrMapping/>
  </p:clrMapOvr>
  <p:timing>
    <p:tnLst>
      <p:par>
        <p:cTn id="1" dur="indefinite" restart="never" nodeType="tmRoot"/>
      </p:par>
    </p:tnLst>
  </p:timing>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choice of generic modules</a:t>
            </a:r>
            <a:endParaRPr lang="en-US" dirty="0"/>
          </a:p>
        </p:txBody>
      </p:sp>
      <p:sp>
        <p:nvSpPr>
          <p:cNvPr id="5" name="Content Placeholder 4"/>
          <p:cNvSpPr>
            <a:spLocks noGrp="1"/>
          </p:cNvSpPr>
          <p:nvPr>
            <p:ph idx="1"/>
          </p:nvPr>
        </p:nvSpPr>
        <p:spPr/>
        <p:txBody>
          <a:bodyPr>
            <a:normAutofit lnSpcReduction="10000"/>
          </a:bodyPr>
          <a:lstStyle/>
          <a:p>
            <a:r>
              <a:rPr lang="en-US" dirty="0" smtClean="0"/>
              <a:t>The preceding sections have illustrated how functors are the effective tools of generic modular programming</a:t>
            </a:r>
          </a:p>
          <a:p>
            <a:r>
              <a:rPr lang="en-US" dirty="0" smtClean="0"/>
              <a:t>They permit inheritance, adaption, links of association and aggregation of types in general environments and offer a mechanism to control instantiation of type parameters</a:t>
            </a:r>
          </a:p>
          <a:p>
            <a:r>
              <a:rPr lang="en-US" dirty="0" smtClean="0"/>
              <a:t>Nevertheless, two properties deserve further development:</a:t>
            </a:r>
            <a:endParaRPr lang="en-US" dirty="0"/>
          </a:p>
        </p:txBody>
      </p:sp>
    </p:spTree>
    <p:extLst>
      <p:ext uri="{BB962C8B-B14F-4D97-AF65-F5344CB8AC3E}">
        <p14:creationId xmlns:p14="http://schemas.microsoft.com/office/powerpoint/2010/main" val="2140183146"/>
      </p:ext>
    </p:extLst>
  </p:cSld>
  <p:clrMapOvr>
    <a:masterClrMapping/>
  </p:clrMapOvr>
  <p:timing>
    <p:tnLst>
      <p:par>
        <p:cTn id="1" dur="indefinite" restart="never" nodeType="tmRoot"/>
      </p:par>
    </p:tnLst>
  </p:timing>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lvl="1"/>
            <a:r>
              <a:rPr lang="en-US" i="1" dirty="0" smtClean="0"/>
              <a:t>“Functorial development”.</a:t>
            </a:r>
            <a:r>
              <a:rPr lang="en-US" dirty="0" smtClean="0"/>
              <a:t> Functors make possible a modular incremental programming in the same fashion as functions make possible an incremental functional programming</a:t>
            </a:r>
          </a:p>
          <a:p>
            <a:pPr lvl="1"/>
            <a:r>
              <a:rPr lang="en-US" i="1" dirty="0" smtClean="0"/>
              <a:t>The setting for a means of specification.</a:t>
            </a:r>
            <a:r>
              <a:rPr lang="en-US" dirty="0" smtClean="0"/>
              <a:t> Functors highlight the importance and the benefits of a language means of specification on which their implementation can depend in a manner both explicit and effective</a:t>
            </a:r>
          </a:p>
          <a:p>
            <a:r>
              <a:rPr lang="en-US" dirty="0" smtClean="0"/>
              <a:t>These two points express to what extent functors are able to play a role at the level of development of programs, that is software engineering</a:t>
            </a:r>
            <a:endParaRPr lang="en-US" dirty="0"/>
          </a:p>
        </p:txBody>
      </p:sp>
    </p:spTree>
    <p:extLst>
      <p:ext uri="{BB962C8B-B14F-4D97-AF65-F5344CB8AC3E}">
        <p14:creationId xmlns:p14="http://schemas.microsoft.com/office/powerpoint/2010/main" val="4149598978"/>
      </p:ext>
    </p:extLst>
  </p:cSld>
  <p:clrMapOvr>
    <a:masterClrMapping/>
  </p:clrMapOvr>
  <p:timing>
    <p:tnLst>
      <p:par>
        <p:cTn id="1" dur="indefinite" restart="never" nodeType="tmRoot"/>
      </p:par>
    </p:tnLst>
  </p:timing>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Further, they show how by functors it is possible to profit fully from the type system which extends its action in the modular framework and take part tangibly in the elaboration of a valid logical architecture</a:t>
            </a:r>
          </a:p>
          <a:p>
            <a:r>
              <a:rPr lang="en-US" dirty="0" smtClean="0"/>
              <a:t>Understanding of these points is thus important for precisely these advantages of generic modular programming</a:t>
            </a:r>
            <a:endParaRPr lang="en-US" dirty="0"/>
          </a:p>
        </p:txBody>
      </p:sp>
    </p:spTree>
    <p:extLst>
      <p:ext uri="{BB962C8B-B14F-4D97-AF65-F5344CB8AC3E}">
        <p14:creationId xmlns:p14="http://schemas.microsoft.com/office/powerpoint/2010/main" val="3064891581"/>
      </p:ext>
    </p:extLst>
  </p:cSld>
  <p:clrMapOvr>
    <a:masterClrMapping/>
  </p:clrMapOvr>
  <p:timing>
    <p:tnLst>
      <p:par>
        <p:cTn id="1" dur="indefinite" restart="never" nodeType="tmRoot"/>
      </p:par>
    </p:tnLst>
  </p:timing>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Functors : another form of functional programming</a:t>
            </a:r>
            <a:endParaRPr lang="en-US" dirty="0"/>
          </a:p>
        </p:txBody>
      </p:sp>
    </p:spTree>
    <p:extLst>
      <p:ext uri="{BB962C8B-B14F-4D97-AF65-F5344CB8AC3E}">
        <p14:creationId xmlns:p14="http://schemas.microsoft.com/office/powerpoint/2010/main" val="1522300648"/>
      </p:ext>
    </p:extLst>
  </p:cSld>
  <p:clrMapOvr>
    <a:masterClrMapping/>
  </p:clrMapOvr>
  <p:timing>
    <p:tnLst>
      <p:par>
        <p:cTn id="1" dur="indefinite" restart="never" nodeType="tmRoot"/>
      </p:par>
    </p:tnLst>
  </p:timing>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dirty="0" smtClean="0"/>
              <a:t>Functors induce conditions of development of programming which are similar to functional programming</a:t>
            </a:r>
          </a:p>
          <a:p>
            <a:r>
              <a:rPr lang="en-US" dirty="0" smtClean="0"/>
              <a:t>In particular, it is possible to practice “modular incremental programming” in favorable conditions</a:t>
            </a:r>
          </a:p>
          <a:p>
            <a:pPr marL="0" indent="0">
              <a:buNone/>
            </a:pPr>
            <a:r>
              <a:rPr lang="en-US" b="1" dirty="0" smtClean="0"/>
              <a:t>Functors and “functorial programming”:</a:t>
            </a:r>
          </a:p>
          <a:p>
            <a:pPr marL="914400" lvl="1" indent="-514350">
              <a:buFont typeface="+mj-lt"/>
              <a:buAutoNum type="arabicPeriod"/>
            </a:pPr>
            <a:r>
              <a:rPr lang="en-US" i="1" dirty="0" smtClean="0"/>
              <a:t>Localization of effects. </a:t>
            </a:r>
            <a:r>
              <a:rPr lang="en-US" dirty="0" smtClean="0"/>
              <a:t>Functors may constitute total functions on modules</a:t>
            </a:r>
          </a:p>
          <a:p>
            <a:pPr marL="1314450" lvl="2" indent="-514350"/>
            <a:r>
              <a:rPr lang="en-US" i="1" dirty="0" smtClean="0"/>
              <a:t>They can be implemented in the manner of a “black box” such that their behaviors are independent of the environment and the conditions of their applications</a:t>
            </a:r>
          </a:p>
          <a:p>
            <a:pPr marL="914400" lvl="1" indent="-514350">
              <a:buFont typeface="+mj-lt"/>
              <a:buAutoNum type="arabicPeriod"/>
            </a:pPr>
            <a:r>
              <a:rPr lang="en-US" i="1" dirty="0" smtClean="0"/>
              <a:t>Interactive development.</a:t>
            </a:r>
            <a:r>
              <a:rPr lang="en-US" dirty="0" smtClean="0"/>
              <a:t> The development of a set of functors may be realized in an interactive environment, that is, under the same conditions as functions.</a:t>
            </a:r>
            <a:endParaRPr lang="en-US" i="1" dirty="0"/>
          </a:p>
        </p:txBody>
      </p:sp>
    </p:spTree>
    <p:extLst>
      <p:ext uri="{BB962C8B-B14F-4D97-AF65-F5344CB8AC3E}">
        <p14:creationId xmlns:p14="http://schemas.microsoft.com/office/powerpoint/2010/main" val="3838704549"/>
      </p:ext>
    </p:extLst>
  </p:cSld>
  <p:clrMapOvr>
    <a:masterClrMapping/>
  </p:clrMapOvr>
  <p:timing>
    <p:tnLst>
      <p:par>
        <p:cTn id="1" dur="indefinite" restart="never" nodeType="tmRoot"/>
      </p:par>
    </p:tnLst>
  </p:timing>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US" dirty="0" smtClean="0"/>
              <a:t>This “functorial programming” is established in a principally static framework</a:t>
            </a:r>
          </a:p>
          <a:p>
            <a:r>
              <a:rPr lang="en-US" dirty="0" smtClean="0"/>
              <a:t>In other words, functors participate mostly in the construction of programs</a:t>
            </a:r>
          </a:p>
          <a:p>
            <a:r>
              <a:rPr lang="en-US" dirty="0" smtClean="0"/>
              <a:t>We can also envisage functors as a tool of “edition of links” between modular components</a:t>
            </a:r>
          </a:p>
          <a:p>
            <a:r>
              <a:rPr lang="en-US" dirty="0" smtClean="0"/>
              <a:t>Their specificity consists however between direct integration in the language and the type system</a:t>
            </a:r>
          </a:p>
          <a:p>
            <a:r>
              <a:rPr lang="en-US" dirty="0" smtClean="0"/>
              <a:t>Thus, we no longer delegate implementations of the relations of the different components to an external process</a:t>
            </a:r>
            <a:endParaRPr lang="en-US" dirty="0"/>
          </a:p>
        </p:txBody>
      </p:sp>
    </p:spTree>
    <p:extLst>
      <p:ext uri="{BB962C8B-B14F-4D97-AF65-F5344CB8AC3E}">
        <p14:creationId xmlns:p14="http://schemas.microsoft.com/office/powerpoint/2010/main" val="1103664242"/>
      </p:ext>
    </p:extLst>
  </p:cSld>
  <p:clrMapOvr>
    <a:masterClrMapping/>
  </p:clrMapOvr>
  <p:timing>
    <p:tnLst>
      <p:par>
        <p:cTn id="1" dur="indefinite" restart="never" nodeType="tmRoot"/>
      </p:par>
    </p:tnLst>
  </p:timing>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Functors : a software engineering tool</a:t>
            </a:r>
            <a:endParaRPr lang="en-US" dirty="0"/>
          </a:p>
        </p:txBody>
      </p:sp>
      <p:sp>
        <p:nvSpPr>
          <p:cNvPr id="5" name="Text Placeholder 4"/>
          <p:cNvSpPr>
            <a:spLocks noGrp="1"/>
          </p:cNvSpPr>
          <p:nvPr>
            <p:ph type="body" idx="1"/>
          </p:nvPr>
        </p:nvSpPr>
        <p:spPr/>
        <p:txBody>
          <a:bodyPr/>
          <a:lstStyle/>
          <a:p>
            <a:r>
              <a:rPr lang="en-US" dirty="0" smtClean="0"/>
              <a:t>Functors : another form of functional programming</a:t>
            </a:r>
            <a:endParaRPr lang="en-US" dirty="0"/>
          </a:p>
        </p:txBody>
      </p:sp>
    </p:spTree>
    <p:extLst>
      <p:ext uri="{BB962C8B-B14F-4D97-AF65-F5344CB8AC3E}">
        <p14:creationId xmlns:p14="http://schemas.microsoft.com/office/powerpoint/2010/main" val="26789452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2"/>
            <a:r>
              <a:rPr lang="en-US" dirty="0" smtClean="0"/>
              <a:t>Then,</a:t>
            </a:r>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r>
              <a:rPr lang="en-US" dirty="0" smtClean="0"/>
              <a:t>The types of the functions here become specific. The explicit typing has had an effect on the collection of types of the elements of the module</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838" y="914400"/>
            <a:ext cx="6154737"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640532"/>
      </p:ext>
    </p:extLst>
  </p:cSld>
  <p:clrMapOvr>
    <a:masterClrMapping/>
  </p:clrMapOvr>
  <p:timing>
    <p:tnLst>
      <p:par>
        <p:cTn id="1" dur="indefinite" restart="never" nodeType="tmRoot"/>
      </p:par>
    </p:tnLst>
  </p:timing>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Functors : another form of functional programming</a:t>
            </a:r>
            <a:endParaRPr lang="en-US" dirty="0"/>
          </a:p>
        </p:txBody>
      </p:sp>
      <p:sp>
        <p:nvSpPr>
          <p:cNvPr id="3" name="Content Placeholder 2"/>
          <p:cNvSpPr>
            <a:spLocks noGrp="1"/>
          </p:cNvSpPr>
          <p:nvPr>
            <p:ph idx="1"/>
          </p:nvPr>
        </p:nvSpPr>
        <p:spPr/>
        <p:txBody>
          <a:bodyPr/>
          <a:lstStyle/>
          <a:p>
            <a:r>
              <a:rPr lang="en-US" dirty="0" smtClean="0"/>
              <a:t>Functors : a software engineering tool</a:t>
            </a:r>
          </a:p>
          <a:p>
            <a:r>
              <a:rPr lang="en-US" dirty="0" smtClean="0"/>
              <a:t>Generic modular programming in question</a:t>
            </a:r>
          </a:p>
          <a:p>
            <a:r>
              <a:rPr lang="en-US" dirty="0" smtClean="0"/>
              <a:t>Representing a generic architecture</a:t>
            </a:r>
            <a:endParaRPr lang="en-US" dirty="0"/>
          </a:p>
        </p:txBody>
      </p:sp>
    </p:spTree>
    <p:extLst>
      <p:ext uri="{BB962C8B-B14F-4D97-AF65-F5344CB8AC3E}">
        <p14:creationId xmlns:p14="http://schemas.microsoft.com/office/powerpoint/2010/main" val="3525469742"/>
      </p:ext>
    </p:extLst>
  </p:cSld>
  <p:clrMapOvr>
    <a:masterClrMapping/>
  </p:clrMapOvr>
  <p:timing>
    <p:tnLst>
      <p:par>
        <p:cTn id="1" dur="indefinite" restart="never" nodeType="tmRoot"/>
      </p:par>
    </p:tnLst>
  </p:timing>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Functors : a software engineering tool</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Functors must be located in the global context of modular programming if one wishes to be able to appreciate the full scope</a:t>
            </a:r>
          </a:p>
          <a:p>
            <a:r>
              <a:rPr lang="en-US" dirty="0" smtClean="0"/>
              <a:t>First of all, recall that modular programming induces an essential difficulty:</a:t>
            </a:r>
          </a:p>
          <a:p>
            <a:pPr lvl="1"/>
            <a:r>
              <a:rPr lang="en-US" dirty="0" smtClean="0"/>
              <a:t>It must separate without isolating</a:t>
            </a:r>
          </a:p>
          <a:p>
            <a:pPr lvl="1"/>
            <a:r>
              <a:rPr lang="en-US" dirty="0" smtClean="0"/>
              <a:t>The relative complexity of the preceding slides is a definite reflection of this</a:t>
            </a:r>
          </a:p>
          <a:p>
            <a:r>
              <a:rPr lang="en-US" dirty="0" smtClean="0"/>
              <a:t>It is not surprising therefore to find the links between the modular components takes on multiple forms</a:t>
            </a:r>
            <a:endParaRPr lang="en-US" dirty="0"/>
          </a:p>
        </p:txBody>
      </p:sp>
    </p:spTree>
    <p:extLst>
      <p:ext uri="{BB962C8B-B14F-4D97-AF65-F5344CB8AC3E}">
        <p14:creationId xmlns:p14="http://schemas.microsoft.com/office/powerpoint/2010/main" val="1458543531"/>
      </p:ext>
    </p:extLst>
  </p:cSld>
  <p:clrMapOvr>
    <a:masterClrMapping/>
  </p:clrMapOvr>
  <p:timing>
    <p:tnLst>
      <p:par>
        <p:cTn id="1" dur="indefinite" restart="never" nodeType="tmRoot"/>
      </p:par>
    </p:tnLst>
  </p:timing>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t>We summarize them here:</a:t>
            </a:r>
            <a:br>
              <a:rPr lang="en-US" dirty="0" smtClean="0"/>
            </a:br>
            <a:endParaRPr lang="en-US" dirty="0" smtClean="0"/>
          </a:p>
          <a:p>
            <a:pPr marL="971550" lvl="1" indent="-514350">
              <a:buFont typeface="+mj-lt"/>
              <a:buAutoNum type="arabicPeriod"/>
            </a:pPr>
            <a:r>
              <a:rPr lang="en-US" i="1" dirty="0" smtClean="0"/>
              <a:t>Links of direct utilization : </a:t>
            </a:r>
            <a:r>
              <a:rPr lang="en-US" dirty="0" smtClean="0"/>
              <a:t>We draw directly on the public elements of the available modules</a:t>
            </a:r>
          </a:p>
          <a:p>
            <a:pPr marL="1371600" lvl="2" indent="-514350"/>
            <a:r>
              <a:rPr lang="en-US" i="1" dirty="0" smtClean="0"/>
              <a:t>Opening of modules make these links even more direct</a:t>
            </a:r>
          </a:p>
          <a:p>
            <a:pPr marL="971550" lvl="1" indent="-514350">
              <a:buFont typeface="+mj-lt"/>
              <a:buAutoNum type="arabicPeriod"/>
            </a:pPr>
            <a:r>
              <a:rPr lang="en-US" i="1" dirty="0" smtClean="0"/>
              <a:t>Links of utilization by inclusion : </a:t>
            </a:r>
            <a:r>
              <a:rPr lang="en-US" dirty="0" smtClean="0"/>
              <a:t>Elements of signatures and modules are included by the directive </a:t>
            </a:r>
            <a:r>
              <a:rPr lang="en-US" dirty="0" smtClean="0">
                <a:latin typeface="Source Code Pro" panose="020B0509030403020204" pitchFamily="49" charset="0"/>
              </a:rPr>
              <a:t>include</a:t>
            </a:r>
            <a:r>
              <a:rPr lang="en-US" dirty="0" smtClean="0"/>
              <a:t> and they take their place at the same level as the other elements</a:t>
            </a:r>
          </a:p>
          <a:p>
            <a:pPr marL="971550" lvl="1" indent="-514350">
              <a:buFont typeface="+mj-lt"/>
              <a:buAutoNum type="arabicPeriod"/>
            </a:pPr>
            <a:r>
              <a:rPr lang="en-US" i="1" dirty="0" smtClean="0"/>
              <a:t>Links of utilization by sub-modules : S</a:t>
            </a:r>
            <a:r>
              <a:rPr lang="en-US" dirty="0" smtClean="0"/>
              <a:t>ignatures and modules are included by embedding as sub-signatures and sub-modules</a:t>
            </a:r>
          </a:p>
          <a:p>
            <a:pPr marL="971550" lvl="1" indent="-514350">
              <a:buFont typeface="+mj-lt"/>
              <a:buAutoNum type="arabicPeriod"/>
            </a:pPr>
            <a:r>
              <a:rPr lang="en-US" i="1" dirty="0" smtClean="0"/>
              <a:t>Links of generic utilization (links by functors) : </a:t>
            </a:r>
            <a:r>
              <a:rPr lang="en-US" dirty="0" smtClean="0"/>
              <a:t>The use of modules is not specified; it is made effective only at the very last extremity, that is, on the applications of functors</a:t>
            </a:r>
            <a:endParaRPr lang="en-US" i="1" dirty="0"/>
          </a:p>
        </p:txBody>
      </p:sp>
    </p:spTree>
    <p:extLst>
      <p:ext uri="{BB962C8B-B14F-4D97-AF65-F5344CB8AC3E}">
        <p14:creationId xmlns:p14="http://schemas.microsoft.com/office/powerpoint/2010/main" val="26983941"/>
      </p:ext>
    </p:extLst>
  </p:cSld>
  <p:clrMapOvr>
    <a:masterClrMapping/>
  </p:clrMapOvr>
  <p:timing>
    <p:tnLst>
      <p:par>
        <p:cTn id="1" dur="indefinite" restart="never" nodeType="tmRoot"/>
      </p:par>
    </p:tnLst>
  </p:timing>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links are distinguished essentially by their tendency to fix their elements, either at the level of implementation or, at the level of specification</a:t>
            </a:r>
          </a:p>
          <a:p>
            <a:r>
              <a:rPr lang="en-US" dirty="0" smtClean="0"/>
              <a:t>To illustrate that idea and make a fair synthesis of what it covers, we will combine the same example according to each of them</a:t>
            </a:r>
          </a:p>
          <a:p>
            <a:r>
              <a:rPr lang="en-US" dirty="0" smtClean="0"/>
              <a:t>Reconsider first of all a version of the signature </a:t>
            </a:r>
            <a:r>
              <a:rPr lang="en-US" dirty="0" smtClean="0">
                <a:latin typeface="Source Code Pro" panose="020B0509030403020204" pitchFamily="49" charset="0"/>
              </a:rPr>
              <a:t>ARITH</a:t>
            </a:r>
            <a:r>
              <a:rPr lang="en-US" dirty="0" smtClean="0"/>
              <a:t> which specifies a very general type of values:</a:t>
            </a:r>
            <a:endParaRPr lang="en-US" dirty="0"/>
          </a:p>
        </p:txBody>
      </p:sp>
    </p:spTree>
    <p:extLst>
      <p:ext uri="{BB962C8B-B14F-4D97-AF65-F5344CB8AC3E}">
        <p14:creationId xmlns:p14="http://schemas.microsoft.com/office/powerpoint/2010/main" val="1963888721"/>
      </p:ext>
    </p:extLst>
  </p:cSld>
  <p:clrMapOvr>
    <a:masterClrMapping/>
  </p:clrMapOvr>
  <p:timing>
    <p:tnLst>
      <p:par>
        <p:cTn id="1" dur="indefinite" restart="never" nodeType="tmRoot"/>
      </p:par>
    </p:tnLst>
  </p:timing>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smtClean="0"/>
          </a:p>
          <a:p>
            <a:endParaRPr lang="en-US" dirty="0"/>
          </a:p>
          <a:p>
            <a:endParaRPr lang="en-US" dirty="0" smtClean="0"/>
          </a:p>
          <a:p>
            <a:pPr marL="0" indent="0">
              <a:buNone/>
            </a:pPr>
            <a:endParaRPr lang="en-US" dirty="0"/>
          </a:p>
          <a:p>
            <a:r>
              <a:rPr lang="en-US" dirty="0" smtClean="0"/>
              <a:t>Here’s one instance provided by a simple adaption of the module Int64 of integers from the standard library:</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63" y="523875"/>
            <a:ext cx="7202487"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538" y="4457700"/>
            <a:ext cx="6383337"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576415"/>
      </p:ext>
    </p:extLst>
  </p:cSld>
  <p:clrMapOvr>
    <a:masterClrMapping/>
  </p:clrMapOvr>
  <p:timing>
    <p:tnLst>
      <p:par>
        <p:cTn id="1" dur="indefinite" restart="never" nodeType="tmRoot"/>
      </p:par>
    </p:tnLst>
  </p:timing>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dirty="0" smtClean="0"/>
              <a:t>Consider now the problem of using the module I64 for numerical calculations in another module, for example in a module which resembles the mathematical functions module of an earlier example</a:t>
            </a:r>
          </a:p>
          <a:p>
            <a:r>
              <a:rPr lang="en-US" sz="2400" dirty="0" smtClean="0"/>
              <a:t>Here first of all is a solution based on the “links by direct use”:</a:t>
            </a:r>
            <a:endParaRPr lang="en-US"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463" y="2419350"/>
            <a:ext cx="7583487"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628385"/>
      </p:ext>
    </p:extLst>
  </p:cSld>
  <p:clrMapOvr>
    <a:masterClrMapping/>
  </p:clrMapOvr>
  <p:timing>
    <p:tnLst>
      <p:par>
        <p:cTn id="1" dur="indefinite" restart="never" nodeType="tmRoot"/>
      </p:par>
    </p:tnLst>
  </p:timing>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dirty="0" smtClean="0"/>
              <a:t>In this example, the module </a:t>
            </a:r>
            <a:r>
              <a:rPr lang="en-US" dirty="0" smtClean="0">
                <a:latin typeface="Source Code Pro" panose="020B0509030403020204" pitchFamily="49" charset="0"/>
              </a:rPr>
              <a:t>MATH</a:t>
            </a:r>
            <a:r>
              <a:rPr lang="en-US" dirty="0" smtClean="0"/>
              <a:t> and the signature </a:t>
            </a:r>
            <a:r>
              <a:rPr lang="en-US" dirty="0" smtClean="0">
                <a:latin typeface="Source Code Pro" panose="020B0509030403020204" pitchFamily="49" charset="0"/>
              </a:rPr>
              <a:t>MATH1</a:t>
            </a:r>
            <a:r>
              <a:rPr lang="en-US" dirty="0" smtClean="0"/>
              <a:t> integrate directly the elements of the implementation </a:t>
            </a:r>
            <a:r>
              <a:rPr lang="en-US" dirty="0" smtClean="0">
                <a:latin typeface="Source Code Pro" panose="020B0509030403020204" pitchFamily="49" charset="0"/>
              </a:rPr>
              <a:t>I64</a:t>
            </a:r>
            <a:r>
              <a:rPr lang="en-US" dirty="0" smtClean="0"/>
              <a:t> (the case is similar to using the global type </a:t>
            </a:r>
            <a:r>
              <a:rPr lang="en-US" dirty="0" smtClean="0">
                <a:latin typeface="Source Code Pro" panose="020B0509030403020204" pitchFamily="49" charset="0"/>
              </a:rPr>
              <a:t>int</a:t>
            </a:r>
            <a:r>
              <a:rPr lang="en-US" dirty="0" smtClean="0"/>
              <a:t>)</a:t>
            </a:r>
          </a:p>
          <a:p>
            <a:r>
              <a:rPr lang="en-US" dirty="0" smtClean="0"/>
              <a:t>Such “links of direct use” are those found in most of the languages which posses an elementary modular layer (e.g. C)</a:t>
            </a:r>
          </a:p>
          <a:p>
            <a:r>
              <a:rPr lang="en-US" dirty="0" smtClean="0"/>
              <a:t>This technique requires little effort on the part of the programmer since it consists of exploiting that which is public</a:t>
            </a:r>
          </a:p>
          <a:p>
            <a:r>
              <a:rPr lang="en-US" dirty="0" smtClean="0"/>
              <a:t>The relationships between components are based on a simple pooling of elements at our disposal</a:t>
            </a:r>
          </a:p>
          <a:p>
            <a:r>
              <a:rPr lang="en-US" dirty="0" smtClean="0"/>
              <a:t>If this technique is immediate and easy to implement, its disadvantages are far from being </a:t>
            </a:r>
            <a:r>
              <a:rPr lang="en-US" dirty="0" err="1" smtClean="0"/>
              <a:t>neglible</a:t>
            </a:r>
            <a:r>
              <a:rPr lang="en-US" dirty="0" smtClean="0"/>
              <a:t>:</a:t>
            </a:r>
            <a:endParaRPr lang="en-US" dirty="0"/>
          </a:p>
        </p:txBody>
      </p:sp>
    </p:spTree>
    <p:extLst>
      <p:ext uri="{BB962C8B-B14F-4D97-AF65-F5344CB8AC3E}">
        <p14:creationId xmlns:p14="http://schemas.microsoft.com/office/powerpoint/2010/main" val="1919090879"/>
      </p:ext>
    </p:extLst>
  </p:cSld>
  <p:clrMapOvr>
    <a:masterClrMapping/>
  </p:clrMapOvr>
  <p:timing>
    <p:tnLst>
      <p:par>
        <p:cTn id="1" dur="indefinite" restart="never" nodeType="tmRoot"/>
      </p:par>
    </p:tnLst>
  </p:timing>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1"/>
            <a:r>
              <a:rPr lang="en-US" i="1" dirty="0" smtClean="0"/>
              <a:t>Difficult substitutions</a:t>
            </a:r>
          </a:p>
          <a:p>
            <a:pPr lvl="2"/>
            <a:r>
              <a:rPr lang="en-US" dirty="0" smtClean="0"/>
              <a:t>The use of the module </a:t>
            </a:r>
            <a:r>
              <a:rPr lang="en-US" dirty="0" smtClean="0">
                <a:latin typeface="Source Code Pro" panose="020B0509030403020204" pitchFamily="49" charset="0"/>
              </a:rPr>
              <a:t>I64</a:t>
            </a:r>
            <a:r>
              <a:rPr lang="en-US" dirty="0" smtClean="0"/>
              <a:t> is definitely fixed in the implementation</a:t>
            </a:r>
          </a:p>
          <a:p>
            <a:pPr lvl="2"/>
            <a:r>
              <a:rPr lang="en-US" dirty="0" smtClean="0"/>
              <a:t>The replacement by another module must thus be achieved by an explicit modification of the code or a reutilization of the name </a:t>
            </a:r>
            <a:r>
              <a:rPr lang="en-US" dirty="0" smtClean="0">
                <a:latin typeface="Source Code Pro" panose="020B0509030403020204" pitchFamily="49" charset="0"/>
              </a:rPr>
              <a:t>I64</a:t>
            </a:r>
          </a:p>
          <a:p>
            <a:pPr lvl="2"/>
            <a:r>
              <a:rPr lang="en-US" dirty="0" smtClean="0"/>
              <a:t>In this case, in addition to the obvious management difficulties, the multiple implementations cannot co-exist in the same program</a:t>
            </a:r>
          </a:p>
          <a:p>
            <a:pPr lvl="1"/>
            <a:r>
              <a:rPr lang="en-US" i="1" dirty="0" smtClean="0"/>
              <a:t>“Soft dependencies”</a:t>
            </a:r>
          </a:p>
          <a:p>
            <a:pPr lvl="2"/>
            <a:r>
              <a:rPr lang="en-US" dirty="0" smtClean="0"/>
              <a:t>By reason of the pair formed by </a:t>
            </a:r>
            <a:r>
              <a:rPr lang="en-US" dirty="0" smtClean="0">
                <a:latin typeface="Source Code Pro" panose="020B0509030403020204" pitchFamily="49" charset="0"/>
              </a:rPr>
              <a:t>Math</a:t>
            </a:r>
            <a:r>
              <a:rPr lang="en-US" dirty="0" smtClean="0"/>
              <a:t> and </a:t>
            </a:r>
            <a:r>
              <a:rPr lang="en-US" dirty="0" smtClean="0">
                <a:latin typeface="Source Code Pro" panose="020B0509030403020204" pitchFamily="49" charset="0"/>
              </a:rPr>
              <a:t>MATH1</a:t>
            </a:r>
            <a:r>
              <a:rPr lang="en-US" dirty="0" smtClean="0"/>
              <a:t>, we are not obliged to use an implementation which satisfies the signature ARITH</a:t>
            </a:r>
            <a:endParaRPr lang="en-US" dirty="0"/>
          </a:p>
        </p:txBody>
      </p:sp>
    </p:spTree>
    <p:extLst>
      <p:ext uri="{BB962C8B-B14F-4D97-AF65-F5344CB8AC3E}">
        <p14:creationId xmlns:p14="http://schemas.microsoft.com/office/powerpoint/2010/main" val="1830918579"/>
      </p:ext>
    </p:extLst>
  </p:cSld>
  <p:clrMapOvr>
    <a:masterClrMapping/>
  </p:clrMapOvr>
  <p:timing>
    <p:tnLst>
      <p:par>
        <p:cTn id="1" dur="indefinite" restart="never" nodeType="tmRoot"/>
      </p:par>
    </p:tnLst>
  </p:timing>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2"/>
            <a:r>
              <a:rPr lang="en-US" dirty="0" smtClean="0"/>
              <a:t>The module Math and the signature MATH1 constitute disparate elements derived from various modules whose coherence would then be appropriate</a:t>
            </a:r>
          </a:p>
          <a:p>
            <a:pPr lvl="2"/>
            <a:r>
              <a:rPr lang="en-US" dirty="0" smtClean="0"/>
              <a:t>Analysis of the set of elements of I64 uses falls on the programmer</a:t>
            </a:r>
          </a:p>
          <a:p>
            <a:pPr lvl="2"/>
            <a:r>
              <a:rPr lang="en-US" dirty="0" smtClean="0"/>
              <a:t>However, a good definition for a module client depends on the stability of the imported modules</a:t>
            </a:r>
          </a:p>
          <a:p>
            <a:pPr lvl="2"/>
            <a:r>
              <a:rPr lang="en-US" dirty="0" smtClean="0"/>
              <a:t>The direct use of simply what is available leads to a weakening of coherence and intelligibility of the partitioning put in place between the components</a:t>
            </a:r>
          </a:p>
          <a:p>
            <a:pPr lvl="1"/>
            <a:r>
              <a:rPr lang="en-US" i="1" dirty="0" smtClean="0"/>
              <a:t>Fixed scheduling of the implementation</a:t>
            </a:r>
          </a:p>
          <a:p>
            <a:pPr lvl="2"/>
            <a:r>
              <a:rPr lang="en-US" dirty="0" smtClean="0"/>
              <a:t>The direct links impose which modules must be implemented ahead of the modules which use them</a:t>
            </a:r>
            <a:endParaRPr lang="en-US" dirty="0"/>
          </a:p>
        </p:txBody>
      </p:sp>
    </p:spTree>
    <p:extLst>
      <p:ext uri="{BB962C8B-B14F-4D97-AF65-F5344CB8AC3E}">
        <p14:creationId xmlns:p14="http://schemas.microsoft.com/office/powerpoint/2010/main" val="2167662332"/>
      </p:ext>
    </p:extLst>
  </p:cSld>
  <p:clrMapOvr>
    <a:masterClrMapping/>
  </p:clrMapOvr>
  <p:timing>
    <p:tnLst>
      <p:par>
        <p:cTn id="1" dur="indefinite" restart="never" nodeType="tmRoot"/>
      </p:par>
    </p:tnLst>
  </p:timing>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The “links of using by inclusion” induce a significant improvement over direct links and offer an explicit and effective place to put the signatures and modules uses:</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8" y="2667000"/>
            <a:ext cx="412432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2700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1"/>
            <a:r>
              <a:rPr lang="en-US" i="1" dirty="0" smtClean="0"/>
              <a:t>Concrete types and exceptions</a:t>
            </a:r>
            <a:br>
              <a:rPr lang="en-US" i="1" dirty="0" smtClean="0"/>
            </a:br>
            <a:r>
              <a:rPr lang="en-US" dirty="0" smtClean="0"/>
              <a:t>If a signature S contains concrete types of exceptions, the modules that implement it must necessarily contain the same definitions</a:t>
            </a:r>
            <a:endParaRPr lang="en-US" i="1"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2206625"/>
            <a:ext cx="497205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476218"/>
      </p:ext>
    </p:extLst>
  </p:cSld>
  <p:clrMapOvr>
    <a:masterClrMapping/>
  </p:clrMapOvr>
  <p:timing>
    <p:tnLst>
      <p:par>
        <p:cTn id="1" dur="indefinite" restart="never" nodeType="tmRoot"/>
      </p:par>
    </p:tnLst>
  </p:timing>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smtClean="0"/>
              <a:t>In this variation, the signature </a:t>
            </a:r>
            <a:r>
              <a:rPr lang="en-US" dirty="0" smtClean="0">
                <a:latin typeface="Source Code Pro" panose="020B0509030403020204" pitchFamily="49" charset="0"/>
              </a:rPr>
              <a:t>ARITH</a:t>
            </a:r>
            <a:r>
              <a:rPr lang="en-US" dirty="0" smtClean="0"/>
              <a:t> appears in the signature </a:t>
            </a:r>
            <a:r>
              <a:rPr lang="en-US" dirty="0" smtClean="0">
                <a:latin typeface="Source Code Pro" panose="020B0509030403020204" pitchFamily="49" charset="0"/>
              </a:rPr>
              <a:t>MATH2</a:t>
            </a:r>
          </a:p>
          <a:p>
            <a:r>
              <a:rPr lang="en-US" dirty="0" smtClean="0"/>
              <a:t>The dependence between </a:t>
            </a:r>
            <a:r>
              <a:rPr lang="en-US" dirty="0" smtClean="0">
                <a:latin typeface="Source Code Pro" panose="020B0509030403020204" pitchFamily="49" charset="0"/>
              </a:rPr>
              <a:t>Math</a:t>
            </a:r>
            <a:r>
              <a:rPr lang="en-US" dirty="0" smtClean="0"/>
              <a:t> and </a:t>
            </a:r>
            <a:r>
              <a:rPr lang="en-US" dirty="0" smtClean="0">
                <a:latin typeface="Source Code Pro" panose="020B0509030403020204" pitchFamily="49" charset="0"/>
              </a:rPr>
              <a:t>ARITH</a:t>
            </a:r>
            <a:r>
              <a:rPr lang="en-US" dirty="0" smtClean="0"/>
              <a:t> can be expressed and verified by explicit typing by </a:t>
            </a:r>
            <a:r>
              <a:rPr lang="en-US" dirty="0" smtClean="0">
                <a:latin typeface="Source Code Pro" panose="020B0509030403020204" pitchFamily="49" charset="0"/>
              </a:rPr>
              <a:t>MATH2</a:t>
            </a:r>
          </a:p>
          <a:p>
            <a:r>
              <a:rPr lang="en-US" dirty="0" smtClean="0"/>
              <a:t>On the other hand, the module Math depends always on the implementation </a:t>
            </a:r>
            <a:r>
              <a:rPr lang="en-US" dirty="0" smtClean="0">
                <a:latin typeface="Source Code Pro" panose="020B0509030403020204" pitchFamily="49" charset="0"/>
              </a:rPr>
              <a:t>I64</a:t>
            </a:r>
          </a:p>
          <a:p>
            <a:r>
              <a:rPr lang="en-US" dirty="0" smtClean="0"/>
              <a:t>Also, the inclusions involve extensions of multiple modules to establish usage links, because everything included is defined newly at the level of the inclusion</a:t>
            </a:r>
          </a:p>
          <a:p>
            <a:r>
              <a:rPr lang="en-US" dirty="0" smtClean="0"/>
              <a:t>The modules and signatures can then become voluminous, upon which, even this pooling is not always justifiable</a:t>
            </a:r>
            <a:endParaRPr lang="en-US" dirty="0"/>
          </a:p>
        </p:txBody>
      </p:sp>
    </p:spTree>
    <p:extLst>
      <p:ext uri="{BB962C8B-B14F-4D97-AF65-F5344CB8AC3E}">
        <p14:creationId xmlns:p14="http://schemas.microsoft.com/office/powerpoint/2010/main" val="3385940080"/>
      </p:ext>
    </p:extLst>
  </p:cSld>
  <p:clrMapOvr>
    <a:masterClrMapping/>
  </p:clrMapOvr>
  <p:timing>
    <p:tnLst>
      <p:par>
        <p:cTn id="1" dur="indefinite" restart="never" nodeType="tmRoot"/>
      </p:par>
    </p:tnLst>
  </p:timing>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“usage links by sub-structures” equally make apparent the signatures and modules used, but, retain their individual properties (contrary to inclusion):</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2476500"/>
            <a:ext cx="381952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9872588"/>
      </p:ext>
    </p:extLst>
  </p:cSld>
  <p:clrMapOvr>
    <a:masterClrMapping/>
  </p:clrMapOvr>
  <p:timing>
    <p:tnLst>
      <p:par>
        <p:cTn id="1" dur="indefinite" restart="never" nodeType="tmRoot"/>
      </p:par>
    </p:tnLst>
  </p:timing>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signature </a:t>
            </a:r>
            <a:r>
              <a:rPr lang="en-US" dirty="0" smtClean="0">
                <a:latin typeface="Source Code Pro" panose="020B0509030403020204" pitchFamily="49" charset="0"/>
              </a:rPr>
              <a:t>MATH3</a:t>
            </a:r>
            <a:r>
              <a:rPr lang="en-US" dirty="0" smtClean="0"/>
              <a:t> makes apparent here the link to the signature </a:t>
            </a:r>
            <a:r>
              <a:rPr lang="en-US" dirty="0" smtClean="0">
                <a:latin typeface="Source Code Pro" panose="020B0509030403020204" pitchFamily="49" charset="0"/>
              </a:rPr>
              <a:t>ARITH</a:t>
            </a:r>
          </a:p>
          <a:p>
            <a:r>
              <a:rPr lang="en-US" dirty="0" smtClean="0"/>
              <a:t>The implementation </a:t>
            </a:r>
            <a:r>
              <a:rPr lang="en-US" dirty="0" smtClean="0">
                <a:latin typeface="Source Code Pro" panose="020B0509030403020204" pitchFamily="49" charset="0"/>
              </a:rPr>
              <a:t>Math</a:t>
            </a:r>
            <a:r>
              <a:rPr lang="en-US" dirty="0" smtClean="0"/>
              <a:t> may make use of a module verified compatible with </a:t>
            </a:r>
            <a:r>
              <a:rPr lang="en-US" dirty="0" smtClean="0">
                <a:latin typeface="Source Code Pro" panose="020B0509030403020204" pitchFamily="49" charset="0"/>
              </a:rPr>
              <a:t>ARITH</a:t>
            </a:r>
            <a:r>
              <a:rPr lang="en-US" dirty="0" smtClean="0"/>
              <a:t>, but this time without mixing it with other definitions</a:t>
            </a:r>
          </a:p>
          <a:p>
            <a:r>
              <a:rPr lang="en-US" dirty="0" smtClean="0"/>
              <a:t>However this technique gives rise again to dependence on a definite implementation </a:t>
            </a:r>
            <a:r>
              <a:rPr lang="en-US" dirty="0" smtClean="0">
                <a:latin typeface="Source Code Pro" panose="020B0509030403020204" pitchFamily="49" charset="0"/>
              </a:rPr>
              <a:t>I64</a:t>
            </a:r>
            <a:endParaRPr lang="en-US" dirty="0"/>
          </a:p>
        </p:txBody>
      </p:sp>
    </p:spTree>
    <p:extLst>
      <p:ext uri="{BB962C8B-B14F-4D97-AF65-F5344CB8AC3E}">
        <p14:creationId xmlns:p14="http://schemas.microsoft.com/office/powerpoint/2010/main" val="2939893289"/>
      </p:ext>
    </p:extLst>
  </p:cSld>
  <p:clrMapOvr>
    <a:masterClrMapping/>
  </p:clrMapOvr>
  <p:timing>
    <p:tnLst>
      <p:par>
        <p:cTn id="1" dur="indefinite" restart="never" nodeType="tmRoot"/>
      </p:par>
    </p:tnLst>
  </p:timing>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a:bodyPr>
          <a:lstStyle/>
          <a:p>
            <a:r>
              <a:rPr lang="en-US" sz="2400" dirty="0" smtClean="0"/>
              <a:t>The “links by use of functor” definitively frees the code of a module from its dependence on an existing implementations whether in the form of sub-modules or in the form of signatures of functors:</a:t>
            </a:r>
            <a:endParaRPr lang="en-US" sz="24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1990725"/>
            <a:ext cx="515302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033616"/>
      </p:ext>
    </p:extLst>
  </p:cSld>
  <p:clrMapOvr>
    <a:masterClrMapping/>
  </p:clrMapOvr>
  <p:timing>
    <p:tnLst>
      <p:par>
        <p:cTn id="1" dur="indefinite" restart="never" nodeType="tmRoot"/>
      </p:par>
    </p:tnLst>
  </p:timing>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Here the use of the module I64 does not emerge in Math</a:t>
            </a:r>
          </a:p>
          <a:p>
            <a:r>
              <a:rPr lang="en-US" dirty="0" smtClean="0"/>
              <a:t>It only intervenes when it is applied (Math is now a functor)</a:t>
            </a:r>
          </a:p>
          <a:p>
            <a:r>
              <a:rPr lang="en-US" dirty="0" smtClean="0"/>
              <a:t>On the other hand, the signature ARITH makes its appearance in the implementation of Math which makes it possible to verify the adequacy of its use</a:t>
            </a:r>
          </a:p>
          <a:p>
            <a:r>
              <a:rPr lang="en-US" dirty="0" smtClean="0"/>
              <a:t>The “usage links by functor” abstracts in effect the essence of generic modular programming</a:t>
            </a:r>
            <a:endParaRPr lang="en-US" dirty="0"/>
          </a:p>
        </p:txBody>
      </p:sp>
    </p:spTree>
    <p:extLst>
      <p:ext uri="{BB962C8B-B14F-4D97-AF65-F5344CB8AC3E}">
        <p14:creationId xmlns:p14="http://schemas.microsoft.com/office/powerpoint/2010/main" val="2691146246"/>
      </p:ext>
    </p:extLst>
  </p:cSld>
  <p:clrMapOvr>
    <a:masterClrMapping/>
  </p:clrMapOvr>
  <p:timing>
    <p:tnLst>
      <p:par>
        <p:cTn id="1" dur="indefinite" restart="never" nodeType="tmRoot"/>
      </p:par>
    </p:tnLst>
  </p:timing>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pPr marL="0" indent="0">
              <a:buNone/>
            </a:pPr>
            <a:r>
              <a:rPr lang="en-US" b="1" dirty="0" smtClean="0"/>
              <a:t>Generic links : </a:t>
            </a:r>
            <a:r>
              <a:rPr lang="en-US" dirty="0" smtClean="0"/>
              <a:t>Setting a usage link between two modular components so that it no longer depends on a particular implementation.</a:t>
            </a:r>
          </a:p>
          <a:p>
            <a:r>
              <a:rPr lang="en-US" dirty="0" smtClean="0"/>
              <a:t>We can also gather here the arguments in favor of this extra level of abstraction which remedies effectively the disadvantages of direct usage links:</a:t>
            </a:r>
          </a:p>
          <a:p>
            <a:pPr lvl="1"/>
            <a:r>
              <a:rPr lang="en-US" i="1" dirty="0" smtClean="0"/>
              <a:t>Substitutions are facilitated</a:t>
            </a:r>
            <a:endParaRPr lang="en-US" u="sng" dirty="0" smtClean="0"/>
          </a:p>
          <a:p>
            <a:pPr lvl="2"/>
            <a:r>
              <a:rPr lang="en-US" dirty="0" smtClean="0"/>
              <a:t>In the example above, it is now easy to obtain an implementation of Math based on another instance of the signature ARITH</a:t>
            </a:r>
          </a:p>
          <a:p>
            <a:pPr lvl="1"/>
            <a:r>
              <a:rPr lang="en-US" i="1" dirty="0" smtClean="0"/>
              <a:t>Validation of dependencies and substitutions</a:t>
            </a:r>
          </a:p>
          <a:p>
            <a:pPr lvl="2"/>
            <a:r>
              <a:rPr lang="en-US" dirty="0" smtClean="0"/>
              <a:t>By virtue of the type system, the links between modules can be specified by interposed signatures then concretized by functors without the above using any particular implementation</a:t>
            </a:r>
          </a:p>
          <a:p>
            <a:pPr lvl="2"/>
            <a:r>
              <a:rPr lang="en-US" dirty="0" smtClean="0"/>
              <a:t>Also, the type system may validate these links with the parameter signatures and functor applications</a:t>
            </a:r>
          </a:p>
        </p:txBody>
      </p:sp>
    </p:spTree>
    <p:extLst>
      <p:ext uri="{BB962C8B-B14F-4D97-AF65-F5344CB8AC3E}">
        <p14:creationId xmlns:p14="http://schemas.microsoft.com/office/powerpoint/2010/main" val="770435451"/>
      </p:ext>
    </p:extLst>
  </p:cSld>
  <p:clrMapOvr>
    <a:masterClrMapping/>
  </p:clrMapOvr>
  <p:timing>
    <p:tnLst>
      <p:par>
        <p:cTn id="1" dur="indefinite" restart="never" nodeType="tmRoot"/>
      </p:par>
    </p:tnLst>
  </p:timing>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pPr lvl="2"/>
            <a:r>
              <a:rPr lang="en-US" dirty="0" smtClean="0"/>
              <a:t>The “principle of substitutivity” is thus verifiable in as much as the means of specification permits</a:t>
            </a:r>
          </a:p>
          <a:p>
            <a:pPr lvl="1"/>
            <a:r>
              <a:rPr lang="en-US" i="1" dirty="0" smtClean="0"/>
              <a:t>Freed scheduling of implementation : </a:t>
            </a:r>
          </a:p>
          <a:p>
            <a:pPr lvl="2"/>
            <a:r>
              <a:rPr lang="en-US" dirty="0" smtClean="0"/>
              <a:t>Functors are implementable and compilable and this even though only even part of their code has been specified</a:t>
            </a:r>
          </a:p>
          <a:p>
            <a:pPr lvl="2"/>
            <a:r>
              <a:rPr lang="en-US" dirty="0" smtClean="0"/>
              <a:t>The order of implementation may then adapt according to the contingencies of program development</a:t>
            </a:r>
          </a:p>
          <a:p>
            <a:pPr marL="0" indent="0">
              <a:buNone/>
            </a:pPr>
            <a:r>
              <a:rPr lang="en-US" b="1" dirty="0" smtClean="0"/>
              <a:t>Functors and software engineering : </a:t>
            </a:r>
            <a:r>
              <a:rPr lang="en-US" dirty="0" smtClean="0"/>
              <a:t>The control exhibited by the type system and the existence of functors permit techniques of software engineering to find their place in the very heart of the language to be integrated, assisted and promoted.</a:t>
            </a:r>
            <a:endParaRPr lang="en-US" b="1" dirty="0"/>
          </a:p>
        </p:txBody>
      </p:sp>
    </p:spTree>
    <p:extLst>
      <p:ext uri="{BB962C8B-B14F-4D97-AF65-F5344CB8AC3E}">
        <p14:creationId xmlns:p14="http://schemas.microsoft.com/office/powerpoint/2010/main" val="1510312530"/>
      </p:ext>
    </p:extLst>
  </p:cSld>
  <p:clrMapOvr>
    <a:masterClrMapping/>
  </p:clrMapOvr>
  <p:timing>
    <p:tnLst>
      <p:par>
        <p:cTn id="1" dur="indefinite" restart="never" nodeType="tmRoot"/>
      </p:par>
    </p:tnLst>
  </p:timing>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Generic modular programming in question</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The advantages due to the use of functors are obviously now without counterparts:</a:t>
            </a:r>
          </a:p>
          <a:p>
            <a:pPr lvl="1"/>
            <a:r>
              <a:rPr lang="en-US" i="1" dirty="0" smtClean="0"/>
              <a:t>Program complexity.</a:t>
            </a:r>
            <a:r>
              <a:rPr lang="en-US" dirty="0" smtClean="0"/>
              <a:t> Functors make programming more complicated and more technical</a:t>
            </a:r>
          </a:p>
          <a:p>
            <a:pPr lvl="1"/>
            <a:r>
              <a:rPr lang="en-US" i="1" dirty="0" smtClean="0"/>
              <a:t>Applications of functors. </a:t>
            </a:r>
            <a:r>
              <a:rPr lang="en-US" dirty="0" smtClean="0"/>
              <a:t>Functors must be applied to generate modules. These applications are added to the program and a spot must be found for them</a:t>
            </a:r>
          </a:p>
          <a:p>
            <a:pPr lvl="1"/>
            <a:r>
              <a:rPr lang="en-US" i="1" dirty="0" smtClean="0"/>
              <a:t>Dependency of functors on the set of existing signatures : </a:t>
            </a:r>
            <a:r>
              <a:rPr lang="en-US" dirty="0" smtClean="0"/>
              <a:t>The types of parameters of functors make necessary the use of available signatures</a:t>
            </a:r>
          </a:p>
          <a:p>
            <a:pPr lvl="2"/>
            <a:r>
              <a:rPr lang="en-US" i="1" dirty="0" smtClean="0"/>
              <a:t>Nothing however prevents the body of a functor to use only a very small part of what is specified in those signatures</a:t>
            </a:r>
          </a:p>
          <a:p>
            <a:pPr lvl="2"/>
            <a:r>
              <a:rPr lang="en-US" i="1" dirty="0" smtClean="0"/>
              <a:t>In this case, to implement modules that satisfy these requirements may require a much greater effort than is </a:t>
            </a:r>
            <a:r>
              <a:rPr lang="en-US" dirty="0" smtClean="0"/>
              <a:t>a priori </a:t>
            </a:r>
            <a:r>
              <a:rPr lang="en-US" i="1" dirty="0" smtClean="0"/>
              <a:t>necessary</a:t>
            </a:r>
            <a:endParaRPr lang="en-US" dirty="0"/>
          </a:p>
        </p:txBody>
      </p:sp>
    </p:spTree>
    <p:extLst>
      <p:ext uri="{BB962C8B-B14F-4D97-AF65-F5344CB8AC3E}">
        <p14:creationId xmlns:p14="http://schemas.microsoft.com/office/powerpoint/2010/main" val="3432137692"/>
      </p:ext>
    </p:extLst>
  </p:cSld>
  <p:clrMapOvr>
    <a:masterClrMapping/>
  </p:clrMapOvr>
  <p:timing>
    <p:tnLst>
      <p:par>
        <p:cTn id="1" dur="indefinite" restart="never" nodeType="tmRoot"/>
      </p:par>
    </p:tnLst>
  </p:timing>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t>The third point is in fact an old problem common in all programming languages which include a means of specification</a:t>
            </a:r>
          </a:p>
          <a:p>
            <a:r>
              <a:rPr lang="en-US" dirty="0" smtClean="0"/>
              <a:t>It corresponds to the counter impact of the treatment of “soft dependencies” by dependencies expressed by explicit specialization</a:t>
            </a:r>
          </a:p>
          <a:p>
            <a:r>
              <a:rPr lang="en-US" dirty="0" smtClean="0"/>
              <a:t>The relations between modules may in fact be “over specified”</a:t>
            </a:r>
          </a:p>
          <a:p>
            <a:r>
              <a:rPr lang="en-US" dirty="0" smtClean="0"/>
              <a:t>For example, reconsider the case of a signature that describes the behaviors of an association table</a:t>
            </a:r>
          </a:p>
          <a:p>
            <a:r>
              <a:rPr lang="en-US" dirty="0" smtClean="0"/>
              <a:t>In a realistic situation of software development, this signature could quickly take on important proportions:</a:t>
            </a:r>
            <a:endParaRPr lang="en-US" dirty="0"/>
          </a:p>
        </p:txBody>
      </p:sp>
    </p:spTree>
    <p:extLst>
      <p:ext uri="{BB962C8B-B14F-4D97-AF65-F5344CB8AC3E}">
        <p14:creationId xmlns:p14="http://schemas.microsoft.com/office/powerpoint/2010/main" val="1414753890"/>
      </p:ext>
    </p:extLst>
  </p:cSld>
  <p:clrMapOvr>
    <a:masterClrMapping/>
  </p:clrMapOvr>
  <p:timing>
    <p:tnLst>
      <p:par>
        <p:cTn id="1" dur="indefinite" restart="never" nodeType="tmRoot"/>
      </p:par>
    </p:tnLst>
  </p:timing>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401638"/>
            <a:ext cx="8602663" cy="605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3221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instantiation relationship between modules and signatures</a:t>
            </a:r>
            <a:endParaRPr lang="en-US" dirty="0"/>
          </a:p>
        </p:txBody>
      </p:sp>
      <p:sp>
        <p:nvSpPr>
          <p:cNvPr id="3" name="Content Placeholder 2"/>
          <p:cNvSpPr>
            <a:spLocks noGrp="1"/>
          </p:cNvSpPr>
          <p:nvPr>
            <p:ph idx="1"/>
          </p:nvPr>
        </p:nvSpPr>
        <p:spPr/>
        <p:txBody>
          <a:bodyPr>
            <a:normAutofit lnSpcReduction="10000"/>
          </a:bodyPr>
          <a:lstStyle/>
          <a:p>
            <a:r>
              <a:rPr lang="en-US" dirty="0" smtClean="0"/>
              <a:t>A signature may be inferred by the type system for a particular module</a:t>
            </a:r>
          </a:p>
          <a:p>
            <a:r>
              <a:rPr lang="en-US" dirty="0" smtClean="0"/>
              <a:t>On the other hand a module may correspond to a signature by explicit typing</a:t>
            </a:r>
          </a:p>
          <a:p>
            <a:r>
              <a:rPr lang="en-US" dirty="0" smtClean="0"/>
              <a:t>It is then said that the module implementation </a:t>
            </a:r>
            <a:r>
              <a:rPr lang="en-US" i="1" dirty="0" smtClean="0"/>
              <a:t>satisfies</a:t>
            </a:r>
            <a:r>
              <a:rPr lang="en-US" dirty="0" smtClean="0"/>
              <a:t> that signature</a:t>
            </a:r>
          </a:p>
          <a:p>
            <a:r>
              <a:rPr lang="en-US" dirty="0" smtClean="0"/>
              <a:t>To leave it at that though 	would be to forget an important and original characteristic of the module system:</a:t>
            </a:r>
            <a:endParaRPr lang="en-US" dirty="0"/>
          </a:p>
        </p:txBody>
      </p:sp>
    </p:spTree>
    <p:extLst>
      <p:ext uri="{BB962C8B-B14F-4D97-AF65-F5344CB8AC3E}">
        <p14:creationId xmlns:p14="http://schemas.microsoft.com/office/powerpoint/2010/main" val="1334433271"/>
      </p:ext>
    </p:extLst>
  </p:cSld>
  <p:clrMapOvr>
    <a:masterClrMapping/>
  </p:clrMapOvr>
  <p:timing>
    <p:tnLst>
      <p:par>
        <p:cTn id="1" dur="indefinite" restart="never" nodeType="tmRoot"/>
      </p:par>
    </p:tnLst>
  </p:timing>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t>Thus, any module that indicates a link to this signature would be required to include the full implementation</a:t>
            </a:r>
          </a:p>
          <a:p>
            <a:r>
              <a:rPr lang="en-US" dirty="0" smtClean="0"/>
              <a:t>For example, consider the signature </a:t>
            </a:r>
            <a:r>
              <a:rPr lang="en-US" dirty="0" smtClean="0">
                <a:latin typeface="Source Code Pro" panose="020B0509030403020204" pitchFamily="49" charset="0"/>
              </a:rPr>
              <a:t>GRAPHIC_ENVIRONMENT</a:t>
            </a:r>
            <a:r>
              <a:rPr lang="en-US" dirty="0" smtClean="0"/>
              <a:t> which specifies a type of adaptable graphic environment tables, precisely the signature </a:t>
            </a:r>
            <a:r>
              <a:rPr lang="en-US" dirty="0" smtClean="0">
                <a:latin typeface="Source Code Pro" panose="020B0509030403020204" pitchFamily="49" charset="0"/>
              </a:rPr>
              <a:t>ASSOC_TABLE</a:t>
            </a:r>
          </a:p>
          <a:p>
            <a:r>
              <a:rPr lang="en-US" dirty="0" smtClean="0"/>
              <a:t>Its implementation in the form of the functor </a:t>
            </a:r>
            <a:r>
              <a:rPr lang="en-US" dirty="0" err="1" smtClean="0">
                <a:latin typeface="Source Code Pro" panose="020B0509030403020204" pitchFamily="49" charset="0"/>
              </a:rPr>
              <a:t>G_env</a:t>
            </a:r>
            <a:r>
              <a:rPr lang="en-US" dirty="0" smtClean="0"/>
              <a:t> exploited only four functions</a:t>
            </a:r>
          </a:p>
          <a:p>
            <a:r>
              <a:rPr lang="en-US" dirty="0" smtClean="0"/>
              <a:t>It remains the case that the module imported must satisfy the full signature</a:t>
            </a:r>
          </a:p>
          <a:p>
            <a:r>
              <a:rPr lang="en-US" dirty="0" smtClean="0"/>
              <a:t>In other words, there is sometimes a disproportion between the content of a signature and the actual use of its implementations</a:t>
            </a:r>
            <a:endParaRPr lang="en-US" dirty="0"/>
          </a:p>
        </p:txBody>
      </p:sp>
    </p:spTree>
    <p:extLst>
      <p:ext uri="{BB962C8B-B14F-4D97-AF65-F5344CB8AC3E}">
        <p14:creationId xmlns:p14="http://schemas.microsoft.com/office/powerpoint/2010/main" val="3829048147"/>
      </p:ext>
    </p:extLst>
  </p:cSld>
  <p:clrMapOvr>
    <a:masterClrMapping/>
  </p:clrMapOvr>
  <p:timing>
    <p:tnLst>
      <p:par>
        <p:cTn id="1" dur="indefinite" restart="never" nodeType="tmRoot"/>
      </p:par>
    </p:tnLst>
  </p:timing>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dirty="0" smtClean="0"/>
              <a:t>Here are several concrete elements in response to the problem:</a:t>
            </a:r>
          </a:p>
          <a:p>
            <a:pPr marL="971550" lvl="1" indent="-514350">
              <a:buFont typeface="+mj-lt"/>
              <a:buAutoNum type="arabicPeriod"/>
            </a:pPr>
            <a:r>
              <a:rPr lang="en-US" i="1" dirty="0" smtClean="0"/>
              <a:t>Complete implementations.</a:t>
            </a:r>
            <a:r>
              <a:rPr lang="en-US" dirty="0" smtClean="0"/>
              <a:t> The implementation of a complete module is always justified in anticipation of possible future developments</a:t>
            </a:r>
          </a:p>
          <a:p>
            <a:pPr marL="971550" lvl="1" indent="-514350">
              <a:buFont typeface="+mj-lt"/>
              <a:buAutoNum type="arabicPeriod"/>
            </a:pPr>
            <a:r>
              <a:rPr lang="en-US" i="1" dirty="0" smtClean="0"/>
              <a:t>Falsely complete implementations. </a:t>
            </a:r>
            <a:r>
              <a:rPr lang="en-US" dirty="0" smtClean="0"/>
              <a:t>The implementation of a complete module may be obtained “by shortcut” by replacing all the function not used with ellipses as in for example:</a:t>
            </a:r>
          </a:p>
          <a:p>
            <a:pPr marL="971550" lvl="1" indent="-514350">
              <a:buFont typeface="+mj-lt"/>
              <a:buAutoNum type="arabicPeriod"/>
            </a:pPr>
            <a:endParaRPr lang="en-US" dirty="0"/>
          </a:p>
          <a:p>
            <a:pPr marL="971550" lvl="1" indent="-514350">
              <a:buFont typeface="+mj-lt"/>
              <a:buAutoNum type="arabicPeriod"/>
            </a:pPr>
            <a:endParaRPr lang="en-US" i="1" dirty="0" smtClean="0"/>
          </a:p>
          <a:p>
            <a:pPr marL="971550" lvl="1" indent="-514350">
              <a:buFont typeface="+mj-lt"/>
              <a:buAutoNum type="arabicPeriod"/>
            </a:pPr>
            <a:r>
              <a:rPr lang="en-US" i="1" dirty="0" smtClean="0"/>
              <a:t>Decompositions and recompositions of signatures and modules. </a:t>
            </a:r>
            <a:r>
              <a:rPr lang="en-US" dirty="0" smtClean="0"/>
              <a:t>Signatures may be decomposed into sub-signatures , modules into sub-modules</a:t>
            </a:r>
          </a:p>
          <a:p>
            <a:pPr marL="857250" lvl="2" indent="0">
              <a:buNone/>
            </a:pPr>
            <a:r>
              <a:rPr lang="en-US" i="1" dirty="0" smtClean="0"/>
              <a:t>The decompositions are then exploited by generic inclusions and embeddings to reconstruct instances appropriate to the particular development situation</a:t>
            </a:r>
          </a:p>
          <a:p>
            <a:pPr marL="971550" lvl="1" indent="-514350">
              <a:buFont typeface="+mj-lt"/>
              <a:buAutoNum type="arabicPeriod"/>
            </a:pPr>
            <a:endParaRPr lang="en-US" i="1"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599" y="3429000"/>
            <a:ext cx="6049963"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7285642"/>
      </p:ext>
    </p:extLst>
  </p:cSld>
  <p:clrMapOvr>
    <a:masterClrMapping/>
  </p:clrMapOvr>
  <p:timing>
    <p:tnLst>
      <p:par>
        <p:cTn id="1" dur="indefinite" restart="never" nodeType="tmRoot"/>
      </p:par>
    </p:tnLst>
  </p:timing>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dirty="0" smtClean="0"/>
              <a:t>However, the techniques of decomposition and recomposition of modular components in the actual state of things in OCaml are laborious (as is the case in most of the currently used languages)</a:t>
            </a:r>
          </a:p>
          <a:p>
            <a:r>
              <a:rPr lang="en-US" dirty="0" smtClean="0"/>
              <a:t>These techniques represent in fact one of the crucial points of research and the evolution of languages</a:t>
            </a:r>
          </a:p>
          <a:p>
            <a:r>
              <a:rPr lang="en-US" dirty="0" smtClean="0"/>
              <a:t>One notes however that OCaml provides extension tools </a:t>
            </a:r>
            <a:r>
              <a:rPr lang="en-US" dirty="0" smtClean="0">
                <a:latin typeface="Source Code Pro" panose="020B0509030403020204" pitchFamily="49" charset="0"/>
              </a:rPr>
              <a:t>CamlP4</a:t>
            </a:r>
            <a:r>
              <a:rPr lang="en-US" dirty="0" smtClean="0"/>
              <a:t> and </a:t>
            </a:r>
            <a:r>
              <a:rPr lang="en-US" dirty="0" smtClean="0">
                <a:latin typeface="Source Code Pro" panose="020B0509030403020204" pitchFamily="49" charset="0"/>
              </a:rPr>
              <a:t>ppx</a:t>
            </a:r>
            <a:r>
              <a:rPr lang="en-US" dirty="0" smtClean="0"/>
              <a:t> which may facilitate the implementation of integrated solutions to this problem</a:t>
            </a:r>
          </a:p>
          <a:p>
            <a:r>
              <a:rPr lang="en-US" dirty="0" smtClean="0"/>
              <a:t>For example, by virtue of these tools one may envisage the definition of operations specializing in signature construction and modules as for example those associated with their unions</a:t>
            </a:r>
            <a:endParaRPr lang="en-US" dirty="0"/>
          </a:p>
        </p:txBody>
      </p:sp>
    </p:spTree>
    <p:extLst>
      <p:ext uri="{BB962C8B-B14F-4D97-AF65-F5344CB8AC3E}">
        <p14:creationId xmlns:p14="http://schemas.microsoft.com/office/powerpoint/2010/main" val="782505513"/>
      </p:ext>
    </p:extLst>
  </p:cSld>
  <p:clrMapOvr>
    <a:masterClrMapping/>
  </p:clrMapOvr>
  <p:timing>
    <p:tnLst>
      <p:par>
        <p:cTn id="1" dur="indefinite" restart="never" nodeType="tmRoot"/>
      </p:par>
    </p:tnLst>
  </p:timing>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a generic architecture</a:t>
            </a:r>
            <a:endParaRPr lang="en-US" dirty="0"/>
          </a:p>
        </p:txBody>
      </p:sp>
      <p:sp>
        <p:nvSpPr>
          <p:cNvPr id="3" name="Content Placeholder 2"/>
          <p:cNvSpPr>
            <a:spLocks noGrp="1"/>
          </p:cNvSpPr>
          <p:nvPr>
            <p:ph idx="1"/>
          </p:nvPr>
        </p:nvSpPr>
        <p:spPr/>
        <p:txBody>
          <a:bodyPr>
            <a:normAutofit fontScale="92500"/>
          </a:bodyPr>
          <a:lstStyle/>
          <a:p>
            <a:r>
              <a:rPr lang="en-US" dirty="0" smtClean="0"/>
              <a:t>Up until now, we have considered small scale programs composed of a few modules and functors</a:t>
            </a:r>
          </a:p>
          <a:p>
            <a:r>
              <a:rPr lang="en-US" dirty="0" smtClean="0"/>
              <a:t>In the usual framework of software development, the number of modular components contributed can of course become high</a:t>
            </a:r>
          </a:p>
          <a:p>
            <a:r>
              <a:rPr lang="en-US" dirty="0" smtClean="0"/>
              <a:t>The elaboration and comprehension of a program then proceeds necessarily by structuring techniques and synthesis</a:t>
            </a:r>
            <a:endParaRPr lang="en-US" dirty="0"/>
          </a:p>
        </p:txBody>
      </p:sp>
    </p:spTree>
    <p:extLst>
      <p:ext uri="{BB962C8B-B14F-4D97-AF65-F5344CB8AC3E}">
        <p14:creationId xmlns:p14="http://schemas.microsoft.com/office/powerpoint/2010/main" val="1604751841"/>
      </p:ext>
    </p:extLst>
  </p:cSld>
  <p:clrMapOvr>
    <a:masterClrMapping/>
  </p:clrMapOvr>
  <p:timing>
    <p:tnLst>
      <p:par>
        <p:cTn id="1" dur="indefinite" restart="never" nodeType="tmRoot"/>
      </p:par>
    </p:tnLst>
  </p:timing>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dirty="0" smtClean="0"/>
              <a:t>For example, representations from UML have become standard in object oriented programming</a:t>
            </a:r>
          </a:p>
          <a:p>
            <a:r>
              <a:rPr lang="en-US" dirty="0" smtClean="0"/>
              <a:t>On the other hand, the representations in the form of directed graphs are a base for modular programming</a:t>
            </a:r>
          </a:p>
          <a:p>
            <a:pPr lvl="1"/>
            <a:r>
              <a:rPr lang="en-US" dirty="0" smtClean="0"/>
              <a:t>It simply indicates the use relationships that the modules maintain among themselves</a:t>
            </a:r>
          </a:p>
          <a:p>
            <a:r>
              <a:rPr lang="en-US" dirty="0" smtClean="0"/>
              <a:t>In the framework of OCaml programming which is also based on such “links of direct use”, it is assuredly possible to be satisfied with such a representation</a:t>
            </a:r>
          </a:p>
          <a:p>
            <a:r>
              <a:rPr lang="en-US" dirty="0" smtClean="0"/>
              <a:t>On the other hand, as generic programming and functors come into play, it is no longer sufficient</a:t>
            </a:r>
          </a:p>
          <a:p>
            <a:r>
              <a:rPr lang="en-US" dirty="0" smtClean="0"/>
              <a:t>We thus offer here a graphical representation adapted to them</a:t>
            </a:r>
          </a:p>
          <a:p>
            <a:r>
              <a:rPr lang="en-US" dirty="0" smtClean="0"/>
              <a:t>This will also give us the opportunity to clarify the relationship between functors and software development</a:t>
            </a:r>
          </a:p>
        </p:txBody>
      </p:sp>
    </p:spTree>
    <p:extLst>
      <p:ext uri="{BB962C8B-B14F-4D97-AF65-F5344CB8AC3E}">
        <p14:creationId xmlns:p14="http://schemas.microsoft.com/office/powerpoint/2010/main" val="181507926"/>
      </p:ext>
    </p:extLst>
  </p:cSld>
  <p:clrMapOvr>
    <a:masterClrMapping/>
  </p:clrMapOvr>
  <p:timing>
    <p:tnLst>
      <p:par>
        <p:cTn id="1" dur="indefinite" restart="never" nodeType="tmRoot"/>
      </p:par>
    </p:tnLst>
  </p:timing>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Software development and generic programming</a:t>
            </a:r>
            <a:endParaRPr lang="en-US" dirty="0"/>
          </a:p>
        </p:txBody>
      </p:sp>
      <p:sp>
        <p:nvSpPr>
          <p:cNvPr id="6" name="Text Placeholder 5"/>
          <p:cNvSpPr>
            <a:spLocks noGrp="1"/>
          </p:cNvSpPr>
          <p:nvPr>
            <p:ph type="body" idx="1"/>
          </p:nvPr>
        </p:nvSpPr>
        <p:spPr/>
        <p:txBody>
          <a:bodyPr/>
          <a:lstStyle/>
          <a:p>
            <a:r>
              <a:rPr lang="en-US" dirty="0" smtClean="0"/>
              <a:t>Generic modular programming</a:t>
            </a:r>
            <a:endParaRPr lang="en-US" dirty="0"/>
          </a:p>
        </p:txBody>
      </p:sp>
    </p:spTree>
    <p:extLst>
      <p:ext uri="{BB962C8B-B14F-4D97-AF65-F5344CB8AC3E}">
        <p14:creationId xmlns:p14="http://schemas.microsoft.com/office/powerpoint/2010/main" val="1121659003"/>
      </p:ext>
    </p:extLst>
  </p:cSld>
  <p:clrMapOvr>
    <a:masterClrMapping/>
  </p:clrMapOvr>
  <p:timing>
    <p:tnLst>
      <p:par>
        <p:cTn id="1" dur="indefinite" restart="never" nodeType="tmRoot"/>
      </p:par>
    </p:tnLst>
  </p:timing>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229600" cy="5745163"/>
          </a:xfrm>
        </p:spPr>
        <p:txBody>
          <a:bodyPr>
            <a:normAutofit fontScale="92500" lnSpcReduction="10000"/>
          </a:bodyPr>
          <a:lstStyle/>
          <a:p>
            <a:r>
              <a:rPr lang="en-US" dirty="0" smtClean="0"/>
              <a:t>The use of functors globally influences the manner of development of a program</a:t>
            </a:r>
          </a:p>
          <a:p>
            <a:r>
              <a:rPr lang="en-US" dirty="0" smtClean="0"/>
              <a:t>First of all, the links specified between modules in the signatures can always be realized by interposed functors (by “generic links”)</a:t>
            </a:r>
          </a:p>
          <a:p>
            <a:r>
              <a:rPr lang="en-US" dirty="0" smtClean="0"/>
              <a:t>Reciprocally, functors make mandatory the prior definition of signatures since their parameters are explicitly typed</a:t>
            </a:r>
          </a:p>
          <a:p>
            <a:r>
              <a:rPr lang="en-US" dirty="0" smtClean="0"/>
              <a:t>On the other hand, applications of functors are essential to generate the final program</a:t>
            </a:r>
          </a:p>
          <a:p>
            <a:r>
              <a:rPr lang="en-US" dirty="0" smtClean="0"/>
              <a:t>We can thus distinguish three principal phases of software development with functors:</a:t>
            </a:r>
            <a:endParaRPr lang="en-US" dirty="0"/>
          </a:p>
        </p:txBody>
      </p:sp>
    </p:spTree>
    <p:extLst>
      <p:ext uri="{BB962C8B-B14F-4D97-AF65-F5344CB8AC3E}">
        <p14:creationId xmlns:p14="http://schemas.microsoft.com/office/powerpoint/2010/main" val="2943185625"/>
      </p:ext>
    </p:extLst>
  </p:cSld>
  <p:clrMapOvr>
    <a:masterClrMapping/>
  </p:clrMapOvr>
  <p:timing>
    <p:tnLst>
      <p:par>
        <p:cTn id="1" dur="indefinite" restart="never" nodeType="tmRoot"/>
      </p:par>
    </p:tnLst>
  </p:timing>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914400" lvl="1" indent="-514350">
              <a:buFont typeface="+mj-lt"/>
              <a:buAutoNum type="arabicPeriod"/>
            </a:pPr>
            <a:r>
              <a:rPr lang="en-US" i="1" dirty="0" smtClean="0"/>
              <a:t>Specification : </a:t>
            </a:r>
            <a:r>
              <a:rPr lang="en-US" dirty="0" smtClean="0"/>
              <a:t> The definition of signatures and the relations between them</a:t>
            </a:r>
          </a:p>
          <a:p>
            <a:pPr marL="1314450" lvl="2" indent="-514350"/>
            <a:r>
              <a:rPr lang="en-US" i="1" dirty="0" smtClean="0"/>
              <a:t>It will be noted that this set of signatures is compilable and verifiable by the type system</a:t>
            </a:r>
          </a:p>
          <a:p>
            <a:pPr marL="1314450" lvl="2" indent="-514350"/>
            <a:r>
              <a:rPr lang="en-US" i="1" dirty="0" smtClean="0"/>
              <a:t>In OCaml, this phase can include a decoupling into compilation units, that is to say package organization and signature coherence</a:t>
            </a:r>
          </a:p>
          <a:p>
            <a:pPr marL="914400" lvl="1" indent="-514350">
              <a:buFont typeface="+mj-lt"/>
              <a:buAutoNum type="arabicPeriod"/>
            </a:pPr>
            <a:r>
              <a:rPr lang="en-US" i="1" dirty="0" smtClean="0"/>
              <a:t>Partial implementation of the specification : </a:t>
            </a:r>
            <a:r>
              <a:rPr lang="en-US" dirty="0" smtClean="0"/>
              <a:t>The implementation of modules and functors which satisfy certain signatures of the specification obtained in phase 1.</a:t>
            </a:r>
          </a:p>
          <a:p>
            <a:pPr marL="914400" lvl="1" indent="-514350">
              <a:buFont typeface="+mj-lt"/>
              <a:buAutoNum type="arabicPeriod"/>
            </a:pPr>
            <a:r>
              <a:rPr lang="en-US" i="1" dirty="0" smtClean="0"/>
              <a:t>Evolution of the implementation : </a:t>
            </a:r>
            <a:r>
              <a:rPr lang="en-US" dirty="0" smtClean="0"/>
              <a:t>The application of functors to complete the implementation partially established in phase 2.</a:t>
            </a:r>
            <a:endParaRPr lang="en-US" i="1" dirty="0"/>
          </a:p>
        </p:txBody>
      </p:sp>
    </p:spTree>
    <p:extLst>
      <p:ext uri="{BB962C8B-B14F-4D97-AF65-F5344CB8AC3E}">
        <p14:creationId xmlns:p14="http://schemas.microsoft.com/office/powerpoint/2010/main" val="978816443"/>
      </p:ext>
    </p:extLst>
  </p:cSld>
  <p:clrMapOvr>
    <a:masterClrMapping/>
  </p:clrMapOvr>
  <p:timing>
    <p:tnLst>
      <p:par>
        <p:cTn id="1" dur="indefinite" restart="never" nodeType="tmRoot"/>
      </p:par>
    </p:tnLst>
  </p:timing>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US" dirty="0" smtClean="0"/>
              <a:t>These phases may be clearly distinguished over these simple examples: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Therefore, the very notion of a software architecture is transformed</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325" y="1371600"/>
            <a:ext cx="6735763"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1748589"/>
      </p:ext>
    </p:extLst>
  </p:cSld>
  <p:clrMapOvr>
    <a:masterClrMapping/>
  </p:clrMapOvr>
  <p:timing>
    <p:tnLst>
      <p:par>
        <p:cTn id="1" dur="indefinite" restart="never" nodeType="tmRoot"/>
      </p:par>
    </p:tnLst>
  </p:timing>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marL="0" indent="0">
              <a:buNone/>
            </a:pPr>
            <a:r>
              <a:rPr lang="en-US" b="1" dirty="0" smtClean="0"/>
              <a:t>Definition : </a:t>
            </a:r>
            <a:r>
              <a:rPr lang="en-US" dirty="0" smtClean="0"/>
              <a:t>A </a:t>
            </a:r>
            <a:r>
              <a:rPr lang="en-US" i="1" dirty="0" smtClean="0"/>
              <a:t>generic modular architecture</a:t>
            </a:r>
            <a:r>
              <a:rPr lang="en-US" dirty="0" smtClean="0"/>
              <a:t> includes the organization of signatures, modules and functors of a program as well as possibilities for its evolution by application of functors.</a:t>
            </a:r>
          </a:p>
          <a:p>
            <a:pPr marL="0" indent="0">
              <a:buNone/>
            </a:pPr>
            <a:endParaRPr lang="en-US" b="1" dirty="0"/>
          </a:p>
          <a:p>
            <a:r>
              <a:rPr lang="en-US" dirty="0" smtClean="0"/>
              <a:t>On the other hand, let us recall the modules system in ML languages possess certain particularities which certainly play a role in such an architecture:</a:t>
            </a:r>
          </a:p>
          <a:p>
            <a:pPr lvl="1"/>
            <a:r>
              <a:rPr lang="en-US" i="1" dirty="0" smtClean="0"/>
              <a:t>Multiplicity of implementations. </a:t>
            </a:r>
            <a:r>
              <a:rPr lang="en-US" dirty="0" smtClean="0"/>
              <a:t> A signature may have multiple implementations</a:t>
            </a:r>
          </a:p>
          <a:p>
            <a:pPr lvl="2"/>
            <a:r>
              <a:rPr lang="en-US" i="1" dirty="0" smtClean="0"/>
              <a:t>A signature is in effect an interface</a:t>
            </a:r>
            <a:endParaRPr lang="en-US" i="1" dirty="0"/>
          </a:p>
          <a:p>
            <a:pPr lvl="3"/>
            <a:r>
              <a:rPr lang="en-US" i="1" dirty="0" smtClean="0"/>
              <a:t>It is a type to instantiate</a:t>
            </a:r>
          </a:p>
          <a:p>
            <a:pPr lvl="1"/>
            <a:r>
              <a:rPr lang="en-US" i="1" dirty="0" smtClean="0"/>
              <a:t>Compatibility between signatures.</a:t>
            </a:r>
            <a:r>
              <a:rPr lang="en-US" dirty="0" smtClean="0"/>
              <a:t> Signatures may be compatible with one another</a:t>
            </a:r>
          </a:p>
          <a:p>
            <a:pPr lvl="2"/>
            <a:r>
              <a:rPr lang="en-US" i="1" dirty="0" smtClean="0"/>
              <a:t>A module or a functor may then satisfy multiple signatures at one time</a:t>
            </a:r>
          </a:p>
        </p:txBody>
      </p:sp>
    </p:spTree>
    <p:extLst>
      <p:ext uri="{BB962C8B-B14F-4D97-AF65-F5344CB8AC3E}">
        <p14:creationId xmlns:p14="http://schemas.microsoft.com/office/powerpoint/2010/main" val="19289873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b="1" dirty="0" smtClean="0"/>
              <a:t>Property (2) of signatures:</a:t>
            </a:r>
            <a:br>
              <a:rPr lang="en-US" b="1" dirty="0" smtClean="0"/>
            </a:br>
            <a:r>
              <a:rPr lang="en-US" b="1" dirty="0" smtClean="0"/>
              <a:t/>
            </a:r>
            <a:br>
              <a:rPr lang="en-US" b="1" dirty="0" smtClean="0"/>
            </a:br>
            <a:r>
              <a:rPr lang="en-US" dirty="0" smtClean="0"/>
              <a:t>The same signature may be implemented by multiple distinct modules.</a:t>
            </a:r>
            <a:br>
              <a:rPr lang="en-US" dirty="0" smtClean="0"/>
            </a:br>
            <a:r>
              <a:rPr lang="en-US" dirty="0" smtClean="0"/>
              <a:t/>
            </a:r>
            <a:br>
              <a:rPr lang="en-US" dirty="0" smtClean="0"/>
            </a:br>
            <a:r>
              <a:rPr lang="en-US" b="1" dirty="0" smtClean="0"/>
              <a:t>Definition : </a:t>
            </a:r>
          </a:p>
          <a:p>
            <a:pPr marL="0" indent="0">
              <a:buNone/>
            </a:pPr>
            <a:r>
              <a:rPr lang="en-US" dirty="0" smtClean="0"/>
              <a:t>A module that satisfies a signature, we say is an </a:t>
            </a:r>
            <a:r>
              <a:rPr lang="en-US" i="1" dirty="0" smtClean="0"/>
              <a:t>instance.</a:t>
            </a:r>
            <a:endParaRPr lang="en-US" dirty="0"/>
          </a:p>
        </p:txBody>
      </p:sp>
    </p:spTree>
    <p:extLst>
      <p:ext uri="{BB962C8B-B14F-4D97-AF65-F5344CB8AC3E}">
        <p14:creationId xmlns:p14="http://schemas.microsoft.com/office/powerpoint/2010/main" val="3808059177"/>
      </p:ext>
    </p:extLst>
  </p:cSld>
  <p:clrMapOvr>
    <a:masterClrMapping/>
  </p:clrMapOvr>
  <p:timing>
    <p:tnLst>
      <p:par>
        <p:cTn id="1" dur="indefinite" restart="never" nodeType="tmRoot"/>
      </p:par>
    </p:tnLst>
  </p:timing>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Let us emphasize moreover that in OCaml, signatures of functors can be used explicitly during the specification of a program</a:t>
            </a:r>
          </a:p>
          <a:p>
            <a:r>
              <a:rPr lang="en-US" dirty="0" smtClean="0"/>
              <a:t>Nevertheless, they might sometimes seem redundant</a:t>
            </a:r>
          </a:p>
          <a:p>
            <a:r>
              <a:rPr lang="en-US" dirty="0" smtClean="0"/>
              <a:t>For example, consider the following signature:</a:t>
            </a:r>
          </a:p>
          <a:p>
            <a:endParaRPr lang="en-US" dirty="0"/>
          </a:p>
          <a:p>
            <a:endParaRPr lang="en-US" dirty="0" smtClean="0"/>
          </a:p>
          <a:p>
            <a:r>
              <a:rPr lang="en-US" dirty="0" smtClean="0"/>
              <a:t>It will generally lead to the existence of a functor of the form:</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8" y="3600450"/>
            <a:ext cx="30956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791200"/>
            <a:ext cx="5029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533639"/>
      </p:ext>
    </p:extLst>
  </p:cSld>
  <p:clrMapOvr>
    <a:masterClrMapping/>
  </p:clrMapOvr>
  <p:timing>
    <p:tnLst>
      <p:par>
        <p:cTn id="1" dur="indefinite" restart="never" nodeType="tmRoot"/>
      </p:par>
    </p:tnLst>
  </p:timing>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That said, using the signature of functors permit treating modules and functors at the same level</a:t>
            </a:r>
          </a:p>
          <a:p>
            <a:r>
              <a:rPr lang="en-US" dirty="0" smtClean="0"/>
              <a:t>Recall in fact that the multiplicity of implementations and compatibility apply equally to signatures of functors</a:t>
            </a:r>
          </a:p>
          <a:p>
            <a:r>
              <a:rPr lang="en-US" dirty="0" smtClean="0"/>
              <a:t>Even if they are not expressed, these signatures must be included in an architecture so that any typeable component can be found</a:t>
            </a:r>
          </a:p>
          <a:p>
            <a:r>
              <a:rPr lang="en-US" dirty="0" smtClean="0"/>
              <a:t>These functor signatures may also be considered as implicit</a:t>
            </a:r>
            <a:endParaRPr lang="en-US" dirty="0"/>
          </a:p>
        </p:txBody>
      </p:sp>
    </p:spTree>
    <p:extLst>
      <p:ext uri="{BB962C8B-B14F-4D97-AF65-F5344CB8AC3E}">
        <p14:creationId xmlns:p14="http://schemas.microsoft.com/office/powerpoint/2010/main" val="2578083962"/>
      </p:ext>
    </p:extLst>
  </p:cSld>
  <p:clrMapOvr>
    <a:masterClrMapping/>
  </p:clrMapOvr>
  <p:timing>
    <p:tnLst>
      <p:par>
        <p:cTn id="1" dur="indefinite" restart="never" nodeType="tmRoot"/>
      </p:par>
    </p:tnLst>
  </p:timing>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development and generic programming</a:t>
            </a:r>
            <a:endParaRPr lang="en-US" dirty="0"/>
          </a:p>
        </p:txBody>
      </p:sp>
      <p:sp>
        <p:nvSpPr>
          <p:cNvPr id="5" name="Text Placeholder 4"/>
          <p:cNvSpPr>
            <a:spLocks noGrp="1"/>
          </p:cNvSpPr>
          <p:nvPr>
            <p:ph type="body" idx="1"/>
          </p:nvPr>
        </p:nvSpPr>
        <p:spPr/>
        <p:txBody>
          <a:bodyPr/>
          <a:lstStyle/>
          <a:p>
            <a:r>
              <a:rPr lang="en-US" dirty="0" smtClean="0"/>
              <a:t>Generic modular programming</a:t>
            </a:r>
            <a:endParaRPr lang="en-US" dirty="0"/>
          </a:p>
        </p:txBody>
      </p:sp>
    </p:spTree>
    <p:extLst>
      <p:ext uri="{BB962C8B-B14F-4D97-AF65-F5344CB8AC3E}">
        <p14:creationId xmlns:p14="http://schemas.microsoft.com/office/powerpoint/2010/main" val="3165523036"/>
      </p:ext>
    </p:extLst>
  </p:cSld>
  <p:clrMapOvr>
    <a:masterClrMapping/>
  </p:clrMapOvr>
  <p:timing>
    <p:tnLst>
      <p:par>
        <p:cTn id="1" dur="indefinite" restart="never" nodeType="tmRoot"/>
      </p:par>
    </p:tnLst>
  </p:timing>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development and generic programming</a:t>
            </a:r>
            <a:endParaRPr lang="en-US" dirty="0"/>
          </a:p>
        </p:txBody>
      </p:sp>
      <p:sp>
        <p:nvSpPr>
          <p:cNvPr id="3" name="Content Placeholder 2"/>
          <p:cNvSpPr>
            <a:spLocks noGrp="1"/>
          </p:cNvSpPr>
          <p:nvPr>
            <p:ph idx="1"/>
          </p:nvPr>
        </p:nvSpPr>
        <p:spPr/>
        <p:txBody>
          <a:bodyPr/>
          <a:lstStyle/>
          <a:p>
            <a:r>
              <a:rPr lang="en-US" dirty="0" smtClean="0"/>
              <a:t>Specification graphs and automatons of architecture</a:t>
            </a:r>
          </a:p>
          <a:p>
            <a:r>
              <a:rPr lang="en-US" dirty="0" smtClean="0"/>
              <a:t>Representing the compatibility of signatures</a:t>
            </a:r>
          </a:p>
          <a:p>
            <a:pPr marL="0" indent="0">
              <a:buNone/>
            </a:pPr>
            <a:endParaRPr lang="en-US" dirty="0" smtClean="0"/>
          </a:p>
          <a:p>
            <a:endParaRPr lang="en-US" dirty="0"/>
          </a:p>
        </p:txBody>
      </p:sp>
    </p:spTree>
    <p:extLst>
      <p:ext uri="{BB962C8B-B14F-4D97-AF65-F5344CB8AC3E}">
        <p14:creationId xmlns:p14="http://schemas.microsoft.com/office/powerpoint/2010/main" val="438366358"/>
      </p:ext>
    </p:extLst>
  </p:cSld>
  <p:clrMapOvr>
    <a:masterClrMapping/>
  </p:clrMapOvr>
  <p:timing>
    <p:tnLst>
      <p:par>
        <p:cTn id="1" dur="indefinite" restart="never" nodeType="tmRoot"/>
      </p:par>
    </p:tnLst>
  </p:timing>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Specification graphs and automatons of architecture</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We are thus far enough from the usual programming conditions</a:t>
            </a:r>
          </a:p>
          <a:p>
            <a:r>
              <a:rPr lang="en-US" dirty="0" smtClean="0"/>
              <a:t>A graphical representation of a generic modular architecture in ML must be capable of integrating the three phases of development and, on the other hand include the specific properties of the ML languages</a:t>
            </a:r>
          </a:p>
          <a:p>
            <a:r>
              <a:rPr lang="en-US" dirty="0" smtClean="0"/>
              <a:t>First of all, it is natural to ensure that the representation is founded over the specification phase</a:t>
            </a:r>
            <a:endParaRPr lang="en-US" dirty="0"/>
          </a:p>
        </p:txBody>
      </p:sp>
    </p:spTree>
    <p:extLst>
      <p:ext uri="{BB962C8B-B14F-4D97-AF65-F5344CB8AC3E}">
        <p14:creationId xmlns:p14="http://schemas.microsoft.com/office/powerpoint/2010/main" val="241572568"/>
      </p:ext>
    </p:extLst>
  </p:cSld>
  <p:clrMapOvr>
    <a:masterClrMapping/>
  </p:clrMapOvr>
  <p:timing>
    <p:tnLst>
      <p:par>
        <p:cTn id="1" dur="indefinite" restart="never" nodeType="tmRoot"/>
      </p:par>
    </p:tnLst>
  </p:timing>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set of signatures at our disposal may be indeed organized in the form of a graph which we will call here the “specification graph”</a:t>
            </a:r>
          </a:p>
          <a:p>
            <a:r>
              <a:rPr lang="en-US" dirty="0" smtClean="0"/>
              <a:t>Each vertex will denote a particular signature of the architecture and we distinguish between two types of vertices:</a:t>
            </a:r>
          </a:p>
          <a:p>
            <a:pPr lvl="1"/>
            <a:r>
              <a:rPr lang="en-US" i="1" dirty="0" smtClean="0"/>
              <a:t>Simple vertex : </a:t>
            </a:r>
            <a:r>
              <a:rPr lang="en-US" dirty="0" smtClean="0"/>
              <a:t>denotes a module signature</a:t>
            </a:r>
          </a:p>
          <a:p>
            <a:pPr lvl="1"/>
            <a:r>
              <a:rPr lang="en-US" i="1" dirty="0" smtClean="0"/>
              <a:t>Transition vertex : </a:t>
            </a:r>
            <a:r>
              <a:rPr lang="en-US" dirty="0" smtClean="0"/>
              <a:t>denotes a functor signature and posses a strand that indicates its “applicability”</a:t>
            </a:r>
          </a:p>
          <a:p>
            <a:pPr lvl="2"/>
            <a:r>
              <a:rPr lang="en-US" i="1" dirty="0" smtClean="0"/>
              <a:t>The strand may be labeled in order to indicate type constraints</a:t>
            </a:r>
            <a:endParaRPr lang="en-US" i="1" dirty="0"/>
          </a:p>
        </p:txBody>
      </p:sp>
    </p:spTree>
    <p:extLst>
      <p:ext uri="{BB962C8B-B14F-4D97-AF65-F5344CB8AC3E}">
        <p14:creationId xmlns:p14="http://schemas.microsoft.com/office/powerpoint/2010/main" val="2023849437"/>
      </p:ext>
    </p:extLst>
  </p:cSld>
  <p:clrMapOvr>
    <a:masterClrMapping/>
  </p:clrMapOvr>
  <p:timing>
    <p:tnLst>
      <p:par>
        <p:cTn id="1" dur="indefinite" restart="never" nodeType="tmRoot"/>
      </p:par>
    </p:tnLst>
  </p:timing>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8229600" cy="384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341844"/>
      </p:ext>
    </p:extLst>
  </p:cSld>
  <p:clrMapOvr>
    <a:masterClrMapping/>
  </p:clrMapOvr>
  <p:timing>
    <p:tnLst>
      <p:par>
        <p:cTn id="1" dur="indefinite" restart="never" nodeType="tmRoot"/>
      </p:par>
    </p:tnLst>
  </p:timing>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We can always therefore identify a vertex of a specification graph with the signature it represents</a:t>
            </a:r>
          </a:p>
          <a:p>
            <a:r>
              <a:rPr lang="en-US" dirty="0" smtClean="0"/>
              <a:t>On the other hand, the </a:t>
            </a:r>
            <a:r>
              <a:rPr lang="en-US" i="1" dirty="0" smtClean="0"/>
              <a:t>arc</a:t>
            </a:r>
            <a:r>
              <a:rPr lang="en-US" dirty="0" smtClean="0"/>
              <a:t> of such a graph are principally determined by two relations:</a:t>
            </a:r>
          </a:p>
          <a:p>
            <a:pPr marL="0" indent="0">
              <a:buNone/>
            </a:pPr>
            <a:r>
              <a:rPr lang="en-US" b="1" dirty="0" smtClean="0"/>
              <a:t>Definitions:</a:t>
            </a:r>
          </a:p>
          <a:p>
            <a:r>
              <a:rPr lang="en-US" i="1" dirty="0" smtClean="0"/>
              <a:t>Parametric arc : </a:t>
            </a:r>
            <a:r>
              <a:rPr lang="en-US" dirty="0" smtClean="0"/>
              <a:t>connects a vertex S to the strand of a transition vertex SF if S is a signature of one of the parameters of SF</a:t>
            </a:r>
          </a:p>
          <a:p>
            <a:r>
              <a:rPr lang="en-US" i="1" dirty="0" smtClean="0"/>
              <a:t>Result arc : </a:t>
            </a:r>
            <a:r>
              <a:rPr lang="en-US" dirty="0" smtClean="0"/>
              <a:t>connects a strand of a transition vertex SF to a vertex S if S is a signature of a possible result of SF (recall that partial application of functors is possible)</a:t>
            </a:r>
            <a:endParaRPr lang="en-US" dirty="0"/>
          </a:p>
        </p:txBody>
      </p:sp>
    </p:spTree>
    <p:extLst>
      <p:ext uri="{BB962C8B-B14F-4D97-AF65-F5344CB8AC3E}">
        <p14:creationId xmlns:p14="http://schemas.microsoft.com/office/powerpoint/2010/main" val="2352653016"/>
      </p:ext>
    </p:extLst>
  </p:cSld>
  <p:clrMapOvr>
    <a:masterClrMapping/>
  </p:clrMapOvr>
  <p:timing>
    <p:tnLst>
      <p:par>
        <p:cTn id="1" dur="indefinite" restart="never" nodeType="tmRoot"/>
      </p:par>
    </p:tnLst>
  </p:timing>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US" dirty="0" smtClean="0"/>
              <a:t>Consider again an earlier formal example</a:t>
            </a:r>
          </a:p>
          <a:p>
            <a:r>
              <a:rPr lang="en-US" dirty="0" smtClean="0"/>
              <a:t>The specialization was summarized in the following three signatures:</a:t>
            </a:r>
          </a:p>
          <a:p>
            <a:endParaRPr lang="en-US" dirty="0"/>
          </a:p>
          <a:p>
            <a:endParaRPr lang="en-US" dirty="0" smtClean="0"/>
          </a:p>
          <a:p>
            <a:endParaRPr lang="en-US" dirty="0" smtClean="0"/>
          </a:p>
          <a:p>
            <a:r>
              <a:rPr lang="en-US" dirty="0" smtClean="0"/>
              <a:t>The associated graph is thus: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implementations of modules and functors available at a given moment can then take place in the specification graph</a:t>
            </a:r>
          </a:p>
          <a:p>
            <a:r>
              <a:rPr lang="en-US" dirty="0" smtClean="0"/>
              <a:t>It suffices to apply the following obvious rule:</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1371600"/>
            <a:ext cx="50958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413" y="2895600"/>
            <a:ext cx="33051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910261"/>
      </p:ext>
    </p:extLst>
  </p:cSld>
  <p:clrMapOvr>
    <a:masterClrMapping/>
  </p:clrMapOvr>
  <p:timing>
    <p:tnLst>
      <p:par>
        <p:cTn id="1" dur="indefinite" restart="never" nodeType="tmRoot"/>
      </p:par>
    </p:tnLst>
  </p:timing>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pPr marL="0" indent="0">
              <a:buNone/>
            </a:pPr>
            <a:r>
              <a:rPr lang="en-US" b="1" dirty="0" smtClean="0"/>
              <a:t>Insertion of an implementation into a specification graph : </a:t>
            </a:r>
            <a:r>
              <a:rPr lang="en-US" dirty="0" smtClean="0"/>
              <a:t>A module or functor is associated with a vertex S if it satisfies S.</a:t>
            </a:r>
          </a:p>
          <a:p>
            <a:pPr marL="0" indent="0">
              <a:buNone/>
            </a:pPr>
            <a:endParaRPr lang="en-US" b="1" dirty="0"/>
          </a:p>
          <a:p>
            <a:r>
              <a:rPr lang="en-US" dirty="0" smtClean="0"/>
              <a:t>In the case of the example, the implementation definitely satisfies two modules and a functor:</a:t>
            </a:r>
          </a:p>
          <a:p>
            <a:endParaRPr lang="en-US" dirty="0"/>
          </a:p>
          <a:p>
            <a:endParaRPr lang="en-US" dirty="0" smtClean="0"/>
          </a:p>
          <a:p>
            <a:r>
              <a:rPr lang="en-US" dirty="0" smtClean="0"/>
              <a:t>We can then complete the specification graph above (note that </a:t>
            </a:r>
            <a:r>
              <a:rPr lang="en-US" dirty="0" smtClean="0">
                <a:latin typeface="Source Code Pro" panose="020B0509030403020204" pitchFamily="49" charset="0"/>
              </a:rPr>
              <a:t>M1</a:t>
            </a:r>
            <a:r>
              <a:rPr lang="en-US" dirty="0" smtClean="0"/>
              <a:t> and </a:t>
            </a:r>
            <a:r>
              <a:rPr lang="en-US" dirty="0" smtClean="0">
                <a:latin typeface="Source Code Pro" panose="020B0509030403020204" pitchFamily="49" charset="0"/>
              </a:rPr>
              <a:t>M2</a:t>
            </a:r>
            <a:r>
              <a:rPr lang="en-US" dirty="0" smtClean="0"/>
              <a:t> are associated with the vertex </a:t>
            </a:r>
            <a:r>
              <a:rPr lang="en-US" dirty="0" smtClean="0">
                <a:latin typeface="Source Code Pro" panose="020B0509030403020204" pitchFamily="49" charset="0"/>
              </a:rPr>
              <a:t>S1</a:t>
            </a:r>
            <a:r>
              <a:rPr lang="en-US" dirty="0" smtClean="0"/>
              <a:t>):</a:t>
            </a:r>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75" y="3657600"/>
            <a:ext cx="6316663"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8448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A new signature that describes a two-dimensional space equipped with a distance metric</a:t>
            </a:r>
          </a:p>
          <a:p>
            <a:pPr marL="0" indent="0">
              <a:buNone/>
            </a:pPr>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2362200"/>
            <a:ext cx="54292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186897"/>
      </p:ext>
    </p:extLst>
  </p:cSld>
  <p:clrMapOvr>
    <a:masterClrMapping/>
  </p:clrMapOvr>
  <p:timing>
    <p:tnLst>
      <p:par>
        <p:cTn id="1" dur="indefinite" restart="never" nodeType="tmRoot"/>
      </p:par>
    </p:tnLst>
  </p:timing>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endParaRPr lang="en-US" dirty="0" smtClean="0"/>
          </a:p>
          <a:p>
            <a:endParaRPr lang="en-US" dirty="0"/>
          </a:p>
          <a:p>
            <a:endParaRPr lang="en-US" dirty="0" smtClean="0"/>
          </a:p>
          <a:p>
            <a:r>
              <a:rPr lang="en-US" dirty="0" smtClean="0"/>
              <a:t>Thus the application of functors can allow for implementation to evolve and in the same way, the sets of modules and functors associated with the vertices of the specification graph</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685800"/>
            <a:ext cx="34290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6088169"/>
      </p:ext>
    </p:extLst>
  </p:cSld>
  <p:clrMapOvr>
    <a:masterClrMapping/>
  </p:clrMapOvr>
  <p:timing>
    <p:tnLst>
      <p:par>
        <p:cTn id="1" dur="indefinite" restart="never" nodeType="tmRoot"/>
      </p:par>
    </p:tnLst>
  </p:timing>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a:t>The result of the application of a functor is denoted by the expression which corresponds to this application </a:t>
            </a:r>
            <a:r>
              <a:rPr lang="en-US" dirty="0" smtClean="0"/>
              <a:t>(it is therefore not necessary to explicitly name this result), or more directly by a link name if one exists</a:t>
            </a:r>
          </a:p>
          <a:p>
            <a:r>
              <a:rPr lang="en-US" dirty="0" smtClean="0"/>
              <a:t>In an earlier example, the architecture evolved to the unique application following:</a:t>
            </a:r>
          </a:p>
          <a:p>
            <a:endParaRPr lang="en-US" dirty="0"/>
          </a:p>
          <a:p>
            <a:r>
              <a:rPr lang="en-US" dirty="0" smtClean="0"/>
              <a:t>On the specification graph, this evolution is made concrete by the simple addition of the module </a:t>
            </a:r>
            <a:r>
              <a:rPr lang="en-US" dirty="0" smtClean="0">
                <a:latin typeface="Source Code Pro" panose="020B0509030403020204" pitchFamily="49" charset="0"/>
              </a:rPr>
              <a:t>M3</a:t>
            </a:r>
            <a:r>
              <a:rPr lang="en-US" dirty="0"/>
              <a:t>:</a:t>
            </a:r>
            <a:endParaRPr lang="en-US" dirty="0" smtClean="0"/>
          </a:p>
          <a:p>
            <a:endParaRPr lang="en-US" dirty="0"/>
          </a:p>
          <a:p>
            <a:pPr marL="0" indent="0">
              <a:buNone/>
            </a:pPr>
            <a:endParaRPr lang="en-US" dirty="0"/>
          </a:p>
          <a:p>
            <a:pPr marL="0" indent="0">
              <a:buNone/>
            </a:pPr>
            <a:endParaRPr lang="en-US" dirty="0" smtClean="0"/>
          </a:p>
          <a:p>
            <a:endParaRPr lang="en-US" dirty="0"/>
          </a:p>
          <a:p>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5" y="3657600"/>
            <a:ext cx="32575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038680"/>
      </p:ext>
    </p:extLst>
  </p:cSld>
  <p:clrMapOvr>
    <a:masterClrMapping/>
  </p:clrMapOvr>
  <p:timing>
    <p:tnLst>
      <p:par>
        <p:cTn id="1" dur="indefinite" restart="never" nodeType="tmRoot"/>
      </p:par>
    </p:tnLst>
  </p:timing>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endParaRPr lang="en-US" dirty="0" smtClean="0"/>
          </a:p>
          <a:p>
            <a:endParaRPr lang="en-US" dirty="0"/>
          </a:p>
          <a:p>
            <a:endParaRPr lang="en-US" dirty="0" smtClean="0"/>
          </a:p>
          <a:p>
            <a:endParaRPr lang="en-US" dirty="0" smtClean="0"/>
          </a:p>
          <a:p>
            <a:r>
              <a:rPr lang="en-US" dirty="0" smtClean="0"/>
              <a:t>This description now permits the essential characteristics of the proposed representation here:</a:t>
            </a:r>
          </a:p>
          <a:p>
            <a:pPr marL="971550" lvl="1" indent="-514350">
              <a:buFont typeface="+mj-lt"/>
              <a:buAutoNum type="arabicPeriod"/>
            </a:pPr>
            <a:r>
              <a:rPr lang="en-US" dirty="0" smtClean="0"/>
              <a:t>A graph of specification </a:t>
            </a:r>
            <a:r>
              <a:rPr lang="en-US" b="1" i="1" dirty="0" smtClean="0"/>
              <a:t>G</a:t>
            </a:r>
          </a:p>
          <a:p>
            <a:pPr marL="971550" lvl="1" indent="-514350">
              <a:buFont typeface="+mj-lt"/>
              <a:buAutoNum type="arabicPeriod"/>
            </a:pPr>
            <a:r>
              <a:rPr lang="en-US" dirty="0" smtClean="0"/>
              <a:t>A state of the implementation in which each of the modules and functors available are associated with the vertices of </a:t>
            </a:r>
            <a:r>
              <a:rPr lang="en-US" b="1" i="1" dirty="0"/>
              <a:t>G </a:t>
            </a:r>
            <a:r>
              <a:rPr lang="en-US" dirty="0" smtClean="0"/>
              <a:t>according to the insertion rule</a:t>
            </a:r>
          </a:p>
          <a:p>
            <a:pPr marL="971550" lvl="1" indent="-514350">
              <a:buFont typeface="+mj-lt"/>
              <a:buAutoNum type="arabicPeriod"/>
            </a:pPr>
            <a:r>
              <a:rPr lang="en-US" dirty="0" smtClean="0"/>
              <a:t>The rule of evolution resulting from the applicability of functors are associated with transition vertices</a:t>
            </a:r>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63" y="533400"/>
            <a:ext cx="7126287"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091385"/>
      </p:ext>
    </p:extLst>
  </p:cSld>
  <p:clrMapOvr>
    <a:masterClrMapping/>
  </p:clrMapOvr>
  <p:timing>
    <p:tnLst>
      <p:par>
        <p:cTn id="1" dur="indefinite" restart="never" nodeType="tmRoot"/>
      </p:par>
    </p:tnLst>
  </p:timing>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One notes that the definition recovers the three phases of software development of a generic </a:t>
            </a:r>
            <a:r>
              <a:rPr lang="en-US" dirty="0" smtClean="0"/>
              <a:t>program</a:t>
            </a:r>
          </a:p>
          <a:p>
            <a:r>
              <a:rPr lang="en-US" dirty="0" smtClean="0"/>
              <a:t>To fix these ideas, following are some very simple architectures based on the examples of the preceding sections</a:t>
            </a:r>
          </a:p>
          <a:p>
            <a:r>
              <a:rPr lang="en-US" dirty="0" smtClean="0"/>
              <a:t>To begin, the example of graphical environments based on association tables may be represented so (the transition vertices implicitly represent the signature of functors </a:t>
            </a:r>
            <a:r>
              <a:rPr lang="en-US" dirty="0" smtClean="0">
                <a:latin typeface="Source Code Pro" panose="020B0509030403020204" pitchFamily="49" charset="0"/>
              </a:rPr>
              <a:t>ASSOC_TABLE</a:t>
            </a:r>
            <a:r>
              <a:rPr lang="en-US" dirty="0" smtClean="0"/>
              <a:t> → </a:t>
            </a:r>
            <a:r>
              <a:rPr lang="en-US" dirty="0" smtClean="0">
                <a:latin typeface="Source Code Pro" panose="020B0509030403020204" pitchFamily="49" charset="0"/>
              </a:rPr>
              <a:t>GRAPHIC_ENVIRONMENT</a:t>
            </a:r>
            <a:r>
              <a:rPr lang="en-US" dirty="0" smtClean="0"/>
              <a:t>):</a:t>
            </a:r>
            <a:endParaRPr lang="en-US" dirty="0"/>
          </a:p>
        </p:txBody>
      </p:sp>
    </p:spTree>
    <p:extLst>
      <p:ext uri="{BB962C8B-B14F-4D97-AF65-F5344CB8AC3E}">
        <p14:creationId xmlns:p14="http://schemas.microsoft.com/office/powerpoint/2010/main" val="798627413"/>
      </p:ext>
    </p:extLst>
  </p:cSld>
  <p:clrMapOvr>
    <a:masterClrMapping/>
  </p:clrMapOvr>
  <p:timing>
    <p:tnLst>
      <p:par>
        <p:cTn id="1" dur="indefinite" restart="never" nodeType="tmRoot"/>
      </p:par>
    </p:tnLst>
  </p:timing>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8229600" cy="5821363"/>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software architecture of the example of “generic composites” is the following (the transition vertex represents implicitly functors with the signature </a:t>
            </a:r>
            <a:r>
              <a:rPr lang="en-US" dirty="0" smtClean="0">
                <a:latin typeface="Source Code Pro" panose="020B0509030403020204" pitchFamily="49" charset="0"/>
              </a:rPr>
              <a:t>GRAPHIC_ELEM</a:t>
            </a:r>
            <a:r>
              <a:rPr lang="en-US" dirty="0" smtClean="0"/>
              <a:t> </a:t>
            </a:r>
            <a:r>
              <a:rPr lang="en-US" dirty="0"/>
              <a:t>→ </a:t>
            </a:r>
            <a:r>
              <a:rPr lang="en-US" dirty="0" smtClean="0">
                <a:latin typeface="Source Code Pro" panose="020B0509030403020204" pitchFamily="49" charset="0"/>
              </a:rPr>
              <a:t>GRAPHIC_ELEM</a:t>
            </a:r>
            <a:r>
              <a:rPr lang="en-US" dirty="0" smtClean="0"/>
              <a:t>):</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363" y="914028"/>
            <a:ext cx="6249273" cy="2667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455293"/>
      </p:ext>
    </p:extLst>
  </p:cSld>
  <p:clrMapOvr>
    <a:masterClrMapping/>
  </p:clrMapOvr>
  <p:timing>
    <p:tnLst>
      <p:par>
        <p:cTn id="1" dur="indefinite" restart="never" nodeType="tmRoot"/>
      </p:par>
    </p:tnLst>
  </p:timing>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endParaRPr lang="en-US" dirty="0" smtClean="0"/>
          </a:p>
          <a:p>
            <a:endParaRPr lang="en-US" dirty="0"/>
          </a:p>
          <a:p>
            <a:endParaRPr lang="en-US" dirty="0" smtClean="0"/>
          </a:p>
          <a:p>
            <a:pPr marL="0" indent="0">
              <a:buNone/>
            </a:pPr>
            <a:endParaRPr lang="en-US" dirty="0"/>
          </a:p>
          <a:p>
            <a:endParaRPr lang="en-US" dirty="0" smtClean="0"/>
          </a:p>
          <a:p>
            <a:r>
              <a:rPr lang="en-US" dirty="0" smtClean="0"/>
              <a:t>The example illustrates software architecture may posses loops</a:t>
            </a:r>
          </a:p>
          <a:p>
            <a:r>
              <a:rPr lang="en-US" dirty="0" smtClean="0"/>
              <a:t>Finally, here is an architecture of a binary functor constructing an optimization method (the transition vertex implicitly represents the signature </a:t>
            </a:r>
            <a:r>
              <a:rPr lang="en-US" dirty="0" smtClean="0">
                <a:latin typeface="Source Code Pro" panose="020B0509030403020204" pitchFamily="49" charset="0"/>
              </a:rPr>
              <a:t>METRIC_SPACE</a:t>
            </a:r>
            <a:r>
              <a:rPr lang="en-US" dirty="0" smtClean="0"/>
              <a:t> </a:t>
            </a:r>
            <a:r>
              <a:rPr lang="en-US" dirty="0"/>
              <a:t>→</a:t>
            </a:r>
            <a:r>
              <a:rPr lang="en-US" dirty="0" smtClean="0"/>
              <a:t> </a:t>
            </a:r>
            <a:r>
              <a:rPr lang="en-US" dirty="0" smtClean="0">
                <a:latin typeface="Source Code Pro" panose="020B0509030403020204" pitchFamily="49" charset="0"/>
              </a:rPr>
              <a:t>ORDER</a:t>
            </a:r>
            <a:r>
              <a:rPr lang="en-US" dirty="0" smtClean="0"/>
              <a:t> </a:t>
            </a:r>
            <a:r>
              <a:rPr lang="en-US" dirty="0"/>
              <a:t>→</a:t>
            </a:r>
            <a:r>
              <a:rPr lang="en-US" dirty="0" smtClean="0"/>
              <a:t> </a:t>
            </a:r>
            <a:r>
              <a:rPr lang="en-US" dirty="0" smtClean="0">
                <a:latin typeface="Source Code Pro" panose="020B0509030403020204" pitchFamily="49" charset="0"/>
              </a:rPr>
              <a:t>OPTIMIZATION</a:t>
            </a:r>
            <a:r>
              <a:rPr lang="en-US"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381000"/>
            <a:ext cx="43815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0436235"/>
      </p:ext>
    </p:extLst>
  </p:cSld>
  <p:clrMapOvr>
    <a:masterClrMapping/>
  </p:clrMapOvr>
  <p:timing>
    <p:tnLst>
      <p:par>
        <p:cTn id="1" dur="indefinite" restart="never" nodeType="tmRoot"/>
      </p:par>
    </p:tnLst>
  </p:timing>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0467" y="1581700"/>
            <a:ext cx="7983065" cy="349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248235"/>
      </p:ext>
    </p:extLst>
  </p:cSld>
  <p:clrMapOvr>
    <a:masterClrMapping/>
  </p:clrMapOvr>
  <p:timing>
    <p:tnLst>
      <p:par>
        <p:cTn id="1" dur="indefinite" restart="never" nodeType="tmRoot"/>
      </p:par>
    </p:tnLst>
  </p:timing>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the compatibility of signatures</a:t>
            </a:r>
            <a:endParaRPr lang="en-US" dirty="0"/>
          </a:p>
        </p:txBody>
      </p:sp>
      <p:sp>
        <p:nvSpPr>
          <p:cNvPr id="3" name="Content Placeholder 2"/>
          <p:cNvSpPr>
            <a:spLocks noGrp="1"/>
          </p:cNvSpPr>
          <p:nvPr>
            <p:ph idx="1"/>
          </p:nvPr>
        </p:nvSpPr>
        <p:spPr/>
        <p:txBody>
          <a:bodyPr>
            <a:normAutofit lnSpcReduction="10000"/>
          </a:bodyPr>
          <a:lstStyle/>
          <a:p>
            <a:r>
              <a:rPr lang="en-US" dirty="0" smtClean="0"/>
              <a:t>Compatibility between signatures proves a very important point of generic modular architectures in ML</a:t>
            </a:r>
          </a:p>
          <a:p>
            <a:r>
              <a:rPr lang="en-US" dirty="0" smtClean="0"/>
              <a:t>That property permits in fact an indication of immediate reusability and validates the modular components at our disposition</a:t>
            </a:r>
          </a:p>
          <a:p>
            <a:r>
              <a:rPr lang="en-US" dirty="0" smtClean="0"/>
              <a:t>It is thus opportune to be able to represent that relation within a specification graph</a:t>
            </a:r>
          </a:p>
          <a:p>
            <a:r>
              <a:rPr lang="en-US" dirty="0" smtClean="0"/>
              <a:t>To do this, one adds a new arc type:</a:t>
            </a:r>
            <a:endParaRPr lang="en-US" dirty="0"/>
          </a:p>
        </p:txBody>
      </p:sp>
    </p:spTree>
    <p:extLst>
      <p:ext uri="{BB962C8B-B14F-4D97-AF65-F5344CB8AC3E}">
        <p14:creationId xmlns:p14="http://schemas.microsoft.com/office/powerpoint/2010/main" val="540259080"/>
      </p:ext>
    </p:extLst>
  </p:cSld>
  <p:clrMapOvr>
    <a:masterClrMapping/>
  </p:clrMapOvr>
  <p:timing>
    <p:tnLst>
      <p:par>
        <p:cTn id="1" dur="indefinite" restart="never" nodeType="tmRoot"/>
      </p:par>
    </p:tnLst>
  </p:timing>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smtClean="0"/>
              <a:t>Definition : </a:t>
            </a:r>
            <a:r>
              <a:rPr lang="en-US" dirty="0" smtClean="0"/>
              <a:t>A </a:t>
            </a:r>
            <a:r>
              <a:rPr lang="en-US" i="1" dirty="0" smtClean="0"/>
              <a:t>compatibility arc</a:t>
            </a:r>
            <a:r>
              <a:rPr lang="en-US" dirty="0" smtClean="0"/>
              <a:t> relies on two simple vertices or two transition vertices S</a:t>
            </a:r>
            <a:r>
              <a:rPr lang="en-US" baseline="-25000" dirty="0" smtClean="0"/>
              <a:t>1</a:t>
            </a:r>
            <a:r>
              <a:rPr lang="en-US" dirty="0" smtClean="0"/>
              <a:t> and S</a:t>
            </a:r>
            <a:r>
              <a:rPr lang="en-US" baseline="-25000" dirty="0" smtClean="0"/>
              <a:t>2</a:t>
            </a:r>
            <a:r>
              <a:rPr lang="en-US" dirty="0" smtClean="0"/>
              <a:t> if S</a:t>
            </a:r>
            <a:r>
              <a:rPr lang="en-US" baseline="-25000" dirty="0" smtClean="0"/>
              <a:t>1</a:t>
            </a:r>
            <a:r>
              <a:rPr lang="en-US" dirty="0" smtClean="0"/>
              <a:t> is compatible with S</a:t>
            </a:r>
            <a:r>
              <a:rPr lang="en-US" baseline="-25000" dirty="0" smtClean="0"/>
              <a:t>2</a:t>
            </a:r>
            <a:r>
              <a:rPr lang="en-US" dirty="0" smtClean="0"/>
              <a:t>.</a:t>
            </a:r>
          </a:p>
          <a:p>
            <a:pPr marL="0" indent="0">
              <a:buNone/>
            </a:pPr>
            <a:endParaRPr lang="en-US" b="1" dirty="0"/>
          </a:p>
          <a:p>
            <a:r>
              <a:rPr lang="en-US" dirty="0" smtClean="0"/>
              <a:t>Graphically, compatibility arcs are distinguished from others by being dotted</a:t>
            </a:r>
          </a:p>
          <a:p>
            <a:r>
              <a:rPr lang="en-US" dirty="0" smtClean="0"/>
              <a:t>Here is an example based on these three compatible signatures: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4810125"/>
            <a:ext cx="508635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7077275"/>
      </p:ext>
    </p:extLst>
  </p:cSld>
  <p:clrMapOvr>
    <a:masterClrMapping/>
  </p:clrMapOvr>
  <p:timing>
    <p:tnLst>
      <p:par>
        <p:cTn id="1" dur="indefinite" restart="never" nodeType="tmRoot"/>
      </p:par>
    </p:tnLst>
  </p:timing>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smtClean="0"/>
          </a:p>
          <a:p>
            <a:endParaRPr lang="en-US" dirty="0"/>
          </a:p>
          <a:p>
            <a:endParaRPr lang="en-US" dirty="0" smtClean="0"/>
          </a:p>
          <a:p>
            <a:endParaRPr lang="en-US" dirty="0"/>
          </a:p>
          <a:p>
            <a:endParaRPr lang="en-US" dirty="0" smtClean="0"/>
          </a:p>
          <a:p>
            <a:r>
              <a:rPr lang="en-US" dirty="0" smtClean="0"/>
              <a:t>By virtue of the inclusions, </a:t>
            </a:r>
            <a:r>
              <a:rPr lang="en-US" dirty="0" smtClean="0">
                <a:latin typeface="Source Code Pro" panose="020B0509030403020204" pitchFamily="49" charset="0"/>
              </a:rPr>
              <a:t>S1</a:t>
            </a:r>
            <a:r>
              <a:rPr lang="en-US" dirty="0" smtClean="0"/>
              <a:t> is compatible with </a:t>
            </a:r>
            <a:r>
              <a:rPr lang="en-US" dirty="0" smtClean="0">
                <a:latin typeface="Source Code Pro" panose="020B0509030403020204" pitchFamily="49" charset="0"/>
              </a:rPr>
              <a:t>S2</a:t>
            </a:r>
            <a:r>
              <a:rPr lang="en-US" dirty="0" smtClean="0"/>
              <a:t> which is compatible with </a:t>
            </a:r>
            <a:r>
              <a:rPr lang="en-US" dirty="0" smtClean="0">
                <a:latin typeface="Source Code Pro" panose="020B0509030403020204" pitchFamily="49" charset="0"/>
              </a:rPr>
              <a:t>S3</a:t>
            </a:r>
          </a:p>
          <a:p>
            <a:r>
              <a:rPr lang="en-US" dirty="0" smtClean="0"/>
              <a:t>Also, the module </a:t>
            </a:r>
            <a:r>
              <a:rPr lang="en-US" dirty="0" smtClean="0">
                <a:latin typeface="Source Code Pro" panose="020B0509030403020204" pitchFamily="49" charset="0"/>
              </a:rPr>
              <a:t>M1</a:t>
            </a:r>
            <a:r>
              <a:rPr lang="en-US" dirty="0" smtClean="0"/>
              <a:t> satisfies all of </a:t>
            </a:r>
            <a:r>
              <a:rPr lang="en-US" dirty="0" smtClean="0">
                <a:latin typeface="Source Code Pro" panose="020B0509030403020204" pitchFamily="49" charset="0"/>
              </a:rPr>
              <a:t>S1</a:t>
            </a:r>
            <a:r>
              <a:rPr lang="en-US" dirty="0" smtClean="0"/>
              <a:t>, </a:t>
            </a:r>
            <a:r>
              <a:rPr lang="en-US" dirty="0" smtClean="0">
                <a:latin typeface="Source Code Pro" panose="020B0509030403020204" pitchFamily="49" charset="0"/>
              </a:rPr>
              <a:t>S2</a:t>
            </a:r>
            <a:r>
              <a:rPr lang="en-US" dirty="0" smtClean="0"/>
              <a:t> and </a:t>
            </a:r>
            <a:r>
              <a:rPr lang="en-US" dirty="0" smtClean="0">
                <a:latin typeface="Source Code Pro" panose="020B0509030403020204" pitchFamily="49" charset="0"/>
              </a:rPr>
              <a:t>S3</a:t>
            </a:r>
            <a:endParaRPr lang="en-US" dirty="0">
              <a:latin typeface="Source Code Pro" panose="020B050903040302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0" y="914400"/>
            <a:ext cx="5878513"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1370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It is possible to instantiate it in a variety of ways</a:t>
            </a:r>
          </a:p>
          <a:p>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1685925"/>
            <a:ext cx="6973887"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9095091"/>
      </p:ext>
    </p:extLst>
  </p:cSld>
  <p:clrMapOvr>
    <a:masterClrMapping/>
  </p:clrMapOvr>
  <p:timing>
    <p:tnLst>
      <p:par>
        <p:cTn id="1" dur="indefinite" restart="never" nodeType="tmRoot"/>
      </p:par>
    </p:tnLst>
  </p:timing>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dirty="0" smtClean="0"/>
              <a:t>Compatibility arcs permit a particular representation of the model of “generic module inheritance”</a:t>
            </a:r>
          </a:p>
          <a:p>
            <a:r>
              <a:rPr lang="en-US" dirty="0" smtClean="0"/>
              <a:t>Here is the general form of the model abridged:</a:t>
            </a:r>
          </a:p>
          <a:p>
            <a:endParaRPr lang="en-US" dirty="0"/>
          </a:p>
          <a:p>
            <a:endParaRPr lang="en-US" dirty="0" smtClean="0"/>
          </a:p>
          <a:p>
            <a:r>
              <a:rPr lang="en-US" dirty="0" smtClean="0"/>
              <a:t>The model is represented by the specification graph following where inheritance implies generally a compatibility arc back to the top from which we inherit: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8" y="3124200"/>
            <a:ext cx="50387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92748"/>
      </p:ext>
    </p:extLst>
  </p:cSld>
  <p:clrMapOvr>
    <a:masterClrMapping/>
  </p:clrMapOvr>
  <p:timing>
    <p:tnLst>
      <p:par>
        <p:cTn id="1" dur="indefinite" restart="never" nodeType="tmRoot"/>
      </p:par>
    </p:tnLst>
  </p:timing>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For example, the architecture of extension of a type of containers is the following (with application of a functor):</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3" y="590550"/>
            <a:ext cx="444817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469894"/>
      </p:ext>
    </p:extLst>
  </p:cSld>
  <p:clrMapOvr>
    <a:masterClrMapping/>
  </p:clrMapOvr>
  <p:timing>
    <p:tnLst>
      <p:par>
        <p:cTn id="1" dur="indefinite" restart="never" nodeType="tmRoot"/>
      </p:par>
    </p:tnLst>
  </p:timing>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Generic multiple inheritance is simply obtained by multiple inclusion:</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3" y="762000"/>
            <a:ext cx="7621587"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369549"/>
      </p:ext>
    </p:extLst>
  </p:cSld>
  <p:clrMapOvr>
    <a:masterClrMapping/>
  </p:clrMapOvr>
  <p:timing>
    <p:tnLst>
      <p:par>
        <p:cTn id="1" dur="indefinite" restart="never" nodeType="tmRoot"/>
      </p:par>
    </p:tnLst>
  </p:timing>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smtClean="0"/>
          </a:p>
          <a:p>
            <a:endParaRPr lang="en-US" dirty="0"/>
          </a:p>
          <a:p>
            <a:endParaRPr lang="en-US" dirty="0"/>
          </a:p>
          <a:p>
            <a:r>
              <a:rPr lang="en-US" dirty="0" smtClean="0"/>
              <a:t>The corresponding specification graph is:</a:t>
            </a:r>
          </a:p>
          <a:p>
            <a:endParaRPr lang="en-US"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3" y="762000"/>
            <a:ext cx="7621587"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560446"/>
      </p:ext>
    </p:extLst>
  </p:cSld>
  <p:clrMapOvr>
    <a:masterClrMapping/>
  </p:clrMapOvr>
  <p:timing>
    <p:tnLst>
      <p:par>
        <p:cTn id="1" dur="indefinite" restart="never" nodeType="tmRoot"/>
      </p:par>
    </p:tnLst>
  </p:timing>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841375"/>
            <a:ext cx="5105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94934"/>
      </p:ext>
    </p:extLst>
  </p:cSld>
  <p:clrMapOvr>
    <a:masterClrMapping/>
  </p:clrMapOvr>
  <p:timing>
    <p:tnLst>
      <p:par>
        <p:cTn id="1" dur="indefinite" restart="never" nodeType="tmRoot"/>
      </p:par>
    </p:tnLst>
  </p:timing>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Here is the software architecture of a program which corresponds to the union of two datatypes:</a:t>
            </a:r>
            <a:endParaRPr lang="en-US" dirty="0"/>
          </a:p>
        </p:txBody>
      </p:sp>
    </p:spTree>
    <p:extLst>
      <p:ext uri="{BB962C8B-B14F-4D97-AF65-F5344CB8AC3E}">
        <p14:creationId xmlns:p14="http://schemas.microsoft.com/office/powerpoint/2010/main" val="4059436178"/>
      </p:ext>
    </p:extLst>
  </p:cSld>
  <p:clrMapOvr>
    <a:masterClrMapping/>
  </p:clrMapOvr>
  <p:timing>
    <p:tnLst>
      <p:par>
        <p:cTn id="1" dur="indefinite" restart="never" nodeType="tmRoot"/>
      </p:par>
    </p:tnLst>
  </p:timing>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6005" y="381000"/>
            <a:ext cx="5471990" cy="574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6765330"/>
      </p:ext>
    </p:extLst>
  </p:cSld>
  <p:clrMapOvr>
    <a:masterClrMapping/>
  </p:clrMapOvr>
  <p:timing>
    <p:tnLst>
      <p:par>
        <p:cTn id="1" dur="indefinite" restart="never" nodeType="tmRoot"/>
      </p:par>
    </p:tnLst>
  </p:timing>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Finally, reconsider the “control of genericity” example proposed for finite automata which makes use of a higher order functor</a:t>
            </a:r>
          </a:p>
          <a:p>
            <a:r>
              <a:rPr lang="en-US" dirty="0" smtClean="0"/>
              <a:t>Here is the software architecture:</a:t>
            </a:r>
            <a:endParaRPr lang="en-US" dirty="0"/>
          </a:p>
        </p:txBody>
      </p:sp>
    </p:spTree>
    <p:extLst>
      <p:ext uri="{BB962C8B-B14F-4D97-AF65-F5344CB8AC3E}">
        <p14:creationId xmlns:p14="http://schemas.microsoft.com/office/powerpoint/2010/main" val="779204332"/>
      </p:ext>
    </p:extLst>
  </p:cSld>
  <p:clrMapOvr>
    <a:masterClrMapping/>
  </p:clrMapOvr>
  <p:timing>
    <p:tnLst>
      <p:par>
        <p:cTn id="1" dur="indefinite" restart="never" nodeType="tmRoot"/>
      </p:par>
    </p:tnLst>
  </p:timing>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850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Notice that here the private modules of the functor </a:t>
            </a:r>
            <a:r>
              <a:rPr lang="en-US" dirty="0" smtClean="0">
                <a:latin typeface="Source Code Pro" panose="020B0509030403020204" pitchFamily="49" charset="0"/>
              </a:rPr>
              <a:t>Automaton</a:t>
            </a:r>
            <a:r>
              <a:rPr lang="en-US" dirty="0" smtClean="0"/>
              <a:t> do not appear in the architecture because they are only part of the specific implementation of the functor</a:t>
            </a:r>
          </a:p>
          <a:p>
            <a:r>
              <a:rPr lang="en-US" dirty="0" smtClean="0"/>
              <a:t>Software architectures represent only the state of what is globally visible</a:t>
            </a:r>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475" y="457200"/>
            <a:ext cx="5859463"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4627095"/>
      </p:ext>
    </p:extLst>
  </p:cSld>
  <p:clrMapOvr>
    <a:masterClrMapping/>
  </p:clrMapOvr>
  <p:timing>
    <p:tnLst>
      <p:par>
        <p:cTn id="1" dur="indefinite" restart="never" nodeType="tmRoot"/>
      </p:par>
    </p:tnLst>
  </p:timing>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of software architecture</a:t>
            </a:r>
            <a:endParaRPr lang="en-US" dirty="0"/>
          </a:p>
        </p:txBody>
      </p:sp>
      <p:sp>
        <p:nvSpPr>
          <p:cNvPr id="5" name="Text Placeholder 4"/>
          <p:cNvSpPr>
            <a:spLocks noGrp="1"/>
          </p:cNvSpPr>
          <p:nvPr>
            <p:ph type="body" idx="1"/>
          </p:nvPr>
        </p:nvSpPr>
        <p:spPr/>
        <p:txBody>
          <a:bodyPr/>
          <a:lstStyle/>
          <a:p>
            <a:r>
              <a:rPr lang="en-US" dirty="0" smtClean="0"/>
              <a:t>Generic modular programming</a:t>
            </a:r>
            <a:endParaRPr lang="en-US" dirty="0"/>
          </a:p>
        </p:txBody>
      </p:sp>
    </p:spTree>
    <p:extLst>
      <p:ext uri="{BB962C8B-B14F-4D97-AF65-F5344CB8AC3E}">
        <p14:creationId xmlns:p14="http://schemas.microsoft.com/office/powerpoint/2010/main" val="42395965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These three spaces can coexist in the same program</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Interface and multiple instantiation are absent from most languages</a:t>
            </a:r>
          </a:p>
          <a:p>
            <a:r>
              <a:rPr lang="en-US" dirty="0" smtClean="0"/>
              <a:t>Multiple instantiation increases signature reuse and turns out we will see later to be natural in defining “functors”</a:t>
            </a:r>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371600"/>
            <a:ext cx="751681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985501"/>
      </p:ext>
    </p:extLst>
  </p:cSld>
  <p:clrMapOvr>
    <a:masterClrMapping/>
  </p:clrMapOvr>
  <p:timing>
    <p:tnLst>
      <p:par>
        <p:cTn id="1" dur="indefinite" restart="never" nodeType="tmRoot"/>
      </p:par>
    </p:tnLst>
  </p:timing>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04800"/>
            <a:ext cx="8229600" cy="5821363"/>
          </a:xfrm>
        </p:spPr>
        <p:txBody>
          <a:bodyPr/>
          <a:lstStyle/>
          <a:p>
            <a:r>
              <a:rPr lang="en-US" dirty="0" smtClean="0"/>
              <a:t>We will implement here some supplementary examples of modular and generic programs which will be a little more complete than the ones seen before</a:t>
            </a:r>
          </a:p>
          <a:p>
            <a:r>
              <a:rPr lang="en-US" dirty="0" smtClean="0"/>
              <a:t>The specification graphs and the software architectures permit their representation in a synthetic manner</a:t>
            </a:r>
            <a:endParaRPr lang="en-US" dirty="0"/>
          </a:p>
        </p:txBody>
      </p:sp>
    </p:spTree>
    <p:extLst>
      <p:ext uri="{BB962C8B-B14F-4D97-AF65-F5344CB8AC3E}">
        <p14:creationId xmlns:p14="http://schemas.microsoft.com/office/powerpoint/2010/main" val="2400884576"/>
      </p:ext>
    </p:extLst>
  </p:cSld>
  <p:clrMapOvr>
    <a:masterClrMapping/>
  </p:clrMapOvr>
  <p:timing>
    <p:tnLst>
      <p:par>
        <p:cTn id="1" dur="indefinite" restart="never" nodeType="tmRoot"/>
      </p:par>
    </p:tnLst>
  </p:timing>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software architectures</a:t>
            </a:r>
            <a:endParaRPr lang="en-US" dirty="0"/>
          </a:p>
        </p:txBody>
      </p:sp>
      <p:sp>
        <p:nvSpPr>
          <p:cNvPr id="3" name="Content Placeholder 2"/>
          <p:cNvSpPr>
            <a:spLocks noGrp="1"/>
          </p:cNvSpPr>
          <p:nvPr>
            <p:ph idx="1"/>
          </p:nvPr>
        </p:nvSpPr>
        <p:spPr/>
        <p:txBody>
          <a:bodyPr/>
          <a:lstStyle/>
          <a:p>
            <a:r>
              <a:rPr lang="en-US" dirty="0" smtClean="0"/>
              <a:t>Priority queues</a:t>
            </a:r>
          </a:p>
          <a:p>
            <a:r>
              <a:rPr lang="en-US" dirty="0" smtClean="0"/>
              <a:t>Management of signature hierarchies</a:t>
            </a:r>
          </a:p>
          <a:p>
            <a:r>
              <a:rPr lang="en-US" dirty="0" smtClean="0"/>
              <a:t>Building generic production lines</a:t>
            </a:r>
          </a:p>
          <a:p>
            <a:r>
              <a:rPr lang="en-US" dirty="0" smtClean="0"/>
              <a:t>Remarks on software architectures</a:t>
            </a:r>
          </a:p>
          <a:p>
            <a:endParaRPr lang="en-US" dirty="0"/>
          </a:p>
        </p:txBody>
      </p:sp>
    </p:spTree>
    <p:extLst>
      <p:ext uri="{BB962C8B-B14F-4D97-AF65-F5344CB8AC3E}">
        <p14:creationId xmlns:p14="http://schemas.microsoft.com/office/powerpoint/2010/main" val="3002054057"/>
      </p:ext>
    </p:extLst>
  </p:cSld>
  <p:clrMapOvr>
    <a:masterClrMapping/>
  </p:clrMapOvr>
  <p:timing>
    <p:tnLst>
      <p:par>
        <p:cTn id="1" dur="indefinite" restart="never" nodeType="tmRoot"/>
      </p:par>
    </p:tnLst>
  </p:timing>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queues</a:t>
            </a:r>
            <a:endParaRPr lang="en-US" dirty="0"/>
          </a:p>
        </p:txBody>
      </p:sp>
      <p:sp>
        <p:nvSpPr>
          <p:cNvPr id="3" name="Content Placeholder 2"/>
          <p:cNvSpPr>
            <a:spLocks noGrp="1"/>
          </p:cNvSpPr>
          <p:nvPr>
            <p:ph idx="1"/>
          </p:nvPr>
        </p:nvSpPr>
        <p:spPr/>
        <p:txBody>
          <a:bodyPr/>
          <a:lstStyle/>
          <a:p>
            <a:r>
              <a:rPr lang="en-US" dirty="0" smtClean="0"/>
              <a:t>Here first of all is an example that implies a chain of applications of two functors</a:t>
            </a:r>
          </a:p>
          <a:p>
            <a:r>
              <a:rPr lang="en-US" dirty="0" smtClean="0"/>
              <a:t>It is a prototype which generates priority queue types for the execution of processes </a:t>
            </a:r>
            <a:r>
              <a:rPr lang="en-US" i="1" dirty="0" smtClean="0"/>
              <a:t>(execution queues)</a:t>
            </a:r>
            <a:r>
              <a:rPr lang="en-US" dirty="0" smtClean="0"/>
              <a:t> based on priority queues</a:t>
            </a:r>
          </a:p>
          <a:p>
            <a:r>
              <a:rPr lang="en-US" dirty="0" smtClean="0"/>
              <a:t>Here is the set of specification signatures:</a:t>
            </a:r>
            <a:endParaRPr lang="en-US" dirty="0"/>
          </a:p>
        </p:txBody>
      </p:sp>
    </p:spTree>
    <p:extLst>
      <p:ext uri="{BB962C8B-B14F-4D97-AF65-F5344CB8AC3E}">
        <p14:creationId xmlns:p14="http://schemas.microsoft.com/office/powerpoint/2010/main" val="591860161"/>
      </p:ext>
    </p:extLst>
  </p:cSld>
  <p:clrMapOvr>
    <a:masterClrMapping/>
  </p:clrMapOvr>
  <p:timing>
    <p:tnLst>
      <p:par>
        <p:cTn id="1" dur="indefinite" restart="never" nodeType="tmRoot"/>
      </p:par>
    </p:tnLst>
  </p:timing>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endParaRPr lang="en-US" dirty="0" smtClean="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188" y="534988"/>
            <a:ext cx="4619625" cy="579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0522312"/>
      </p:ext>
    </p:extLst>
  </p:cSld>
  <p:clrMapOvr>
    <a:masterClrMapping/>
  </p:clrMapOvr>
  <p:timing>
    <p:tnLst>
      <p:par>
        <p:cTn id="1" dur="indefinite" restart="never" nodeType="tmRoot"/>
      </p:par>
    </p:tnLst>
  </p:timing>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0179" y="1367363"/>
            <a:ext cx="6563642" cy="384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2923698"/>
      </p:ext>
    </p:extLst>
  </p:cSld>
  <p:clrMapOvr>
    <a:masterClrMapping/>
  </p:clrMapOvr>
  <p:timing>
    <p:tnLst>
      <p:par>
        <p:cTn id="1" dur="indefinite" restart="never" nodeType="tmRoot"/>
      </p:par>
    </p:tnLst>
  </p:timing>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Let us emphasize again that this specification can be verified and compiled by the OCaml compiler in particular, as regards relations between types</a:t>
            </a:r>
          </a:p>
          <a:p>
            <a:r>
              <a:rPr lang="en-US" dirty="0" smtClean="0"/>
              <a:t>It is represented in the form of a specification graph in the following figure:</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113" y="3590925"/>
            <a:ext cx="6326187"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786375"/>
      </p:ext>
    </p:extLst>
  </p:cSld>
  <p:clrMapOvr>
    <a:masterClrMapping/>
  </p:clrMapOvr>
  <p:timing>
    <p:tnLst>
      <p:par>
        <p:cTn id="1" dur="indefinite" restart="never" nodeType="tmRoot"/>
      </p:par>
    </p:tnLst>
  </p:timing>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Note that here we illustrate the technique of the double signature (with and without preparation for masking) for the sets of ordered data (</a:t>
            </a:r>
            <a:r>
              <a:rPr lang="en-US" dirty="0" smtClean="0">
                <a:latin typeface="Source Code Pro" panose="020B0509030403020204" pitchFamily="49" charset="0"/>
              </a:rPr>
              <a:t>ORDER</a:t>
            </a:r>
            <a:r>
              <a:rPr lang="en-US" dirty="0" smtClean="0"/>
              <a:t> and </a:t>
            </a:r>
            <a:r>
              <a:rPr lang="en-US" dirty="0" smtClean="0">
                <a:latin typeface="Source Code Pro" panose="020B0509030403020204" pitchFamily="49" charset="0"/>
              </a:rPr>
              <a:t>ORDER_MASKED</a:t>
            </a:r>
            <a:r>
              <a:rPr lang="en-US" dirty="0" smtClean="0"/>
              <a:t> respectively)</a:t>
            </a:r>
          </a:p>
          <a:p>
            <a:r>
              <a:rPr lang="en-US" dirty="0" smtClean="0"/>
              <a:t>In fact, the signature </a:t>
            </a:r>
            <a:r>
              <a:rPr lang="en-US" dirty="0" smtClean="0">
                <a:latin typeface="Source Code Pro" panose="020B0509030403020204" pitchFamily="49" charset="0"/>
              </a:rPr>
              <a:t>ORDERED_CONTAINER</a:t>
            </a:r>
            <a:r>
              <a:rPr lang="en-US" dirty="0" smtClean="0"/>
              <a:t> specifies a modular association and as a consequence it can be satisfied by a signature with a module record</a:t>
            </a:r>
          </a:p>
        </p:txBody>
      </p:sp>
    </p:spTree>
    <p:extLst>
      <p:ext uri="{BB962C8B-B14F-4D97-AF65-F5344CB8AC3E}">
        <p14:creationId xmlns:p14="http://schemas.microsoft.com/office/powerpoint/2010/main" val="2124945857"/>
      </p:ext>
    </p:extLst>
  </p:cSld>
  <p:clrMapOvr>
    <a:masterClrMapping/>
  </p:clrMapOvr>
  <p:timing>
    <p:tnLst>
      <p:par>
        <p:cTn id="1" dur="indefinite" restart="never" nodeType="tmRoot"/>
      </p:par>
    </p:tnLst>
  </p:timing>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The second phase of development consists to give a minimal implementation to obtain the means of realizing execution queues</a:t>
            </a:r>
          </a:p>
          <a:p>
            <a:r>
              <a:rPr lang="en-US" dirty="0" smtClean="0"/>
              <a:t>Here are two functors which correspond with priority queues implemented with simple lists and another  a specialization of priority queues to obtain execution queues</a:t>
            </a:r>
          </a:p>
          <a:p>
            <a:r>
              <a:rPr lang="en-US" dirty="0" smtClean="0"/>
              <a:t>We add a process type that satisfies ORDER_MASK</a:t>
            </a:r>
          </a:p>
          <a:p>
            <a:r>
              <a:rPr lang="en-US" dirty="0" smtClean="0"/>
              <a:t>This contains the private elements which permit identifying a process in a unique manner (and for compatibility, it is equally an instance of </a:t>
            </a:r>
            <a:r>
              <a:rPr lang="en-US" dirty="0" smtClean="0">
                <a:latin typeface="Source Code Pro" panose="020B0509030403020204" pitchFamily="49" charset="0"/>
              </a:rPr>
              <a:t>ORDER</a:t>
            </a:r>
            <a:r>
              <a:rPr lang="en-US" dirty="0" smtClean="0"/>
              <a:t>):</a:t>
            </a:r>
            <a:endParaRPr lang="en-US" dirty="0"/>
          </a:p>
        </p:txBody>
      </p:sp>
    </p:spTree>
    <p:extLst>
      <p:ext uri="{BB962C8B-B14F-4D97-AF65-F5344CB8AC3E}">
        <p14:creationId xmlns:p14="http://schemas.microsoft.com/office/powerpoint/2010/main" val="2273292173"/>
      </p:ext>
    </p:extLst>
  </p:cSld>
  <p:clrMapOvr>
    <a:masterClrMapping/>
  </p:clrMapOvr>
  <p:timing>
    <p:tnLst>
      <p:par>
        <p:cTn id="1" dur="indefinite" restart="never" nodeType="tmRoot"/>
      </p:par>
    </p:tnLst>
  </p:timing>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9892" y="457200"/>
            <a:ext cx="6224216" cy="56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456385"/>
      </p:ext>
    </p:extLst>
  </p:cSld>
  <p:clrMapOvr>
    <a:masterClrMapping/>
  </p:clrMapOvr>
  <p:timing>
    <p:tnLst>
      <p:par>
        <p:cTn id="1" dur="indefinite" restart="never" nodeType="tmRoot"/>
      </p:par>
    </p:tnLst>
  </p:timing>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8705" y="1291157"/>
            <a:ext cx="6906589" cy="392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599666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Techniques for writing signatures</a:t>
            </a:r>
            <a:endParaRPr lang="en-US" dirty="0"/>
          </a:p>
        </p:txBody>
      </p:sp>
      <p:sp>
        <p:nvSpPr>
          <p:cNvPr id="5" name="Text Placeholder 4"/>
          <p:cNvSpPr>
            <a:spLocks noGrp="1"/>
          </p:cNvSpPr>
          <p:nvPr>
            <p:ph type="body" idx="1"/>
          </p:nvPr>
        </p:nvSpPr>
        <p:spPr/>
        <p:txBody>
          <a:bodyPr/>
          <a:lstStyle/>
          <a:p>
            <a:r>
              <a:rPr lang="en-US" dirty="0" smtClean="0"/>
              <a:t>Modular Programming</a:t>
            </a:r>
            <a:endParaRPr lang="en-US" dirty="0"/>
          </a:p>
        </p:txBody>
      </p:sp>
    </p:spTree>
    <p:extLst>
      <p:ext uri="{BB962C8B-B14F-4D97-AF65-F5344CB8AC3E}">
        <p14:creationId xmlns:p14="http://schemas.microsoft.com/office/powerpoint/2010/main" val="2818752424"/>
      </p:ext>
    </p:extLst>
  </p:cSld>
  <p:clrMapOvr>
    <a:masterClrMapping/>
  </p:clrMapOvr>
  <p:timing>
    <p:tnLst>
      <p:par>
        <p:cTn id="1" dur="indefinite" restart="never" nodeType="tmRoot"/>
      </p:par>
    </p:tnLst>
  </p:timing>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corresponding software architecture is obtained by incorporating the implementations into the specification graph:</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5" y="2017713"/>
            <a:ext cx="6278563"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902041"/>
      </p:ext>
    </p:extLst>
  </p:cSld>
  <p:clrMapOvr>
    <a:masterClrMapping/>
  </p:clrMapOvr>
  <p:timing>
    <p:tnLst>
      <p:par>
        <p:cTn id="1" dur="indefinite" restart="never" nodeType="tmRoot"/>
      </p:par>
    </p:tnLst>
  </p:timing>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67425"/>
          </a:xfrm>
        </p:spPr>
        <p:txBody>
          <a:bodyPr>
            <a:normAutofit/>
          </a:bodyPr>
          <a:lstStyle/>
          <a:p>
            <a:r>
              <a:rPr lang="en-US" sz="2400" dirty="0" smtClean="0"/>
              <a:t>From there, evolution to process queues is summarized by the application of the two functors, that is:</a:t>
            </a:r>
          </a:p>
          <a:p>
            <a:endParaRPr lang="en-US" sz="2400" dirty="0"/>
          </a:p>
          <a:p>
            <a:r>
              <a:rPr lang="en-US" sz="2400" dirty="0" smtClean="0"/>
              <a:t>We can then use the module </a:t>
            </a:r>
            <a:r>
              <a:rPr lang="en-US" sz="2400" dirty="0" smtClean="0">
                <a:latin typeface="Source Code Pro" panose="020B0509030403020204" pitchFamily="49" charset="0"/>
              </a:rPr>
              <a:t>Q</a:t>
            </a:r>
            <a:r>
              <a:rPr lang="en-US" sz="2400" dirty="0" smtClean="0"/>
              <a:t> (processes here are reduced simple input-output):</a:t>
            </a:r>
            <a:endParaRPr lang="en-US" sz="24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463" y="1295400"/>
            <a:ext cx="40290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147" y="2514600"/>
            <a:ext cx="7726363"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628755"/>
      </p:ext>
    </p:extLst>
  </p:cSld>
  <p:clrMapOvr>
    <a:masterClrMapping/>
  </p:clrMapOvr>
  <p:timing>
    <p:tnLst>
      <p:par>
        <p:cTn id="1" dur="indefinite" restart="never" nodeType="tmRoot"/>
      </p:par>
    </p:tnLst>
  </p:timing>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Management of signature hierarchies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The representation of compatibility permits the visualization of the links that exist between specifications of modules and functors always more specialized</a:t>
            </a:r>
          </a:p>
          <a:p>
            <a:r>
              <a:rPr lang="en-US" dirty="0" smtClean="0"/>
              <a:t>To the extent that such compatibility is a tributary of the names of elements of those signatures it is equally necessary sometimes to propose adaptions of those names after the creation of a principal hierarchy of compatibility</a:t>
            </a:r>
          </a:p>
          <a:p>
            <a:r>
              <a:rPr lang="en-US" dirty="0" smtClean="0"/>
              <a:t>By way of example, the below includes three signatures of container types:</a:t>
            </a:r>
            <a:endParaRPr lang="en-US" dirty="0"/>
          </a:p>
        </p:txBody>
      </p:sp>
    </p:spTree>
    <p:extLst>
      <p:ext uri="{BB962C8B-B14F-4D97-AF65-F5344CB8AC3E}">
        <p14:creationId xmlns:p14="http://schemas.microsoft.com/office/powerpoint/2010/main" val="1667763336"/>
      </p:ext>
    </p:extLst>
  </p:cSld>
  <p:clrMapOvr>
    <a:masterClrMapping/>
  </p:clrMapOvr>
  <p:timing>
    <p:tnLst>
      <p:par>
        <p:cTn id="1" dur="indefinite" restart="never" nodeType="tmRoot"/>
      </p:par>
    </p:tnLst>
  </p:timing>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0621" y="381000"/>
            <a:ext cx="5542758" cy="574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713600"/>
      </p:ext>
    </p:extLst>
  </p:cSld>
  <p:clrMapOvr>
    <a:masterClrMapping/>
  </p:clrMapOvr>
  <p:timing>
    <p:tnLst>
      <p:par>
        <p:cTn id="1" dur="indefinite" restart="never" nodeType="tmRoot"/>
      </p:par>
    </p:tnLst>
  </p:timing>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So, the signature </a:t>
            </a:r>
            <a:r>
              <a:rPr lang="en-US" dirty="0" smtClean="0">
                <a:latin typeface="Source Code Pro" panose="020B0509030403020204" pitchFamily="49" charset="0"/>
              </a:rPr>
              <a:t>LINEAR_CONTAINER</a:t>
            </a:r>
            <a:r>
              <a:rPr lang="en-US" dirty="0" smtClean="0"/>
              <a:t> is evidently compatible with </a:t>
            </a:r>
            <a:r>
              <a:rPr lang="en-US" dirty="0" smtClean="0">
                <a:latin typeface="Source Code Pro" panose="020B0509030403020204" pitchFamily="49" charset="0"/>
              </a:rPr>
              <a:t>CONTAINER</a:t>
            </a:r>
            <a:r>
              <a:rPr lang="en-US" dirty="0" smtClean="0"/>
              <a:t>, the signature </a:t>
            </a:r>
            <a:r>
              <a:rPr lang="en-US" dirty="0" smtClean="0">
                <a:latin typeface="Source Code Pro" panose="020B0509030403020204" pitchFamily="49" charset="0"/>
              </a:rPr>
              <a:t>BINTREE_CONTAINER</a:t>
            </a:r>
            <a:r>
              <a:rPr lang="en-US" dirty="0" smtClean="0"/>
              <a:t> not but only due to the naming of its elements</a:t>
            </a:r>
          </a:p>
          <a:p>
            <a:r>
              <a:rPr lang="en-US" dirty="0" smtClean="0"/>
              <a:t>Generic adaption of the names may be specified to realize that as:</a:t>
            </a:r>
            <a:endParaRPr lang="en-US" dirty="0"/>
          </a:p>
        </p:txBody>
      </p:sp>
    </p:spTree>
    <p:extLst>
      <p:ext uri="{BB962C8B-B14F-4D97-AF65-F5344CB8AC3E}">
        <p14:creationId xmlns:p14="http://schemas.microsoft.com/office/powerpoint/2010/main" val="2029131477"/>
      </p:ext>
    </p:extLst>
  </p:cSld>
  <p:clrMapOvr>
    <a:masterClrMapping/>
  </p:clrMapOvr>
  <p:timing>
    <p:tnLst>
      <p:par>
        <p:cTn id="1" dur="indefinite" restart="never" nodeType="tmRoot"/>
      </p:par>
    </p:tnLst>
  </p:timing>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endParaRPr lang="en-US" dirty="0" smtClean="0"/>
          </a:p>
          <a:p>
            <a:r>
              <a:rPr lang="en-US" dirty="0" smtClean="0"/>
              <a:t>The corresponding specification graph is thus:</a:t>
            </a:r>
          </a:p>
          <a:p>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3" y="542925"/>
            <a:ext cx="7926387"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1818424"/>
      </p:ext>
    </p:extLst>
  </p:cSld>
  <p:clrMapOvr>
    <a:masterClrMapping/>
  </p:clrMapOvr>
  <p:timing>
    <p:tnLst>
      <p:par>
        <p:cTn id="1" dur="indefinite" restart="never" nodeType="tmRoot"/>
      </p:par>
    </p:tnLst>
  </p:timing>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By this, all instances of </a:t>
            </a:r>
            <a:r>
              <a:rPr lang="en-US" dirty="0" smtClean="0">
                <a:latin typeface="Source Code Pro" panose="020B0509030403020204" pitchFamily="49" charset="0"/>
              </a:rPr>
              <a:t>BINTREE_CONTAINER</a:t>
            </a:r>
            <a:r>
              <a:rPr lang="en-US" dirty="0" smtClean="0"/>
              <a:t> may be integrated into the container hierarchy by post application of the functor:</a:t>
            </a:r>
            <a:endParaRPr lang="en-US" dirty="0"/>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3" y="609600"/>
            <a:ext cx="6935787"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7692589"/>
      </p:ext>
    </p:extLst>
  </p:cSld>
  <p:clrMapOvr>
    <a:masterClrMapping/>
  </p:clrMapOvr>
  <p:timing>
    <p:tnLst>
      <p:par>
        <p:cTn id="1" dur="indefinite" restart="never" nodeType="tmRoot"/>
      </p:par>
    </p:tnLst>
  </p:timing>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The module Tree’ is from now on an instance of the signature </a:t>
            </a:r>
            <a:r>
              <a:rPr lang="en-US" dirty="0" smtClean="0">
                <a:latin typeface="Source Code Pro" panose="020B0509030403020204" pitchFamily="49" charset="0"/>
              </a:rPr>
              <a:t>BINTREE_CONTAINER</a:t>
            </a:r>
            <a:r>
              <a:rPr lang="en-US" dirty="0" smtClean="0"/>
              <a:t> and the signature </a:t>
            </a:r>
            <a:r>
              <a:rPr lang="en-US" dirty="0" smtClean="0">
                <a:latin typeface="Source Code Pro" panose="020B0509030403020204" pitchFamily="49" charset="0"/>
              </a:rPr>
              <a:t>CONTAINER</a:t>
            </a:r>
            <a:endParaRPr lang="en-US" dirty="0">
              <a:latin typeface="Source Code Pro" panose="020B0509030403020204" pitchFamily="49" charset="0"/>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713" y="381000"/>
            <a:ext cx="5868987"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73629"/>
      </p:ext>
    </p:extLst>
  </p:cSld>
  <p:clrMapOvr>
    <a:masterClrMapping/>
  </p:clrMapOvr>
  <p:timing>
    <p:tnLst>
      <p:par>
        <p:cTn id="1" dur="indefinite" restart="never" nodeType="tmRoot"/>
      </p:par>
    </p:tnLst>
  </p:timing>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We remark that we have here simplified the body of the example and utilized a universal type</a:t>
            </a:r>
          </a:p>
          <a:p>
            <a:r>
              <a:rPr lang="en-US" dirty="0" smtClean="0"/>
              <a:t>It would be possible also to develop with a parallel hierarchy of signatures using only abstract types according to the “explicit generic modular programming” and integrate the adaptions generically to reutilize them</a:t>
            </a:r>
            <a:endParaRPr lang="en-US" dirty="0"/>
          </a:p>
        </p:txBody>
      </p:sp>
    </p:spTree>
    <p:extLst>
      <p:ext uri="{BB962C8B-B14F-4D97-AF65-F5344CB8AC3E}">
        <p14:creationId xmlns:p14="http://schemas.microsoft.com/office/powerpoint/2010/main" val="1830210264"/>
      </p:ext>
    </p:extLst>
  </p:cSld>
  <p:clrMapOvr>
    <a:masterClrMapping/>
  </p:clrMapOvr>
  <p:timing>
    <p:tnLst>
      <p:par>
        <p:cTn id="1" dur="indefinite" restart="never" nodeType="tmRoot"/>
      </p:par>
    </p:tnLst>
  </p:timing>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generic production lines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Here is a new implementation of “production lines”</a:t>
            </a:r>
          </a:p>
          <a:p>
            <a:r>
              <a:rPr lang="en-US" dirty="0" smtClean="0"/>
              <a:t>The idea here is to be able to connect lines which are not necessarily based on the same implementation and on the same types</a:t>
            </a:r>
          </a:p>
          <a:p>
            <a:r>
              <a:rPr lang="en-US" dirty="0" smtClean="0"/>
              <a:t>The lines may be simple containers, flows, treadmills, etc.</a:t>
            </a:r>
          </a:p>
          <a:p>
            <a:r>
              <a:rPr lang="en-US" dirty="0" smtClean="0"/>
              <a:t>Here, first of all the minimal specification of a general type of production lines, as well as one of its specializations which imposes a representation in the form of flows (according to an earlier presented technique):</a:t>
            </a:r>
            <a:endParaRPr lang="en-US" dirty="0"/>
          </a:p>
        </p:txBody>
      </p:sp>
    </p:spTree>
    <p:extLst>
      <p:ext uri="{BB962C8B-B14F-4D97-AF65-F5344CB8AC3E}">
        <p14:creationId xmlns:p14="http://schemas.microsoft.com/office/powerpoint/2010/main" val="1570203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Techniques for writing signatures</a:t>
            </a:r>
            <a:endParaRPr lang="en-US" dirty="0"/>
          </a:p>
        </p:txBody>
      </p:sp>
      <p:sp>
        <p:nvSpPr>
          <p:cNvPr id="5" name="Content Placeholder 4"/>
          <p:cNvSpPr>
            <a:spLocks noGrp="1"/>
          </p:cNvSpPr>
          <p:nvPr>
            <p:ph idx="1"/>
          </p:nvPr>
        </p:nvSpPr>
        <p:spPr/>
        <p:txBody>
          <a:bodyPr/>
          <a:lstStyle/>
          <a:p>
            <a:r>
              <a:rPr lang="en-US" dirty="0" smtClean="0"/>
              <a:t>Signatures as a means of specification and interface</a:t>
            </a:r>
          </a:p>
          <a:p>
            <a:r>
              <a:rPr lang="en-US" dirty="0" smtClean="0"/>
              <a:t>The limitations of signatures as specifications</a:t>
            </a:r>
          </a:p>
          <a:p>
            <a:r>
              <a:rPr lang="en-US" dirty="0" smtClean="0"/>
              <a:t>Mitigation of the limitations of specification via signatures</a:t>
            </a:r>
          </a:p>
          <a:p>
            <a:r>
              <a:rPr lang="en-US" dirty="0" smtClean="0"/>
              <a:t>The generalization of signatures</a:t>
            </a:r>
          </a:p>
          <a:p>
            <a:r>
              <a:rPr lang="en-US" dirty="0" smtClean="0"/>
              <a:t>Signatures and the functional or imperative style</a:t>
            </a:r>
            <a:endParaRPr lang="en-US" dirty="0"/>
          </a:p>
        </p:txBody>
      </p:sp>
    </p:spTree>
    <p:extLst>
      <p:ext uri="{BB962C8B-B14F-4D97-AF65-F5344CB8AC3E}">
        <p14:creationId xmlns:p14="http://schemas.microsoft.com/office/powerpoint/2010/main" val="2742114096"/>
      </p:ext>
    </p:extLst>
  </p:cSld>
  <p:clrMapOvr>
    <a:masterClrMapping/>
  </p:clrMapOvr>
  <p:timing>
    <p:tnLst>
      <p:par>
        <p:cTn id="1" dur="indefinite" restart="never" nodeType="tmRoot"/>
      </p:par>
    </p:tnLst>
  </p:timing>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8078" y="304800"/>
            <a:ext cx="7247844" cy="58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087051"/>
      </p:ext>
    </p:extLst>
  </p:cSld>
  <p:clrMapOvr>
    <a:masterClrMapping/>
  </p:clrMapOvr>
  <p:timing>
    <p:tnLst>
      <p:par>
        <p:cTn id="1" dur="indefinite" restart="never" nodeType="tmRoot"/>
      </p:par>
    </p:tnLst>
  </p:timing>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We can also give ourselves a signature of “functor connectors” which imposes the entry of a production line necessarily comes from the exit of another production line:</a:t>
            </a:r>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2819400"/>
            <a:ext cx="6545263"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4122495"/>
      </p:ext>
    </p:extLst>
  </p:cSld>
  <p:clrMapOvr>
    <a:masterClrMapping/>
  </p:clrMapOvr>
  <p:timing>
    <p:tnLst>
      <p:par>
        <p:cTn id="1" dur="indefinite" restart="never" nodeType="tmRoot"/>
      </p:par>
    </p:tnLst>
  </p:timing>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The set of signatures is represented in the following figure:</a:t>
            </a: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63" y="1676400"/>
            <a:ext cx="7126287"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4452179"/>
      </p:ext>
    </p:extLst>
  </p:cSld>
  <p:clrMapOvr>
    <a:masterClrMapping/>
  </p:clrMapOvr>
  <p:timing>
    <p:tnLst>
      <p:par>
        <p:cTn id="1" dur="indefinite" restart="never" nodeType="tmRoot"/>
      </p:par>
    </p:tnLst>
  </p:timing>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dirty="0" smtClean="0"/>
              <a:t>Consider now maintaining two different implementations of the signature </a:t>
            </a:r>
            <a:r>
              <a:rPr lang="en-US" dirty="0" smtClean="0">
                <a:latin typeface="Source Code Pro" panose="020B0509030403020204" pitchFamily="49" charset="0"/>
              </a:rPr>
              <a:t>STREAM</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Here is a functor which satisfies the signature P_LINE_STREAM_F</a:t>
            </a:r>
          </a:p>
          <a:p>
            <a:r>
              <a:rPr lang="en-US" dirty="0" smtClean="0"/>
              <a:t>It is also a generic representation of production lines which produces suites of random binary numbers</a:t>
            </a:r>
          </a:p>
          <a:p>
            <a:endParaRPr lang="en-US" dirty="0" smtClean="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1143000"/>
            <a:ext cx="767873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356770"/>
      </p:ext>
    </p:extLst>
  </p:cSld>
  <p:clrMapOvr>
    <a:masterClrMapping/>
  </p:clrMapOvr>
  <p:timing>
    <p:tnLst>
      <p:par>
        <p:cTn id="1" dur="indefinite" restart="never" nodeType="tmRoot"/>
      </p:par>
    </p:tnLst>
  </p:timing>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494" y="1119683"/>
            <a:ext cx="7059011" cy="4267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7016804"/>
      </p:ext>
    </p:extLst>
  </p:cSld>
  <p:clrMapOvr>
    <a:masterClrMapping/>
  </p:clrMapOvr>
  <p:timing>
    <p:tnLst>
      <p:par>
        <p:cTn id="1" dur="indefinite" restart="never" nodeType="tmRoot"/>
      </p:par>
    </p:tnLst>
  </p:timing>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800" dirty="0"/>
              <a:t>Finally, here is a functor that satisfies </a:t>
            </a:r>
            <a:r>
              <a:rPr lang="en-US" sz="2800" dirty="0">
                <a:latin typeface="Source Code Pro" panose="020B0509030403020204" pitchFamily="49" charset="0"/>
              </a:rPr>
              <a:t>P_LINE_TRANSFORM_F</a:t>
            </a:r>
            <a:r>
              <a:rPr lang="en-US" sz="2800" dirty="0"/>
              <a:t> permitting generation of compressed production lines according to the following principal :</a:t>
            </a:r>
          </a:p>
          <a:p>
            <a:pPr lvl="1"/>
            <a:r>
              <a:rPr lang="en-US" dirty="0" smtClean="0"/>
              <a:t>If the element </a:t>
            </a:r>
            <a:r>
              <a:rPr lang="en-US" i="1" dirty="0" smtClean="0"/>
              <a:t>E</a:t>
            </a:r>
            <a:r>
              <a:rPr lang="en-US" dirty="0" smtClean="0"/>
              <a:t> is repeated into the production line </a:t>
            </a:r>
            <a:r>
              <a:rPr lang="en-US" i="1" dirty="0" smtClean="0"/>
              <a:t>n </a:t>
            </a:r>
            <a:r>
              <a:rPr lang="en-US" dirty="0" smtClean="0"/>
              <a:t>times, then the production reduces this repetition into a unique element </a:t>
            </a:r>
            <a:r>
              <a:rPr lang="en-US" i="1" dirty="0" smtClean="0"/>
              <a:t>(n, E)</a:t>
            </a:r>
            <a:r>
              <a:rPr lang="en-US" dirty="0" smtClean="0"/>
              <a:t> (the run length encoding compression method):</a:t>
            </a:r>
          </a:p>
        </p:txBody>
      </p:sp>
    </p:spTree>
    <p:extLst>
      <p:ext uri="{BB962C8B-B14F-4D97-AF65-F5344CB8AC3E}">
        <p14:creationId xmlns:p14="http://schemas.microsoft.com/office/powerpoint/2010/main" val="2051630242"/>
      </p:ext>
    </p:extLst>
  </p:cSld>
  <p:clrMapOvr>
    <a:masterClrMapping/>
  </p:clrMapOvr>
  <p:timing>
    <p:tnLst>
      <p:par>
        <p:cTn id="1" dur="indefinite" restart="never" nodeType="tmRoot"/>
      </p:par>
    </p:tnLst>
  </p:timing>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4420" y="228600"/>
            <a:ext cx="6815159"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6038346"/>
      </p:ext>
    </p:extLst>
  </p:cSld>
  <p:clrMapOvr>
    <a:masterClrMapping/>
  </p:clrMapOvr>
  <p:timing>
    <p:tnLst>
      <p:par>
        <p:cTn id="1" dur="indefinite" restart="never" nodeType="tmRoot"/>
      </p:par>
    </p:tnLst>
  </p:timing>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Even if the compression of an already compressed production line can have little “compressive effect”, we can nevertheless show that its application is possible and thus obtain three chained production lines:</a:t>
            </a:r>
            <a:endParaRPr lang="en-US" dirty="0"/>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8" y="2971800"/>
            <a:ext cx="7793037"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1060132"/>
      </p:ext>
    </p:extLst>
  </p:cSld>
  <p:clrMapOvr>
    <a:masterClrMapping/>
  </p:clrMapOvr>
  <p:timing>
    <p:tnLst>
      <p:par>
        <p:cTn id="1" dur="indefinite" restart="never" nodeType="tmRoot"/>
      </p:par>
    </p:tnLst>
  </p:timing>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 on software architectures</a:t>
            </a:r>
            <a:endParaRPr lang="en-US" dirty="0"/>
          </a:p>
        </p:txBody>
      </p:sp>
      <p:sp>
        <p:nvSpPr>
          <p:cNvPr id="3" name="Content Placeholder 2"/>
          <p:cNvSpPr>
            <a:spLocks noGrp="1"/>
          </p:cNvSpPr>
          <p:nvPr>
            <p:ph idx="1"/>
          </p:nvPr>
        </p:nvSpPr>
        <p:spPr/>
        <p:txBody>
          <a:bodyPr>
            <a:normAutofit lnSpcReduction="10000"/>
          </a:bodyPr>
          <a:lstStyle/>
          <a:p>
            <a:r>
              <a:rPr lang="en-US" dirty="0" smtClean="0"/>
              <a:t>After the examples of the preceding slides illustrating certain possibilities of software architectures, two remarks result:</a:t>
            </a:r>
          </a:p>
          <a:p>
            <a:pPr lvl="1"/>
            <a:r>
              <a:rPr lang="en-US" i="1" dirty="0" smtClean="0"/>
              <a:t>The connection of architectures.</a:t>
            </a:r>
          </a:p>
          <a:p>
            <a:pPr lvl="2"/>
            <a:r>
              <a:rPr lang="en-US" dirty="0" smtClean="0"/>
              <a:t>The more an architecture expresses generic links (and thus in the form of functors), the more better suited it is to adaptability and reusability and is furthermore precise in its relation to the specification</a:t>
            </a:r>
          </a:p>
          <a:p>
            <a:pPr lvl="2"/>
            <a:r>
              <a:rPr lang="en-US" dirty="0" smtClean="0"/>
              <a:t>In other words, the more an architecture contains arcs, the more it represents an architecture of generic specification rich with possibilities</a:t>
            </a:r>
          </a:p>
        </p:txBody>
      </p:sp>
    </p:spTree>
    <p:extLst>
      <p:ext uri="{BB962C8B-B14F-4D97-AF65-F5344CB8AC3E}">
        <p14:creationId xmlns:p14="http://schemas.microsoft.com/office/powerpoint/2010/main" val="2693708802"/>
      </p:ext>
    </p:extLst>
  </p:cSld>
  <p:clrMapOvr>
    <a:masterClrMapping/>
  </p:clrMapOvr>
  <p:timing>
    <p:tnLst>
      <p:par>
        <p:cTn id="1" dur="indefinite" restart="never" nodeType="tmRoot"/>
      </p:par>
    </p:tnLst>
  </p:timing>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lvl="2"/>
            <a:r>
              <a:rPr lang="en-US" dirty="0" smtClean="0"/>
              <a:t>Certainly there is no obligation to express the relations between modules by interposed functors</a:t>
            </a:r>
          </a:p>
          <a:p>
            <a:pPr lvl="2"/>
            <a:r>
              <a:rPr lang="en-US" dirty="0" smtClean="0"/>
              <a:t>As has been remarked, the choice of a construction style will rarely dictate definitive rules</a:t>
            </a:r>
          </a:p>
          <a:p>
            <a:pPr lvl="2"/>
            <a:r>
              <a:rPr lang="en-US" dirty="0" smtClean="0"/>
              <a:t>Generic programming is more complicated, more technical, more technique and the generalizations it allows are not always indispensable</a:t>
            </a:r>
          </a:p>
          <a:p>
            <a:pPr lvl="2"/>
            <a:r>
              <a:rPr lang="en-US" dirty="0" smtClean="0"/>
              <a:t>For example, it is usual to simplify a task and directly use the components of the standard libraries</a:t>
            </a:r>
          </a:p>
          <a:p>
            <a:pPr lvl="2"/>
            <a:r>
              <a:rPr lang="en-US" dirty="0" smtClean="0"/>
              <a:t>It is also often convenient to associate modules of global definitions with programs</a:t>
            </a:r>
          </a:p>
          <a:p>
            <a:pPr lvl="2"/>
            <a:r>
              <a:rPr lang="en-US" dirty="0" smtClean="0"/>
              <a:t>However, each time a link is not expressed in generic form – and thus the vertices of the specification graph are not connected with others – it implies the links are fixed at the level of implementation (“direct links”) with the associated inconveniences</a:t>
            </a:r>
            <a:endParaRPr lang="en-US" dirty="0"/>
          </a:p>
        </p:txBody>
      </p:sp>
    </p:spTree>
    <p:extLst>
      <p:ext uri="{BB962C8B-B14F-4D97-AF65-F5344CB8AC3E}">
        <p14:creationId xmlns:p14="http://schemas.microsoft.com/office/powerpoint/2010/main" val="3049615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Modules are certainly not an original construction of ML languages</a:t>
            </a:r>
          </a:p>
          <a:p>
            <a:r>
              <a:rPr lang="en-US" dirty="0" smtClean="0"/>
              <a:t>They exist in most current programming languages (in some form)</a:t>
            </a:r>
          </a:p>
          <a:p>
            <a:r>
              <a:rPr lang="en-US" dirty="0" smtClean="0"/>
              <a:t>However, ML modules possess specifics:</a:t>
            </a:r>
          </a:p>
          <a:p>
            <a:pPr lvl="1"/>
            <a:r>
              <a:rPr lang="en-US" dirty="0" smtClean="0"/>
              <a:t>The type system includes them in their own right</a:t>
            </a:r>
          </a:p>
          <a:p>
            <a:pPr lvl="2"/>
            <a:r>
              <a:rPr lang="en-US" dirty="0" smtClean="0"/>
              <a:t>Each module possesses a unique type: it is an instance of this type and recognized as such by the type system</a:t>
            </a:r>
          </a:p>
          <a:p>
            <a:pPr lvl="2"/>
            <a:r>
              <a:rPr lang="en-US" dirty="0" smtClean="0"/>
              <a:t>From this point of view, a module resembles a typed value like an integer or a character string</a:t>
            </a:r>
          </a:p>
          <a:p>
            <a:pPr lvl="2"/>
            <a:r>
              <a:rPr lang="en-US" dirty="0" smtClean="0"/>
              <a:t>The typing system can thus extend to the global properties of a program and intervene in the elaboration and validation of a software architecture</a:t>
            </a:r>
            <a:endParaRPr lang="en-US" dirty="0"/>
          </a:p>
        </p:txBody>
      </p:sp>
    </p:spTree>
    <p:extLst>
      <p:ext uri="{BB962C8B-B14F-4D97-AF65-F5344CB8AC3E}">
        <p14:creationId xmlns:p14="http://schemas.microsoft.com/office/powerpoint/2010/main" val="5844805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Signatures as a means of specification and interface</a:t>
            </a:r>
            <a:endParaRPr lang="en-US" dirty="0"/>
          </a:p>
        </p:txBody>
      </p:sp>
      <p:sp>
        <p:nvSpPr>
          <p:cNvPr id="3" name="Content Placeholder 2"/>
          <p:cNvSpPr>
            <a:spLocks noGrp="1"/>
          </p:cNvSpPr>
          <p:nvPr>
            <p:ph idx="1"/>
          </p:nvPr>
        </p:nvSpPr>
        <p:spPr/>
        <p:txBody>
          <a:bodyPr/>
          <a:lstStyle/>
          <a:p>
            <a:r>
              <a:rPr lang="en-US" dirty="0" smtClean="0"/>
              <a:t>Explicit typing of modules showcases signatures as a means of interface specification</a:t>
            </a:r>
          </a:p>
          <a:p>
            <a:pPr lvl="1"/>
            <a:r>
              <a:rPr lang="en-US" i="1" dirty="0" smtClean="0"/>
              <a:t>Formal description: </a:t>
            </a:r>
            <a:r>
              <a:rPr lang="en-US" dirty="0" smtClean="0"/>
              <a:t>The prior elaboration of signatures permits the design of programs without having to face the practical problems of implementation</a:t>
            </a:r>
          </a:p>
          <a:p>
            <a:pPr lvl="2"/>
            <a:r>
              <a:rPr lang="en-US" dirty="0" smtClean="0"/>
              <a:t>Focus on organization of name spaces, relations and constraints</a:t>
            </a:r>
            <a:endParaRPr lang="en-US" dirty="0"/>
          </a:p>
        </p:txBody>
      </p:sp>
    </p:spTree>
    <p:extLst>
      <p:ext uri="{BB962C8B-B14F-4D97-AF65-F5344CB8AC3E}">
        <p14:creationId xmlns:p14="http://schemas.microsoft.com/office/powerpoint/2010/main" val="2230675557"/>
      </p:ext>
    </p:extLst>
  </p:cSld>
  <p:clrMapOvr>
    <a:masterClrMapping/>
  </p:clrMapOvr>
  <p:timing>
    <p:tnLst>
      <p:par>
        <p:cTn id="1" dur="indefinite" restart="never" nodeType="tmRoot"/>
      </p:par>
    </p:tnLst>
  </p:timing>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lvl="1"/>
            <a:r>
              <a:rPr lang="en-US" i="1" dirty="0" smtClean="0"/>
              <a:t>Exhaustiveness of the representation.</a:t>
            </a:r>
            <a:endParaRPr lang="en-US" dirty="0" smtClean="0"/>
          </a:p>
          <a:p>
            <a:pPr lvl="2"/>
            <a:r>
              <a:rPr lang="en-US" dirty="0" smtClean="0"/>
              <a:t>We deliberately limited software architectures to have a representation of the important properties, that being, the multiplicity of implementations, the compatibility of signatures and the evolution of architecture</a:t>
            </a:r>
          </a:p>
          <a:p>
            <a:pPr lvl="2"/>
            <a:r>
              <a:rPr lang="en-US" dirty="0" smtClean="0"/>
              <a:t>We could render more exhaustively (for example, the point of view of sub and super modules) or more precisely and more formally (for example, the point of view of functor application), but, the idea was here to offer a simple graphical means of direct aid to the programmer</a:t>
            </a:r>
          </a:p>
          <a:p>
            <a:pPr lvl="2"/>
            <a:r>
              <a:rPr lang="en-US" dirty="0" smtClean="0"/>
              <a:t>We note however that it is easy to add information related to the structuring that includes package specification:</a:t>
            </a:r>
          </a:p>
          <a:p>
            <a:pPr lvl="3"/>
            <a:r>
              <a:rPr lang="en-US" dirty="0" smtClean="0"/>
              <a:t>It is sufficient for example, to enclose the respective vertices</a:t>
            </a:r>
            <a:endParaRPr lang="en-US" dirty="0"/>
          </a:p>
        </p:txBody>
      </p:sp>
    </p:spTree>
    <p:extLst>
      <p:ext uri="{BB962C8B-B14F-4D97-AF65-F5344CB8AC3E}">
        <p14:creationId xmlns:p14="http://schemas.microsoft.com/office/powerpoint/2010/main" val="141031553"/>
      </p:ext>
    </p:extLst>
  </p:cSld>
  <p:clrMapOvr>
    <a:masterClrMapping/>
  </p:clrMapOvr>
  <p:timing>
    <p:tnLst>
      <p:par>
        <p:cTn id="1" dur="indefinite" restart="never" nodeType="tmRoot"/>
      </p:par>
    </p:tnLst>
  </p:timing>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pPr marL="0" indent="0">
              <a:buNone/>
            </a:pPr>
            <a:r>
              <a:rPr lang="en-US" dirty="0" smtClean="0"/>
              <a:t>P</a:t>
            </a:r>
            <a:r>
              <a:rPr lang="fr-FR" dirty="0" err="1" smtClean="0"/>
              <a:t>rogrammation</a:t>
            </a:r>
            <a:r>
              <a:rPr lang="fr-FR" dirty="0" smtClean="0"/>
              <a:t> </a:t>
            </a:r>
            <a:r>
              <a:rPr lang="fr-FR" dirty="0"/>
              <a:t>fonctionnelle, générique et objet: une introduction avec le langage </a:t>
            </a:r>
            <a:r>
              <a:rPr lang="fr-FR" dirty="0" smtClean="0"/>
              <a:t>OCaml  - </a:t>
            </a:r>
            <a:r>
              <a:rPr lang="fr-FR" dirty="0" err="1" smtClean="0"/>
              <a:t>Narbel</a:t>
            </a:r>
            <a:r>
              <a:rPr lang="fr-FR" dirty="0" smtClean="0"/>
              <a:t>, P. 2005</a:t>
            </a:r>
          </a:p>
          <a:p>
            <a:pPr marL="0" indent="0">
              <a:buNone/>
            </a:pPr>
            <a:endParaRPr lang="en-US" dirty="0"/>
          </a:p>
        </p:txBody>
      </p:sp>
    </p:spTree>
    <p:extLst>
      <p:ext uri="{BB962C8B-B14F-4D97-AF65-F5344CB8AC3E}">
        <p14:creationId xmlns:p14="http://schemas.microsoft.com/office/powerpoint/2010/main" val="5673549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2"/>
            <a:r>
              <a:rPr lang="en-US" dirty="0" smtClean="0"/>
              <a:t>Only in the 2</a:t>
            </a:r>
            <a:r>
              <a:rPr lang="en-US" baseline="30000" dirty="0" smtClean="0"/>
              <a:t>nd</a:t>
            </a:r>
            <a:r>
              <a:rPr lang="en-US" dirty="0" smtClean="0"/>
              <a:t> phase we undertake implementation</a:t>
            </a:r>
          </a:p>
          <a:p>
            <a:pPr lvl="2"/>
            <a:r>
              <a:rPr lang="en-US" dirty="0" smtClean="0"/>
              <a:t>The implementation of a program is then based on the collection of pre-existing signatures</a:t>
            </a:r>
          </a:p>
          <a:p>
            <a:pPr lvl="1"/>
            <a:r>
              <a:rPr lang="en-US" i="1" dirty="0" smtClean="0"/>
              <a:t>Transmission of documentation.</a:t>
            </a:r>
          </a:p>
          <a:p>
            <a:pPr lvl="2"/>
            <a:r>
              <a:rPr lang="en-US" dirty="0" smtClean="0"/>
              <a:t>Signatures lend themselves to the transmission of an abridged form of possibilities their bodies offer the potential user</a:t>
            </a:r>
          </a:p>
          <a:p>
            <a:pPr lvl="2"/>
            <a:r>
              <a:rPr lang="en-US" dirty="0" smtClean="0"/>
              <a:t>These links between signatures and modules thus induce a method of production of programs that is both measured and thoughtful. This method applied during program development takes a certain thoroughness.</a:t>
            </a:r>
            <a:endParaRPr lang="en-US" dirty="0"/>
          </a:p>
        </p:txBody>
      </p:sp>
    </p:spTree>
    <p:extLst>
      <p:ext uri="{BB962C8B-B14F-4D97-AF65-F5344CB8AC3E}">
        <p14:creationId xmlns:p14="http://schemas.microsoft.com/office/powerpoint/2010/main" val="26140054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limitations of signatures as specifications</a:t>
            </a:r>
            <a:endParaRPr lang="en-US" dirty="0"/>
          </a:p>
        </p:txBody>
      </p:sp>
      <p:sp>
        <p:nvSpPr>
          <p:cNvPr id="3" name="Content Placeholder 2"/>
          <p:cNvSpPr>
            <a:spLocks noGrp="1"/>
          </p:cNvSpPr>
          <p:nvPr>
            <p:ph idx="1"/>
          </p:nvPr>
        </p:nvSpPr>
        <p:spPr/>
        <p:txBody>
          <a:bodyPr/>
          <a:lstStyle/>
          <a:p>
            <a:r>
              <a:rPr lang="en-US" dirty="0" smtClean="0"/>
              <a:t>Signatures can only include properties whose verification can be established by the type-system</a:t>
            </a:r>
          </a:p>
          <a:p>
            <a:r>
              <a:rPr lang="en-US" dirty="0" smtClean="0"/>
              <a:t>Reconsider </a:t>
            </a:r>
            <a:r>
              <a:rPr lang="en-US" dirty="0" smtClean="0">
                <a:latin typeface="Source Code Pro" panose="020B0509030403020204" pitchFamily="49" charset="0"/>
              </a:rPr>
              <a:t>METRIC_SPACE_2D</a:t>
            </a:r>
          </a:p>
          <a:p>
            <a:pPr lvl="1"/>
            <a:r>
              <a:rPr lang="en-US" dirty="0" smtClean="0"/>
              <a:t>The declaration </a:t>
            </a:r>
            <a:r>
              <a:rPr lang="en-US" dirty="0" err="1" smtClean="0">
                <a:latin typeface="Source Code Pro" panose="020B0509030403020204" pitchFamily="49" charset="0"/>
              </a:rPr>
              <a:t>dist</a:t>
            </a:r>
            <a:r>
              <a:rPr lang="en-US" dirty="0" smtClean="0"/>
              <a:t> there is deemed to specify a function of distance</a:t>
            </a:r>
          </a:p>
          <a:p>
            <a:pPr lvl="1"/>
            <a:r>
              <a:rPr lang="en-US" dirty="0" smtClean="0"/>
              <a:t>The declaration describes a binary function acting on the </a:t>
            </a:r>
            <a:r>
              <a:rPr lang="en-US" dirty="0" smtClean="0">
                <a:latin typeface="Source Code Pro" panose="020B0509030403020204" pitchFamily="49" charset="0"/>
              </a:rPr>
              <a:t>point</a:t>
            </a:r>
            <a:r>
              <a:rPr lang="en-US" dirty="0" smtClean="0"/>
              <a:t> type and computing a </a:t>
            </a:r>
            <a:r>
              <a:rPr lang="en-US" dirty="0" smtClean="0">
                <a:latin typeface="Source Code Pro" panose="020B0509030403020204" pitchFamily="49" charset="0"/>
              </a:rPr>
              <a:t>float</a:t>
            </a:r>
            <a:endParaRPr lang="en-US" dirty="0">
              <a:latin typeface="Source Code Pro" panose="020B0509030403020204" pitchFamily="49" charset="0"/>
            </a:endParaRPr>
          </a:p>
        </p:txBody>
      </p:sp>
    </p:spTree>
    <p:extLst>
      <p:ext uri="{BB962C8B-B14F-4D97-AF65-F5344CB8AC3E}">
        <p14:creationId xmlns:p14="http://schemas.microsoft.com/office/powerpoint/2010/main" val="24797020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i="1" dirty="0" smtClean="0"/>
              <a:t>Weakness in the implementation</a:t>
            </a:r>
          </a:p>
          <a:p>
            <a:pPr lvl="1"/>
            <a:r>
              <a:rPr lang="en-US" dirty="0" smtClean="0"/>
              <a:t>The programmer can not rely on the type-system to check the character of an implementation of </a:t>
            </a:r>
            <a:r>
              <a:rPr lang="en-US" dirty="0" err="1" smtClean="0">
                <a:latin typeface="Source Code Pro" panose="020B0509030403020204" pitchFamily="49" charset="0"/>
              </a:rPr>
              <a:t>dist</a:t>
            </a:r>
            <a:endParaRPr lang="en-US" dirty="0" smtClean="0">
              <a:latin typeface="Source Code Pro" panose="020B0509030403020204" pitchFamily="49" charset="0"/>
            </a:endParaRPr>
          </a:p>
          <a:p>
            <a:r>
              <a:rPr lang="en-US" i="1" dirty="0" smtClean="0"/>
              <a:t>Weakness of use</a:t>
            </a:r>
          </a:p>
          <a:p>
            <a:pPr lvl="1"/>
            <a:r>
              <a:rPr lang="en-US" i="1" dirty="0" smtClean="0"/>
              <a:t>A user of an instance of </a:t>
            </a:r>
            <a:r>
              <a:rPr lang="en-US" dirty="0" smtClean="0"/>
              <a:t>METRIC_SPACE_2D</a:t>
            </a:r>
            <a:r>
              <a:rPr lang="en-US" i="1" dirty="0" smtClean="0"/>
              <a:t> can not be sure of the character of the distance function provided by </a:t>
            </a:r>
            <a:r>
              <a:rPr lang="en-US" dirty="0" err="1" smtClean="0">
                <a:latin typeface="Source Code Pro" panose="020B0509030403020204" pitchFamily="49" charset="0"/>
              </a:rPr>
              <a:t>dist</a:t>
            </a:r>
            <a:endParaRPr lang="en-US" dirty="0">
              <a:latin typeface="Source Code Pro" panose="020B0509030403020204" pitchFamily="49" charset="0"/>
            </a:endParaRPr>
          </a:p>
        </p:txBody>
      </p:sp>
    </p:spTree>
    <p:extLst>
      <p:ext uri="{BB962C8B-B14F-4D97-AF65-F5344CB8AC3E}">
        <p14:creationId xmlns:p14="http://schemas.microsoft.com/office/powerpoint/2010/main" val="35258972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For example, this module satisfies </a:t>
            </a:r>
            <a:r>
              <a:rPr lang="en-US" dirty="0" smtClean="0">
                <a:latin typeface="Source Code Pro" panose="020B0509030403020204" pitchFamily="49" charset="0"/>
              </a:rPr>
              <a:t>METRIC_SPACE_2D</a:t>
            </a:r>
            <a:r>
              <a:rPr lang="en-US" dirty="0" smtClean="0"/>
              <a:t> but its function </a:t>
            </a:r>
            <a:r>
              <a:rPr lang="en-US" dirty="0" err="1" smtClean="0">
                <a:latin typeface="Source Code Pro" panose="020B0509030403020204" pitchFamily="49" charset="0"/>
              </a:rPr>
              <a:t>dist</a:t>
            </a:r>
            <a:r>
              <a:rPr lang="en-US" dirty="0" smtClean="0"/>
              <a:t> is not a distance function</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For a complete description of a metric space, the axioms of distance would be specified:</a:t>
            </a: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950" y="1981200"/>
            <a:ext cx="6640513"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4343400"/>
            <a:ext cx="6954837"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89980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Verification of these properties here is out of reach of the type system</a:t>
            </a:r>
          </a:p>
          <a:p>
            <a:r>
              <a:rPr lang="en-US" dirty="0" smtClean="0"/>
              <a:t>Languages that include such specification possibilities require production of mathematical evidence adapted case by case</a:t>
            </a:r>
          </a:p>
          <a:p>
            <a:r>
              <a:rPr lang="en-US" dirty="0" smtClean="0"/>
              <a:t>In OCaml we resort to verification of implementations via assertions and tests</a:t>
            </a:r>
            <a:endParaRPr lang="en-US" dirty="0"/>
          </a:p>
        </p:txBody>
      </p:sp>
    </p:spTree>
    <p:extLst>
      <p:ext uri="{BB962C8B-B14F-4D97-AF65-F5344CB8AC3E}">
        <p14:creationId xmlns:p14="http://schemas.microsoft.com/office/powerpoint/2010/main" val="5447412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Mitigation of the limitations of specification via signatures</a:t>
            </a:r>
            <a:endParaRPr lang="en-US" dirty="0"/>
          </a:p>
        </p:txBody>
      </p:sp>
      <p:sp>
        <p:nvSpPr>
          <p:cNvPr id="3" name="Content Placeholder 2"/>
          <p:cNvSpPr>
            <a:spLocks noGrp="1"/>
          </p:cNvSpPr>
          <p:nvPr>
            <p:ph idx="1"/>
          </p:nvPr>
        </p:nvSpPr>
        <p:spPr/>
        <p:txBody>
          <a:bodyPr/>
          <a:lstStyle/>
          <a:p>
            <a:r>
              <a:rPr lang="en-US" dirty="0" smtClean="0"/>
              <a:t>Simplest and most traditional method of mitigating the limitations is to associate signatures with documentation in comments</a:t>
            </a:r>
            <a:endParaRPr 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3276600"/>
            <a:ext cx="745013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9965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Later we will see that sometimes OCaml offers more effective means by nesting signatures in other modules or, the use of functors</a:t>
            </a:r>
          </a:p>
          <a:p>
            <a:r>
              <a:rPr lang="en-US" dirty="0" smtClean="0"/>
              <a:t>Also, technically, a specification can combine the type system. For example in </a:t>
            </a:r>
            <a:r>
              <a:rPr lang="en-US" dirty="0" smtClean="0">
                <a:latin typeface="Source Code Pro" panose="020B0509030403020204" pitchFamily="49" charset="0"/>
              </a:rPr>
              <a:t>MATH</a:t>
            </a:r>
            <a:r>
              <a:rPr lang="en-US" dirty="0" smtClean="0"/>
              <a:t> we have</a:t>
            </a:r>
          </a:p>
          <a:p>
            <a:r>
              <a:rPr lang="en-US" dirty="0" smtClean="0"/>
              <a:t>While it defines the form of the function, we are guessing that the first parameter is the operation that defines the sum, on the other hand the role of the remaining parameters is not clear</a:t>
            </a:r>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990850"/>
            <a:ext cx="45815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62102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OCaml provides the feature labeled parameters for this kind of problem. We can use this feature in the signature to clarify the roles</a:t>
            </a:r>
            <a:br>
              <a:rPr lang="en-US" dirty="0" smtClean="0"/>
            </a:br>
            <a:endParaRPr lang="en-US" dirty="0"/>
          </a:p>
          <a:p>
            <a:r>
              <a:rPr lang="en-US" dirty="0" smtClean="0"/>
              <a:t>Satisfying modules will have these types labeled providing coherence</a:t>
            </a:r>
          </a:p>
          <a:p>
            <a:endParaRPr lang="en-US" dirty="0"/>
          </a:p>
          <a:p>
            <a:endParaRPr lang="en-US" dirty="0" smtClean="0"/>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8" y="2533650"/>
            <a:ext cx="775493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4200525"/>
            <a:ext cx="7126287"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1174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Labeling then permits an enriched signature and is verifiable by the type system during instantiation</a:t>
            </a:r>
          </a:p>
          <a:p>
            <a:endParaRPr lang="en-US" dirty="0"/>
          </a:p>
        </p:txBody>
      </p:sp>
    </p:spTree>
    <p:extLst>
      <p:ext uri="{BB962C8B-B14F-4D97-AF65-F5344CB8AC3E}">
        <p14:creationId xmlns:p14="http://schemas.microsoft.com/office/powerpoint/2010/main" val="3119420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Modules : A general encapsulator</a:t>
            </a:r>
            <a:endParaRPr lang="en-US" dirty="0"/>
          </a:p>
        </p:txBody>
      </p:sp>
      <p:sp>
        <p:nvSpPr>
          <p:cNvPr id="5" name="Text Placeholder 4"/>
          <p:cNvSpPr>
            <a:spLocks noGrp="1"/>
          </p:cNvSpPr>
          <p:nvPr>
            <p:ph type="body" idx="1"/>
          </p:nvPr>
        </p:nvSpPr>
        <p:spPr/>
        <p:txBody>
          <a:bodyPr/>
          <a:lstStyle/>
          <a:p>
            <a:r>
              <a:rPr lang="en-US" dirty="0" smtClean="0"/>
              <a:t>Modular Programming</a:t>
            </a:r>
            <a:endParaRPr lang="en-US" dirty="0"/>
          </a:p>
        </p:txBody>
      </p:sp>
    </p:spTree>
    <p:extLst>
      <p:ext uri="{BB962C8B-B14F-4D97-AF65-F5344CB8AC3E}">
        <p14:creationId xmlns:p14="http://schemas.microsoft.com/office/powerpoint/2010/main" val="32567057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generalization of signatures</a:t>
            </a:r>
            <a:endParaRPr lang="en-US" dirty="0"/>
          </a:p>
        </p:txBody>
      </p:sp>
      <p:sp>
        <p:nvSpPr>
          <p:cNvPr id="3" name="Content Placeholder 2"/>
          <p:cNvSpPr>
            <a:spLocks noGrp="1"/>
          </p:cNvSpPr>
          <p:nvPr>
            <p:ph idx="1"/>
          </p:nvPr>
        </p:nvSpPr>
        <p:spPr>
          <a:xfrm>
            <a:off x="456406" y="1600200"/>
            <a:ext cx="8229600" cy="4525963"/>
          </a:xfrm>
        </p:spPr>
        <p:txBody>
          <a:bodyPr>
            <a:normAutofit fontScale="77500" lnSpcReduction="20000"/>
          </a:bodyPr>
          <a:lstStyle/>
          <a:p>
            <a:r>
              <a:rPr lang="en-US" dirty="0" smtClean="0"/>
              <a:t>The existence of abstract types in signatures permits a new technique of generalization. Once again consider the signature </a:t>
            </a:r>
            <a:r>
              <a:rPr lang="en-US" dirty="0" smtClean="0">
                <a:latin typeface="Source Code Pro" panose="020B0509030403020204" pitchFamily="49" charset="0"/>
              </a:rPr>
              <a:t>MATH</a:t>
            </a:r>
            <a:br>
              <a:rPr lang="en-US" dirty="0" smtClean="0">
                <a:latin typeface="Source Code Pro" panose="020B0509030403020204" pitchFamily="49" charset="0"/>
              </a:rPr>
            </a:br>
            <a:r>
              <a:rPr lang="en-US" dirty="0" smtClean="0">
                <a:latin typeface="Source Code Pro" panose="020B0509030403020204" pitchFamily="49" charset="0"/>
              </a:rPr>
              <a:t/>
            </a:r>
            <a:br>
              <a:rPr lang="en-US" dirty="0" smtClean="0">
                <a:latin typeface="Source Code Pro" panose="020B0509030403020204" pitchFamily="49" charset="0"/>
              </a:rPr>
            </a:br>
            <a:r>
              <a:rPr lang="en-US" dirty="0" smtClean="0">
                <a:latin typeface="Source Code Pro" panose="020B0509030403020204" pitchFamily="49" charset="0"/>
              </a:rPr>
              <a:t/>
            </a:r>
            <a:br>
              <a:rPr lang="en-US" dirty="0" smtClean="0">
                <a:latin typeface="Source Code Pro" panose="020B0509030403020204" pitchFamily="49" charset="0"/>
              </a:rPr>
            </a:br>
            <a:r>
              <a:rPr lang="en-US" dirty="0" smtClean="0">
                <a:latin typeface="Source Code Pro" panose="020B0509030403020204" pitchFamily="49" charset="0"/>
              </a:rPr>
              <a:t/>
            </a:r>
            <a:br>
              <a:rPr lang="en-US" dirty="0" smtClean="0">
                <a:latin typeface="Source Code Pro" panose="020B0509030403020204" pitchFamily="49" charset="0"/>
              </a:rPr>
            </a:br>
            <a:r>
              <a:rPr lang="en-US" dirty="0" smtClean="0">
                <a:latin typeface="Source Code Pro" panose="020B0509030403020204" pitchFamily="49" charset="0"/>
              </a:rPr>
              <a:t/>
            </a:r>
            <a:br>
              <a:rPr lang="en-US" dirty="0" smtClean="0">
                <a:latin typeface="Source Code Pro" panose="020B0509030403020204" pitchFamily="49" charset="0"/>
              </a:rPr>
            </a:br>
            <a:endParaRPr lang="en-US" dirty="0" smtClean="0">
              <a:latin typeface="Source Code Pro" panose="020B0509030403020204" pitchFamily="49" charset="0"/>
            </a:endParaRPr>
          </a:p>
          <a:p>
            <a:endParaRPr lang="en-US" dirty="0" smtClean="0"/>
          </a:p>
          <a:p>
            <a:r>
              <a:rPr lang="en-US" dirty="0" smtClean="0"/>
              <a:t>This signature restricts the declarations to numbers of type </a:t>
            </a:r>
            <a:r>
              <a:rPr lang="en-US" dirty="0" smtClean="0">
                <a:latin typeface="Source Code Pro" panose="020B0509030403020204" pitchFamily="49" charset="0"/>
              </a:rPr>
              <a:t>int</a:t>
            </a:r>
            <a:endParaRPr lang="en-US" dirty="0">
              <a:latin typeface="Source Code Pro" panose="020B0509030403020204" pitchFamily="49" charset="0"/>
            </a:endParaRPr>
          </a:p>
          <a:p>
            <a:r>
              <a:rPr lang="en-US" dirty="0" smtClean="0"/>
              <a:t>We can replace occurrences of type </a:t>
            </a:r>
            <a:r>
              <a:rPr lang="en-US" dirty="0" smtClean="0">
                <a:latin typeface="Source Code Pro" panose="020B0509030403020204" pitchFamily="49" charset="0"/>
              </a:rPr>
              <a:t>int</a:t>
            </a:r>
            <a:r>
              <a:rPr lang="en-US" dirty="0" smtClean="0"/>
              <a:t> with an abstract type</a:t>
            </a:r>
            <a:endParaRPr lang="en-US" dirty="0" smtClean="0">
              <a:latin typeface="Source Code Pro" panose="020B0509030403020204" pitchFamily="49" charset="0"/>
            </a:endParaRP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050" y="2743200"/>
            <a:ext cx="580231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72962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smtClean="0"/>
          </a:p>
          <a:p>
            <a:endParaRPr lang="en-US" dirty="0"/>
          </a:p>
          <a:p>
            <a:endParaRPr lang="en-US" dirty="0" smtClean="0"/>
          </a:p>
          <a:p>
            <a:r>
              <a:rPr lang="en-US" dirty="0" smtClean="0"/>
              <a:t>We have obtained a generalization of MATH over the type </a:t>
            </a:r>
            <a:r>
              <a:rPr lang="en-US" dirty="0" smtClean="0">
                <a:latin typeface="Source Code Pro" panose="020B0509030403020204" pitchFamily="49" charset="0"/>
              </a:rPr>
              <a:t>int</a:t>
            </a:r>
            <a:br>
              <a:rPr lang="en-US" dirty="0" smtClean="0">
                <a:latin typeface="Source Code Pro" panose="020B0509030403020204" pitchFamily="49" charset="0"/>
              </a:rPr>
            </a:br>
            <a:endParaRPr lang="en-US" dirty="0" smtClean="0">
              <a:latin typeface="Source Code Pro" panose="020B0509030403020204" pitchFamily="49" charset="0"/>
            </a:endParaRPr>
          </a:p>
          <a:p>
            <a:pPr marL="0" indent="0">
              <a:buNone/>
            </a:pPr>
            <a:r>
              <a:rPr lang="en-US" b="1" dirty="0" smtClean="0"/>
              <a:t>Principle of generalization of a signature :</a:t>
            </a:r>
            <a:br>
              <a:rPr lang="en-US" b="1" dirty="0" smtClean="0"/>
            </a:br>
            <a:r>
              <a:rPr lang="en-US" dirty="0" smtClean="0"/>
              <a:t>Replace the specific type in the signature with an abstract type</a:t>
            </a:r>
            <a:endParaRPr lang="en-US" b="1"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3" y="600075"/>
            <a:ext cx="44481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62159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Signatures and the functional or imperative style</a:t>
            </a:r>
            <a:endParaRPr lang="en-US" dirty="0"/>
          </a:p>
        </p:txBody>
      </p:sp>
      <p:sp>
        <p:nvSpPr>
          <p:cNvPr id="3" name="Content Placeholder 2"/>
          <p:cNvSpPr>
            <a:spLocks noGrp="1"/>
          </p:cNvSpPr>
          <p:nvPr>
            <p:ph idx="1"/>
          </p:nvPr>
        </p:nvSpPr>
        <p:spPr/>
        <p:txBody>
          <a:bodyPr/>
          <a:lstStyle/>
          <a:p>
            <a:r>
              <a:rPr lang="en-US" dirty="0" smtClean="0"/>
              <a:t>A signature can induce a programming style</a:t>
            </a:r>
          </a:p>
          <a:p>
            <a:r>
              <a:rPr lang="en-US" dirty="0" smtClean="0"/>
              <a:t>In particular, those operations with result type </a:t>
            </a:r>
            <a:r>
              <a:rPr lang="en-US" dirty="0" smtClean="0">
                <a:latin typeface="Source Code Pro" panose="020B0509030403020204" pitchFamily="49" charset="0"/>
              </a:rPr>
              <a:t>unit</a:t>
            </a:r>
            <a:r>
              <a:rPr lang="en-US" dirty="0" smtClean="0"/>
              <a:t> indicate an imperative program</a:t>
            </a:r>
            <a:endParaRPr 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3" y="3505200"/>
            <a:ext cx="6707187"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1073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functions </a:t>
            </a:r>
            <a:r>
              <a:rPr lang="en-US" dirty="0" smtClean="0">
                <a:latin typeface="Source Code Pro" panose="020B0509030403020204" pitchFamily="49" charset="0"/>
              </a:rPr>
              <a:t>add</a:t>
            </a:r>
            <a:r>
              <a:rPr lang="en-US" dirty="0" smtClean="0"/>
              <a:t> and </a:t>
            </a:r>
            <a:r>
              <a:rPr lang="en-US" dirty="0" smtClean="0">
                <a:latin typeface="Source Code Pro" panose="020B0509030403020204" pitchFamily="49" charset="0"/>
              </a:rPr>
              <a:t>append</a:t>
            </a:r>
            <a:r>
              <a:rPr lang="en-US" dirty="0" smtClean="0"/>
              <a:t> have return type </a:t>
            </a:r>
            <a:r>
              <a:rPr lang="en-US" dirty="0" smtClean="0">
                <a:latin typeface="Source Code Pro" panose="020B0509030403020204" pitchFamily="49" charset="0"/>
              </a:rPr>
              <a:t>unit</a:t>
            </a:r>
            <a:r>
              <a:rPr lang="en-US" dirty="0" smtClean="0"/>
              <a:t> which imposes the requirement of an implementation necessarily of imperative character</a:t>
            </a:r>
          </a:p>
          <a:p>
            <a:r>
              <a:rPr lang="en-US" dirty="0" smtClean="0"/>
              <a:t>Items specified by a signature may overall lead one to adopt an imperative rather than a functional style</a:t>
            </a:r>
          </a:p>
          <a:p>
            <a:r>
              <a:rPr lang="en-US" dirty="0" smtClean="0"/>
              <a:t>For example, consider a new version of the preceding signature:</a:t>
            </a:r>
            <a:endParaRPr lang="en-US" dirty="0"/>
          </a:p>
        </p:txBody>
      </p:sp>
    </p:spTree>
    <p:extLst>
      <p:ext uri="{BB962C8B-B14F-4D97-AF65-F5344CB8AC3E}">
        <p14:creationId xmlns:p14="http://schemas.microsoft.com/office/powerpoint/2010/main" val="304955380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r>
              <a:rPr lang="en-US" i="1" dirty="0" smtClean="0"/>
              <a:t>A priori</a:t>
            </a:r>
            <a:r>
              <a:rPr lang="en-US" dirty="0" smtClean="0"/>
              <a:t> this signature specifies an implementation of a functional character</a:t>
            </a:r>
          </a:p>
          <a:p>
            <a:r>
              <a:rPr lang="en-US" dirty="0" smtClean="0"/>
              <a:t>Suppose we have at our disposal such a representation and suppose we want a function that runs through the elements of </a:t>
            </a:r>
            <a:r>
              <a:rPr lang="en-US" dirty="0" smtClean="0">
                <a:latin typeface="Source Code Pro" panose="020B0509030403020204" pitchFamily="49" charset="0"/>
              </a:rPr>
              <a:t>‘a </a:t>
            </a:r>
            <a:r>
              <a:rPr lang="en-US" dirty="0" err="1" smtClean="0">
                <a:latin typeface="Source Code Pro" panose="020B0509030403020204" pitchFamily="49" charset="0"/>
              </a:rPr>
              <a:t>lin</a:t>
            </a:r>
            <a:r>
              <a:rPr lang="en-US" dirty="0" smtClean="0"/>
              <a:t> instances</a:t>
            </a:r>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988" y="609600"/>
            <a:ext cx="6802437"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3281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Here, as the only access function is nth, it would be tempting to go the way of imperative loops adapted to the management of indices</a:t>
            </a:r>
          </a:p>
          <a:p>
            <a:r>
              <a:rPr lang="en-US" dirty="0" smtClean="0"/>
              <a:t>Thus, a signature that specifies a data structure have functional character that lends itself to recursive decomposition should also specify directly generalized processing functions like iterators or folds</a:t>
            </a:r>
            <a:endParaRPr lang="en-US" dirty="0"/>
          </a:p>
        </p:txBody>
      </p:sp>
    </p:spTree>
    <p:extLst>
      <p:ext uri="{BB962C8B-B14F-4D97-AF65-F5344CB8AC3E}">
        <p14:creationId xmlns:p14="http://schemas.microsoft.com/office/powerpoint/2010/main" val="9842497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Public and private modules</a:t>
            </a:r>
            <a:endParaRPr lang="en-US" dirty="0"/>
          </a:p>
        </p:txBody>
      </p:sp>
      <p:sp>
        <p:nvSpPr>
          <p:cNvPr id="5" name="Text Placeholder 4"/>
          <p:cNvSpPr>
            <a:spLocks noGrp="1"/>
          </p:cNvSpPr>
          <p:nvPr>
            <p:ph type="body" idx="1"/>
          </p:nvPr>
        </p:nvSpPr>
        <p:spPr/>
        <p:txBody>
          <a:bodyPr/>
          <a:lstStyle/>
          <a:p>
            <a:r>
              <a:rPr lang="en-US" dirty="0" smtClean="0"/>
              <a:t>Modular Programming</a:t>
            </a:r>
            <a:endParaRPr lang="en-US" dirty="0"/>
          </a:p>
        </p:txBody>
      </p:sp>
    </p:spTree>
    <p:extLst>
      <p:ext uri="{BB962C8B-B14F-4D97-AF65-F5344CB8AC3E}">
        <p14:creationId xmlns:p14="http://schemas.microsoft.com/office/powerpoint/2010/main" val="36494872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Public and private modules</a:t>
            </a:r>
            <a:endParaRPr lang="en-US" dirty="0"/>
          </a:p>
        </p:txBody>
      </p:sp>
      <p:sp>
        <p:nvSpPr>
          <p:cNvPr id="5" name="Content Placeholder 4"/>
          <p:cNvSpPr>
            <a:spLocks noGrp="1"/>
          </p:cNvSpPr>
          <p:nvPr>
            <p:ph idx="1"/>
          </p:nvPr>
        </p:nvSpPr>
        <p:spPr/>
        <p:txBody>
          <a:bodyPr/>
          <a:lstStyle/>
          <a:p>
            <a:r>
              <a:rPr lang="en-US" dirty="0" smtClean="0"/>
              <a:t>Public</a:t>
            </a:r>
          </a:p>
          <a:p>
            <a:r>
              <a:rPr lang="en-US" dirty="0" smtClean="0"/>
              <a:t>Private</a:t>
            </a:r>
          </a:p>
          <a:p>
            <a:r>
              <a:rPr lang="en-US" dirty="0" smtClean="0"/>
              <a:t>Compatibility of signatures</a:t>
            </a:r>
          </a:p>
          <a:p>
            <a:r>
              <a:rPr lang="en-US" dirty="0" smtClean="0"/>
              <a:t>Public exceptions</a:t>
            </a:r>
          </a:p>
          <a:p>
            <a:r>
              <a:rPr lang="en-US" dirty="0" smtClean="0"/>
              <a:t>Public types</a:t>
            </a:r>
          </a:p>
          <a:p>
            <a:r>
              <a:rPr lang="en-US" dirty="0" smtClean="0"/>
              <a:t>Private and abstract types</a:t>
            </a:r>
            <a:endParaRPr lang="en-US" dirty="0"/>
          </a:p>
        </p:txBody>
      </p:sp>
    </p:spTree>
    <p:extLst>
      <p:ext uri="{BB962C8B-B14F-4D97-AF65-F5344CB8AC3E}">
        <p14:creationId xmlns:p14="http://schemas.microsoft.com/office/powerpoint/2010/main" val="9336788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Public and private modules</a:t>
            </a:r>
            <a:endParaRPr lang="en-US" dirty="0"/>
          </a:p>
        </p:txBody>
      </p:sp>
      <p:sp>
        <p:nvSpPr>
          <p:cNvPr id="5" name="Content Placeholder 4"/>
          <p:cNvSpPr>
            <a:spLocks noGrp="1"/>
          </p:cNvSpPr>
          <p:nvPr>
            <p:ph idx="1"/>
          </p:nvPr>
        </p:nvSpPr>
        <p:spPr/>
        <p:txBody>
          <a:bodyPr/>
          <a:lstStyle/>
          <a:p>
            <a:r>
              <a:rPr lang="en-US" dirty="0" smtClean="0"/>
              <a:t>The mechanisms of encapsulation induce rules about the visibility of elements in a structure</a:t>
            </a:r>
          </a:p>
          <a:p>
            <a:r>
              <a:rPr lang="en-US" dirty="0" smtClean="0"/>
              <a:t>An element that is </a:t>
            </a:r>
            <a:r>
              <a:rPr lang="en-US" i="1" dirty="0" smtClean="0"/>
              <a:t>public</a:t>
            </a:r>
            <a:r>
              <a:rPr lang="en-US" dirty="0" smtClean="0"/>
              <a:t> is usable from outside of the encapsulation</a:t>
            </a:r>
          </a:p>
          <a:p>
            <a:r>
              <a:rPr lang="en-US" dirty="0" smtClean="0"/>
              <a:t>An element that is </a:t>
            </a:r>
            <a:r>
              <a:rPr lang="en-US" i="1" dirty="0" smtClean="0"/>
              <a:t>private</a:t>
            </a:r>
            <a:r>
              <a:rPr lang="en-US" dirty="0" smtClean="0"/>
              <a:t> is not</a:t>
            </a:r>
          </a:p>
          <a:p>
            <a:r>
              <a:rPr lang="en-US" dirty="0" smtClean="0"/>
              <a:t>So, for example, the local bindings of a function are private while the fields of a record are public</a:t>
            </a:r>
            <a:endParaRPr lang="en-US" dirty="0"/>
          </a:p>
        </p:txBody>
      </p:sp>
    </p:spTree>
    <p:extLst>
      <p:ext uri="{BB962C8B-B14F-4D97-AF65-F5344CB8AC3E}">
        <p14:creationId xmlns:p14="http://schemas.microsoft.com/office/powerpoint/2010/main" val="16137888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Modules offer a mechanism more nuanced where it is possible to explicitly render elements public or private</a:t>
            </a:r>
          </a:p>
          <a:p>
            <a:r>
              <a:rPr lang="en-US" dirty="0" smtClean="0"/>
              <a:t>This control of visibility allows us to apply techniques of information hiding and precise control of the links between modules</a:t>
            </a:r>
            <a:endParaRPr lang="en-US" dirty="0"/>
          </a:p>
        </p:txBody>
      </p:sp>
    </p:spTree>
    <p:extLst>
      <p:ext uri="{BB962C8B-B14F-4D97-AF65-F5344CB8AC3E}">
        <p14:creationId xmlns:p14="http://schemas.microsoft.com/office/powerpoint/2010/main" val="9471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Modules : A general encapsulator</a:t>
            </a:r>
            <a:endParaRPr lang="en-US" dirty="0"/>
          </a:p>
        </p:txBody>
      </p:sp>
      <p:sp>
        <p:nvSpPr>
          <p:cNvPr id="7" name="Content Placeholder 6"/>
          <p:cNvSpPr>
            <a:spLocks noGrp="1"/>
          </p:cNvSpPr>
          <p:nvPr>
            <p:ph idx="1"/>
          </p:nvPr>
        </p:nvSpPr>
        <p:spPr/>
        <p:txBody>
          <a:bodyPr/>
          <a:lstStyle/>
          <a:p>
            <a:r>
              <a:rPr lang="en-US" dirty="0" smtClean="0"/>
              <a:t>Defining modules</a:t>
            </a:r>
          </a:p>
          <a:p>
            <a:r>
              <a:rPr lang="en-US" dirty="0" smtClean="0"/>
              <a:t>Accessing module elements</a:t>
            </a:r>
          </a:p>
          <a:p>
            <a:r>
              <a:rPr lang="en-US" dirty="0" smtClean="0"/>
              <a:t>The modular form of datatypes</a:t>
            </a:r>
          </a:p>
          <a:p>
            <a:r>
              <a:rPr lang="en-US" dirty="0" smtClean="0"/>
              <a:t>Remarks on the rules of module definitions</a:t>
            </a:r>
          </a:p>
          <a:p>
            <a:r>
              <a:rPr lang="en-US" dirty="0" smtClean="0"/>
              <a:t>Local modules</a:t>
            </a:r>
          </a:p>
          <a:p>
            <a:endParaRPr lang="en-US" dirty="0"/>
          </a:p>
        </p:txBody>
      </p:sp>
    </p:spTree>
    <p:extLst>
      <p:ext uri="{BB962C8B-B14F-4D97-AF65-F5344CB8AC3E}">
        <p14:creationId xmlns:p14="http://schemas.microsoft.com/office/powerpoint/2010/main" val="21311273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
            </a:r>
            <a:endParaRPr lang="en-US" dirty="0"/>
          </a:p>
        </p:txBody>
      </p:sp>
      <p:sp>
        <p:nvSpPr>
          <p:cNvPr id="3" name="Content Placeholder 2"/>
          <p:cNvSpPr>
            <a:spLocks noGrp="1"/>
          </p:cNvSpPr>
          <p:nvPr>
            <p:ph idx="1"/>
          </p:nvPr>
        </p:nvSpPr>
        <p:spPr/>
        <p:txBody>
          <a:bodyPr/>
          <a:lstStyle/>
          <a:p>
            <a:pPr marL="0" indent="0">
              <a:buNone/>
            </a:pPr>
            <a:r>
              <a:rPr lang="en-US" b="1" dirty="0" smtClean="0"/>
              <a:t>Rule (1) of the visibility of modules :</a:t>
            </a:r>
          </a:p>
          <a:p>
            <a:pPr marL="0" indent="0">
              <a:buNone/>
            </a:pPr>
            <a:r>
              <a:rPr lang="en-US" dirty="0" smtClean="0"/>
              <a:t>The contents of a module without an explicit signature are public.</a:t>
            </a:r>
            <a:br>
              <a:rPr lang="en-US" dirty="0" smtClean="0"/>
            </a:br>
            <a:endParaRPr lang="en-US" dirty="0" smtClean="0"/>
          </a:p>
          <a:p>
            <a:r>
              <a:rPr lang="en-US" dirty="0" smtClean="0"/>
              <a:t>For example, recall the implementation of a datatype for lists:</a:t>
            </a:r>
            <a:endParaRPr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13" y="4867275"/>
            <a:ext cx="543877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094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Without explicit signing, the module exposes all its contents and is directly usable</a:t>
            </a:r>
            <a:endParaRPr 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676400"/>
            <a:ext cx="51435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03752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a:t>
            </a:r>
            <a:endParaRPr lang="en-US" dirty="0"/>
          </a:p>
        </p:txBody>
      </p:sp>
      <p:sp>
        <p:nvSpPr>
          <p:cNvPr id="3" name="Content Placeholder 2"/>
          <p:cNvSpPr>
            <a:spLocks noGrp="1"/>
          </p:cNvSpPr>
          <p:nvPr>
            <p:ph idx="1"/>
          </p:nvPr>
        </p:nvSpPr>
        <p:spPr/>
        <p:txBody>
          <a:bodyPr/>
          <a:lstStyle/>
          <a:p>
            <a:r>
              <a:rPr lang="en-US" dirty="0" smtClean="0"/>
              <a:t>When presenting the rules of explicit typing via signatures, we did not highlight an important point : the explicit typing of a module </a:t>
            </a:r>
            <a:r>
              <a:rPr lang="en-US" dirty="0" smtClean="0">
                <a:latin typeface="Source Code Pro" panose="020B0509030403020204" pitchFamily="49" charset="0"/>
              </a:rPr>
              <a:t>M</a:t>
            </a:r>
            <a:r>
              <a:rPr lang="en-US" dirty="0" smtClean="0"/>
              <a:t> by a signature </a:t>
            </a:r>
            <a:r>
              <a:rPr lang="en-US" dirty="0" smtClean="0">
                <a:latin typeface="Source Code Pro" panose="020B0509030403020204" pitchFamily="49" charset="0"/>
              </a:rPr>
              <a:t>S</a:t>
            </a:r>
            <a:r>
              <a:rPr lang="en-US" dirty="0" smtClean="0"/>
              <a:t> remains valid if at least all of the elements of </a:t>
            </a:r>
            <a:r>
              <a:rPr lang="en-US" dirty="0" smtClean="0">
                <a:latin typeface="Source Code Pro" panose="020B0509030403020204" pitchFamily="49" charset="0"/>
              </a:rPr>
              <a:t>S</a:t>
            </a:r>
            <a:r>
              <a:rPr lang="en-US" dirty="0" smtClean="0"/>
              <a:t> are defined in </a:t>
            </a:r>
            <a:r>
              <a:rPr lang="en-US" dirty="0" smtClean="0">
                <a:latin typeface="Source Code Pro" panose="020B0509030403020204" pitchFamily="49" charset="0"/>
              </a:rPr>
              <a:t>M</a:t>
            </a:r>
            <a:r>
              <a:rPr lang="en-US" dirty="0" smtClean="0"/>
              <a:t>. The rule that follows is the natural complement of the behavior of explicit typing since the signature acts as interfaces between modules:</a:t>
            </a:r>
            <a:endParaRPr lang="en-US" dirty="0"/>
          </a:p>
        </p:txBody>
      </p:sp>
    </p:spTree>
    <p:extLst>
      <p:ext uri="{BB962C8B-B14F-4D97-AF65-F5344CB8AC3E}">
        <p14:creationId xmlns:p14="http://schemas.microsoft.com/office/powerpoint/2010/main" val="35101175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b="1" dirty="0" smtClean="0"/>
              <a:t>Rule (2) of the visibility of modules :</a:t>
            </a:r>
            <a:br>
              <a:rPr lang="en-US" b="1" dirty="0" smtClean="0"/>
            </a:br>
            <a:r>
              <a:rPr lang="en-US" dirty="0" smtClean="0"/>
              <a:t>The elements of a module </a:t>
            </a:r>
            <a:r>
              <a:rPr lang="en-US" dirty="0" smtClean="0">
                <a:latin typeface="Source Code Pro" panose="020B0509030403020204" pitchFamily="49" charset="0"/>
              </a:rPr>
              <a:t>M</a:t>
            </a:r>
            <a:r>
              <a:rPr lang="en-US" dirty="0" smtClean="0"/>
              <a:t> typed explicitly with a signature </a:t>
            </a:r>
            <a:r>
              <a:rPr lang="en-US" dirty="0" smtClean="0">
                <a:latin typeface="Source Code Pro" panose="020B0509030403020204" pitchFamily="49" charset="0"/>
              </a:rPr>
              <a:t>S</a:t>
            </a:r>
            <a:r>
              <a:rPr lang="en-US" dirty="0" smtClean="0"/>
              <a:t> are public only if they appear in </a:t>
            </a:r>
            <a:r>
              <a:rPr lang="en-US" dirty="0" smtClean="0">
                <a:latin typeface="Source Code Pro" panose="020B0509030403020204" pitchFamily="49" charset="0"/>
              </a:rPr>
              <a:t>S</a:t>
            </a:r>
            <a:r>
              <a:rPr lang="en-US" dirty="0" smtClean="0"/>
              <a:t> (except for abstract types). All other elements in </a:t>
            </a:r>
            <a:r>
              <a:rPr lang="en-US" dirty="0" smtClean="0">
                <a:latin typeface="Source Code Pro" panose="020B0509030403020204" pitchFamily="49" charset="0"/>
              </a:rPr>
              <a:t>M</a:t>
            </a:r>
            <a:r>
              <a:rPr lang="en-US" dirty="0" smtClean="0"/>
              <a:t> are private.</a:t>
            </a:r>
            <a:endParaRPr lang="en-US" b="1" dirty="0"/>
          </a:p>
          <a:p>
            <a:r>
              <a:rPr lang="en-US" dirty="0" smtClean="0"/>
              <a:t>For example, reconsider the module </a:t>
            </a:r>
            <a:r>
              <a:rPr lang="en-US" dirty="0" err="1" smtClean="0">
                <a:latin typeface="Source Code Pro" panose="020B0509030403020204" pitchFamily="49" charset="0"/>
              </a:rPr>
              <a:t>Plane_count</a:t>
            </a:r>
            <a:r>
              <a:rPr lang="en-US" dirty="0" smtClean="0"/>
              <a:t>. This one possesses the signature</a:t>
            </a:r>
            <a:endParaRPr lang="en-US" dirty="0"/>
          </a:p>
        </p:txBody>
      </p:sp>
      <p:pic>
        <p:nvPicPr>
          <p:cNvPr id="389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4495800"/>
            <a:ext cx="54006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7196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The internal state count appears in the signature. In the original rendition of </a:t>
            </a:r>
            <a:r>
              <a:rPr lang="en-US" dirty="0" smtClean="0">
                <a:latin typeface="Source Code Pro" panose="020B0509030403020204" pitchFamily="49" charset="0"/>
              </a:rPr>
              <a:t>METRIC_SPACE_2D</a:t>
            </a:r>
            <a:r>
              <a:rPr lang="en-US" dirty="0" smtClean="0"/>
              <a:t> this variable was absent</a:t>
            </a: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663" y="2638425"/>
            <a:ext cx="6669087"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2559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It is not possible to access the variable denoted by </a:t>
            </a:r>
            <a:r>
              <a:rPr lang="en-US" dirty="0" smtClean="0">
                <a:latin typeface="Source Code Pro" panose="020B0509030403020204" pitchFamily="49" charset="0"/>
              </a:rPr>
              <a:t>count</a:t>
            </a:r>
            <a:endParaRPr lang="en-US" dirty="0"/>
          </a:p>
          <a:p>
            <a:r>
              <a:rPr lang="en-US" dirty="0" smtClean="0"/>
              <a:t>Notice that </a:t>
            </a:r>
            <a:r>
              <a:rPr lang="en-US" dirty="0" err="1" smtClean="0"/>
              <a:t>Plane_count</a:t>
            </a:r>
            <a:r>
              <a:rPr lang="en-US" dirty="0" smtClean="0"/>
              <a:t> can be considered an instantiation of both signatures </a:t>
            </a:r>
            <a:r>
              <a:rPr lang="en-US" dirty="0" smtClean="0">
                <a:latin typeface="Source Code Pro" panose="020B0509030403020204" pitchFamily="49" charset="0"/>
              </a:rPr>
              <a:t>METRIC_SPACE_2D</a:t>
            </a:r>
            <a:r>
              <a:rPr lang="en-US" dirty="0" smtClean="0"/>
              <a:t> and </a:t>
            </a:r>
            <a:r>
              <a:rPr lang="en-US" dirty="0" smtClean="0">
                <a:latin typeface="Source Code Pro" panose="020B0509030403020204" pitchFamily="49" charset="0"/>
              </a:rPr>
              <a:t>METRIC_SPACE_2D_COUNT</a:t>
            </a:r>
          </a:p>
          <a:p>
            <a:r>
              <a:rPr lang="en-US" dirty="0" smtClean="0"/>
              <a:t>Explicit typing implies which properties are important and underlies the independence of signatures relative to modules</a:t>
            </a:r>
            <a:endParaRPr lang="en-US" dirty="0"/>
          </a:p>
        </p:txBody>
      </p:sp>
    </p:spTree>
    <p:extLst>
      <p:ext uri="{BB962C8B-B14F-4D97-AF65-F5344CB8AC3E}">
        <p14:creationId xmlns:p14="http://schemas.microsoft.com/office/powerpoint/2010/main" val="41764804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smtClean="0"/>
              <a:t>Property (3) of signatures :</a:t>
            </a:r>
            <a:br>
              <a:rPr lang="en-US" b="1" dirty="0" smtClean="0"/>
            </a:br>
            <a:r>
              <a:rPr lang="en-US" dirty="0" smtClean="0"/>
              <a:t>The same module may instantiate multiple distinct signatures.</a:t>
            </a:r>
            <a:endParaRPr lang="en-US" b="1" dirty="0"/>
          </a:p>
        </p:txBody>
      </p:sp>
    </p:spTree>
    <p:extLst>
      <p:ext uri="{BB962C8B-B14F-4D97-AF65-F5344CB8AC3E}">
        <p14:creationId xmlns:p14="http://schemas.microsoft.com/office/powerpoint/2010/main" val="10041017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Compatibility of signatures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Compatibility between signatures :</a:t>
            </a:r>
            <a:br>
              <a:rPr lang="en-US" b="1" dirty="0" smtClean="0"/>
            </a:br>
            <a:r>
              <a:rPr lang="en-US" dirty="0" smtClean="0"/>
              <a:t>Suppose </a:t>
            </a:r>
            <a:r>
              <a:rPr lang="en-US" dirty="0" smtClean="0">
                <a:latin typeface="Source Code Pro" panose="020B0509030403020204" pitchFamily="49" charset="0"/>
              </a:rPr>
              <a:t>S</a:t>
            </a:r>
            <a:r>
              <a:rPr lang="en-US" baseline="-25000" dirty="0" smtClean="0">
                <a:latin typeface="Source Code Pro" panose="020B0509030403020204" pitchFamily="49" charset="0"/>
              </a:rPr>
              <a:t>1</a:t>
            </a:r>
            <a:r>
              <a:rPr lang="en-US" dirty="0" smtClean="0"/>
              <a:t> is compatible with the signature </a:t>
            </a:r>
            <a:r>
              <a:rPr lang="en-US" dirty="0" smtClean="0">
                <a:latin typeface="Source Code Pro" panose="020B0509030403020204" pitchFamily="49" charset="0"/>
              </a:rPr>
              <a:t>S</a:t>
            </a:r>
            <a:r>
              <a:rPr lang="en-US" baseline="-25000" dirty="0" smtClean="0">
                <a:latin typeface="Source Code Pro" panose="020B0509030403020204" pitchFamily="49" charset="0"/>
              </a:rPr>
              <a:t>2</a:t>
            </a:r>
            <a:r>
              <a:rPr lang="en-US" dirty="0" smtClean="0"/>
              <a:t> and </a:t>
            </a:r>
            <a:r>
              <a:rPr lang="en-US" dirty="0" smtClean="0">
                <a:latin typeface="Source Code Pro" panose="020B0509030403020204" pitchFamily="49" charset="0"/>
              </a:rPr>
              <a:t>M</a:t>
            </a:r>
            <a:r>
              <a:rPr lang="en-US" baseline="-25000" dirty="0" smtClean="0">
                <a:latin typeface="Source Code Pro" panose="020B0509030403020204" pitchFamily="49" charset="0"/>
              </a:rPr>
              <a:t>1</a:t>
            </a:r>
            <a:r>
              <a:rPr lang="en-US" dirty="0" smtClean="0"/>
              <a:t> is an instance of both. Then if:</a:t>
            </a:r>
          </a:p>
          <a:p>
            <a:pPr marL="514350" indent="-514350">
              <a:buFont typeface="+mj-lt"/>
              <a:buAutoNum type="arabicPeriod"/>
            </a:pPr>
            <a:r>
              <a:rPr lang="en-US" dirty="0" smtClean="0">
                <a:latin typeface="Source Code Pro" panose="020B0509030403020204" pitchFamily="49" charset="0"/>
              </a:rPr>
              <a:t>S</a:t>
            </a:r>
            <a:r>
              <a:rPr lang="en-US" baseline="-25000" dirty="0" smtClean="0">
                <a:latin typeface="Source Code Pro" panose="020B0509030403020204" pitchFamily="49" charset="0"/>
              </a:rPr>
              <a:t>1</a:t>
            </a:r>
            <a:r>
              <a:rPr lang="en-US" dirty="0" smtClean="0">
                <a:latin typeface="Source Code Pro" panose="020B0509030403020204" pitchFamily="49" charset="0"/>
              </a:rPr>
              <a:t> </a:t>
            </a:r>
            <a:r>
              <a:rPr lang="en-US" dirty="0" smtClean="0"/>
              <a:t>includes </a:t>
            </a:r>
            <a:r>
              <a:rPr lang="en-US" dirty="0" smtClean="0">
                <a:latin typeface="Source Code Pro" panose="020B0509030403020204" pitchFamily="49" charset="0"/>
              </a:rPr>
              <a:t>S</a:t>
            </a:r>
            <a:r>
              <a:rPr lang="en-US" baseline="-25000" dirty="0" smtClean="0">
                <a:latin typeface="Source Code Pro" panose="020B0509030403020204" pitchFamily="49" charset="0"/>
              </a:rPr>
              <a:t>2</a:t>
            </a:r>
            <a:r>
              <a:rPr lang="en-US" dirty="0" smtClean="0"/>
              <a:t> in terms of its set of elements</a:t>
            </a:r>
            <a:endParaRPr lang="en-US" b="1" dirty="0" smtClean="0"/>
          </a:p>
          <a:p>
            <a:pPr marL="514350" indent="-514350">
              <a:buFont typeface="+mj-lt"/>
              <a:buAutoNum type="arabicPeriod"/>
            </a:pPr>
            <a:r>
              <a:rPr lang="en-US" dirty="0" smtClean="0"/>
              <a:t>The types of elements of </a:t>
            </a:r>
            <a:r>
              <a:rPr lang="en-US" dirty="0" smtClean="0">
                <a:latin typeface="Source Code Pro" panose="020B0509030403020204" pitchFamily="49" charset="0"/>
              </a:rPr>
              <a:t>S</a:t>
            </a:r>
            <a:r>
              <a:rPr lang="en-US" baseline="-25000" dirty="0" smtClean="0">
                <a:latin typeface="Source Code Pro" panose="020B0509030403020204" pitchFamily="49" charset="0"/>
              </a:rPr>
              <a:t>1</a:t>
            </a:r>
            <a:r>
              <a:rPr lang="en-US" dirty="0">
                <a:latin typeface="Source Code Pro" panose="020B0509030403020204" pitchFamily="49" charset="0"/>
              </a:rPr>
              <a:t> </a:t>
            </a:r>
            <a:r>
              <a:rPr lang="en-US" dirty="0" smtClean="0"/>
              <a:t>are respectively equal to, compatible with or more general than those of </a:t>
            </a:r>
            <a:r>
              <a:rPr lang="en-US" dirty="0" smtClean="0">
                <a:latin typeface="Source Code Pro" panose="020B0509030403020204" pitchFamily="49" charset="0"/>
              </a:rPr>
              <a:t>S</a:t>
            </a:r>
            <a:r>
              <a:rPr lang="en-US" baseline="-25000" dirty="0" smtClean="0">
                <a:latin typeface="Source Code Pro" panose="020B0509030403020204" pitchFamily="49" charset="0"/>
              </a:rPr>
              <a:t>2</a:t>
            </a:r>
          </a:p>
          <a:p>
            <a:pPr marL="514350" indent="-514350">
              <a:buFont typeface="+mj-lt"/>
              <a:buAutoNum type="arabicPeriod"/>
            </a:pPr>
            <a:r>
              <a:rPr lang="en-US" dirty="0" smtClean="0"/>
              <a:t>Certain concrete types in </a:t>
            </a:r>
            <a:r>
              <a:rPr lang="en-US" dirty="0" smtClean="0">
                <a:latin typeface="Source Code Pro" panose="020B0509030403020204" pitchFamily="49" charset="0"/>
              </a:rPr>
              <a:t>S</a:t>
            </a:r>
            <a:r>
              <a:rPr lang="en-US" baseline="-25000" dirty="0" smtClean="0">
                <a:latin typeface="Source Code Pro" panose="020B0509030403020204" pitchFamily="49" charset="0"/>
              </a:rPr>
              <a:t>1</a:t>
            </a:r>
            <a:r>
              <a:rPr lang="en-US" dirty="0" smtClean="0">
                <a:latin typeface="Source Code Pro" panose="020B0509030403020204" pitchFamily="49" charset="0"/>
              </a:rPr>
              <a:t> </a:t>
            </a:r>
            <a:r>
              <a:rPr lang="en-US" dirty="0" smtClean="0"/>
              <a:t>are abstract in</a:t>
            </a:r>
            <a:r>
              <a:rPr lang="en-US" dirty="0" smtClean="0">
                <a:latin typeface="Source Code Pro" panose="020B0509030403020204" pitchFamily="49" charset="0"/>
              </a:rPr>
              <a:t> </a:t>
            </a:r>
            <a:r>
              <a:rPr lang="en-US" dirty="0">
                <a:latin typeface="Source Code Pro" panose="020B0509030403020204" pitchFamily="49" charset="0"/>
              </a:rPr>
              <a:t>S</a:t>
            </a:r>
            <a:r>
              <a:rPr lang="en-US" baseline="-25000" dirty="0">
                <a:latin typeface="Source Code Pro" panose="020B0509030403020204" pitchFamily="49" charset="0"/>
              </a:rPr>
              <a:t>2</a:t>
            </a:r>
            <a:endParaRPr lang="en-US" dirty="0" smtClean="0"/>
          </a:p>
        </p:txBody>
      </p:sp>
    </p:spTree>
    <p:extLst>
      <p:ext uri="{BB962C8B-B14F-4D97-AF65-F5344CB8AC3E}">
        <p14:creationId xmlns:p14="http://schemas.microsoft.com/office/powerpoint/2010/main" val="51540519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dirty="0" smtClean="0"/>
              <a:t>In this case we say the signature </a:t>
            </a:r>
            <a:r>
              <a:rPr lang="en-US" dirty="0" smtClean="0">
                <a:latin typeface="Source Code Pro" panose="020B0509030403020204" pitchFamily="49" charset="0"/>
              </a:rPr>
              <a:t>S</a:t>
            </a:r>
            <a:r>
              <a:rPr lang="en-US" baseline="-25000" dirty="0" smtClean="0">
                <a:latin typeface="Source Code Pro" panose="020B0509030403020204" pitchFamily="49" charset="0"/>
              </a:rPr>
              <a:t>1</a:t>
            </a:r>
            <a:r>
              <a:rPr lang="en-US" dirty="0" smtClean="0">
                <a:latin typeface="Source Code Pro" panose="020B0509030403020204" pitchFamily="49" charset="0"/>
              </a:rPr>
              <a:t> </a:t>
            </a:r>
            <a:r>
              <a:rPr lang="en-US" dirty="0" smtClean="0"/>
              <a:t>is compatible with the signature</a:t>
            </a:r>
            <a:r>
              <a:rPr lang="en-US" dirty="0" smtClean="0">
                <a:latin typeface="Source Code Pro" panose="020B0509030403020204" pitchFamily="49" charset="0"/>
              </a:rPr>
              <a:t> S</a:t>
            </a:r>
            <a:r>
              <a:rPr lang="en-US" baseline="-25000" dirty="0" smtClean="0">
                <a:latin typeface="Source Code Pro" panose="020B0509030403020204" pitchFamily="49" charset="0"/>
              </a:rPr>
              <a:t>2</a:t>
            </a:r>
            <a:r>
              <a:rPr lang="en-US" dirty="0" smtClean="0">
                <a:latin typeface="Source Code Pro" panose="020B0509030403020204" pitchFamily="49" charset="0"/>
              </a:rPr>
              <a:t> </a:t>
            </a:r>
            <a:r>
              <a:rPr lang="en-US" dirty="0" smtClean="0"/>
              <a:t>and</a:t>
            </a:r>
            <a:r>
              <a:rPr lang="en-US" dirty="0" smtClean="0">
                <a:latin typeface="Source Code Pro" panose="020B0509030403020204" pitchFamily="49" charset="0"/>
              </a:rPr>
              <a:t> M</a:t>
            </a:r>
            <a:r>
              <a:rPr lang="en-US" baseline="-25000" dirty="0" smtClean="0">
                <a:latin typeface="Source Code Pro" panose="020B0509030403020204" pitchFamily="49" charset="0"/>
              </a:rPr>
              <a:t>1</a:t>
            </a:r>
            <a:r>
              <a:rPr lang="en-US" dirty="0" smtClean="0">
                <a:latin typeface="Source Code Pro" panose="020B0509030403020204" pitchFamily="49" charset="0"/>
              </a:rPr>
              <a:t> </a:t>
            </a:r>
            <a:r>
              <a:rPr lang="en-US" dirty="0" smtClean="0"/>
              <a:t>is an instance of both.</a:t>
            </a:r>
            <a:endParaRPr lang="en-US" dirty="0"/>
          </a:p>
          <a:p>
            <a:r>
              <a:rPr lang="en-US" dirty="0" smtClean="0"/>
              <a:t>So, </a:t>
            </a:r>
            <a:r>
              <a:rPr lang="en-US" dirty="0" smtClean="0">
                <a:latin typeface="Source Code Pro" panose="020B0509030403020204" pitchFamily="49" charset="0"/>
              </a:rPr>
              <a:t>METRIC_SPACE_2D_COUNT</a:t>
            </a:r>
            <a:r>
              <a:rPr lang="en-US" dirty="0" smtClean="0"/>
              <a:t> is compatible with </a:t>
            </a:r>
            <a:r>
              <a:rPr lang="en-US" dirty="0" smtClean="0">
                <a:latin typeface="Source Code Pro" panose="020B0509030403020204" pitchFamily="49" charset="0"/>
              </a:rPr>
              <a:t>METRIC_SPACE_2D</a:t>
            </a:r>
          </a:p>
          <a:p>
            <a:r>
              <a:rPr lang="en-US" dirty="0" smtClean="0"/>
              <a:t>The definition is in general accord with the general definition of the compatibility of types</a:t>
            </a:r>
          </a:p>
          <a:p>
            <a:r>
              <a:rPr lang="en-US" dirty="0" smtClean="0"/>
              <a:t>It can also be described as </a:t>
            </a:r>
            <a:r>
              <a:rPr lang="en-US" i="1" dirty="0" smtClean="0"/>
              <a:t>structural </a:t>
            </a:r>
            <a:r>
              <a:rPr lang="en-US" dirty="0" smtClean="0"/>
              <a:t>: it only depends on the form of signatures, it does not need to be made explicit by the programmer</a:t>
            </a:r>
            <a:endParaRPr lang="en-US" dirty="0"/>
          </a:p>
        </p:txBody>
      </p:sp>
    </p:spTree>
    <p:extLst>
      <p:ext uri="{BB962C8B-B14F-4D97-AF65-F5344CB8AC3E}">
        <p14:creationId xmlns:p14="http://schemas.microsoft.com/office/powerpoint/2010/main" val="260402113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dirty="0" smtClean="0"/>
              <a:t>The compatibility between signatures must be associated with another possibility of modules which brings them closer to the usual behavior of values : a module may be bound to an arbitrary number of distinct identifiers. It is indeed possible to construct new bindings of modules to existing modules</a:t>
            </a:r>
          </a:p>
          <a:p>
            <a:endParaRPr lang="en-US" dirty="0"/>
          </a:p>
          <a:p>
            <a:r>
              <a:rPr lang="en-US" dirty="0" smtClean="0"/>
              <a:t>Here </a:t>
            </a:r>
            <a:r>
              <a:rPr lang="en-US" dirty="0" smtClean="0">
                <a:latin typeface="Source Code Pro" panose="020B0509030403020204" pitchFamily="49" charset="0"/>
              </a:rPr>
              <a:t>P</a:t>
            </a:r>
            <a:r>
              <a:rPr lang="en-US" dirty="0" smtClean="0"/>
              <a:t> is made to be a reference to the same implementation of the module </a:t>
            </a:r>
            <a:r>
              <a:rPr lang="en-US" dirty="0" err="1" smtClean="0">
                <a:latin typeface="Source Code Pro" panose="020B0509030403020204" pitchFamily="49" charset="0"/>
              </a:rPr>
              <a:t>Plane_count</a:t>
            </a:r>
            <a:endParaRPr lang="en-US" dirty="0">
              <a:latin typeface="Source Code Pro" panose="020B0509030403020204" pitchFamily="49" charset="0"/>
            </a:endParaRP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3733800"/>
            <a:ext cx="35433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9218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5363</TotalTime>
  <Words>30391</Words>
  <Application>Microsoft Office PowerPoint</Application>
  <PresentationFormat>On-screen Show (4:3)</PresentationFormat>
  <Paragraphs>2875</Paragraphs>
  <Slides>701</Slides>
  <Notes>0</Notes>
  <HiddenSlides>0</HiddenSlides>
  <MMClips>0</MMClips>
  <ScaleCrop>false</ScaleCrop>
  <HeadingPairs>
    <vt:vector size="4" baseType="variant">
      <vt:variant>
        <vt:lpstr>Theme</vt:lpstr>
      </vt:variant>
      <vt:variant>
        <vt:i4>1</vt:i4>
      </vt:variant>
      <vt:variant>
        <vt:lpstr>Slide Titles</vt:lpstr>
      </vt:variant>
      <vt:variant>
        <vt:i4>701</vt:i4>
      </vt:variant>
    </vt:vector>
  </HeadingPairs>
  <TitlesOfParts>
    <vt:vector size="702" baseType="lpstr">
      <vt:lpstr>Office Theme</vt:lpstr>
      <vt:lpstr>Generic Programming via Modules and Functors</vt:lpstr>
      <vt:lpstr>PowerPoint Presentation</vt:lpstr>
      <vt:lpstr>Modular Programming</vt:lpstr>
      <vt:lpstr>PowerPoint Presentation</vt:lpstr>
      <vt:lpstr>PowerPoint Presentation</vt:lpstr>
      <vt:lpstr>PowerPoint Presentation</vt:lpstr>
      <vt:lpstr>PowerPoint Presentation</vt:lpstr>
      <vt:lpstr>Modules : A general encapsulator</vt:lpstr>
      <vt:lpstr>Modules : A general encapsulator</vt:lpstr>
      <vt:lpstr>Defining modules</vt:lpstr>
      <vt:lpstr>PowerPoint Presentation</vt:lpstr>
      <vt:lpstr>PowerPoint Presentation</vt:lpstr>
      <vt:lpstr>PowerPoint Presentation</vt:lpstr>
      <vt:lpstr>Accessing module elements</vt:lpstr>
      <vt:lpstr>The modular form of datatypes</vt:lpstr>
      <vt:lpstr>PowerPoint Presentation</vt:lpstr>
      <vt:lpstr>PowerPoint Presentation</vt:lpstr>
      <vt:lpstr>PowerPoint Presentation</vt:lpstr>
      <vt:lpstr>PowerPoint Presentation</vt:lpstr>
      <vt:lpstr>PowerPoint Presentation</vt:lpstr>
      <vt:lpstr>Remarks on the rules of module definitions</vt:lpstr>
      <vt:lpstr>PowerPoint Presentation</vt:lpstr>
      <vt:lpstr>PowerPoint Presentation</vt:lpstr>
      <vt:lpstr>PowerPoint Presentation</vt:lpstr>
      <vt:lpstr>PowerPoint Presentation</vt:lpstr>
      <vt:lpstr>PowerPoint Presentation</vt:lpstr>
      <vt:lpstr>PowerPoint Presentation</vt:lpstr>
      <vt:lpstr>Local modules</vt:lpstr>
      <vt:lpstr>PowerPoint Presentation</vt:lpstr>
      <vt:lpstr>PowerPoint Presentation</vt:lpstr>
      <vt:lpstr>Signatures : The type of modules</vt:lpstr>
      <vt:lpstr>Signatures : the type of modules</vt:lpstr>
      <vt:lpstr>Inferred signatures</vt:lpstr>
      <vt:lpstr>PowerPoint Presentation</vt:lpstr>
      <vt:lpstr>PowerPoint Presentation</vt:lpstr>
      <vt:lpstr>Defining signatures</vt:lpstr>
      <vt:lpstr>PowerPoint Presentation</vt:lpstr>
      <vt:lpstr>PowerPoint Presentation</vt:lpstr>
      <vt:lpstr>PowerPoint Presentation</vt:lpstr>
      <vt:lpstr>PowerPoint Presentation</vt:lpstr>
      <vt:lpstr>PowerPoint Presentation</vt:lpstr>
      <vt:lpstr>Abstract types</vt:lpstr>
      <vt:lpstr>PowerPoint Presentation</vt:lpstr>
      <vt:lpstr>PowerPoint Presentation</vt:lpstr>
      <vt:lpstr>PowerPoint Presentation</vt:lpstr>
      <vt:lpstr>Elements implemented in signatures</vt:lpstr>
      <vt:lpstr>PowerPoint Presentation</vt:lpstr>
      <vt:lpstr>Signatures for explicitly typing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instantiation relationship between modules and signatures</vt:lpstr>
      <vt:lpstr>PowerPoint Presentation</vt:lpstr>
      <vt:lpstr>PowerPoint Presentation</vt:lpstr>
      <vt:lpstr>PowerPoint Presentation</vt:lpstr>
      <vt:lpstr>PowerPoint Presentation</vt:lpstr>
      <vt:lpstr>Techniques for writing signatures</vt:lpstr>
      <vt:lpstr>Techniques for writing signatures</vt:lpstr>
      <vt:lpstr>Signatures as a means of specification and interface</vt:lpstr>
      <vt:lpstr>PowerPoint Presentation</vt:lpstr>
      <vt:lpstr>The limitations of signatures as specifications</vt:lpstr>
      <vt:lpstr>PowerPoint Presentation</vt:lpstr>
      <vt:lpstr>PowerPoint Presentation</vt:lpstr>
      <vt:lpstr>PowerPoint Presentation</vt:lpstr>
      <vt:lpstr>Mitigation of the limitations of specification via signatures</vt:lpstr>
      <vt:lpstr>PowerPoint Presentation</vt:lpstr>
      <vt:lpstr>PowerPoint Presentation</vt:lpstr>
      <vt:lpstr>PowerPoint Presentation</vt:lpstr>
      <vt:lpstr>The generalization of signatures</vt:lpstr>
      <vt:lpstr>PowerPoint Presentation</vt:lpstr>
      <vt:lpstr>Signatures and the functional or imperative style</vt:lpstr>
      <vt:lpstr>PowerPoint Presentation</vt:lpstr>
      <vt:lpstr>PowerPoint Presentation</vt:lpstr>
      <vt:lpstr>PowerPoint Presentation</vt:lpstr>
      <vt:lpstr>Public and private modules</vt:lpstr>
      <vt:lpstr>Public and private modules</vt:lpstr>
      <vt:lpstr>Public and private modules</vt:lpstr>
      <vt:lpstr>PowerPoint Presentation</vt:lpstr>
      <vt:lpstr>Public</vt:lpstr>
      <vt:lpstr>PowerPoint Presentation</vt:lpstr>
      <vt:lpstr>Private</vt:lpstr>
      <vt:lpstr>PowerPoint Presentation</vt:lpstr>
      <vt:lpstr>PowerPoint Presentation</vt:lpstr>
      <vt:lpstr>PowerPoint Presentation</vt:lpstr>
      <vt:lpstr>PowerPoint Presentation</vt:lpstr>
      <vt:lpstr>Compatibility of signatures</vt:lpstr>
      <vt:lpstr>PowerPoint Presentation</vt:lpstr>
      <vt:lpstr>PowerPoint Presentation</vt:lpstr>
      <vt:lpstr>PowerPoint Presentation</vt:lpstr>
      <vt:lpstr>PowerPoint Presentation</vt:lpstr>
      <vt:lpstr>PowerPoint Presentation</vt:lpstr>
      <vt:lpstr>PowerPoint Presentation</vt:lpstr>
      <vt:lpstr>Public exceptions</vt:lpstr>
      <vt:lpstr>PowerPoint Presentation</vt:lpstr>
      <vt:lpstr>PowerPoint Presentation</vt:lpstr>
      <vt:lpstr>PowerPoint Presentation</vt:lpstr>
      <vt:lpstr>Public types</vt:lpstr>
      <vt:lpstr>PowerPoint Presentation</vt:lpstr>
      <vt:lpstr>PowerPoint Presentation</vt:lpstr>
      <vt:lpstr>PowerPoint Presentation</vt:lpstr>
      <vt:lpstr>Private and abstract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Abstract datatypes</vt:lpstr>
      <vt:lpstr>Abstract datatypes</vt:lpstr>
      <vt:lpstr>PowerPoint Presentation</vt:lpstr>
      <vt:lpstr>The reasons for hiding and substitution</vt:lpstr>
      <vt:lpstr>PowerPoint Presentation</vt:lpstr>
      <vt:lpstr>PowerPoint Presentation</vt:lpstr>
      <vt:lpstr>PowerPoint Presentation</vt:lpstr>
      <vt:lpstr>How to evolve datatypes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Optimizing datatypes by “memoization”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Hiding and generating predefined predicates</vt:lpstr>
      <vt:lpstr>PowerPoint Presentation</vt:lpstr>
      <vt:lpstr>PowerPoint Presentation</vt:lpstr>
      <vt:lpstr>PowerPoint Presentation</vt:lpstr>
      <vt:lpstr>PowerPoint Presentation</vt:lpstr>
      <vt:lpstr>PowerPoint Presentation</vt:lpstr>
      <vt:lpstr>Hiding and imperative optimizations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need for individual hiding of abstract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Individual hiding and type 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conceptual generalization of signatures</vt:lpstr>
      <vt:lpstr>PowerPoint Presentation</vt:lpstr>
      <vt:lpstr>PowerPoint Presentation</vt:lpstr>
      <vt:lpstr>PowerPoint Presentation</vt:lpstr>
      <vt:lpstr>PowerPoint Presentation</vt:lpstr>
      <vt:lpstr>PowerPoint Presentation</vt:lpstr>
      <vt:lpstr>Tactics for naming abstract datatypes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Universal type parameters and abstract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inclusion relationships</vt:lpstr>
      <vt:lpstr>PowerPoint Presentation</vt:lpstr>
      <vt:lpstr>The inclusion of modules in signatures</vt:lpstr>
      <vt:lpstr>PowerPoint Presentation</vt:lpstr>
      <vt:lpstr>PowerPoint Presentation</vt:lpstr>
      <vt:lpstr>PowerPoint Presentation</vt:lpstr>
      <vt:lpstr>PowerPoint Presentation</vt:lpstr>
      <vt:lpstr>PowerPoint Presentation</vt:lpstr>
      <vt:lpstr>Inclusion for inheritance</vt:lpstr>
      <vt:lpstr>PowerPoint Presentation</vt:lpstr>
      <vt:lpstr>PowerPoint Presentation</vt:lpstr>
      <vt:lpstr>PowerPoint Presentation</vt:lpstr>
      <vt:lpstr>PowerPoint Presentation</vt:lpstr>
      <vt:lpstr>PowerPoint Presentation</vt:lpstr>
      <vt:lpstr>PowerPoint Presentation</vt:lpstr>
      <vt:lpstr>Inclusion for adaption</vt:lpstr>
      <vt:lpstr>PowerPoint Presentation</vt:lpstr>
      <vt:lpstr>PowerPoint Presentation</vt:lpstr>
      <vt:lpstr>PowerPoint Presentation</vt:lpstr>
      <vt:lpstr>PowerPoint Presentation</vt:lpstr>
      <vt:lpstr>PowerPoint Presentation</vt:lpstr>
      <vt:lpstr>Module containment relations</vt:lpstr>
      <vt:lpstr>PowerPoint Presentation</vt:lpstr>
      <vt:lpstr>PowerPoint Presentation</vt:lpstr>
      <vt:lpstr>Containment of modules</vt:lpstr>
      <vt:lpstr>PowerPoint Presentation</vt:lpstr>
      <vt:lpstr>Opening of modules</vt:lpstr>
      <vt:lpstr>PowerPoint Presentation</vt:lpstr>
      <vt:lpstr>PowerPoint Presentation</vt:lpstr>
      <vt:lpstr>PowerPoint Presentation</vt:lpstr>
      <vt:lpstr>PowerPoint Presentation</vt:lpstr>
      <vt:lpstr>PowerPoint Presentation</vt:lpstr>
      <vt:lpstr>PowerPoint Presentation</vt:lpstr>
      <vt:lpstr>Embedding in signatures : abstract sub-modules</vt:lpstr>
      <vt:lpstr>PowerPoint Presentation</vt:lpstr>
      <vt:lpstr>PowerPoint Presentation</vt:lpstr>
      <vt:lpstr>The link between signatures and abstract sub-modules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Abstract sub-modules and inclusion constraints</vt:lpstr>
      <vt:lpstr>PowerPoint Presentation</vt:lpstr>
      <vt:lpstr>PowerPoint Presentation</vt:lpstr>
      <vt:lpstr>Hiding the types of sub-modules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Flattening the nesting of modules</vt:lpstr>
      <vt:lpstr>PowerPoint Presentation</vt:lpstr>
      <vt:lpstr>PowerPoint Presentation</vt:lpstr>
      <vt:lpstr>Modular aggregation of datatypes</vt:lpstr>
      <vt:lpstr>PowerPoint Presentation</vt:lpstr>
      <vt:lpstr>PowerPoint Presentation</vt:lpstr>
      <vt:lpstr>PowerPoint Presentation</vt:lpstr>
      <vt:lpstr>PowerPoint Presentation</vt:lpstr>
      <vt:lpstr>PowerPoint Presentation</vt:lpstr>
      <vt:lpstr>Modular associations of datatypes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more complete example : “apple-men”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Masking of types in question</vt:lpstr>
      <vt:lpstr>PowerPoint Presentation</vt:lpstr>
      <vt:lpstr>The choice to 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records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Masking a posteriori</vt:lpstr>
      <vt:lpstr>PowerPoint Presentation</vt:lpstr>
      <vt:lpstr>PowerPoint Presentation</vt:lpstr>
      <vt:lpstr>PowerPoint Presentation</vt:lpstr>
      <vt:lpstr>Masking and module associations</vt:lpstr>
      <vt:lpstr>PowerPoint Presentation</vt:lpstr>
      <vt:lpstr>PowerPoint Presentation</vt:lpstr>
      <vt:lpstr>PowerPoint Presentation</vt:lpstr>
      <vt:lpstr>PowerPoint Presentation</vt:lpstr>
      <vt:lpstr>The limitations of type constraints</vt:lpstr>
      <vt:lpstr>PowerPoint Presentation</vt:lpstr>
      <vt:lpstr>PowerPoint Presentation</vt:lpstr>
      <vt:lpstr>PowerPoint Presentation</vt:lpstr>
      <vt:lpstr>PowerPoint Presentation</vt:lpstr>
      <vt:lpstr>Extension of the representation of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 in files and separate compilation</vt:lpstr>
      <vt:lpstr>PowerPoint Presentation</vt:lpstr>
      <vt:lpstr>PowerPoint Presentation</vt:lpstr>
      <vt:lpstr>Modules in files and separate compilation</vt:lpstr>
      <vt:lpstr>Loading of modules into the top-level</vt:lpstr>
      <vt:lpstr>PowerPoint Presentation</vt:lpstr>
      <vt:lpstr>PowerPoint Presentation</vt:lpstr>
      <vt:lpstr>PowerPoint Presentation</vt:lpstr>
      <vt:lpstr>PowerPoint Presentation</vt:lpstr>
      <vt:lpstr>Separate compilation of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Precompiled modules and the top-level</vt:lpstr>
      <vt:lpstr>PowerPoint Presentation</vt:lpstr>
      <vt:lpstr>PowerPoint Presentation</vt:lpstr>
      <vt:lpstr>PowerPoint Presentation</vt:lpstr>
      <vt:lpstr>PowerPoint Presentation</vt:lpstr>
      <vt:lpstr>PowerPoint Presentation</vt:lpstr>
      <vt:lpstr>Precompiled modules and side effects</vt:lpstr>
      <vt:lpstr>PowerPoint Presentation</vt:lpstr>
      <vt:lpstr>PowerPoint Presentation</vt:lpstr>
      <vt:lpstr>PowerPoint Presentation</vt:lpstr>
      <vt:lpstr>PowerPoint Presentation</vt:lpstr>
      <vt:lpstr>The technique of parent modules : packages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Generic modular programming : Functors</vt:lpstr>
      <vt:lpstr>PowerPoint Presentation</vt:lpstr>
      <vt:lpstr>PowerPoint Presentation</vt:lpstr>
      <vt:lpstr>PowerPoint Presentation</vt:lpstr>
      <vt:lpstr>Functors</vt:lpstr>
      <vt:lpstr>Functors</vt:lpstr>
      <vt:lpstr>The idea of “functions of modules”</vt:lpstr>
      <vt:lpstr>PowerPoint Presentation</vt:lpstr>
      <vt:lpstr>PowerPoint Presentation</vt:lpstr>
      <vt:lpstr>PowerPoint Presentation</vt:lpstr>
      <vt:lpstr>PowerPoint Presentation</vt:lpstr>
      <vt:lpstr>PowerPoint Presentation</vt:lpstr>
      <vt:lpstr>Defining functors</vt:lpstr>
      <vt:lpstr>PowerPoint Presentation</vt:lpstr>
      <vt:lpstr>PowerPoint Presentation</vt:lpstr>
      <vt:lpstr>PowerPoint Presentation</vt:lpstr>
      <vt:lpstr>PowerPoint Presentation</vt:lpstr>
      <vt:lpstr>Using functor parameters</vt:lpstr>
      <vt:lpstr>PowerPoint Presentation</vt:lpstr>
      <vt:lpstr>Functor application</vt:lpstr>
      <vt:lpstr>PowerPoint Presentation</vt:lpstr>
      <vt:lpstr>PowerPoint Presentation</vt:lpstr>
      <vt:lpstr>PowerPoint Presentation</vt:lpstr>
      <vt:lpstr>Explicit typing of the results of functors</vt:lpstr>
      <vt:lpstr>PowerPoint Presentation</vt:lpstr>
      <vt:lpstr>PowerPoint Presentation</vt:lpstr>
      <vt:lpstr>PowerPoint Presentation</vt:lpstr>
      <vt:lpstr>PowerPoint Presentation</vt:lpstr>
      <vt:lpstr>Shared types and transmission of types</vt:lpstr>
      <vt:lpstr>PowerPoint Presentation</vt:lpstr>
      <vt:lpstr>PowerPoint Presentation</vt:lpstr>
      <vt:lpstr>Non-module parameters</vt:lpstr>
      <vt:lpstr>PowerPoint Presentation</vt:lpstr>
      <vt:lpstr>PowerPoint Presentation</vt:lpstr>
      <vt:lpstr>PowerPoint Presentation</vt:lpstr>
      <vt:lpstr>Functors : a generic modular programming type</vt:lpstr>
      <vt:lpstr>PowerPoint Presentation</vt:lpstr>
      <vt:lpstr>PowerPoint Presentation</vt:lpstr>
      <vt:lpstr>PowerPoint Presentation</vt:lpstr>
      <vt:lpstr>PowerPoint Presentation</vt:lpstr>
      <vt:lpstr>PowerPoint Presentation</vt:lpstr>
      <vt:lpstr>Techniques for using functors</vt:lpstr>
      <vt:lpstr>PowerPoint Presentation</vt:lpstr>
      <vt:lpstr>Techniques for using functors</vt:lpstr>
      <vt:lpstr>Generic modular inheritance</vt:lpstr>
      <vt:lpstr>PowerPoint Presentation</vt:lpstr>
      <vt:lpstr>PowerPoint Presentation</vt:lpstr>
      <vt:lpstr>PowerPoint Presentation</vt:lpstr>
      <vt:lpstr>PowerPoint Presentation</vt:lpstr>
      <vt:lpstr>PowerPoint Presentation</vt:lpstr>
      <vt:lpstr>PowerPoint Presentation</vt:lpstr>
      <vt:lpstr>Generic modular adaption</vt:lpstr>
      <vt:lpstr>PowerPoint Presentation</vt:lpstr>
      <vt:lpstr>PowerPoint Presentation</vt:lpstr>
      <vt:lpstr>PowerPoint Presentation</vt:lpstr>
      <vt:lpstr>Generic modular decoration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Generic modular composites</vt:lpstr>
      <vt:lpstr>Generic modular composites</vt:lpstr>
      <vt:lpstr>PowerPoint Presentation</vt:lpstr>
      <vt:lpstr>PowerPoint Presentation</vt:lpstr>
      <vt:lpstr>PowerPoint Presentation</vt:lpstr>
      <vt:lpstr>PowerPoint Presentation</vt:lpstr>
      <vt:lpstr>Types of generic data </vt:lpstr>
      <vt:lpstr>PowerPoint Presentation</vt:lpstr>
      <vt:lpstr>PowerPoint Presentation</vt:lpstr>
      <vt:lpstr>PowerPoint Presentation</vt:lpstr>
      <vt:lpstr>Functors and the control of genericity of signatures</vt:lpstr>
      <vt:lpstr>Functors and the control of the genericity of signatures</vt:lpstr>
      <vt:lpstr>Signatures and universal type parameters</vt:lpstr>
      <vt:lpstr>PowerPoint Presentation</vt:lpstr>
      <vt:lpstr>PowerPoint Presentation</vt:lpstr>
      <vt:lpstr>PowerPoint Presentation</vt:lpstr>
      <vt:lpstr>PowerPoint Presentation</vt:lpstr>
      <vt:lpstr>Signatures and abstract types</vt:lpstr>
      <vt:lpstr>PowerPoint Presentation</vt:lpstr>
      <vt:lpstr>PowerPoint Presentation</vt:lpstr>
      <vt:lpstr>PowerPoint Presentation</vt:lpstr>
      <vt:lpstr>PowerPoint Presentation</vt:lpstr>
      <vt:lpstr>PowerPoint Presentation</vt:lpstr>
      <vt:lpstr>How to switch from one type of genericity to another?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Functors and their separate compilation</vt:lpstr>
      <vt:lpstr>Functors and their separate compilation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N-ary functors</vt:lpstr>
      <vt:lpstr>N-ary functors</vt:lpstr>
      <vt:lpstr>Defining n-ary functors</vt:lpstr>
      <vt:lpstr>PowerPoint Presentation</vt:lpstr>
      <vt:lpstr>PowerPoint Presentation</vt:lpstr>
      <vt:lpstr>PowerPoint Presentation</vt:lpstr>
      <vt:lpstr>PowerPoint Presentation</vt:lpstr>
      <vt:lpstr>Applying n-ary functors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more complete example : generic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Constraints over the parameters of functors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sharing between functor parameters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difficulty : shared types and masking</vt:lpstr>
      <vt:lpstr>PowerPoint Presentation</vt:lpstr>
      <vt:lpstr>PowerPoint Presentation</vt:lpstr>
      <vt:lpstr>PowerPoint Presentation</vt:lpstr>
      <vt:lpstr>PowerPoint Presentation</vt:lpstr>
      <vt:lpstr>PowerPoint Presentation</vt:lpstr>
      <vt:lpstr>PowerPoint Presentation</vt:lpstr>
      <vt:lpstr>The technique of “type nurseries”</vt:lpstr>
      <vt:lpstr>PowerPoint Presentation</vt:lpstr>
      <vt:lpstr>PowerPoint Presentation</vt:lpstr>
      <vt:lpstr>PowerPoint Presentation</vt:lpstr>
      <vt:lpstr>PowerPoint Presentation</vt:lpstr>
      <vt:lpstr>PowerPoint Presentation</vt:lpstr>
      <vt:lpstr>PowerPoint Presentation</vt:lpstr>
      <vt:lpstr>Functor signatures</vt:lpstr>
      <vt:lpstr>Functor signatures</vt:lpstr>
      <vt:lpstr>Types for functors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Specification of functor signatures</vt:lpstr>
      <vt:lpstr>PowerPoint Presentation</vt:lpstr>
      <vt:lpstr>PowerPoint Presentation</vt:lpstr>
      <vt:lpstr>PowerPoint Presentation</vt:lpstr>
      <vt:lpstr>PowerPoint Presentation</vt:lpstr>
      <vt:lpstr>Functors of functors</vt:lpstr>
      <vt:lpstr>Functors of functors</vt:lpstr>
      <vt:lpstr>A first use of functors of functors</vt:lpstr>
      <vt:lpstr>PowerPoint Presentation</vt:lpstr>
      <vt:lpstr>PowerPoint Presentation</vt:lpstr>
      <vt:lpstr>PowerPoint Presentation</vt:lpstr>
      <vt:lpstr>Constraints over functorial parameters</vt:lpstr>
      <vt:lpstr>PowerPoint Presentation</vt:lpstr>
      <vt:lpstr>PowerPoint Presentation</vt:lpstr>
      <vt:lpstr>Control of genericity of functors of functors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Remarks about generalization for functors</vt:lpstr>
      <vt:lpstr>PowerPoint Presentation</vt:lpstr>
      <vt:lpstr>Almost first class modules and functors</vt:lpstr>
      <vt:lpstr>PowerPoint Presentation</vt:lpstr>
      <vt:lpstr>PowerPoint Presentation</vt:lpstr>
      <vt:lpstr>PowerPoint Presentation</vt:lpstr>
      <vt:lpstr>PowerPoint Presentation</vt:lpstr>
      <vt:lpstr>The choice of generic modules</vt:lpstr>
      <vt:lpstr>PowerPoint Presentation</vt:lpstr>
      <vt:lpstr>PowerPoint Presentation</vt:lpstr>
      <vt:lpstr>Functors : another form of functional programming</vt:lpstr>
      <vt:lpstr>PowerPoint Presentation</vt:lpstr>
      <vt:lpstr>PowerPoint Presentation</vt:lpstr>
      <vt:lpstr>Functors : a software engineering tool</vt:lpstr>
      <vt:lpstr>Functors : another form of functional programming</vt:lpstr>
      <vt:lpstr>Functors : a software engineering tool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Generic modular programming in question</vt:lpstr>
      <vt:lpstr>PowerPoint Presentation</vt:lpstr>
      <vt:lpstr>PowerPoint Presentation</vt:lpstr>
      <vt:lpstr>PowerPoint Presentation</vt:lpstr>
      <vt:lpstr>PowerPoint Presentation</vt:lpstr>
      <vt:lpstr>PowerPoint Presentation</vt:lpstr>
      <vt:lpstr>Representing a generic architecture</vt:lpstr>
      <vt:lpstr>PowerPoint Presentation</vt:lpstr>
      <vt:lpstr>Software development and generic programming</vt:lpstr>
      <vt:lpstr>PowerPoint Presentation</vt:lpstr>
      <vt:lpstr>PowerPoint Presentation</vt:lpstr>
      <vt:lpstr>PowerPoint Presentation</vt:lpstr>
      <vt:lpstr>PowerPoint Presentation</vt:lpstr>
      <vt:lpstr>PowerPoint Presentation</vt:lpstr>
      <vt:lpstr>PowerPoint Presentation</vt:lpstr>
      <vt:lpstr>Software development and generic programming</vt:lpstr>
      <vt:lpstr>Software development and generic programming</vt:lpstr>
      <vt:lpstr>Specification graphs and automatons of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Representing the compatibility of signatures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 of software architecture</vt:lpstr>
      <vt:lpstr>PowerPoint Presentation</vt:lpstr>
      <vt:lpstr>Examples of software architectures</vt:lpstr>
      <vt:lpstr>Priority queues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Management of signature hierarchies</vt:lpstr>
      <vt:lpstr>PowerPoint Presentation</vt:lpstr>
      <vt:lpstr>PowerPoint Presentation</vt:lpstr>
      <vt:lpstr>PowerPoint Presentation</vt:lpstr>
      <vt:lpstr>PowerPoint Presentation</vt:lpstr>
      <vt:lpstr>PowerPoint Presentation</vt:lpstr>
      <vt:lpstr>PowerPoint Presentation</vt:lpstr>
      <vt:lpstr>Building generic production 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Remarks on software architectures</vt:lpstr>
      <vt:lpstr>PowerPoint Presentation</vt:lpstr>
      <vt:lpstr>PowerPoint Presentation</vt:lpstr>
      <vt:lpstr>Reference</vt:lpstr>
    </vt:vector>
  </TitlesOfParts>
  <Company>Bloomberg L.P.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OCaml</dc:title>
  <dc:creator>sfletcher13</dc:creator>
  <cp:lastModifiedBy>sfletcher13</cp:lastModifiedBy>
  <cp:revision>401</cp:revision>
  <dcterms:created xsi:type="dcterms:W3CDTF">2017-02-02T18:53:57Z</dcterms:created>
  <dcterms:modified xsi:type="dcterms:W3CDTF">2017-02-15T19:55:13Z</dcterms:modified>
</cp:coreProperties>
</file>