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4"/>
  </p:sldMasterIdLst>
  <p:sldIdLst>
    <p:sldId id="296" r:id="rId5"/>
    <p:sldId id="304" r:id="rId6"/>
    <p:sldId id="259" r:id="rId7"/>
    <p:sldId id="257" r:id="rId8"/>
    <p:sldId id="297" r:id="rId9"/>
    <p:sldId id="258" r:id="rId10"/>
    <p:sldId id="263" r:id="rId11"/>
    <p:sldId id="261" r:id="rId12"/>
    <p:sldId id="278" r:id="rId13"/>
    <p:sldId id="260" r:id="rId14"/>
    <p:sldId id="279" r:id="rId15"/>
    <p:sldId id="280" r:id="rId16"/>
    <p:sldId id="281" r:id="rId17"/>
    <p:sldId id="282" r:id="rId18"/>
    <p:sldId id="284" r:id="rId19"/>
    <p:sldId id="286" r:id="rId20"/>
    <p:sldId id="264" r:id="rId21"/>
    <p:sldId id="273" r:id="rId22"/>
    <p:sldId id="265" r:id="rId23"/>
    <p:sldId id="268" r:id="rId24"/>
    <p:sldId id="293" r:id="rId25"/>
    <p:sldId id="270" r:id="rId26"/>
    <p:sldId id="267" r:id="rId27"/>
    <p:sldId id="266" r:id="rId28"/>
    <p:sldId id="302" r:id="rId29"/>
    <p:sldId id="301" r:id="rId30"/>
    <p:sldId id="294" r:id="rId31"/>
    <p:sldId id="292" r:id="rId32"/>
    <p:sldId id="271" r:id="rId33"/>
    <p:sldId id="298" r:id="rId34"/>
    <p:sldId id="295" r:id="rId35"/>
    <p:sldId id="300" r:id="rId36"/>
    <p:sldId id="303" r:id="rId37"/>
    <p:sldId id="27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00DA7B-D888-A469-17AF-78657B50267A}" name="p3170045@aueb.gr" initials="p" userId="p3170045@aueb.gr" providerId="None"/>
  <p188:author id="{124A00B9-A16D-6650-091A-11B301467FFC}" name="FILIPPOS DOURACHALIS" initials="FD" userId="FILIPPOS DOURACHALIS"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883C"/>
    <a:srgbClr val="597A2E"/>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FFFC2-C898-4F0F-8570-3280248CAF21}" v="6" dt="2022-12-05T23:03:37.177"/>
    <p1510:client id="{9E5AE603-5616-41A9-861C-01FAAEA8B635}" v="1370" vWet="1372" dt="2022-12-05T23:03:11.504"/>
    <p1510:client id="{F8618EE1-AB22-CA38-456E-C4FFF53565FC}" v="16" dt="2022-12-05T16:52:48.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1458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703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53770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45589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76060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0419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51817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6673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026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850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1376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3273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02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4739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382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2544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57638550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109/MS.2014.62" TargetMode="External"/><Relationship Id="rId7" Type="http://schemas.openxmlformats.org/officeDocument/2006/relationships/hyperlink" Target="https://ec.europa.eu/commission/presscorner/detail/el/qanda_22_6229" TargetMode="External"/><Relationship Id="rId2" Type="http://schemas.openxmlformats.org/officeDocument/2006/relationships/hyperlink" Target="https://doi.org/10.3929/ethz-a-007337628" TargetMode="External"/><Relationship Id="rId1" Type="http://schemas.openxmlformats.org/officeDocument/2006/relationships/slideLayout" Target="../slideLayouts/slideLayout12.xml"/><Relationship Id="rId6" Type="http://schemas.openxmlformats.org/officeDocument/2006/relationships/hyperlink" Target="https://www.vertiv.com/en-emea/about/news-and-insights/articles/educational-articles/what-is-pue-power-usage-effectiveness-and-what-does-it-measure/" TargetMode="External"/><Relationship Id="rId5" Type="http://schemas.openxmlformats.org/officeDocument/2006/relationships/hyperlink" Target="https://www.akcp.com/blog/the-real-amount-of-energy-a-data-center-use/" TargetMode="External"/><Relationship Id="rId4" Type="http://schemas.openxmlformats.org/officeDocument/2006/relationships/hyperlink" Target="https://doi.org/10.1016/j.ecolecon.2020.10676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descr="Εικόνα που περιέχει κείμενο&#10;&#10;Περιγραφή που δημιουργήθηκε αυτόματα">
            <a:extLst>
              <a:ext uri="{FF2B5EF4-FFF2-40B4-BE49-F238E27FC236}">
                <a16:creationId xmlns:a16="http://schemas.microsoft.com/office/drawing/2014/main" id="{0D0A9742-8602-E17B-A81B-32BACE1950C6}"/>
              </a:ext>
            </a:extLst>
          </p:cNvPr>
          <p:cNvPicPr>
            <a:picLocks noChangeAspect="1"/>
          </p:cNvPicPr>
          <p:nvPr/>
        </p:nvPicPr>
        <p:blipFill>
          <a:blip r:embed="rId2"/>
          <a:stretch>
            <a:fillRect/>
          </a:stretch>
        </p:blipFill>
        <p:spPr>
          <a:xfrm>
            <a:off x="2732032" y="189100"/>
            <a:ext cx="7478836" cy="1944500"/>
          </a:xfrm>
          <a:prstGeom prst="rect">
            <a:avLst/>
          </a:prstGeom>
        </p:spPr>
      </p:pic>
      <p:sp>
        <p:nvSpPr>
          <p:cNvPr id="6" name="Τίτλος 1">
            <a:extLst>
              <a:ext uri="{FF2B5EF4-FFF2-40B4-BE49-F238E27FC236}">
                <a16:creationId xmlns:a16="http://schemas.microsoft.com/office/drawing/2014/main" id="{C0A39B6A-3D10-1C65-49A5-CD5004D9DF16}"/>
              </a:ext>
            </a:extLst>
          </p:cNvPr>
          <p:cNvSpPr txBox="1">
            <a:spLocks/>
          </p:cNvSpPr>
          <p:nvPr/>
        </p:nvSpPr>
        <p:spPr>
          <a:xfrm>
            <a:off x="2732031" y="3166450"/>
            <a:ext cx="8915399" cy="9230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solidFill>
                  <a:srgbClr val="74883C"/>
                </a:solidFill>
              </a:rPr>
              <a:t>Green Software</a:t>
            </a:r>
            <a:endParaRPr lang="el-GR" sz="4800">
              <a:solidFill>
                <a:srgbClr val="74883C"/>
              </a:solidFill>
            </a:endParaRPr>
          </a:p>
        </p:txBody>
      </p:sp>
      <p:sp>
        <p:nvSpPr>
          <p:cNvPr id="7" name="Υπότιτλος 2">
            <a:extLst>
              <a:ext uri="{FF2B5EF4-FFF2-40B4-BE49-F238E27FC236}">
                <a16:creationId xmlns:a16="http://schemas.microsoft.com/office/drawing/2014/main" id="{9DA25C36-1A6C-9F14-E1E0-C0DC6D98EF06}"/>
              </a:ext>
            </a:extLst>
          </p:cNvPr>
          <p:cNvSpPr txBox="1">
            <a:spLocks/>
          </p:cNvSpPr>
          <p:nvPr/>
        </p:nvSpPr>
        <p:spPr>
          <a:xfrm>
            <a:off x="2732031" y="4376093"/>
            <a:ext cx="8915399" cy="12829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buNone/>
            </a:pPr>
            <a:r>
              <a:rPr lang="el-GR" sz="1600" b="1"/>
              <a:t>Φίλιππος </a:t>
            </a:r>
            <a:r>
              <a:rPr lang="el-GR" sz="1600" b="1" err="1"/>
              <a:t>Δουραχαλής</a:t>
            </a:r>
            <a:r>
              <a:rPr lang="en-US" sz="1600" b="1"/>
              <a:t>                                             </a:t>
            </a:r>
            <a:endParaRPr lang="el-GR" sz="1600" b="1"/>
          </a:p>
          <a:p>
            <a:pPr marL="0" indent="0">
              <a:lnSpc>
                <a:spcPct val="90000"/>
              </a:lnSpc>
              <a:buNone/>
            </a:pPr>
            <a:r>
              <a:rPr lang="el-GR" sz="1600" b="1"/>
              <a:t>Χρήστος Αργυρόπουλος</a:t>
            </a:r>
            <a:endParaRPr lang="en-US" sz="1600" b="1"/>
          </a:p>
        </p:txBody>
      </p:sp>
    </p:spTree>
    <p:extLst>
      <p:ext uri="{BB962C8B-B14F-4D97-AF65-F5344CB8AC3E}">
        <p14:creationId xmlns:p14="http://schemas.microsoft.com/office/powerpoint/2010/main" val="345205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4940C4-417E-71A9-97F1-183AC8F47037}"/>
              </a:ext>
            </a:extLst>
          </p:cNvPr>
          <p:cNvSpPr>
            <a:spLocks noGrp="1"/>
          </p:cNvSpPr>
          <p:nvPr>
            <p:ph type="title"/>
          </p:nvPr>
        </p:nvSpPr>
        <p:spPr/>
        <p:txBody>
          <a:bodyPr/>
          <a:lstStyle/>
          <a:p>
            <a:r>
              <a:rPr lang="el-GR"/>
              <a:t>Ο ρόλος της τεχνολογίας λογισμικού </a:t>
            </a:r>
          </a:p>
        </p:txBody>
      </p:sp>
      <p:sp>
        <p:nvSpPr>
          <p:cNvPr id="3" name="Θέση περιεχομένου 2">
            <a:extLst>
              <a:ext uri="{FF2B5EF4-FFF2-40B4-BE49-F238E27FC236}">
                <a16:creationId xmlns:a16="http://schemas.microsoft.com/office/drawing/2014/main" id="{9F3BABA2-BD7B-BCE0-E257-1BBE8909E07F}"/>
              </a:ext>
            </a:extLst>
          </p:cNvPr>
          <p:cNvSpPr>
            <a:spLocks noGrp="1"/>
          </p:cNvSpPr>
          <p:nvPr>
            <p:ph idx="1"/>
          </p:nvPr>
        </p:nvSpPr>
        <p:spPr>
          <a:xfrm>
            <a:off x="2589212" y="2058186"/>
            <a:ext cx="8915400" cy="3777622"/>
          </a:xfrm>
        </p:spPr>
        <p:txBody>
          <a:bodyPr vert="horz" lIns="91440" tIns="45720" rIns="91440" bIns="45720" rtlCol="0" anchor="t">
            <a:normAutofit/>
          </a:bodyPr>
          <a:lstStyle/>
          <a:p>
            <a:r>
              <a:rPr lang="el-GR" sz="2400"/>
              <a:t>Όπως και σε όλα τα συστήματα λογισμικού, ιδιαίτερα σημαντικό είναι το στάδιο της ανάλυσης απαιτήσεων.</a:t>
            </a:r>
          </a:p>
          <a:p>
            <a:pPr marL="0" indent="0">
              <a:buNone/>
            </a:pPr>
            <a:endParaRPr lang="el-GR" sz="2400"/>
          </a:p>
          <a:p>
            <a:r>
              <a:rPr lang="el-GR" sz="2400"/>
              <a:t>Οι απαιτήσεις βιωσιμότητας πρέπει να αναφέρονται ρητά και να αντιμετωπίζονται με την ίδια σοβαρότητα όπως οι υπόλοιπες απαιτήσεις.</a:t>
            </a:r>
          </a:p>
          <a:p>
            <a:pPr marL="0" indent="0">
              <a:buNone/>
            </a:pPr>
            <a:endParaRPr lang="en-US" sz="2400"/>
          </a:p>
          <a:p>
            <a:r>
              <a:rPr lang="el-GR" sz="2400"/>
              <a:t>Πως μπορεί να επιτευχθεί αυτός ο στόχος;</a:t>
            </a:r>
            <a:endParaRPr lang="en-US" sz="2400"/>
          </a:p>
          <a:p>
            <a:endParaRPr lang="en-US" sz="2400"/>
          </a:p>
          <a:p>
            <a:endParaRPr lang="en-US" sz="2400"/>
          </a:p>
          <a:p>
            <a:endParaRPr lang="el-GR" sz="2400"/>
          </a:p>
          <a:p>
            <a:pPr marL="0" indent="0">
              <a:buNone/>
            </a:pPr>
            <a:endParaRPr lang="el-GR" sz="2400"/>
          </a:p>
        </p:txBody>
      </p:sp>
    </p:spTree>
    <p:extLst>
      <p:ext uri="{BB962C8B-B14F-4D97-AF65-F5344CB8AC3E}">
        <p14:creationId xmlns:p14="http://schemas.microsoft.com/office/powerpoint/2010/main" val="350560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7"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8"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9"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0"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1"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2"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3"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4"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5"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6"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7"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8"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0" name="Group 69">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1"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2"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3"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4"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5"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6"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7"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8"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9"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0"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1"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2"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4" name="Rectangle 83">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6"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1687669" y="624110"/>
            <a:ext cx="8171555" cy="1280890"/>
          </a:xfrm>
        </p:spPr>
        <p:txBody>
          <a:bodyPr vert="horz" lIns="91440" tIns="45720" rIns="91440" bIns="45720" rtlCol="0" anchor="t">
            <a:normAutofit/>
          </a:bodyPr>
          <a:lstStyle/>
          <a:p>
            <a:pPr>
              <a:lnSpc>
                <a:spcPct val="90000"/>
              </a:lnSpc>
            </a:pPr>
            <a:r>
              <a:rPr lang="en-US" sz="2700"/>
              <a:t>Green Service-Level Agreements (</a:t>
            </a:r>
            <a:r>
              <a:rPr lang="en-US" sz="2700" err="1"/>
              <a:t>GreenSLAs</a:t>
            </a:r>
            <a:r>
              <a:rPr lang="en-US" sz="2700"/>
              <a:t>)</a:t>
            </a:r>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2040582" y="1995009"/>
            <a:ext cx="9198309" cy="3777622"/>
          </a:xfrm>
        </p:spPr>
        <p:txBody>
          <a:bodyPr vert="horz" lIns="91440" tIns="45720" rIns="91440" bIns="45720" rtlCol="0">
            <a:normAutofit fontScale="92500"/>
          </a:bodyPr>
          <a:lstStyle/>
          <a:p>
            <a:pPr>
              <a:lnSpc>
                <a:spcPct val="90000"/>
              </a:lnSpc>
            </a:pPr>
            <a:r>
              <a:rPr lang="en-US" sz="2400" err="1">
                <a:solidFill>
                  <a:schemeClr val="tx1">
                    <a:lumMod val="65000"/>
                    <a:lumOff val="35000"/>
                  </a:schemeClr>
                </a:solidFill>
              </a:rPr>
              <a:t>Λε</a:t>
            </a:r>
            <a:r>
              <a:rPr lang="en-US" sz="2400">
                <a:solidFill>
                  <a:schemeClr val="tx1">
                    <a:lumMod val="65000"/>
                    <a:lumOff val="35000"/>
                  </a:schemeClr>
                </a:solidFill>
              </a:rPr>
              <a:t>πτομερέστερη ανάλυση απαιτήσεων σχετικά </a:t>
            </a:r>
            <a:r>
              <a:rPr lang="en-US" sz="2400" b="0" i="0" u="none" strike="noStrike">
                <a:solidFill>
                  <a:schemeClr val="tx1">
                    <a:lumMod val="65000"/>
                    <a:lumOff val="35000"/>
                  </a:schemeClr>
                </a:solidFill>
                <a:effectLst/>
              </a:rPr>
              <a:t>με </a:t>
            </a:r>
            <a:r>
              <a:rPr lang="en-US" sz="2400">
                <a:solidFill>
                  <a:schemeClr val="tx1">
                    <a:lumMod val="65000"/>
                    <a:lumOff val="35000"/>
                  </a:schemeClr>
                </a:solidFill>
              </a:rPr>
              <a:t>ποιότητα υπηρεσιών (QoS)</a:t>
            </a:r>
          </a:p>
          <a:p>
            <a:pPr marL="0" indent="0">
              <a:lnSpc>
                <a:spcPct val="90000"/>
              </a:lnSpc>
            </a:pPr>
            <a:endParaRPr lang="en-US" sz="2400">
              <a:solidFill>
                <a:schemeClr val="tx1">
                  <a:lumMod val="65000"/>
                  <a:lumOff val="35000"/>
                </a:schemeClr>
              </a:solidFill>
            </a:endParaRPr>
          </a:p>
          <a:p>
            <a:pPr>
              <a:lnSpc>
                <a:spcPct val="90000"/>
              </a:lnSpc>
            </a:pPr>
            <a:r>
              <a:rPr lang="en-US" sz="2400">
                <a:solidFill>
                  <a:schemeClr val="tx1">
                    <a:lumMod val="65000"/>
                    <a:lumOff val="35000"/>
                  </a:schemeClr>
                </a:solidFill>
              </a:rPr>
              <a:t>Επ</a:t>
            </a:r>
            <a:r>
              <a:rPr lang="en-US" sz="2400" err="1">
                <a:solidFill>
                  <a:schemeClr val="tx1">
                    <a:lumMod val="65000"/>
                    <a:lumOff val="35000"/>
                  </a:schemeClr>
                </a:solidFill>
              </a:rPr>
              <a:t>ιτρέ</a:t>
            </a:r>
            <a:r>
              <a:rPr lang="en-US" sz="2400">
                <a:solidFill>
                  <a:schemeClr val="tx1">
                    <a:lumMod val="65000"/>
                    <a:lumOff val="35000"/>
                  </a:schemeClr>
                </a:solidFill>
              </a:rPr>
              <a:t>πεται η βελτιστοποίηση της ενεργειακής κατανάλωσης</a:t>
            </a:r>
          </a:p>
          <a:p>
            <a:pPr marL="0" indent="0">
              <a:lnSpc>
                <a:spcPct val="90000"/>
              </a:lnSpc>
            </a:pPr>
            <a:endParaRPr lang="en-US" sz="2400">
              <a:solidFill>
                <a:schemeClr val="tx1">
                  <a:lumMod val="65000"/>
                  <a:lumOff val="35000"/>
                </a:schemeClr>
              </a:solidFill>
            </a:endParaRPr>
          </a:p>
          <a:p>
            <a:pPr>
              <a:lnSpc>
                <a:spcPct val="90000"/>
              </a:lnSpc>
            </a:pPr>
            <a:r>
              <a:rPr lang="en-US" sz="2400" err="1">
                <a:solidFill>
                  <a:schemeClr val="tx1">
                    <a:lumMod val="65000"/>
                    <a:lumOff val="35000"/>
                  </a:schemeClr>
                </a:solidFill>
              </a:rPr>
              <a:t>Εισ</a:t>
            </a:r>
            <a:r>
              <a:rPr lang="en-US" sz="2400">
                <a:solidFill>
                  <a:schemeClr val="tx1">
                    <a:lumMod val="65000"/>
                    <a:lumOff val="35000"/>
                  </a:schemeClr>
                </a:solidFill>
              </a:rPr>
              <a:t>αγωγή νέων “πράσινων” παραμέτρων (πχ εκπομπές CO2)</a:t>
            </a:r>
          </a:p>
          <a:p>
            <a:pPr>
              <a:lnSpc>
                <a:spcPct val="90000"/>
              </a:lnSpc>
            </a:pPr>
            <a:endParaRPr lang="en-US" sz="2400">
              <a:solidFill>
                <a:schemeClr val="tx1">
                  <a:lumMod val="65000"/>
                  <a:lumOff val="35000"/>
                </a:schemeClr>
              </a:solidFill>
            </a:endParaRPr>
          </a:p>
          <a:p>
            <a:pPr>
              <a:lnSpc>
                <a:spcPct val="90000"/>
              </a:lnSpc>
            </a:pPr>
            <a:r>
              <a:rPr lang="en-US" sz="2400">
                <a:solidFill>
                  <a:schemeClr val="tx1">
                    <a:lumMod val="65000"/>
                    <a:lumOff val="35000"/>
                  </a:schemeClr>
                </a:solidFill>
              </a:rPr>
              <a:t>Κατα</a:t>
            </a:r>
            <a:r>
              <a:rPr lang="en-US" sz="2400" err="1">
                <a:solidFill>
                  <a:schemeClr val="tx1">
                    <a:lumMod val="65000"/>
                    <a:lumOff val="35000"/>
                  </a:schemeClr>
                </a:solidFill>
              </a:rPr>
              <a:t>νοητά</a:t>
            </a:r>
            <a:r>
              <a:rPr lang="en-US" sz="2400">
                <a:solidFill>
                  <a:schemeClr val="tx1">
                    <a:lumMod val="65000"/>
                    <a:lumOff val="35000"/>
                  </a:schemeClr>
                </a:solidFill>
              </a:rPr>
              <a:t> </a:t>
            </a:r>
            <a:r>
              <a:rPr lang="en-US" sz="2400" err="1">
                <a:solidFill>
                  <a:schemeClr val="tx1">
                    <a:lumMod val="65000"/>
                    <a:lumOff val="35000"/>
                  </a:schemeClr>
                </a:solidFill>
              </a:rPr>
              <a:t>κυρίως</a:t>
            </a:r>
            <a:r>
              <a:rPr lang="en-US" sz="2400">
                <a:solidFill>
                  <a:schemeClr val="tx1">
                    <a:lumMod val="65000"/>
                    <a:lumOff val="35000"/>
                  </a:schemeClr>
                </a:solidFill>
              </a:rPr>
              <a:t> από π</a:t>
            </a:r>
            <a:r>
              <a:rPr lang="en-US" sz="2400" err="1">
                <a:solidFill>
                  <a:schemeClr val="tx1">
                    <a:lumMod val="65000"/>
                    <a:lumOff val="35000"/>
                  </a:schemeClr>
                </a:solidFill>
              </a:rPr>
              <a:t>ρογρ</a:t>
            </a:r>
            <a:r>
              <a:rPr lang="en-US" sz="2400">
                <a:solidFill>
                  <a:schemeClr val="tx1">
                    <a:lumMod val="65000"/>
                    <a:lumOff val="35000"/>
                  </a:schemeClr>
                </a:solidFill>
              </a:rPr>
              <a:t>αμματιστές λόγω μορφής XML</a:t>
            </a:r>
          </a:p>
          <a:p>
            <a:pPr marL="0" indent="0">
              <a:lnSpc>
                <a:spcPct val="90000"/>
              </a:lnSpc>
            </a:pPr>
            <a:endParaRPr lang="en-US" sz="1600">
              <a:solidFill>
                <a:schemeClr val="tx1"/>
              </a:solidFill>
            </a:endParaRPr>
          </a:p>
          <a:p>
            <a:pPr>
              <a:lnSpc>
                <a:spcPct val="90000"/>
              </a:lnSpc>
            </a:pPr>
            <a:endParaRPr lang="en-US" sz="1600">
              <a:solidFill>
                <a:schemeClr val="tx1"/>
              </a:solidFill>
            </a:endParaRPr>
          </a:p>
          <a:p>
            <a:pPr marL="0" indent="0">
              <a:lnSpc>
                <a:spcPct val="90000"/>
              </a:lnSpc>
            </a:pPr>
            <a:endParaRPr lang="en-US" sz="1600">
              <a:solidFill>
                <a:schemeClr val="tx1"/>
              </a:solidFill>
            </a:endParaRPr>
          </a:p>
        </p:txBody>
      </p:sp>
    </p:spTree>
    <p:extLst>
      <p:ext uri="{BB962C8B-B14F-4D97-AF65-F5344CB8AC3E}">
        <p14:creationId xmlns:p14="http://schemas.microsoft.com/office/powerpoint/2010/main" val="304817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1742401" y="533844"/>
            <a:ext cx="10450063" cy="1280890"/>
          </a:xfrm>
        </p:spPr>
        <p:txBody>
          <a:bodyPr/>
          <a:lstStyle/>
          <a:p>
            <a:r>
              <a:rPr lang="el-GR" err="1">
                <a:ea typeface="+mj-lt"/>
                <a:cs typeface="+mj-lt"/>
              </a:rPr>
              <a:t>Green</a:t>
            </a:r>
            <a:r>
              <a:rPr lang="el-GR">
                <a:ea typeface="+mj-lt"/>
                <a:cs typeface="+mj-lt"/>
              </a:rPr>
              <a:t> </a:t>
            </a:r>
            <a:r>
              <a:rPr lang="el-GR" err="1">
                <a:ea typeface="+mj-lt"/>
                <a:cs typeface="+mj-lt"/>
              </a:rPr>
              <a:t>Service-Level</a:t>
            </a:r>
            <a:r>
              <a:rPr lang="el-GR">
                <a:ea typeface="+mj-lt"/>
                <a:cs typeface="+mj-lt"/>
              </a:rPr>
              <a:t> </a:t>
            </a:r>
            <a:r>
              <a:rPr lang="el-GR" err="1">
                <a:ea typeface="+mj-lt"/>
                <a:cs typeface="+mj-lt"/>
              </a:rPr>
              <a:t>Agreements</a:t>
            </a:r>
            <a:r>
              <a:rPr lang="el-GR">
                <a:ea typeface="+mj-lt"/>
                <a:cs typeface="+mj-lt"/>
              </a:rPr>
              <a:t> (</a:t>
            </a:r>
            <a:r>
              <a:rPr lang="el-GR" err="1">
                <a:ea typeface="+mj-lt"/>
                <a:cs typeface="+mj-lt"/>
              </a:rPr>
              <a:t>GreenSLAs</a:t>
            </a:r>
            <a:r>
              <a:rPr lang="el-GR">
                <a:ea typeface="+mj-lt"/>
                <a:cs typeface="+mj-lt"/>
              </a:rPr>
              <a:t>)</a:t>
            </a:r>
            <a:endParaRPr lang="en-US"/>
          </a:p>
        </p:txBody>
      </p:sp>
      <p:pic>
        <p:nvPicPr>
          <p:cNvPr id="8" name="Θέση περιεχομένου 7" descr="Εικόνα που περιέχει κείμενο&#10;&#10;Περιγραφή που δημιουργήθηκε αυτόματα">
            <a:extLst>
              <a:ext uri="{FF2B5EF4-FFF2-40B4-BE49-F238E27FC236}">
                <a16:creationId xmlns:a16="http://schemas.microsoft.com/office/drawing/2014/main" id="{B2487F1E-3F6A-3DF0-496F-6D061239D77F}"/>
              </a:ext>
            </a:extLst>
          </p:cNvPr>
          <p:cNvPicPr>
            <a:picLocks noGrp="1" noChangeAspect="1"/>
          </p:cNvPicPr>
          <p:nvPr>
            <p:ph sz="half" idx="1"/>
          </p:nvPr>
        </p:nvPicPr>
        <p:blipFill rotWithShape="1">
          <a:blip r:embed="rId2"/>
          <a:srcRect b="33396"/>
          <a:stretch/>
        </p:blipFill>
        <p:spPr>
          <a:xfrm>
            <a:off x="6967432" y="2829654"/>
            <a:ext cx="3473279" cy="2516464"/>
          </a:xfrm>
        </p:spPr>
      </p:pic>
      <p:pic>
        <p:nvPicPr>
          <p:cNvPr id="10" name="Εικόνα 9" descr="Εικόνα που περιέχει κείμενο&#10;&#10;Περιγραφή που δημιουργήθηκε αυτόματα">
            <a:extLst>
              <a:ext uri="{FF2B5EF4-FFF2-40B4-BE49-F238E27FC236}">
                <a16:creationId xmlns:a16="http://schemas.microsoft.com/office/drawing/2014/main" id="{053B2D10-DC2E-5081-A692-AAC329A75266}"/>
              </a:ext>
            </a:extLst>
          </p:cNvPr>
          <p:cNvPicPr>
            <a:picLocks noChangeAspect="1"/>
          </p:cNvPicPr>
          <p:nvPr/>
        </p:nvPicPr>
        <p:blipFill rotWithShape="1">
          <a:blip r:embed="rId3"/>
          <a:srcRect b="31045"/>
          <a:stretch/>
        </p:blipFill>
        <p:spPr>
          <a:xfrm>
            <a:off x="3207726" y="2254320"/>
            <a:ext cx="2744516" cy="3667133"/>
          </a:xfrm>
          <a:prstGeom prst="rect">
            <a:avLst/>
          </a:prstGeom>
        </p:spPr>
      </p:pic>
      <p:pic>
        <p:nvPicPr>
          <p:cNvPr id="3" name="Θέση περιεχομένου 7" descr="Εικόνα που περιέχει κείμενο&#10;&#10;Περιγραφή που δημιουργήθηκε αυτόματα">
            <a:extLst>
              <a:ext uri="{FF2B5EF4-FFF2-40B4-BE49-F238E27FC236}">
                <a16:creationId xmlns:a16="http://schemas.microsoft.com/office/drawing/2014/main" id="{E757D806-5215-5172-2A86-D48D7F5A3D41}"/>
              </a:ext>
            </a:extLst>
          </p:cNvPr>
          <p:cNvPicPr>
            <a:picLocks noChangeAspect="1"/>
          </p:cNvPicPr>
          <p:nvPr/>
        </p:nvPicPr>
        <p:blipFill rotWithShape="1">
          <a:blip r:embed="rId2"/>
          <a:srcRect b="33396"/>
          <a:stretch/>
        </p:blipFill>
        <p:spPr>
          <a:xfrm>
            <a:off x="6940272" y="2820601"/>
            <a:ext cx="3473279" cy="2516464"/>
          </a:xfrm>
          <a:prstGeom prst="rect">
            <a:avLst/>
          </a:prstGeom>
        </p:spPr>
      </p:pic>
      <p:pic>
        <p:nvPicPr>
          <p:cNvPr id="4" name="Εικόνα 3" descr="Εικόνα που περιέχει κείμενο&#10;&#10;Περιγραφή που δημιουργήθηκε αυτόματα">
            <a:extLst>
              <a:ext uri="{FF2B5EF4-FFF2-40B4-BE49-F238E27FC236}">
                <a16:creationId xmlns:a16="http://schemas.microsoft.com/office/drawing/2014/main" id="{4D03BCD0-04E1-AFBB-6703-CFBBD0546E91}"/>
              </a:ext>
            </a:extLst>
          </p:cNvPr>
          <p:cNvPicPr>
            <a:picLocks noChangeAspect="1"/>
          </p:cNvPicPr>
          <p:nvPr/>
        </p:nvPicPr>
        <p:blipFill rotWithShape="1">
          <a:blip r:embed="rId3"/>
          <a:srcRect b="31045"/>
          <a:stretch/>
        </p:blipFill>
        <p:spPr>
          <a:xfrm>
            <a:off x="3180566" y="2245267"/>
            <a:ext cx="2744516" cy="3667133"/>
          </a:xfrm>
          <a:prstGeom prst="rect">
            <a:avLst/>
          </a:prstGeom>
        </p:spPr>
      </p:pic>
    </p:spTree>
    <p:extLst>
      <p:ext uri="{BB962C8B-B14F-4D97-AF65-F5344CB8AC3E}">
        <p14:creationId xmlns:p14="http://schemas.microsoft.com/office/powerpoint/2010/main" val="9197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5135458" y="390070"/>
            <a:ext cx="2600026" cy="1280890"/>
          </a:xfrm>
        </p:spPr>
        <p:txBody>
          <a:bodyPr/>
          <a:lstStyle/>
          <a:p>
            <a:r>
              <a:rPr lang="el-GR">
                <a:ea typeface="+mj-lt"/>
                <a:cs typeface="+mj-lt"/>
              </a:rPr>
              <a:t>KobrA</a:t>
            </a:r>
            <a:endParaRPr lang="en-US"/>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2533155" y="1911566"/>
            <a:ext cx="9213147" cy="3777622"/>
          </a:xfrm>
        </p:spPr>
        <p:txBody>
          <a:bodyPr vert="horz" lIns="91440" tIns="45720" rIns="91440" bIns="45720" rtlCol="0" anchor="t">
            <a:normAutofit lnSpcReduction="10000"/>
          </a:bodyPr>
          <a:lstStyle/>
          <a:p>
            <a:r>
              <a:rPr lang="el-GR" sz="2400">
                <a:ea typeface="+mn-lt"/>
                <a:cs typeface="+mn-lt"/>
              </a:rPr>
              <a:t>Ανάγκη για χρήση καλύτερων οπτικών μέσων</a:t>
            </a:r>
            <a:endParaRPr lang="en-US"/>
          </a:p>
          <a:p>
            <a:endParaRPr lang="el-GR" sz="2400">
              <a:ea typeface="+mn-lt"/>
              <a:cs typeface="+mn-lt"/>
            </a:endParaRPr>
          </a:p>
          <a:p>
            <a:r>
              <a:rPr lang="el-GR" sz="2400">
                <a:ea typeface="+mn-lt"/>
                <a:cs typeface="+mn-lt"/>
              </a:rPr>
              <a:t>Κατανοητή από όλους τους stakeholders</a:t>
            </a:r>
            <a:endParaRPr lang="el-GR"/>
          </a:p>
          <a:p>
            <a:endParaRPr lang="el-GR" sz="2400">
              <a:ea typeface="+mn-lt"/>
              <a:cs typeface="+mn-lt"/>
            </a:endParaRPr>
          </a:p>
          <a:p>
            <a:r>
              <a:rPr lang="el-GR" sz="2400">
                <a:ea typeface="+mn-lt"/>
                <a:cs typeface="+mn-lt"/>
              </a:rPr>
              <a:t>Εμβάθυνση κατά την ανάπτυξη λογισμικού</a:t>
            </a:r>
            <a:endParaRPr lang="el-GR"/>
          </a:p>
          <a:p>
            <a:endParaRPr lang="el-GR" sz="2400">
              <a:ea typeface="+mn-lt"/>
              <a:cs typeface="+mn-lt"/>
            </a:endParaRPr>
          </a:p>
          <a:p>
            <a:r>
              <a:rPr lang="el-GR" sz="2400">
                <a:ea typeface="+mn-lt"/>
                <a:cs typeface="+mn-lt"/>
              </a:rPr>
              <a:t>Τριπλή όψη</a:t>
            </a:r>
            <a:endParaRPr lang="el-GR"/>
          </a:p>
          <a:p>
            <a:pPr marL="0" indent="0">
              <a:buNone/>
            </a:pPr>
            <a:r>
              <a:rPr lang="el-GR" sz="2400">
                <a:ea typeface="+mn-lt"/>
                <a:cs typeface="+mn-lt"/>
              </a:rPr>
              <a:t>    Δομική, Λειτουργική, Συμπεριφορική</a:t>
            </a:r>
            <a:endParaRPr lang="el-GR"/>
          </a:p>
          <a:p>
            <a:endParaRPr lang="el-GR" sz="2400"/>
          </a:p>
        </p:txBody>
      </p:sp>
    </p:spTree>
    <p:extLst>
      <p:ext uri="{BB962C8B-B14F-4D97-AF65-F5344CB8AC3E}">
        <p14:creationId xmlns:p14="http://schemas.microsoft.com/office/powerpoint/2010/main" val="427880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4767812" y="625740"/>
            <a:ext cx="3232629" cy="1280890"/>
          </a:xfrm>
        </p:spPr>
        <p:txBody>
          <a:bodyPr/>
          <a:lstStyle/>
          <a:p>
            <a:r>
              <a:rPr lang="el-GR">
                <a:ea typeface="+mj-lt"/>
                <a:cs typeface="+mj-lt"/>
              </a:rPr>
              <a:t>Δομική Όψη</a:t>
            </a:r>
            <a:endParaRPr lang="en-US"/>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7704286" y="2015588"/>
            <a:ext cx="4258329" cy="3947634"/>
          </a:xfrm>
        </p:spPr>
        <p:txBody>
          <a:bodyPr vert="horz" lIns="91440" tIns="45720" rIns="91440" bIns="45720" rtlCol="0" anchor="t">
            <a:normAutofit fontScale="92500"/>
          </a:bodyPr>
          <a:lstStyle/>
          <a:p>
            <a:r>
              <a:rPr lang="el-GR" sz="2400">
                <a:ea typeface="+mn-lt"/>
                <a:cs typeface="+mn-lt"/>
              </a:rPr>
              <a:t>Παρόμοια με UML διάγραμμα κλάσεων</a:t>
            </a:r>
            <a:endParaRPr lang="en-US"/>
          </a:p>
          <a:p>
            <a:pPr marL="0" indent="0">
              <a:buNone/>
            </a:pPr>
            <a:endParaRPr lang="el-GR" sz="2400">
              <a:ea typeface="+mn-lt"/>
              <a:cs typeface="+mn-lt"/>
            </a:endParaRPr>
          </a:p>
          <a:p>
            <a:r>
              <a:rPr lang="el-GR" sz="2400">
                <a:ea typeface="+mn-lt"/>
                <a:cs typeface="+mn-lt"/>
              </a:rPr>
              <a:t>Εισαγωγή νέων παραμέτρων στις κλάσεις</a:t>
            </a:r>
          </a:p>
          <a:p>
            <a:endParaRPr lang="el-GR"/>
          </a:p>
          <a:p>
            <a:r>
              <a:rPr lang="el-GR" sz="2400">
                <a:ea typeface="+mn-lt"/>
                <a:cs typeface="+mn-lt"/>
              </a:rPr>
              <a:t>Η παράμετρος «</a:t>
            </a:r>
            <a:r>
              <a:rPr lang="el-GR" sz="2400" err="1">
                <a:ea typeface="+mn-lt"/>
                <a:cs typeface="+mn-lt"/>
              </a:rPr>
              <a:t>env</a:t>
            </a:r>
            <a:r>
              <a:rPr lang="el-GR" sz="2400">
                <a:ea typeface="+mn-lt"/>
                <a:cs typeface="+mn-lt"/>
              </a:rPr>
              <a:t>» ορίζει λεπτομέρειες σχετικές με το περιβάλλον (πχ avgCO2, CO2Deviation)</a:t>
            </a:r>
            <a:endParaRPr lang="el-GR" sz="2400"/>
          </a:p>
          <a:p>
            <a:pPr marL="0" indent="0">
              <a:buNone/>
            </a:pPr>
            <a:endParaRPr lang="el-GR" sz="2400"/>
          </a:p>
        </p:txBody>
      </p:sp>
      <p:pic>
        <p:nvPicPr>
          <p:cNvPr id="4" name="Θέση περιεχομένου 20">
            <a:extLst>
              <a:ext uri="{FF2B5EF4-FFF2-40B4-BE49-F238E27FC236}">
                <a16:creationId xmlns:a16="http://schemas.microsoft.com/office/drawing/2014/main" id="{8A5EE482-85D1-BFAB-4836-0B89FBAA749E}"/>
              </a:ext>
            </a:extLst>
          </p:cNvPr>
          <p:cNvPicPr>
            <a:picLocks noChangeAspect="1"/>
          </p:cNvPicPr>
          <p:nvPr/>
        </p:nvPicPr>
        <p:blipFill>
          <a:blip r:embed="rId2"/>
          <a:stretch>
            <a:fillRect/>
          </a:stretch>
        </p:blipFill>
        <p:spPr>
          <a:xfrm>
            <a:off x="1074656" y="2015588"/>
            <a:ext cx="6228468" cy="3947634"/>
          </a:xfrm>
          <a:prstGeom prst="rect">
            <a:avLst/>
          </a:prstGeom>
        </p:spPr>
      </p:pic>
    </p:spTree>
    <p:extLst>
      <p:ext uri="{BB962C8B-B14F-4D97-AF65-F5344CB8AC3E}">
        <p14:creationId xmlns:p14="http://schemas.microsoft.com/office/powerpoint/2010/main" val="170886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4402213" y="505089"/>
            <a:ext cx="3879610" cy="1280890"/>
          </a:xfrm>
        </p:spPr>
        <p:txBody>
          <a:bodyPr/>
          <a:lstStyle/>
          <a:p>
            <a:r>
              <a:rPr lang="el-GR">
                <a:ea typeface="+mj-lt"/>
                <a:cs typeface="+mj-lt"/>
              </a:rPr>
              <a:t>Λειτουργική Όψη</a:t>
            </a:r>
            <a:endParaRPr lang="en-US">
              <a:ea typeface="+mj-lt"/>
              <a:cs typeface="+mj-lt"/>
            </a:endParaRPr>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6594764" y="1983453"/>
            <a:ext cx="5352821" cy="4602074"/>
          </a:xfrm>
        </p:spPr>
        <p:txBody>
          <a:bodyPr vert="horz" lIns="91440" tIns="45720" rIns="91440" bIns="45720" rtlCol="0" anchor="t">
            <a:normAutofit lnSpcReduction="10000"/>
          </a:bodyPr>
          <a:lstStyle/>
          <a:p>
            <a:r>
              <a:rPr lang="el-GR" sz="2400">
                <a:ea typeface="+mn-lt"/>
                <a:cs typeface="+mn-lt"/>
              </a:rPr>
              <a:t>Παρόμοια με </a:t>
            </a:r>
            <a:r>
              <a:rPr lang="el-GR" sz="2400" err="1">
                <a:ea typeface="+mn-lt"/>
                <a:cs typeface="+mn-lt"/>
              </a:rPr>
              <a:t>GreenSLAs</a:t>
            </a:r>
            <a:endParaRPr lang="en-US"/>
          </a:p>
          <a:p>
            <a:endParaRPr lang="el-GR" sz="2400">
              <a:ea typeface="+mn-lt"/>
              <a:cs typeface="+mn-lt"/>
            </a:endParaRPr>
          </a:p>
          <a:p>
            <a:r>
              <a:rPr lang="el-GR" sz="2400" err="1">
                <a:ea typeface="+mn-lt"/>
                <a:cs typeface="+mn-lt"/>
              </a:rPr>
              <a:t>Μεθοδο</a:t>
            </a:r>
            <a:r>
              <a:rPr lang="el-GR" sz="2400">
                <a:ea typeface="+mn-lt"/>
                <a:cs typeface="+mn-lt"/>
              </a:rPr>
              <a:t>-κεντρική</a:t>
            </a:r>
            <a:endParaRPr lang="el-GR"/>
          </a:p>
          <a:p>
            <a:endParaRPr lang="el-GR" sz="2400">
              <a:ea typeface="+mn-lt"/>
              <a:cs typeface="+mn-lt"/>
            </a:endParaRPr>
          </a:p>
          <a:p>
            <a:r>
              <a:rPr lang="el-GR" sz="2400">
                <a:ea typeface="+mn-lt"/>
                <a:cs typeface="+mn-lt"/>
              </a:rPr>
              <a:t>Ορίζει επιπλέον λεπτομέρειες για τις απαιτήσεις</a:t>
            </a:r>
          </a:p>
          <a:p>
            <a:endParaRPr lang="el-GR"/>
          </a:p>
          <a:p>
            <a:r>
              <a:rPr lang="el-GR" sz="2400">
                <a:ea typeface="+mn-lt"/>
                <a:cs typeface="+mn-lt"/>
              </a:rPr>
              <a:t>Οι λεπτομέρειες μπορούν να συμπεριλαμβάνουν και όρια εκπομπών CO2 και “πράσινα” όρια</a:t>
            </a:r>
            <a:endParaRPr lang="el-GR" sz="2400"/>
          </a:p>
          <a:p>
            <a:pPr marL="0" indent="0">
              <a:buNone/>
            </a:pPr>
            <a:endParaRPr lang="el-GR" sz="2400"/>
          </a:p>
        </p:txBody>
      </p:sp>
      <p:pic>
        <p:nvPicPr>
          <p:cNvPr id="5" name="Εικόνα 4">
            <a:extLst>
              <a:ext uri="{FF2B5EF4-FFF2-40B4-BE49-F238E27FC236}">
                <a16:creationId xmlns:a16="http://schemas.microsoft.com/office/drawing/2014/main" id="{0B009C6F-6B5C-F740-8D5E-41AA42B9C79F}"/>
              </a:ext>
            </a:extLst>
          </p:cNvPr>
          <p:cNvPicPr>
            <a:picLocks noChangeAspect="1"/>
          </p:cNvPicPr>
          <p:nvPr/>
        </p:nvPicPr>
        <p:blipFill>
          <a:blip r:embed="rId2"/>
          <a:stretch>
            <a:fillRect/>
          </a:stretch>
        </p:blipFill>
        <p:spPr>
          <a:xfrm>
            <a:off x="1756373" y="1468738"/>
            <a:ext cx="4339628" cy="5198770"/>
          </a:xfrm>
          <a:prstGeom prst="rect">
            <a:avLst/>
          </a:prstGeom>
        </p:spPr>
      </p:pic>
    </p:spTree>
    <p:extLst>
      <p:ext uri="{BB962C8B-B14F-4D97-AF65-F5344CB8AC3E}">
        <p14:creationId xmlns:p14="http://schemas.microsoft.com/office/powerpoint/2010/main" val="83165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4315417" y="585232"/>
            <a:ext cx="4727874" cy="1280890"/>
          </a:xfrm>
        </p:spPr>
        <p:txBody>
          <a:bodyPr/>
          <a:lstStyle/>
          <a:p>
            <a:r>
              <a:rPr lang="el-GR">
                <a:ea typeface="+mj-lt"/>
                <a:cs typeface="+mj-lt"/>
              </a:rPr>
              <a:t>Συμπεριφορική Όψη</a:t>
            </a:r>
            <a:endParaRPr lang="en-US">
              <a:ea typeface="+mj-lt"/>
              <a:cs typeface="+mj-lt"/>
            </a:endParaRPr>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6971168" y="1866122"/>
            <a:ext cx="4852657" cy="4368457"/>
          </a:xfrm>
        </p:spPr>
        <p:txBody>
          <a:bodyPr vert="horz" lIns="91440" tIns="45720" rIns="91440" bIns="45720" rtlCol="0" anchor="t">
            <a:normAutofit fontScale="92500"/>
          </a:bodyPr>
          <a:lstStyle/>
          <a:p>
            <a:pPr algn="just"/>
            <a:r>
              <a:rPr lang="el-GR" sz="2400">
                <a:ea typeface="+mn-lt"/>
                <a:cs typeface="+mn-lt"/>
              </a:rPr>
              <a:t>Πιθανοτική ανάλυση για την αλληλουχία καταστάσεων του συστήματος</a:t>
            </a:r>
          </a:p>
          <a:p>
            <a:pPr marL="0" indent="0" algn="just">
              <a:buNone/>
            </a:pPr>
            <a:endParaRPr lang="el-GR" sz="2400">
              <a:ea typeface="+mn-lt"/>
              <a:cs typeface="+mn-lt"/>
            </a:endParaRPr>
          </a:p>
          <a:p>
            <a:pPr algn="just"/>
            <a:r>
              <a:rPr lang="el-GR" sz="2400">
                <a:ea typeface="+mn-lt"/>
                <a:cs typeface="+mn-lt"/>
              </a:rPr>
              <a:t>Δεν συνεισφέρει άμεσα στην οικολογική πτυχή της ανάπτυξης</a:t>
            </a:r>
          </a:p>
          <a:p>
            <a:pPr marL="0" indent="0" algn="just">
              <a:buNone/>
            </a:pPr>
            <a:endParaRPr lang="el-GR"/>
          </a:p>
          <a:p>
            <a:r>
              <a:rPr lang="el-GR" sz="2400">
                <a:ea typeface="+mn-lt"/>
                <a:cs typeface="+mn-lt"/>
              </a:rPr>
              <a:t>Βοηθάει στην βαθύτερη ανάλυση του συστήματος και συνεπώς την βελτιστοποίηση κατανάλωσης ενέργειας</a:t>
            </a:r>
            <a:endParaRPr lang="el-GR" sz="2400"/>
          </a:p>
          <a:p>
            <a:pPr marL="0" indent="0">
              <a:buNone/>
            </a:pPr>
            <a:endParaRPr lang="el-GR" sz="2400"/>
          </a:p>
        </p:txBody>
      </p:sp>
      <p:pic>
        <p:nvPicPr>
          <p:cNvPr id="5" name="Εικόνα 4">
            <a:extLst>
              <a:ext uri="{FF2B5EF4-FFF2-40B4-BE49-F238E27FC236}">
                <a16:creationId xmlns:a16="http://schemas.microsoft.com/office/drawing/2014/main" id="{27B88484-E060-C897-FD9F-D614EB3B66E2}"/>
              </a:ext>
            </a:extLst>
          </p:cNvPr>
          <p:cNvPicPr>
            <a:picLocks noChangeAspect="1"/>
          </p:cNvPicPr>
          <p:nvPr/>
        </p:nvPicPr>
        <p:blipFill rotWithShape="1">
          <a:blip r:embed="rId2"/>
          <a:srcRect t="1595"/>
          <a:stretch/>
        </p:blipFill>
        <p:spPr>
          <a:xfrm>
            <a:off x="963556" y="1866122"/>
            <a:ext cx="5715798" cy="4368457"/>
          </a:xfrm>
          <a:prstGeom prst="rect">
            <a:avLst/>
          </a:prstGeom>
        </p:spPr>
      </p:pic>
    </p:spTree>
    <p:extLst>
      <p:ext uri="{BB962C8B-B14F-4D97-AF65-F5344CB8AC3E}">
        <p14:creationId xmlns:p14="http://schemas.microsoft.com/office/powerpoint/2010/main" val="224867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078BB2-8326-DD8B-8078-98327F3D8ABB}"/>
              </a:ext>
            </a:extLst>
          </p:cNvPr>
          <p:cNvSpPr>
            <a:spLocks noGrp="1"/>
          </p:cNvSpPr>
          <p:nvPr>
            <p:ph type="title"/>
          </p:nvPr>
        </p:nvSpPr>
        <p:spPr/>
        <p:txBody>
          <a:bodyPr/>
          <a:lstStyle/>
          <a:p>
            <a:r>
              <a:rPr lang="el-GR"/>
              <a:t>Βιωσιμότητα και σύγκρουση απαιτήσεων</a:t>
            </a:r>
          </a:p>
        </p:txBody>
      </p:sp>
      <p:sp>
        <p:nvSpPr>
          <p:cNvPr id="3" name="Θέση περιεχομένου 2">
            <a:extLst>
              <a:ext uri="{FF2B5EF4-FFF2-40B4-BE49-F238E27FC236}">
                <a16:creationId xmlns:a16="http://schemas.microsoft.com/office/drawing/2014/main" id="{F307D41A-8CFD-3662-2604-6A5DFD1772F2}"/>
              </a:ext>
            </a:extLst>
          </p:cNvPr>
          <p:cNvSpPr>
            <a:spLocks noGrp="1"/>
          </p:cNvSpPr>
          <p:nvPr>
            <p:ph idx="1"/>
          </p:nvPr>
        </p:nvSpPr>
        <p:spPr/>
        <p:txBody>
          <a:bodyPr>
            <a:normAutofit fontScale="92500" lnSpcReduction="10000"/>
          </a:bodyPr>
          <a:lstStyle/>
          <a:p>
            <a:r>
              <a:rPr lang="el-GR"/>
              <a:t>Τ</a:t>
            </a:r>
            <a:r>
              <a:rPr lang="el-GR" sz="1800" b="0" i="0" u="none" strike="noStrike">
                <a:effectLst/>
              </a:rPr>
              <a:t>εχνικές </a:t>
            </a:r>
            <a:r>
              <a:rPr lang="en-US" sz="1800" b="0" i="0" u="none" strike="noStrike">
                <a:effectLst/>
              </a:rPr>
              <a:t>refactoring </a:t>
            </a:r>
            <a:r>
              <a:rPr lang="el-GR" sz="1800" b="0" i="0" u="none" strike="noStrike">
                <a:effectLst/>
              </a:rPr>
              <a:t>που συμβάλλουν στην βελτίωση της συντηρησιμότητας του κώδικα, όπως</a:t>
            </a:r>
            <a:r>
              <a:rPr lang="en-US" sz="1800" b="0" i="0" u="none" strike="noStrike">
                <a:effectLst/>
              </a:rPr>
              <a:t> </a:t>
            </a:r>
            <a:r>
              <a:rPr lang="el-GR" sz="1800" b="0" i="0" u="none" strike="noStrike">
                <a:effectLst/>
              </a:rPr>
              <a:t>η διάσπαση των κλάσεω</a:t>
            </a:r>
            <a:r>
              <a:rPr lang="el-GR"/>
              <a:t>ν και μεθόδων για την καλύτερη οργάνωση των μονάδων λογισμικού, </a:t>
            </a:r>
            <a:r>
              <a:rPr lang="el-GR" sz="1800" b="0" i="0" u="none" strike="noStrike">
                <a:effectLst/>
              </a:rPr>
              <a:t>μπορεί να οδηγήσουν επίσης σε αύξηση των παραγόμενων μηνυμάτων μεταξύ των αυτόνομων μονάδων και κατ’ επέκταση στην αύξηση της κατανάλωσης ενέργειας.</a:t>
            </a:r>
          </a:p>
          <a:p>
            <a:r>
              <a:rPr lang="el-GR" sz="1800" b="0" i="0" u="none" strike="noStrike">
                <a:effectLst/>
              </a:rPr>
              <a:t>Όταν δεν εφαρμόζονται οι τεχνικές αυτές, μπορούν να δημιουργηθούν οι λεγόμενες </a:t>
            </a:r>
            <a:r>
              <a:rPr lang="en-US" sz="1800" b="0" i="0" u="none" strike="noStrike">
                <a:effectLst/>
              </a:rPr>
              <a:t>God Classes,</a:t>
            </a:r>
            <a:r>
              <a:rPr lang="el-GR" sz="1800" b="0" i="0" u="none" strike="noStrike">
                <a:effectLst/>
              </a:rPr>
              <a:t> μέσω των οποίων περιορίζεται η επικοινωνία μεταξύ των μονάδων λογισμικού αυξάνοντας άμεσα την βιωσιμότητα του λογισμικού. </a:t>
            </a:r>
          </a:p>
          <a:p>
            <a:pPr marL="0" indent="0">
              <a:buNone/>
            </a:pPr>
            <a:endParaRPr lang="el-GR" sz="1800" b="0" i="0" u="none" strike="noStrike">
              <a:effectLst/>
            </a:endParaRPr>
          </a:p>
          <a:p>
            <a:pPr marL="0" indent="0">
              <a:buNone/>
            </a:pPr>
            <a:r>
              <a:rPr lang="en-US" b="1"/>
              <a:t>God Class: </a:t>
            </a:r>
            <a:r>
              <a:rPr lang="el-GR"/>
              <a:t>Κλάση που ενθυλακώνει τις </a:t>
            </a:r>
            <a:r>
              <a:rPr lang="el-GR" sz="1800" b="0" i="0" u="none" strike="noStrike">
                <a:effectLst/>
              </a:rPr>
              <a:t>ιδιότητες αυτόνομων κλάσεων. </a:t>
            </a:r>
            <a:r>
              <a:rPr lang="el-GR"/>
              <a:t>Π</a:t>
            </a:r>
            <a:r>
              <a:rPr lang="el-GR" sz="1800" b="0" i="0" u="none" strike="noStrike">
                <a:effectLst/>
              </a:rPr>
              <a:t>αρουσιάζει ποικιλομορφία δεδομένων και περιέχει μεγάλο ποσοστό της λογικής πεδίου. Θεωρείται ως </a:t>
            </a:r>
            <a:r>
              <a:rPr lang="en-US" sz="1800" b="0" i="0" u="none" strike="noStrike">
                <a:effectLst/>
              </a:rPr>
              <a:t>anti-pattern </a:t>
            </a:r>
            <a:r>
              <a:rPr lang="el-GR" sz="1800" b="0" i="0" u="none" strike="noStrike">
                <a:effectLst/>
              </a:rPr>
              <a:t>κατά την ανάπτυξη του λογισμικού επειδή οδηγεί σε μη-συντηρήσιμο κώδικα.</a:t>
            </a:r>
            <a:endParaRPr lang="el-GR"/>
          </a:p>
        </p:txBody>
      </p:sp>
    </p:spTree>
    <p:extLst>
      <p:ext uri="{BB962C8B-B14F-4D97-AF65-F5344CB8AC3E}">
        <p14:creationId xmlns:p14="http://schemas.microsoft.com/office/powerpoint/2010/main" val="147694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3B934D-4A5C-78C6-D5D1-31CEE81A0989}"/>
              </a:ext>
            </a:extLst>
          </p:cNvPr>
          <p:cNvSpPr>
            <a:spLocks noGrp="1"/>
          </p:cNvSpPr>
          <p:nvPr>
            <p:ph type="title"/>
          </p:nvPr>
        </p:nvSpPr>
        <p:spPr>
          <a:xfrm>
            <a:off x="1687669" y="719360"/>
            <a:ext cx="9494681" cy="661765"/>
          </a:xfrm>
        </p:spPr>
        <p:txBody>
          <a:bodyPr>
            <a:normAutofit/>
          </a:bodyPr>
          <a:lstStyle/>
          <a:p>
            <a:pPr>
              <a:lnSpc>
                <a:spcPct val="90000"/>
              </a:lnSpc>
            </a:pPr>
            <a:r>
              <a:rPr lang="el-GR" sz="2700"/>
              <a:t>Διαφορές δύο συστημάτων πριν και μετά το </a:t>
            </a:r>
            <a:r>
              <a:rPr lang="en-US" sz="2700"/>
              <a:t>refactoring</a:t>
            </a:r>
            <a:endParaRPr lang="el-GR" sz="2700"/>
          </a:p>
        </p:txBody>
      </p:sp>
      <p:pic>
        <p:nvPicPr>
          <p:cNvPr id="5" name="Θέση περιεχομένου 4" descr="ana">
            <a:extLst>
              <a:ext uri="{FF2B5EF4-FFF2-40B4-BE49-F238E27FC236}">
                <a16:creationId xmlns:a16="http://schemas.microsoft.com/office/drawing/2014/main" id="{71EFDE99-7EC1-F1E9-0F36-CE837F95A469}"/>
              </a:ext>
            </a:extLst>
          </p:cNvPr>
          <p:cNvPicPr>
            <a:picLocks noChangeAspect="1"/>
          </p:cNvPicPr>
          <p:nvPr/>
        </p:nvPicPr>
        <p:blipFill>
          <a:blip r:embed="rId2"/>
          <a:stretch>
            <a:fillRect/>
          </a:stretch>
        </p:blipFill>
        <p:spPr>
          <a:xfrm>
            <a:off x="2487769" y="1552576"/>
            <a:ext cx="7448766" cy="4972050"/>
          </a:xfrm>
          <a:prstGeom prst="rect">
            <a:avLst/>
          </a:prstGeom>
        </p:spPr>
      </p:pic>
    </p:spTree>
    <p:extLst>
      <p:ext uri="{BB962C8B-B14F-4D97-AF65-F5344CB8AC3E}">
        <p14:creationId xmlns:p14="http://schemas.microsoft.com/office/powerpoint/2010/main" val="328642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20F510F-0E56-3D14-6156-04A5BABB4E45}"/>
              </a:ext>
            </a:extLst>
          </p:cNvPr>
          <p:cNvSpPr>
            <a:spLocks noGrp="1"/>
          </p:cNvSpPr>
          <p:nvPr>
            <p:ph type="title"/>
          </p:nvPr>
        </p:nvSpPr>
        <p:spPr/>
        <p:txBody>
          <a:bodyPr/>
          <a:lstStyle/>
          <a:p>
            <a:r>
              <a:rPr lang="el-GR"/>
              <a:t>Βιωσιμότητα ή</a:t>
            </a:r>
            <a:r>
              <a:rPr lang="en-US"/>
              <a:t> </a:t>
            </a:r>
            <a:r>
              <a:rPr lang="el-GR"/>
              <a:t>Συντηρησιμότητα;</a:t>
            </a:r>
          </a:p>
        </p:txBody>
      </p:sp>
      <p:sp>
        <p:nvSpPr>
          <p:cNvPr id="3" name="Θέση περιεχομένου 2">
            <a:extLst>
              <a:ext uri="{FF2B5EF4-FFF2-40B4-BE49-F238E27FC236}">
                <a16:creationId xmlns:a16="http://schemas.microsoft.com/office/drawing/2014/main" id="{19784DE1-3388-C21A-181A-B842D75E8A3E}"/>
              </a:ext>
            </a:extLst>
          </p:cNvPr>
          <p:cNvSpPr>
            <a:spLocks noGrp="1"/>
          </p:cNvSpPr>
          <p:nvPr>
            <p:ph idx="1"/>
          </p:nvPr>
        </p:nvSpPr>
        <p:spPr/>
        <p:txBody>
          <a:bodyPr>
            <a:normAutofit/>
          </a:bodyPr>
          <a:lstStyle/>
          <a:p>
            <a:r>
              <a:rPr lang="el-GR" dirty="0"/>
              <a:t>Η συντηρησιμότητα αποτελεί ένα κρίσιμο κομμάτι του κύκλου ζωής ενός συστήματος. </a:t>
            </a:r>
          </a:p>
          <a:p>
            <a:r>
              <a:rPr lang="el-GR" dirty="0"/>
              <a:t>Η βιωσιμότητα μειώνει τις επιπτώσεις των συστημάτων στο περιβάλλον</a:t>
            </a:r>
          </a:p>
          <a:p>
            <a:r>
              <a:rPr lang="el-GR" dirty="0"/>
              <a:t>Πιθανότατα να μην μπορέσει να υπάρξει κάποιος ουσιαστικός συμβιβασμός μεταξύ των συγκεκριμένων απαιτήσεων.</a:t>
            </a:r>
          </a:p>
          <a:p>
            <a:r>
              <a:rPr lang="el-GR" dirty="0"/>
              <a:t>Ιδανικά θα πρέπει να αναπτυχθούν τεχνικές</a:t>
            </a:r>
            <a:r>
              <a:rPr lang="en-US" dirty="0"/>
              <a:t> </a:t>
            </a:r>
            <a:r>
              <a:rPr lang="el-GR" dirty="0"/>
              <a:t>αναδιοργάνωσης του κώδικα οι οποίες δεν υπονομεύουν την βιωσιμότητα, κάτι το οποίο μπορεί να αποδειχθεί ιδιαίτερα δύσκολο</a:t>
            </a:r>
          </a:p>
          <a:p>
            <a:r>
              <a:rPr lang="el-GR" dirty="0"/>
              <a:t>Προβολή του οικονομικού οφέλους του πράσινου λογισμικού λόγω καλύτερης απόδοσης και μειωμένης κατανάλωσης ενέργειας προκειμένου να υιοθετηθεί από τις επιχειρήσεις (πιο εφικτό)</a:t>
            </a:r>
          </a:p>
        </p:txBody>
      </p:sp>
    </p:spTree>
    <p:extLst>
      <p:ext uri="{BB962C8B-B14F-4D97-AF65-F5344CB8AC3E}">
        <p14:creationId xmlns:p14="http://schemas.microsoft.com/office/powerpoint/2010/main" val="153819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098E2C-DFCE-4FC0-9403-679DD6FBD4F7}"/>
              </a:ext>
            </a:extLst>
          </p:cNvPr>
          <p:cNvSpPr>
            <a:spLocks noGrp="1"/>
          </p:cNvSpPr>
          <p:nvPr>
            <p:ph type="title"/>
          </p:nvPr>
        </p:nvSpPr>
        <p:spPr/>
        <p:txBody>
          <a:bodyPr/>
          <a:lstStyle/>
          <a:p>
            <a:r>
              <a:rPr lang="el-GR">
                <a:solidFill>
                  <a:schemeClr val="tx1">
                    <a:lumMod val="75000"/>
                    <a:lumOff val="25000"/>
                  </a:schemeClr>
                </a:solidFill>
              </a:rPr>
              <a:t>Σε αυτήν την παρουσίαση</a:t>
            </a:r>
            <a:r>
              <a:rPr lang="en-US">
                <a:solidFill>
                  <a:schemeClr val="tx1">
                    <a:lumMod val="75000"/>
                    <a:lumOff val="25000"/>
                  </a:schemeClr>
                </a:solidFill>
              </a:rPr>
              <a:t>:</a:t>
            </a:r>
            <a:endParaRPr lang="el-GR">
              <a:solidFill>
                <a:schemeClr val="tx1">
                  <a:lumMod val="75000"/>
                  <a:lumOff val="25000"/>
                </a:schemeClr>
              </a:solidFill>
            </a:endParaRPr>
          </a:p>
        </p:txBody>
      </p:sp>
      <p:sp>
        <p:nvSpPr>
          <p:cNvPr id="3" name="Θέση περιεχομένου 2">
            <a:extLst>
              <a:ext uri="{FF2B5EF4-FFF2-40B4-BE49-F238E27FC236}">
                <a16:creationId xmlns:a16="http://schemas.microsoft.com/office/drawing/2014/main" id="{069464AF-0190-E91A-9FBA-1BE82D881CF6}"/>
              </a:ext>
            </a:extLst>
          </p:cNvPr>
          <p:cNvSpPr>
            <a:spLocks noGrp="1"/>
          </p:cNvSpPr>
          <p:nvPr>
            <p:ph idx="1"/>
          </p:nvPr>
        </p:nvSpPr>
        <p:spPr>
          <a:xfrm>
            <a:off x="2589212" y="2133600"/>
            <a:ext cx="8915400" cy="4585855"/>
          </a:xfrm>
        </p:spPr>
        <p:txBody>
          <a:bodyPr>
            <a:normAutofit/>
          </a:bodyPr>
          <a:lstStyle/>
          <a:p>
            <a:r>
              <a:rPr lang="el-GR" sz="2000"/>
              <a:t>Εισαγωγικές έννοιες</a:t>
            </a:r>
            <a:r>
              <a:rPr lang="en-US" sz="2000"/>
              <a:t>: </a:t>
            </a:r>
            <a:r>
              <a:rPr lang="el-GR" sz="2000"/>
              <a:t>Βιωσιμότητα και Πράσινο λογισμικό</a:t>
            </a:r>
          </a:p>
          <a:p>
            <a:endParaRPr lang="el-GR" sz="2000"/>
          </a:p>
          <a:p>
            <a:r>
              <a:rPr lang="el-GR" sz="2000"/>
              <a:t>Βιωσιμότητα των ΤΠΕ</a:t>
            </a:r>
          </a:p>
          <a:p>
            <a:endParaRPr lang="el-GR" sz="2000"/>
          </a:p>
          <a:p>
            <a:r>
              <a:rPr lang="el-GR" sz="2000"/>
              <a:t>Βιωσιμότητα μέσω των ΤΠΕ</a:t>
            </a:r>
          </a:p>
          <a:p>
            <a:endParaRPr lang="el-GR" sz="2000"/>
          </a:p>
          <a:p>
            <a:r>
              <a:rPr lang="el-GR" sz="2000"/>
              <a:t>Συμπεράσματα και μελλοντικά βήματα</a:t>
            </a:r>
          </a:p>
          <a:p>
            <a:endParaRPr lang="el-GR" sz="2000"/>
          </a:p>
        </p:txBody>
      </p:sp>
    </p:spTree>
    <p:extLst>
      <p:ext uri="{BB962C8B-B14F-4D97-AF65-F5344CB8AC3E}">
        <p14:creationId xmlns:p14="http://schemas.microsoft.com/office/powerpoint/2010/main" val="949228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91B707-AAF4-8776-B32C-693B3FC0AB7A}"/>
              </a:ext>
            </a:extLst>
          </p:cNvPr>
          <p:cNvSpPr>
            <a:spLocks noGrp="1"/>
          </p:cNvSpPr>
          <p:nvPr>
            <p:ph type="title"/>
          </p:nvPr>
        </p:nvSpPr>
        <p:spPr/>
        <p:txBody>
          <a:bodyPr>
            <a:normAutofit fontScale="90000"/>
          </a:bodyPr>
          <a:lstStyle/>
          <a:p>
            <a:r>
              <a:rPr lang="el-GR"/>
              <a:t>Βιωσιμότητα λογισμικού</a:t>
            </a:r>
            <a:r>
              <a:rPr lang="en-US"/>
              <a:t>:</a:t>
            </a:r>
            <a:br>
              <a:rPr lang="en-US"/>
            </a:br>
            <a:r>
              <a:rPr lang="en-US"/>
              <a:t>Domain-specific </a:t>
            </a:r>
            <a:r>
              <a:rPr lang="el-GR"/>
              <a:t>ή </a:t>
            </a:r>
            <a:r>
              <a:rPr lang="en-US"/>
              <a:t>Domain-independent</a:t>
            </a:r>
            <a:r>
              <a:rPr lang="el-GR"/>
              <a:t>;</a:t>
            </a:r>
          </a:p>
        </p:txBody>
      </p:sp>
      <p:sp>
        <p:nvSpPr>
          <p:cNvPr id="3" name="Θέση περιεχομένου 2">
            <a:extLst>
              <a:ext uri="{FF2B5EF4-FFF2-40B4-BE49-F238E27FC236}">
                <a16:creationId xmlns:a16="http://schemas.microsoft.com/office/drawing/2014/main" id="{47E305BE-860C-8077-84A3-D37F1FD3ADFD}"/>
              </a:ext>
            </a:extLst>
          </p:cNvPr>
          <p:cNvSpPr>
            <a:spLocks noGrp="1"/>
          </p:cNvSpPr>
          <p:nvPr>
            <p:ph sz="half" idx="1"/>
          </p:nvPr>
        </p:nvSpPr>
        <p:spPr>
          <a:xfrm>
            <a:off x="2589212" y="2133599"/>
            <a:ext cx="4313864" cy="4323761"/>
          </a:xfrm>
        </p:spPr>
        <p:txBody>
          <a:bodyPr>
            <a:normAutofit fontScale="92500" lnSpcReduction="20000"/>
          </a:bodyPr>
          <a:lstStyle/>
          <a:p>
            <a:r>
              <a:rPr lang="el-GR"/>
              <a:t>Η βιωσιμότητα αποτελείται από πολλές αλληλένδετες διαστάσεις</a:t>
            </a:r>
          </a:p>
          <a:p>
            <a:r>
              <a:rPr lang="el-GR"/>
              <a:t>Το λογισμικό διαδραματίζει κεντρικό ρόλο στην καθημερινότητά μας, την οικονομία και το περιβάλλον. Πρέπει να ληφθούν υπόψιν οι διαστάσεις της βιωσιμότητας κατά τον προσδιορισμό των ορίων του πεδίου (π.χ. επιπτώσεις δεύτερης και τρίτης τάξης).</a:t>
            </a:r>
            <a:endParaRPr lang="el-GR" dirty="0"/>
          </a:p>
          <a:p>
            <a:r>
              <a:rPr lang="el-GR" dirty="0"/>
              <a:t>Οι μηχανικοί λογισμικού θα πρέπει να θέσουν σαφή και ευδιάκριτα όρια για το πεδίο του προβλήματος που καλούνται να αντιμετωπίσουν. </a:t>
            </a:r>
            <a:endParaRPr lang="el-GR"/>
          </a:p>
          <a:p>
            <a:r>
              <a:rPr lang="el-GR"/>
              <a:t>Πόσο ευρέα πρέπει να είναι αυτά τα όρια;</a:t>
            </a:r>
          </a:p>
          <a:p>
            <a:pPr marL="0" indent="0">
              <a:buNone/>
            </a:pPr>
            <a:r>
              <a:rPr lang="el-GR"/>
              <a:t>	   Εξαρτάται</a:t>
            </a:r>
          </a:p>
          <a:p>
            <a:pPr marL="0" indent="0">
              <a:buNone/>
            </a:pPr>
            <a:endParaRPr lang="el-GR"/>
          </a:p>
        </p:txBody>
      </p:sp>
      <p:sp>
        <p:nvSpPr>
          <p:cNvPr id="4" name="Θέση περιεχομένου 3">
            <a:extLst>
              <a:ext uri="{FF2B5EF4-FFF2-40B4-BE49-F238E27FC236}">
                <a16:creationId xmlns:a16="http://schemas.microsoft.com/office/drawing/2014/main" id="{2E208890-F60A-4890-1069-BC4584773373}"/>
              </a:ext>
            </a:extLst>
          </p:cNvPr>
          <p:cNvSpPr>
            <a:spLocks noGrp="1"/>
          </p:cNvSpPr>
          <p:nvPr>
            <p:ph sz="half" idx="2"/>
          </p:nvPr>
        </p:nvSpPr>
        <p:spPr>
          <a:xfrm>
            <a:off x="7190747" y="2126222"/>
            <a:ext cx="4744078" cy="4331138"/>
          </a:xfrm>
        </p:spPr>
        <p:txBody>
          <a:bodyPr>
            <a:normAutofit fontScale="92500" lnSpcReduction="20000"/>
          </a:bodyPr>
          <a:lstStyle/>
          <a:p>
            <a:r>
              <a:rPr lang="el-GR"/>
              <a:t>Άστοχη διεύρυνση του πεδίου μπορεί να οδηγήσει σε μη-αποδοτική υλοποίηση</a:t>
            </a:r>
            <a:r>
              <a:rPr lang="en-US"/>
              <a:t>.</a:t>
            </a:r>
            <a:r>
              <a:rPr lang="el-GR"/>
              <a:t> </a:t>
            </a:r>
            <a:r>
              <a:rPr lang="en-US"/>
              <a:t>H </a:t>
            </a:r>
            <a:r>
              <a:rPr lang="el-GR"/>
              <a:t>προτεινόμενη λύση μπορεί να είναι πολύ γενική για το πρόβλημα που καλείται να αντιμετωπίσει. </a:t>
            </a:r>
          </a:p>
          <a:p>
            <a:endParaRPr lang="el-GR" dirty="0"/>
          </a:p>
          <a:p>
            <a:r>
              <a:rPr lang="el-GR"/>
              <a:t>Όμως, αν η εμβέλεια γίνει πολύ μικρή, οι απαιτήσεις αντικαθίστανται από περιορισμούς οι οποίοι οδηγούν σε πολύ συγκεκριμένες λύσεις αντί να θεωρούν τις διαφορετικές πτυχές του πεδίου</a:t>
            </a:r>
            <a:endParaRPr lang="el-GR" dirty="0"/>
          </a:p>
          <a:p>
            <a:pPr marL="0" indent="0">
              <a:buNone/>
            </a:pPr>
            <a:endParaRPr lang="el-GR" dirty="0"/>
          </a:p>
          <a:p>
            <a:r>
              <a:rPr lang="en-US" dirty="0"/>
              <a:t>To </a:t>
            </a:r>
            <a:r>
              <a:rPr lang="el-GR" dirty="0"/>
              <a:t>πεδίο πρέπει να περιοριστεί τόσο ώστε να δώσει μια πλήρη και </a:t>
            </a:r>
            <a:r>
              <a:rPr lang="en-US" dirty="0"/>
              <a:t>domain-specific </a:t>
            </a:r>
            <a:r>
              <a:rPr lang="el-GR" dirty="0"/>
              <a:t>λύση η οποία να οδηγήσει σε δραστικότερη μείωση της κατανάλωσης ενέργειας.</a:t>
            </a:r>
            <a:endParaRPr lang="el-GR"/>
          </a:p>
        </p:txBody>
      </p:sp>
      <p:pic>
        <p:nvPicPr>
          <p:cNvPr id="6" name="Γραφικό 5" descr="Βέλη σε σχήμα V με συμπαγές γέμισμα">
            <a:extLst>
              <a:ext uri="{FF2B5EF4-FFF2-40B4-BE49-F238E27FC236}">
                <a16:creationId xmlns:a16="http://schemas.microsoft.com/office/drawing/2014/main" id="{F8D93198-D5FA-F6CF-F48A-1673713D4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6876" y="5976492"/>
            <a:ext cx="238125" cy="238125"/>
          </a:xfrm>
          <a:prstGeom prst="rect">
            <a:avLst/>
          </a:prstGeom>
        </p:spPr>
      </p:pic>
    </p:spTree>
    <p:extLst>
      <p:ext uri="{BB962C8B-B14F-4D97-AF65-F5344CB8AC3E}">
        <p14:creationId xmlns:p14="http://schemas.microsoft.com/office/powerpoint/2010/main" val="58767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B82883-8528-037D-103D-04F4A6844B93}"/>
              </a:ext>
            </a:extLst>
          </p:cNvPr>
          <p:cNvSpPr>
            <a:spLocks noGrp="1"/>
          </p:cNvSpPr>
          <p:nvPr>
            <p:ph type="title"/>
          </p:nvPr>
        </p:nvSpPr>
        <p:spPr>
          <a:xfrm>
            <a:off x="2779712" y="1239600"/>
            <a:ext cx="8915399" cy="1468800"/>
          </a:xfrm>
        </p:spPr>
        <p:txBody>
          <a:bodyPr/>
          <a:lstStyle/>
          <a:p>
            <a:r>
              <a:rPr lang="el-GR">
                <a:solidFill>
                  <a:schemeClr val="tx1">
                    <a:lumMod val="75000"/>
                    <a:lumOff val="25000"/>
                  </a:schemeClr>
                </a:solidFill>
              </a:rPr>
              <a:t>Βιωσιμότητα μέσω των ΤΠΕ</a:t>
            </a:r>
          </a:p>
        </p:txBody>
      </p:sp>
      <p:sp>
        <p:nvSpPr>
          <p:cNvPr id="8" name="Θέση κειμένου 7">
            <a:extLst>
              <a:ext uri="{FF2B5EF4-FFF2-40B4-BE49-F238E27FC236}">
                <a16:creationId xmlns:a16="http://schemas.microsoft.com/office/drawing/2014/main" id="{A3AB5D0A-B6B5-5C56-8379-297762C06142}"/>
              </a:ext>
            </a:extLst>
          </p:cNvPr>
          <p:cNvSpPr>
            <a:spLocks noGrp="1"/>
          </p:cNvSpPr>
          <p:nvPr>
            <p:ph type="body" idx="1"/>
          </p:nvPr>
        </p:nvSpPr>
        <p:spPr>
          <a:xfrm>
            <a:off x="2779712" y="4303196"/>
            <a:ext cx="8915399" cy="860400"/>
          </a:xfrm>
        </p:spPr>
        <p:txBody>
          <a:bodyPr/>
          <a:lstStyle/>
          <a:p>
            <a:r>
              <a:rPr lang="el-GR">
                <a:solidFill>
                  <a:schemeClr val="tx1">
                    <a:lumMod val="75000"/>
                    <a:lumOff val="25000"/>
                  </a:schemeClr>
                </a:solidFill>
              </a:rPr>
              <a:t>Όμως… μικρό όφελος όταν κοιτάμε την μεγάλη εικόνα.</a:t>
            </a:r>
          </a:p>
        </p:txBody>
      </p:sp>
      <p:sp>
        <p:nvSpPr>
          <p:cNvPr id="3" name="TextBox 2">
            <a:extLst>
              <a:ext uri="{FF2B5EF4-FFF2-40B4-BE49-F238E27FC236}">
                <a16:creationId xmlns:a16="http://schemas.microsoft.com/office/drawing/2014/main" id="{468FD88C-ACD4-5682-2CE3-B5D36ADD3075}"/>
              </a:ext>
            </a:extLst>
          </p:cNvPr>
          <p:cNvSpPr txBox="1"/>
          <p:nvPr/>
        </p:nvSpPr>
        <p:spPr>
          <a:xfrm>
            <a:off x="2779711" y="3287533"/>
            <a:ext cx="8915399" cy="1015663"/>
          </a:xfrm>
          <a:prstGeom prst="rect">
            <a:avLst/>
          </a:prstGeom>
          <a:noFill/>
        </p:spPr>
        <p:txBody>
          <a:bodyPr wrap="square" rtlCol="0">
            <a:spAutoFit/>
          </a:bodyPr>
          <a:lstStyle/>
          <a:p>
            <a:r>
              <a:rPr lang="el-GR" sz="2000">
                <a:solidFill>
                  <a:schemeClr val="tx1">
                    <a:lumMod val="75000"/>
                    <a:lumOff val="25000"/>
                  </a:schemeClr>
                </a:solidFill>
              </a:rPr>
              <a:t>Το πράσινο λογισμικό μπορεί να έχει άμεσες επιπτώσεις στην βιωσιμότητα των ΤΠΕ, μειώνοντας την ενέργεια που καταναλώνουν τα συστήματα στα οποία εκτελείται.</a:t>
            </a:r>
          </a:p>
        </p:txBody>
      </p:sp>
      <p:sp>
        <p:nvSpPr>
          <p:cNvPr id="4" name="TextBox 3">
            <a:extLst>
              <a:ext uri="{FF2B5EF4-FFF2-40B4-BE49-F238E27FC236}">
                <a16:creationId xmlns:a16="http://schemas.microsoft.com/office/drawing/2014/main" id="{4621BCBD-7C4A-124E-E51B-51CA90EC9CF3}"/>
              </a:ext>
            </a:extLst>
          </p:cNvPr>
          <p:cNvSpPr txBox="1"/>
          <p:nvPr/>
        </p:nvSpPr>
        <p:spPr>
          <a:xfrm>
            <a:off x="2779711" y="5318859"/>
            <a:ext cx="8467725" cy="707886"/>
          </a:xfrm>
          <a:prstGeom prst="rect">
            <a:avLst/>
          </a:prstGeom>
          <a:noFill/>
        </p:spPr>
        <p:txBody>
          <a:bodyPr wrap="square" rtlCol="0">
            <a:spAutoFit/>
          </a:bodyPr>
          <a:lstStyle/>
          <a:p>
            <a:pPr marL="342900" indent="-342900">
              <a:buFont typeface="Wingdings" panose="05000000000000000000" pitchFamily="2" charset="2"/>
              <a:buChar char="Ø"/>
            </a:pPr>
            <a:r>
              <a:rPr lang="el-GR" sz="2000">
                <a:solidFill>
                  <a:schemeClr val="tx1">
                    <a:lumMod val="75000"/>
                    <a:lumOff val="25000"/>
                  </a:schemeClr>
                </a:solidFill>
              </a:rPr>
              <a:t>Μεγαλύτερος αντίκτυπος αν αναλογιστούμε τα συστήματα και τους τομείς που μπορεί να επηρεάσει.</a:t>
            </a:r>
          </a:p>
        </p:txBody>
      </p:sp>
    </p:spTree>
    <p:extLst>
      <p:ext uri="{BB962C8B-B14F-4D97-AF65-F5344CB8AC3E}">
        <p14:creationId xmlns:p14="http://schemas.microsoft.com/office/powerpoint/2010/main" val="328898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450421C-81CC-DCCE-8550-341A0466E0C0}"/>
              </a:ext>
            </a:extLst>
          </p:cNvPr>
          <p:cNvSpPr>
            <a:spLocks noGrp="1"/>
          </p:cNvSpPr>
          <p:nvPr>
            <p:ph type="title"/>
          </p:nvPr>
        </p:nvSpPr>
        <p:spPr>
          <a:xfrm>
            <a:off x="2589212" y="398626"/>
            <a:ext cx="8915399" cy="1468800"/>
          </a:xfrm>
        </p:spPr>
        <p:txBody>
          <a:bodyPr>
            <a:normAutofit/>
          </a:bodyPr>
          <a:lstStyle/>
          <a:p>
            <a:r>
              <a:rPr lang="el-GR"/>
              <a:t>Μετρικές αντικτύπου του πράσινου λογισμικού</a:t>
            </a:r>
          </a:p>
        </p:txBody>
      </p:sp>
      <mc:AlternateContent xmlns:mc="http://schemas.openxmlformats.org/markup-compatibility/2006" xmlns:a14="http://schemas.microsoft.com/office/drawing/2010/main">
        <mc:Choice Requires="a14">
          <p:sp>
            <p:nvSpPr>
              <p:cNvPr id="3" name="Θέση κειμένου 2">
                <a:extLst>
                  <a:ext uri="{FF2B5EF4-FFF2-40B4-BE49-F238E27FC236}">
                    <a16:creationId xmlns:a16="http://schemas.microsoft.com/office/drawing/2014/main" id="{75BFFC66-9C0C-3742-AEAA-6B7831BD8386}"/>
                  </a:ext>
                </a:extLst>
              </p:cNvPr>
              <p:cNvSpPr>
                <a:spLocks noGrp="1"/>
              </p:cNvSpPr>
              <p:nvPr>
                <p:ph type="body" idx="1"/>
              </p:nvPr>
            </p:nvSpPr>
            <p:spPr>
              <a:xfrm>
                <a:off x="2589210" y="3936513"/>
                <a:ext cx="8915399" cy="1881409"/>
              </a:xfrm>
            </p:spPr>
            <p:txBody>
              <a:bodyPr>
                <a:normAutofit/>
              </a:bodyPr>
              <a:lstStyle/>
              <a:p>
                <a:r>
                  <a:rPr lang="el-GR">
                    <a:solidFill>
                      <a:schemeClr val="tx1">
                        <a:lumMod val="75000"/>
                        <a:lumOff val="25000"/>
                      </a:schemeClr>
                    </a:solidFill>
                  </a:rPr>
                  <a:t>Ειδικά στα κέντρα δεδομένων χρησιμοποιείται συχνά η Αποτελεσματικότητα Ενεργειακής Χρήσης ή </a:t>
                </a:r>
                <a:r>
                  <a:rPr lang="en-US">
                    <a:solidFill>
                      <a:schemeClr val="tx1">
                        <a:lumMod val="75000"/>
                        <a:lumOff val="25000"/>
                      </a:schemeClr>
                    </a:solidFill>
                  </a:rPr>
                  <a:t>PUE (Power Usage Effectiveness)</a:t>
                </a:r>
                <a:endParaRPr lang="el-GR">
                  <a:solidFill>
                    <a:schemeClr val="tx1">
                      <a:lumMod val="75000"/>
                      <a:lumOff val="25000"/>
                    </a:schemeClr>
                  </a:solidFill>
                </a:endParaRPr>
              </a:p>
              <a:p>
                <a:pPr algn="ctr"/>
                <a14:m>
                  <m:oMath xmlns:m="http://schemas.openxmlformats.org/officeDocument/2006/math">
                    <m:r>
                      <a:rPr lang="en-US" i="1" dirty="0" smtClean="0">
                        <a:solidFill>
                          <a:schemeClr val="tx1">
                            <a:lumMod val="75000"/>
                            <a:lumOff val="25000"/>
                          </a:schemeClr>
                        </a:solidFill>
                        <a:latin typeface="Cambria Math" panose="02040503050406030204" pitchFamily="18" charset="0"/>
                      </a:rPr>
                      <m:t>𝑃𝑈𝐸</m:t>
                    </m:r>
                  </m:oMath>
                </a14:m>
                <a:r>
                  <a:rPr lang="en-US">
                    <a:solidFill>
                      <a:schemeClr val="tx1">
                        <a:lumMod val="75000"/>
                        <a:lumOff val="25000"/>
                      </a:schemeClr>
                    </a:solidFill>
                  </a:rPr>
                  <a:t> = </a:t>
                </a:r>
                <a14:m>
                  <m:oMath xmlns:m="http://schemas.openxmlformats.org/officeDocument/2006/math">
                    <m:f>
                      <m:fPr>
                        <m:ctrlPr>
                          <a:rPr lang="el-GR" b="0" i="1" smtClean="0">
                            <a:solidFill>
                              <a:schemeClr val="tx1">
                                <a:lumMod val="75000"/>
                                <a:lumOff val="25000"/>
                              </a:schemeClr>
                            </a:solidFill>
                            <a:latin typeface="Cambria Math" panose="02040503050406030204" pitchFamily="18" charset="0"/>
                          </a:rPr>
                        </m:ctrlPr>
                      </m:fPr>
                      <m:num>
                        <m:r>
                          <m:rPr>
                            <m:sty m:val="p"/>
                          </m:rPr>
                          <a:rPr lang="el-GR" b="0" i="0" smtClean="0">
                            <a:solidFill>
                              <a:schemeClr val="tx1">
                                <a:lumMod val="75000"/>
                                <a:lumOff val="25000"/>
                              </a:schemeClr>
                            </a:solidFill>
                            <a:latin typeface="Cambria Math" panose="02040503050406030204" pitchFamily="18" charset="0"/>
                          </a:rPr>
                          <m:t>Συνολική</m:t>
                        </m:r>
                        <m:r>
                          <a:rPr lang="el-GR" b="0" i="0" smtClean="0">
                            <a:solidFill>
                              <a:schemeClr val="tx1">
                                <a:lumMod val="75000"/>
                                <a:lumOff val="25000"/>
                              </a:schemeClr>
                            </a:solidFill>
                            <a:latin typeface="Cambria Math" panose="02040503050406030204" pitchFamily="18" charset="0"/>
                          </a:rPr>
                          <m:t> </m:t>
                        </m:r>
                        <m:r>
                          <m:rPr>
                            <m:sty m:val="p"/>
                          </m:rPr>
                          <a:rPr lang="el-GR" b="0" i="0" smtClean="0">
                            <a:solidFill>
                              <a:schemeClr val="tx1">
                                <a:lumMod val="75000"/>
                                <a:lumOff val="25000"/>
                              </a:schemeClr>
                            </a:solidFill>
                            <a:latin typeface="Cambria Math" panose="02040503050406030204" pitchFamily="18" charset="0"/>
                          </a:rPr>
                          <m:t>κατανάλωση</m:t>
                        </m:r>
                        <m:r>
                          <a:rPr lang="el-GR" b="0" i="0" smtClean="0">
                            <a:solidFill>
                              <a:schemeClr val="tx1">
                                <a:lumMod val="75000"/>
                                <a:lumOff val="25000"/>
                              </a:schemeClr>
                            </a:solidFill>
                            <a:latin typeface="Cambria Math" panose="02040503050406030204" pitchFamily="18" charset="0"/>
                          </a:rPr>
                          <m:t> </m:t>
                        </m:r>
                        <m:r>
                          <m:rPr>
                            <m:sty m:val="p"/>
                          </m:rPr>
                          <a:rPr lang="el-GR" b="0" i="0" smtClean="0">
                            <a:solidFill>
                              <a:schemeClr val="tx1">
                                <a:lumMod val="75000"/>
                                <a:lumOff val="25000"/>
                              </a:schemeClr>
                            </a:solidFill>
                            <a:latin typeface="Cambria Math" panose="02040503050406030204" pitchFamily="18" charset="0"/>
                          </a:rPr>
                          <m:t>εγκατάστασης</m:t>
                        </m:r>
                      </m:num>
                      <m:den>
                        <m:r>
                          <m:rPr>
                            <m:sty m:val="p"/>
                          </m:rPr>
                          <a:rPr lang="el-GR" b="0" i="0" smtClean="0">
                            <a:solidFill>
                              <a:schemeClr val="tx1">
                                <a:lumMod val="75000"/>
                                <a:lumOff val="25000"/>
                              </a:schemeClr>
                            </a:solidFill>
                            <a:latin typeface="Cambria Math" panose="02040503050406030204" pitchFamily="18" charset="0"/>
                          </a:rPr>
                          <m:t>Κατανάλωση</m:t>
                        </m:r>
                        <m:r>
                          <a:rPr lang="el-GR" b="0" i="0" smtClean="0">
                            <a:solidFill>
                              <a:schemeClr val="tx1">
                                <a:lumMod val="75000"/>
                                <a:lumOff val="25000"/>
                              </a:schemeClr>
                            </a:solidFill>
                            <a:latin typeface="Cambria Math" panose="02040503050406030204" pitchFamily="18" charset="0"/>
                          </a:rPr>
                          <m:t> </m:t>
                        </m:r>
                        <m:r>
                          <m:rPr>
                            <m:sty m:val="p"/>
                          </m:rPr>
                          <a:rPr lang="el-GR" b="0" i="0" smtClean="0">
                            <a:solidFill>
                              <a:schemeClr val="tx1">
                                <a:lumMod val="75000"/>
                                <a:lumOff val="25000"/>
                              </a:schemeClr>
                            </a:solidFill>
                            <a:latin typeface="Cambria Math" panose="02040503050406030204" pitchFamily="18" charset="0"/>
                          </a:rPr>
                          <m:t>εξοπλισμού</m:t>
                        </m:r>
                        <m:r>
                          <a:rPr lang="el-GR" b="0" i="0" smtClean="0">
                            <a:solidFill>
                              <a:schemeClr val="tx1">
                                <a:lumMod val="75000"/>
                                <a:lumOff val="25000"/>
                              </a:schemeClr>
                            </a:solidFill>
                            <a:latin typeface="Cambria Math" panose="02040503050406030204" pitchFamily="18" charset="0"/>
                          </a:rPr>
                          <m:t> </m:t>
                        </m:r>
                        <m:r>
                          <m:rPr>
                            <m:sty m:val="p"/>
                          </m:rPr>
                          <a:rPr lang="el-GR" b="0" i="0" smtClean="0">
                            <a:solidFill>
                              <a:schemeClr val="tx1">
                                <a:lumMod val="75000"/>
                                <a:lumOff val="25000"/>
                              </a:schemeClr>
                            </a:solidFill>
                            <a:latin typeface="Cambria Math" panose="02040503050406030204" pitchFamily="18" charset="0"/>
                          </a:rPr>
                          <m:t>ΤΠ</m:t>
                        </m:r>
                      </m:den>
                    </m:f>
                  </m:oMath>
                </a14:m>
                <a:endParaRPr lang="en-US">
                  <a:solidFill>
                    <a:schemeClr val="tx1">
                      <a:lumMod val="75000"/>
                      <a:lumOff val="25000"/>
                    </a:schemeClr>
                  </a:solidFill>
                </a:endParaRPr>
              </a:p>
              <a:p>
                <a:endParaRPr lang="el-GR">
                  <a:solidFill>
                    <a:schemeClr val="tx1">
                      <a:lumMod val="75000"/>
                      <a:lumOff val="25000"/>
                    </a:schemeClr>
                  </a:solidFill>
                </a:endParaRPr>
              </a:p>
            </p:txBody>
          </p:sp>
        </mc:Choice>
        <mc:Fallback xmlns="">
          <p:sp>
            <p:nvSpPr>
              <p:cNvPr id="3" name="Θέση κειμένου 2">
                <a:extLst>
                  <a:ext uri="{FF2B5EF4-FFF2-40B4-BE49-F238E27FC236}">
                    <a16:creationId xmlns:a16="http://schemas.microsoft.com/office/drawing/2014/main" id="{75BFFC66-9C0C-3742-AEAA-6B7831BD8386}"/>
                  </a:ext>
                </a:extLst>
              </p:cNvPr>
              <p:cNvSpPr>
                <a:spLocks noGrp="1" noRot="1" noChangeAspect="1" noMove="1" noResize="1" noEditPoints="1" noAdjustHandles="1" noChangeArrowheads="1" noChangeShapeType="1" noTextEdit="1"/>
              </p:cNvSpPr>
              <p:nvPr>
                <p:ph type="body" idx="1"/>
              </p:nvPr>
            </p:nvSpPr>
            <p:spPr>
              <a:xfrm>
                <a:off x="2589210" y="3936513"/>
                <a:ext cx="8915399" cy="1881409"/>
              </a:xfrm>
              <a:blipFill>
                <a:blip r:embed="rId3"/>
                <a:stretch>
                  <a:fillRect l="-752" t="-1948"/>
                </a:stretch>
              </a:blipFill>
            </p:spPr>
            <p:txBody>
              <a:bodyPr/>
              <a:lstStyle/>
              <a:p>
                <a:r>
                  <a:rPr lang="el-GR">
                    <a:noFill/>
                  </a:rPr>
                  <a:t> </a:t>
                </a:r>
              </a:p>
            </p:txBody>
          </p:sp>
        </mc:Fallback>
      </mc:AlternateContent>
      <p:sp>
        <p:nvSpPr>
          <p:cNvPr id="4" name="TextBox 3">
            <a:extLst>
              <a:ext uri="{FF2B5EF4-FFF2-40B4-BE49-F238E27FC236}">
                <a16:creationId xmlns:a16="http://schemas.microsoft.com/office/drawing/2014/main" id="{A2D4E275-F302-2DAA-CED7-EE6A4D74029E}"/>
              </a:ext>
            </a:extLst>
          </p:cNvPr>
          <p:cNvSpPr txBox="1"/>
          <p:nvPr/>
        </p:nvSpPr>
        <p:spPr>
          <a:xfrm>
            <a:off x="2589210" y="3174562"/>
            <a:ext cx="8915399" cy="646331"/>
          </a:xfrm>
          <a:prstGeom prst="rect">
            <a:avLst/>
          </a:prstGeom>
          <a:noFill/>
        </p:spPr>
        <p:txBody>
          <a:bodyPr wrap="square" rtlCol="0">
            <a:spAutoFit/>
          </a:bodyPr>
          <a:lstStyle/>
          <a:p>
            <a:r>
              <a:rPr lang="el-GR">
                <a:solidFill>
                  <a:schemeClr val="tx1">
                    <a:lumMod val="75000"/>
                    <a:lumOff val="25000"/>
                  </a:schemeClr>
                </a:solidFill>
              </a:rPr>
              <a:t>Πως μετράμε την κατανάλωση του ίδιου του λογισμικού; Περισσότερο εφικτή η μέτρηση της συνολικής κατανάλωσης ενός συστήματος σε </a:t>
            </a:r>
            <a:r>
              <a:rPr lang="en-US">
                <a:solidFill>
                  <a:schemeClr val="tx1">
                    <a:lumMod val="75000"/>
                    <a:lumOff val="25000"/>
                  </a:schemeClr>
                </a:solidFill>
              </a:rPr>
              <a:t>kWh </a:t>
            </a:r>
            <a:r>
              <a:rPr lang="el-GR">
                <a:solidFill>
                  <a:schemeClr val="tx1">
                    <a:lumMod val="75000"/>
                    <a:lumOff val="25000"/>
                  </a:schemeClr>
                </a:solidFill>
              </a:rPr>
              <a:t>ή </a:t>
            </a:r>
            <a:r>
              <a:rPr lang="en-US">
                <a:solidFill>
                  <a:schemeClr val="tx1">
                    <a:lumMod val="75000"/>
                    <a:lumOff val="25000"/>
                  </a:schemeClr>
                </a:solidFill>
              </a:rPr>
              <a:t>kWy.</a:t>
            </a:r>
            <a:endParaRPr lang="el-GR">
              <a:solidFill>
                <a:schemeClr val="tx1">
                  <a:lumMod val="75000"/>
                  <a:lumOff val="25000"/>
                </a:schemeClr>
              </a:solidFill>
            </a:endParaRPr>
          </a:p>
        </p:txBody>
      </p:sp>
      <p:sp>
        <p:nvSpPr>
          <p:cNvPr id="6" name="TextBox 5">
            <a:extLst>
              <a:ext uri="{FF2B5EF4-FFF2-40B4-BE49-F238E27FC236}">
                <a16:creationId xmlns:a16="http://schemas.microsoft.com/office/drawing/2014/main" id="{4F774E69-5DC7-53E9-9C02-B0A044A9CA87}"/>
              </a:ext>
            </a:extLst>
          </p:cNvPr>
          <p:cNvSpPr txBox="1"/>
          <p:nvPr/>
        </p:nvSpPr>
        <p:spPr>
          <a:xfrm>
            <a:off x="2589210" y="2385455"/>
            <a:ext cx="8783639" cy="923330"/>
          </a:xfrm>
          <a:prstGeom prst="rect">
            <a:avLst/>
          </a:prstGeom>
          <a:noFill/>
        </p:spPr>
        <p:txBody>
          <a:bodyPr wrap="square" rtlCol="0">
            <a:spAutoFit/>
          </a:bodyPr>
          <a:lstStyle/>
          <a:p>
            <a:r>
              <a:rPr lang="en-US">
                <a:solidFill>
                  <a:schemeClr val="tx1">
                    <a:lumMod val="75000"/>
                    <a:lumOff val="25000"/>
                  </a:schemeClr>
                </a:solidFill>
              </a:rPr>
              <a:t>H </a:t>
            </a:r>
            <a:r>
              <a:rPr lang="el-GR">
                <a:solidFill>
                  <a:schemeClr val="tx1">
                    <a:lumMod val="75000"/>
                    <a:lumOff val="25000"/>
                  </a:schemeClr>
                </a:solidFill>
              </a:rPr>
              <a:t>μέτρηση της εκπομπής </a:t>
            </a:r>
            <a:r>
              <a:rPr lang="en-US">
                <a:solidFill>
                  <a:schemeClr val="tx1">
                    <a:lumMod val="75000"/>
                    <a:lumOff val="25000"/>
                  </a:schemeClr>
                </a:solidFill>
              </a:rPr>
              <a:t>CO</a:t>
            </a:r>
            <a:r>
              <a:rPr lang="en-US" baseline="-25000">
                <a:solidFill>
                  <a:schemeClr val="tx1">
                    <a:lumMod val="75000"/>
                    <a:lumOff val="25000"/>
                  </a:schemeClr>
                </a:solidFill>
              </a:rPr>
              <a:t>2 </a:t>
            </a:r>
            <a:r>
              <a:rPr lang="el-GR">
                <a:solidFill>
                  <a:schemeClr val="tx1">
                    <a:lumMod val="75000"/>
                    <a:lumOff val="25000"/>
                  </a:schemeClr>
                </a:solidFill>
              </a:rPr>
              <a:t>που προκύπτει ως αποτέλεσμα της ενεργειακής του κατανάλωσης είναι εξαιρετικά δύσκολη.</a:t>
            </a:r>
          </a:p>
          <a:p>
            <a:endParaRPr lang="el-GR">
              <a:solidFill>
                <a:schemeClr val="tx1">
                  <a:lumMod val="75000"/>
                  <a:lumOff val="25000"/>
                </a:schemeClr>
              </a:solidFill>
            </a:endParaRPr>
          </a:p>
        </p:txBody>
      </p:sp>
      <p:sp>
        <p:nvSpPr>
          <p:cNvPr id="7" name="TextBox 6">
            <a:extLst>
              <a:ext uri="{FF2B5EF4-FFF2-40B4-BE49-F238E27FC236}">
                <a16:creationId xmlns:a16="http://schemas.microsoft.com/office/drawing/2014/main" id="{0027BBA0-0297-2C8A-1F82-62F208FB2AA2}"/>
              </a:ext>
            </a:extLst>
          </p:cNvPr>
          <p:cNvSpPr txBox="1"/>
          <p:nvPr/>
        </p:nvSpPr>
        <p:spPr>
          <a:xfrm>
            <a:off x="2589210" y="5850610"/>
            <a:ext cx="8549135" cy="646331"/>
          </a:xfrm>
          <a:prstGeom prst="rect">
            <a:avLst/>
          </a:prstGeom>
          <a:noFill/>
        </p:spPr>
        <p:txBody>
          <a:bodyPr wrap="none" rtlCol="0">
            <a:spAutoFit/>
          </a:bodyPr>
          <a:lstStyle/>
          <a:p>
            <a:r>
              <a:rPr lang="en-US">
                <a:solidFill>
                  <a:schemeClr val="tx1">
                    <a:lumMod val="75000"/>
                    <a:lumOff val="25000"/>
                  </a:schemeClr>
                </a:solidFill>
              </a:rPr>
              <a:t>Frameworks </a:t>
            </a:r>
            <a:r>
              <a:rPr lang="el-GR">
                <a:solidFill>
                  <a:schemeClr val="tx1">
                    <a:lumMod val="75000"/>
                    <a:lumOff val="25000"/>
                  </a:schemeClr>
                </a:solidFill>
              </a:rPr>
              <a:t>για την ανάπτυξη βιώσιμων συστημάτων</a:t>
            </a:r>
            <a:r>
              <a:rPr lang="en-US">
                <a:solidFill>
                  <a:schemeClr val="tx1">
                    <a:lumMod val="75000"/>
                    <a:lumOff val="25000"/>
                  </a:schemeClr>
                </a:solidFill>
              </a:rPr>
              <a:t>:</a:t>
            </a:r>
          </a:p>
          <a:p>
            <a:r>
              <a:rPr lang="el-GR">
                <a:solidFill>
                  <a:schemeClr val="tx1">
                    <a:lumMod val="75000"/>
                    <a:lumOff val="25000"/>
                  </a:schemeClr>
                </a:solidFill>
              </a:rPr>
              <a:t>Οικογένειες </a:t>
            </a:r>
            <a:r>
              <a:rPr lang="en-US" b="1">
                <a:solidFill>
                  <a:schemeClr val="tx1">
                    <a:lumMod val="75000"/>
                    <a:lumOff val="25000"/>
                  </a:schemeClr>
                </a:solidFill>
              </a:rPr>
              <a:t>ISO14000</a:t>
            </a:r>
            <a:r>
              <a:rPr lang="el-GR">
                <a:solidFill>
                  <a:schemeClr val="tx1">
                    <a:lumMod val="75000"/>
                    <a:lumOff val="25000"/>
                  </a:schemeClr>
                </a:solidFill>
              </a:rPr>
              <a:t> και </a:t>
            </a:r>
            <a:r>
              <a:rPr lang="en-US" b="1">
                <a:solidFill>
                  <a:schemeClr val="tx1">
                    <a:lumMod val="75000"/>
                    <a:lumOff val="25000"/>
                  </a:schemeClr>
                </a:solidFill>
              </a:rPr>
              <a:t>ISO26000 </a:t>
            </a:r>
            <a:r>
              <a:rPr lang="el-GR">
                <a:solidFill>
                  <a:schemeClr val="tx1">
                    <a:lumMod val="75000"/>
                    <a:lumOff val="25000"/>
                  </a:schemeClr>
                </a:solidFill>
              </a:rPr>
              <a:t>(περισσότερο</a:t>
            </a:r>
            <a:r>
              <a:rPr lang="en-US">
                <a:solidFill>
                  <a:schemeClr val="tx1">
                    <a:lumMod val="75000"/>
                    <a:lumOff val="25000"/>
                  </a:schemeClr>
                </a:solidFill>
              </a:rPr>
              <a:t> </a:t>
            </a:r>
            <a:r>
              <a:rPr lang="el-GR">
                <a:solidFill>
                  <a:schemeClr val="tx1">
                    <a:lumMod val="75000"/>
                    <a:lumOff val="25000"/>
                  </a:schemeClr>
                </a:solidFill>
              </a:rPr>
              <a:t>οργανωτικά παρά τεχνικά)</a:t>
            </a:r>
            <a:endParaRPr lang="el-GR" b="1">
              <a:solidFill>
                <a:schemeClr val="tx1">
                  <a:lumMod val="75000"/>
                  <a:lumOff val="25000"/>
                </a:schemeClr>
              </a:solidFill>
            </a:endParaRPr>
          </a:p>
        </p:txBody>
      </p:sp>
    </p:spTree>
    <p:extLst>
      <p:ext uri="{BB962C8B-B14F-4D97-AF65-F5344CB8AC3E}">
        <p14:creationId xmlns:p14="http://schemas.microsoft.com/office/powerpoint/2010/main" val="37401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257BE46-678D-DDD7-B105-501A1D04FE55}"/>
              </a:ext>
            </a:extLst>
          </p:cNvPr>
          <p:cNvSpPr>
            <a:spLocks noGrp="1"/>
          </p:cNvSpPr>
          <p:nvPr>
            <p:ph type="title"/>
          </p:nvPr>
        </p:nvSpPr>
        <p:spPr>
          <a:xfrm>
            <a:off x="1857375" y="624110"/>
            <a:ext cx="9647237" cy="1280890"/>
          </a:xfrm>
        </p:spPr>
        <p:txBody>
          <a:bodyPr/>
          <a:lstStyle/>
          <a:p>
            <a:r>
              <a:rPr lang="el-GR">
                <a:solidFill>
                  <a:schemeClr val="tx1">
                    <a:lumMod val="65000"/>
                    <a:lumOff val="35000"/>
                  </a:schemeClr>
                </a:solidFill>
              </a:rPr>
              <a:t>Παγκόσμια κατανάλωση ενέργειας των ΤΠΕ</a:t>
            </a:r>
          </a:p>
        </p:txBody>
      </p:sp>
      <p:pic>
        <p:nvPicPr>
          <p:cNvPr id="5" name="Εικόνα 4" descr="Εικόνα που περιέχει πίνακας&#10;&#10;Περιγραφή που δημιουργήθηκε αυτόματα">
            <a:extLst>
              <a:ext uri="{FF2B5EF4-FFF2-40B4-BE49-F238E27FC236}">
                <a16:creationId xmlns:a16="http://schemas.microsoft.com/office/drawing/2014/main" id="{44B3B3FE-97C4-0434-29E2-E333246F07FA}"/>
              </a:ext>
            </a:extLst>
          </p:cNvPr>
          <p:cNvPicPr>
            <a:picLocks noChangeAspect="1"/>
          </p:cNvPicPr>
          <p:nvPr/>
        </p:nvPicPr>
        <p:blipFill>
          <a:blip r:embed="rId2"/>
          <a:stretch>
            <a:fillRect/>
          </a:stretch>
        </p:blipFill>
        <p:spPr>
          <a:xfrm>
            <a:off x="1676479" y="1692315"/>
            <a:ext cx="3694714" cy="4749825"/>
          </a:xfrm>
          <a:prstGeom prst="rect">
            <a:avLst/>
          </a:prstGeom>
        </p:spPr>
      </p:pic>
      <p:pic>
        <p:nvPicPr>
          <p:cNvPr id="7" name="Εικόνα 6">
            <a:extLst>
              <a:ext uri="{FF2B5EF4-FFF2-40B4-BE49-F238E27FC236}">
                <a16:creationId xmlns:a16="http://schemas.microsoft.com/office/drawing/2014/main" id="{41F5714A-8567-13A0-0375-31306F42A758}"/>
              </a:ext>
            </a:extLst>
          </p:cNvPr>
          <p:cNvPicPr>
            <a:picLocks noChangeAspect="1"/>
          </p:cNvPicPr>
          <p:nvPr/>
        </p:nvPicPr>
        <p:blipFill rotWithShape="1">
          <a:blip r:embed="rId3"/>
          <a:srcRect l="40009"/>
          <a:stretch/>
        </p:blipFill>
        <p:spPr>
          <a:xfrm rot="16200000">
            <a:off x="5010269" y="2325851"/>
            <a:ext cx="3341450" cy="1512799"/>
          </a:xfrm>
          <a:prstGeom prst="rect">
            <a:avLst/>
          </a:prstGeom>
        </p:spPr>
      </p:pic>
      <p:sp>
        <p:nvSpPr>
          <p:cNvPr id="9" name="TextBox 8">
            <a:extLst>
              <a:ext uri="{FF2B5EF4-FFF2-40B4-BE49-F238E27FC236}">
                <a16:creationId xmlns:a16="http://schemas.microsoft.com/office/drawing/2014/main" id="{3449D1A3-2F66-88DC-30BF-BF9215D4CB01}"/>
              </a:ext>
            </a:extLst>
          </p:cNvPr>
          <p:cNvSpPr txBox="1"/>
          <p:nvPr/>
        </p:nvSpPr>
        <p:spPr>
          <a:xfrm>
            <a:off x="5856767" y="1672609"/>
            <a:ext cx="697627" cy="369332"/>
          </a:xfrm>
          <a:prstGeom prst="rect">
            <a:avLst/>
          </a:prstGeom>
          <a:noFill/>
        </p:spPr>
        <p:txBody>
          <a:bodyPr wrap="square" rtlCol="0">
            <a:spAutoFit/>
          </a:bodyPr>
          <a:lstStyle/>
          <a:p>
            <a:r>
              <a:rPr lang="en-US" b="1">
                <a:solidFill>
                  <a:srgbClr val="002060"/>
                </a:solidFill>
              </a:rPr>
              <a:t>2018</a:t>
            </a:r>
            <a:endParaRPr lang="el-GR" b="1">
              <a:solidFill>
                <a:srgbClr val="002060"/>
              </a:solidFill>
            </a:endParaRPr>
          </a:p>
        </p:txBody>
      </p:sp>
      <p:sp>
        <p:nvSpPr>
          <p:cNvPr id="10" name="TextBox 9">
            <a:extLst>
              <a:ext uri="{FF2B5EF4-FFF2-40B4-BE49-F238E27FC236}">
                <a16:creationId xmlns:a16="http://schemas.microsoft.com/office/drawing/2014/main" id="{B308C645-F5A3-6D3D-2987-4A1D55156F6D}"/>
              </a:ext>
            </a:extLst>
          </p:cNvPr>
          <p:cNvSpPr txBox="1"/>
          <p:nvPr/>
        </p:nvSpPr>
        <p:spPr>
          <a:xfrm>
            <a:off x="6825305" y="1672609"/>
            <a:ext cx="5007516" cy="646331"/>
          </a:xfrm>
          <a:prstGeom prst="rect">
            <a:avLst/>
          </a:prstGeom>
          <a:noFill/>
        </p:spPr>
        <p:txBody>
          <a:bodyPr wrap="square" rtlCol="0">
            <a:spAutoFit/>
          </a:bodyPr>
          <a:lstStyle/>
          <a:p>
            <a:r>
              <a:rPr lang="el-GR">
                <a:solidFill>
                  <a:schemeClr val="tx1">
                    <a:lumMod val="75000"/>
                    <a:lumOff val="25000"/>
                  </a:schemeClr>
                </a:solidFill>
              </a:rPr>
              <a:t>Κατανάλωση των κέντρων</a:t>
            </a:r>
          </a:p>
          <a:p>
            <a:r>
              <a:rPr lang="el-GR">
                <a:solidFill>
                  <a:schemeClr val="tx1">
                    <a:lumMod val="75000"/>
                    <a:lumOff val="25000"/>
                  </a:schemeClr>
                </a:solidFill>
              </a:rPr>
              <a:t>Δεδομένων στο 1% της παγκόσμιας</a:t>
            </a:r>
          </a:p>
        </p:txBody>
      </p:sp>
      <p:sp>
        <p:nvSpPr>
          <p:cNvPr id="11" name="TextBox 10">
            <a:extLst>
              <a:ext uri="{FF2B5EF4-FFF2-40B4-BE49-F238E27FC236}">
                <a16:creationId xmlns:a16="http://schemas.microsoft.com/office/drawing/2014/main" id="{9A54F897-4DDC-7435-607B-3B26AFB0C54C}"/>
              </a:ext>
            </a:extLst>
          </p:cNvPr>
          <p:cNvSpPr txBox="1"/>
          <p:nvPr/>
        </p:nvSpPr>
        <p:spPr>
          <a:xfrm>
            <a:off x="5856766" y="2584167"/>
            <a:ext cx="697627" cy="369332"/>
          </a:xfrm>
          <a:prstGeom prst="rect">
            <a:avLst/>
          </a:prstGeom>
          <a:noFill/>
        </p:spPr>
        <p:txBody>
          <a:bodyPr wrap="square" rtlCol="0">
            <a:spAutoFit/>
          </a:bodyPr>
          <a:lstStyle/>
          <a:p>
            <a:r>
              <a:rPr lang="el-GR" b="1">
                <a:solidFill>
                  <a:srgbClr val="002060"/>
                </a:solidFill>
              </a:rPr>
              <a:t>2020</a:t>
            </a:r>
          </a:p>
        </p:txBody>
      </p:sp>
      <p:sp>
        <p:nvSpPr>
          <p:cNvPr id="13" name="TextBox 12">
            <a:extLst>
              <a:ext uri="{FF2B5EF4-FFF2-40B4-BE49-F238E27FC236}">
                <a16:creationId xmlns:a16="http://schemas.microsoft.com/office/drawing/2014/main" id="{77131FD2-715B-D644-B569-D87DC59A1F9D}"/>
              </a:ext>
            </a:extLst>
          </p:cNvPr>
          <p:cNvSpPr txBox="1"/>
          <p:nvPr/>
        </p:nvSpPr>
        <p:spPr>
          <a:xfrm>
            <a:off x="6825304" y="2587232"/>
            <a:ext cx="4988108" cy="646331"/>
          </a:xfrm>
          <a:prstGeom prst="rect">
            <a:avLst/>
          </a:prstGeom>
          <a:noFill/>
        </p:spPr>
        <p:txBody>
          <a:bodyPr wrap="square" rtlCol="0">
            <a:spAutoFit/>
          </a:bodyPr>
          <a:lstStyle/>
          <a:p>
            <a:r>
              <a:rPr lang="el-GR">
                <a:solidFill>
                  <a:schemeClr val="tx1">
                    <a:lumMod val="75000"/>
                    <a:lumOff val="25000"/>
                  </a:schemeClr>
                </a:solidFill>
              </a:rPr>
              <a:t>Κατανάλωση ενέργειας των ΤΠΕ 4-6%</a:t>
            </a:r>
          </a:p>
          <a:p>
            <a:r>
              <a:rPr lang="el-GR">
                <a:solidFill>
                  <a:schemeClr val="tx1">
                    <a:lumMod val="75000"/>
                    <a:lumOff val="25000"/>
                  </a:schemeClr>
                </a:solidFill>
              </a:rPr>
              <a:t>Της συνολικής παγκόσμιας κατανάλωσης</a:t>
            </a:r>
          </a:p>
        </p:txBody>
      </p:sp>
      <p:sp>
        <p:nvSpPr>
          <p:cNvPr id="14" name="TextBox 13">
            <a:extLst>
              <a:ext uri="{FF2B5EF4-FFF2-40B4-BE49-F238E27FC236}">
                <a16:creationId xmlns:a16="http://schemas.microsoft.com/office/drawing/2014/main" id="{0A90AD11-F4A3-F4EB-FDB9-D2B1F21E6BCD}"/>
              </a:ext>
            </a:extLst>
          </p:cNvPr>
          <p:cNvSpPr txBox="1"/>
          <p:nvPr/>
        </p:nvSpPr>
        <p:spPr>
          <a:xfrm>
            <a:off x="5856765" y="3520738"/>
            <a:ext cx="697627" cy="369332"/>
          </a:xfrm>
          <a:prstGeom prst="rect">
            <a:avLst/>
          </a:prstGeom>
          <a:noFill/>
        </p:spPr>
        <p:txBody>
          <a:bodyPr wrap="square" rtlCol="0">
            <a:spAutoFit/>
          </a:bodyPr>
          <a:lstStyle/>
          <a:p>
            <a:r>
              <a:rPr lang="el-GR" b="1">
                <a:solidFill>
                  <a:srgbClr val="002060"/>
                </a:solidFill>
              </a:rPr>
              <a:t>2022</a:t>
            </a:r>
          </a:p>
        </p:txBody>
      </p:sp>
      <p:sp>
        <p:nvSpPr>
          <p:cNvPr id="16" name="TextBox 15">
            <a:extLst>
              <a:ext uri="{FF2B5EF4-FFF2-40B4-BE49-F238E27FC236}">
                <a16:creationId xmlns:a16="http://schemas.microsoft.com/office/drawing/2014/main" id="{81596739-38E8-2E64-821D-C1F061537EA3}"/>
              </a:ext>
            </a:extLst>
          </p:cNvPr>
          <p:cNvSpPr txBox="1"/>
          <p:nvPr/>
        </p:nvSpPr>
        <p:spPr>
          <a:xfrm>
            <a:off x="6840522" y="3544038"/>
            <a:ext cx="4972890" cy="646331"/>
          </a:xfrm>
          <a:prstGeom prst="rect">
            <a:avLst/>
          </a:prstGeom>
          <a:noFill/>
        </p:spPr>
        <p:txBody>
          <a:bodyPr wrap="square" rtlCol="0">
            <a:spAutoFit/>
          </a:bodyPr>
          <a:lstStyle/>
          <a:p>
            <a:r>
              <a:rPr lang="el-GR">
                <a:solidFill>
                  <a:schemeClr val="tx1">
                    <a:lumMod val="75000"/>
                    <a:lumOff val="25000"/>
                  </a:schemeClr>
                </a:solidFill>
              </a:rPr>
              <a:t>Αύξηση της κατανάλωσης των ΤΠΕ στο 7% βάσει στοιχείων της Ε.Ε.</a:t>
            </a:r>
          </a:p>
        </p:txBody>
      </p:sp>
      <p:sp>
        <p:nvSpPr>
          <p:cNvPr id="17" name="TextBox 16">
            <a:extLst>
              <a:ext uri="{FF2B5EF4-FFF2-40B4-BE49-F238E27FC236}">
                <a16:creationId xmlns:a16="http://schemas.microsoft.com/office/drawing/2014/main" id="{1366D0CF-C5E5-E518-2205-6BB6C4A6D055}"/>
              </a:ext>
            </a:extLst>
          </p:cNvPr>
          <p:cNvSpPr txBox="1"/>
          <p:nvPr/>
        </p:nvSpPr>
        <p:spPr>
          <a:xfrm>
            <a:off x="5856765" y="4447918"/>
            <a:ext cx="697627" cy="369332"/>
          </a:xfrm>
          <a:prstGeom prst="rect">
            <a:avLst/>
          </a:prstGeom>
          <a:noFill/>
        </p:spPr>
        <p:txBody>
          <a:bodyPr wrap="square" rtlCol="0">
            <a:spAutoFit/>
          </a:bodyPr>
          <a:lstStyle/>
          <a:p>
            <a:r>
              <a:rPr lang="el-GR" b="1">
                <a:solidFill>
                  <a:srgbClr val="002060"/>
                </a:solidFill>
              </a:rPr>
              <a:t>2030</a:t>
            </a:r>
          </a:p>
        </p:txBody>
      </p:sp>
      <p:sp>
        <p:nvSpPr>
          <p:cNvPr id="18" name="TextBox 17">
            <a:extLst>
              <a:ext uri="{FF2B5EF4-FFF2-40B4-BE49-F238E27FC236}">
                <a16:creationId xmlns:a16="http://schemas.microsoft.com/office/drawing/2014/main" id="{71FB74B3-4F4D-4143-69A9-78E7A6DF5E7F}"/>
              </a:ext>
            </a:extLst>
          </p:cNvPr>
          <p:cNvSpPr txBox="1"/>
          <p:nvPr/>
        </p:nvSpPr>
        <p:spPr>
          <a:xfrm>
            <a:off x="6844712" y="4446549"/>
            <a:ext cx="4988108" cy="923330"/>
          </a:xfrm>
          <a:prstGeom prst="rect">
            <a:avLst/>
          </a:prstGeom>
          <a:noFill/>
        </p:spPr>
        <p:txBody>
          <a:bodyPr wrap="square" rtlCol="0">
            <a:spAutoFit/>
          </a:bodyPr>
          <a:lstStyle/>
          <a:p>
            <a:r>
              <a:rPr lang="el-GR">
                <a:solidFill>
                  <a:schemeClr val="tx1">
                    <a:lumMod val="75000"/>
                    <a:lumOff val="25000"/>
                  </a:schemeClr>
                </a:solidFill>
              </a:rPr>
              <a:t>Προβλεπόμενη αύξηση στο 13%. </a:t>
            </a:r>
          </a:p>
          <a:p>
            <a:r>
              <a:rPr lang="el-GR">
                <a:solidFill>
                  <a:schemeClr val="tx1">
                    <a:lumMod val="75000"/>
                    <a:lumOff val="25000"/>
                  </a:schemeClr>
                </a:solidFill>
              </a:rPr>
              <a:t>Για τα κέντρα δεδομένων η αύξηση κατανάλωσης αναμένεται στο 200%</a:t>
            </a:r>
          </a:p>
        </p:txBody>
      </p:sp>
      <p:sp>
        <p:nvSpPr>
          <p:cNvPr id="21" name="TextBox 20">
            <a:extLst>
              <a:ext uri="{FF2B5EF4-FFF2-40B4-BE49-F238E27FC236}">
                <a16:creationId xmlns:a16="http://schemas.microsoft.com/office/drawing/2014/main" id="{402CE52F-C599-7BC4-4A70-C84C9CD6C5D5}"/>
              </a:ext>
            </a:extLst>
          </p:cNvPr>
          <p:cNvSpPr txBox="1"/>
          <p:nvPr/>
        </p:nvSpPr>
        <p:spPr>
          <a:xfrm>
            <a:off x="5856765" y="5565091"/>
            <a:ext cx="5956648" cy="830997"/>
          </a:xfrm>
          <a:prstGeom prst="rect">
            <a:avLst/>
          </a:prstGeom>
          <a:noFill/>
        </p:spPr>
        <p:txBody>
          <a:bodyPr wrap="square" rtlCol="0">
            <a:spAutoFit/>
          </a:bodyPr>
          <a:lstStyle/>
          <a:p>
            <a:r>
              <a:rPr lang="el-GR" sz="1600"/>
              <a:t>Οι εκπομπές </a:t>
            </a:r>
            <a:r>
              <a:rPr lang="en-US" sz="1600"/>
              <a:t>CO</a:t>
            </a:r>
            <a:r>
              <a:rPr lang="en-US" sz="1600" baseline="-25000"/>
              <a:t>2</a:t>
            </a:r>
            <a:r>
              <a:rPr lang="el-GR" sz="1600"/>
              <a:t> των ΤΠΕ παρότι δεν μπορεί να μετρηθούν επακριβώς, εκτιμάται ότι ισοδυναμούν με τις εκπομπές της βιομηχανίας αερομεταφορών</a:t>
            </a:r>
            <a:r>
              <a:rPr lang="en-US" sz="1600"/>
              <a:t> (</a:t>
            </a:r>
            <a:r>
              <a:rPr lang="el-GR" sz="1600"/>
              <a:t>~3-5% των παγκόσμιων)!</a:t>
            </a:r>
          </a:p>
        </p:txBody>
      </p:sp>
    </p:spTree>
    <p:extLst>
      <p:ext uri="{BB962C8B-B14F-4D97-AF65-F5344CB8AC3E}">
        <p14:creationId xmlns:p14="http://schemas.microsoft.com/office/powerpoint/2010/main" val="327076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81EDC6-BEAA-2047-3340-92E1ABDBCBFC}"/>
              </a:ext>
            </a:extLst>
          </p:cNvPr>
          <p:cNvSpPr>
            <a:spLocks noGrp="1"/>
          </p:cNvSpPr>
          <p:nvPr>
            <p:ph type="title"/>
          </p:nvPr>
        </p:nvSpPr>
        <p:spPr/>
        <p:txBody>
          <a:bodyPr/>
          <a:lstStyle/>
          <a:p>
            <a:r>
              <a:rPr lang="el-GR">
                <a:solidFill>
                  <a:schemeClr val="tx1">
                    <a:lumMod val="75000"/>
                    <a:lumOff val="25000"/>
                  </a:schemeClr>
                </a:solidFill>
              </a:rPr>
              <a:t>Επίδραση της ανάπτυξης των ΤΠΕ στην οικονομία και στην βιωσιμότητα</a:t>
            </a:r>
          </a:p>
        </p:txBody>
      </p:sp>
      <p:sp>
        <p:nvSpPr>
          <p:cNvPr id="3" name="Θέση περιεχομένου 2">
            <a:extLst>
              <a:ext uri="{FF2B5EF4-FFF2-40B4-BE49-F238E27FC236}">
                <a16:creationId xmlns:a16="http://schemas.microsoft.com/office/drawing/2014/main" id="{80679E88-288E-B1E6-F4BD-D727AF2CECEB}"/>
              </a:ext>
            </a:extLst>
          </p:cNvPr>
          <p:cNvSpPr>
            <a:spLocks noGrp="1"/>
          </p:cNvSpPr>
          <p:nvPr>
            <p:ph idx="1"/>
          </p:nvPr>
        </p:nvSpPr>
        <p:spPr>
          <a:xfrm>
            <a:off x="2589212" y="2133600"/>
            <a:ext cx="8915400" cy="4360506"/>
          </a:xfrm>
        </p:spPr>
        <p:txBody>
          <a:bodyPr>
            <a:normAutofit fontScale="92500" lnSpcReduction="10000"/>
          </a:bodyPr>
          <a:lstStyle/>
          <a:p>
            <a:r>
              <a:rPr lang="el-GR"/>
              <a:t>Υπάρχει μια σαφής και ευκόλως αντιληπτή σχέση μεταξύ της ανάπτυξης των ΤΠΕ και της οικονομικής ανάπτυξης. Πως σχετίζονται όμως αυτές οι δύο έννοιες με την βιωσιμότητα;</a:t>
            </a:r>
          </a:p>
          <a:p>
            <a:r>
              <a:rPr lang="el-GR" sz="1800" b="0" i="0" u="none" strike="noStrike">
                <a:effectLst/>
              </a:rPr>
              <a:t>Η αυξημένη χρήση των ΤΠΕ οδηγεί </a:t>
            </a:r>
            <a:r>
              <a:rPr lang="el-GR" sz="1800" b="0" i="0" u="none" strike="noStrike" err="1">
                <a:effectLst/>
              </a:rPr>
              <a:t>ceteris</a:t>
            </a:r>
            <a:r>
              <a:rPr lang="el-GR" sz="1800" b="0" i="0" u="none" strike="noStrike">
                <a:effectLst/>
              </a:rPr>
              <a:t> </a:t>
            </a:r>
            <a:r>
              <a:rPr lang="el-GR" sz="1800" b="0" i="0" u="none" strike="noStrike" err="1">
                <a:effectLst/>
              </a:rPr>
              <a:t>paribus</a:t>
            </a:r>
            <a:r>
              <a:rPr lang="el-GR" sz="1800" b="0" i="0" u="none" strike="noStrike">
                <a:effectLst/>
              </a:rPr>
              <a:t> (όλα τα άλλα σταθερά) σε αυξημένη κατανάλωση ενέργειας. </a:t>
            </a:r>
            <a:endParaRPr lang="en-US" sz="1800" b="0" i="0" u="none" strike="noStrike">
              <a:effectLst/>
            </a:endParaRPr>
          </a:p>
          <a:p>
            <a:r>
              <a:rPr lang="el-GR" sz="1800" b="0" i="0" u="none" strike="noStrike">
                <a:effectLst/>
              </a:rPr>
              <a:t>Ταυτόχρονα η ενεργειακή απόδοση των ΤΠΕ βελτιώνεται με σταθερό ρυθμό τα τελευταία χρόνια, </a:t>
            </a:r>
            <a:r>
              <a:rPr lang="el-GR"/>
              <a:t>σύμφωνα </a:t>
            </a:r>
            <a:r>
              <a:rPr lang="el-GR" sz="1800" b="0" i="0" u="none" strike="noStrike">
                <a:effectLst/>
              </a:rPr>
              <a:t>του Νόμου του </a:t>
            </a:r>
            <a:r>
              <a:rPr lang="el-GR" sz="1800" b="0" i="0" u="none" strike="noStrike" err="1">
                <a:effectLst/>
              </a:rPr>
              <a:t>Koomey</a:t>
            </a:r>
            <a:r>
              <a:rPr lang="el-GR" sz="1800" b="0" i="0" u="none" strike="noStrike">
                <a:effectLst/>
              </a:rPr>
              <a:t>, ο οποίος ορίζει ότι η κατανάλωση ενέργειας ανά μονάδα επεξεργασίας μειώνεται στο μισό κάθε 1.5 έτη.</a:t>
            </a:r>
          </a:p>
          <a:p>
            <a:r>
              <a:rPr lang="el-GR" sz="1800" b="0" i="0" u="none" strike="noStrike">
                <a:effectLst/>
              </a:rPr>
              <a:t>Όμως η βελτίωση της ενεργειακής απόδοσης οδηγεί και αυτή με τη σειρά της σε αύξηση της χρήσης των ΤΠΕ, αφού εκείνες πλέον γίνονται περισσότερο προσιτές λόγω της μειωμένης κατανάλωσής τους!</a:t>
            </a:r>
          </a:p>
          <a:p>
            <a:r>
              <a:rPr lang="el-GR"/>
              <a:t>Άρα τελικά η</a:t>
            </a:r>
            <a:r>
              <a:rPr lang="el-GR" sz="1800" b="0" i="0" u="none" strike="noStrike">
                <a:effectLst/>
              </a:rPr>
              <a:t> βιωσιμότητα των ΤΠΕ εξαρτάται από το κατά πόσο οι ενεργειακές απαιτήσεις των ΤΠΕ θα ξεπεράσουν την ενεργειακή τους απόδοση τα επόμενα χρόνια ή το αντίθετο (</a:t>
            </a:r>
            <a:r>
              <a:rPr lang="el-GR" sz="1800" b="0" i="0" u="none" strike="noStrike" err="1">
                <a:effectLst/>
              </a:rPr>
              <a:t>Lange</a:t>
            </a:r>
            <a:r>
              <a:rPr lang="el-GR" sz="1800" b="0" i="0" u="none" strike="noStrike">
                <a:effectLst/>
              </a:rPr>
              <a:t> </a:t>
            </a:r>
            <a:r>
              <a:rPr lang="el-GR" sz="1800" b="0" i="0" u="none" strike="noStrike" err="1">
                <a:effectLst/>
              </a:rPr>
              <a:t>et</a:t>
            </a:r>
            <a:r>
              <a:rPr lang="el-GR" sz="1800" b="0" i="0" u="none" strike="noStrike">
                <a:effectLst/>
              </a:rPr>
              <a:t> </a:t>
            </a:r>
            <a:r>
              <a:rPr lang="el-GR" sz="1800" b="0" i="0" u="none" strike="noStrike" err="1">
                <a:effectLst/>
              </a:rPr>
              <a:t>al</a:t>
            </a:r>
            <a:r>
              <a:rPr lang="el-GR" sz="1800" b="0" i="0" u="none" strike="noStrike">
                <a:effectLst/>
              </a:rPr>
              <a:t>., 2020).</a:t>
            </a:r>
            <a:endParaRPr lang="el-GR">
              <a:effectLst/>
            </a:endParaRPr>
          </a:p>
          <a:p>
            <a:endParaRPr lang="el-GR"/>
          </a:p>
        </p:txBody>
      </p:sp>
    </p:spTree>
    <p:extLst>
      <p:ext uri="{BB962C8B-B14F-4D97-AF65-F5344CB8AC3E}">
        <p14:creationId xmlns:p14="http://schemas.microsoft.com/office/powerpoint/2010/main" val="118072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0A947F0D-DFF9-CFE2-01D2-319E006D5EC8}"/>
              </a:ext>
            </a:extLst>
          </p:cNvPr>
          <p:cNvSpPr>
            <a:spLocks noGrp="1"/>
          </p:cNvSpPr>
          <p:nvPr>
            <p:ph type="title"/>
          </p:nvPr>
        </p:nvSpPr>
        <p:spPr>
          <a:xfrm>
            <a:off x="2144966" y="629094"/>
            <a:ext cx="9456483" cy="1280890"/>
          </a:xfrm>
        </p:spPr>
        <p:txBody>
          <a:bodyPr>
            <a:normAutofit/>
          </a:bodyPr>
          <a:lstStyle/>
          <a:p>
            <a:r>
              <a:rPr lang="el-GR" sz="3600">
                <a:solidFill>
                  <a:schemeClr val="tx1">
                    <a:lumMod val="75000"/>
                    <a:lumOff val="25000"/>
                  </a:schemeClr>
                </a:solidFill>
                <a:ea typeface="+mj-lt"/>
                <a:cs typeface="+mj-lt"/>
              </a:rPr>
              <a:t>Αποδοτικότητα Κατανάλωσης Λογισμικού</a:t>
            </a:r>
            <a:endParaRPr lang="en-US" sz="3600">
              <a:solidFill>
                <a:schemeClr val="tx1">
                  <a:lumMod val="75000"/>
                  <a:lumOff val="25000"/>
                </a:schemeClr>
              </a:solidFill>
            </a:endParaRPr>
          </a:p>
          <a:p>
            <a:endParaRPr lang="el-GR" sz="3600">
              <a:solidFill>
                <a:schemeClr val="tx1">
                  <a:lumMod val="75000"/>
                  <a:lumOff val="25000"/>
                </a:schemeClr>
              </a:solidFill>
              <a:ea typeface="+mj-lt"/>
              <a:cs typeface="+mj-lt"/>
            </a:endParaRPr>
          </a:p>
        </p:txBody>
      </p:sp>
      <p:sp>
        <p:nvSpPr>
          <p:cNvPr id="7" name="Θέση περιεχομένου 2">
            <a:extLst>
              <a:ext uri="{FF2B5EF4-FFF2-40B4-BE49-F238E27FC236}">
                <a16:creationId xmlns:a16="http://schemas.microsoft.com/office/drawing/2014/main" id="{39646E74-6BA6-5350-70C2-D7E64DE63334}"/>
              </a:ext>
            </a:extLst>
          </p:cNvPr>
          <p:cNvSpPr txBox="1">
            <a:spLocks/>
          </p:cNvSpPr>
          <p:nvPr/>
        </p:nvSpPr>
        <p:spPr>
          <a:xfrm>
            <a:off x="2144966" y="1909984"/>
            <a:ext cx="9213147" cy="3777622"/>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342900" indent="-342900">
              <a:buFont typeface="Wingdings 3" panose="05040102010807070707" pitchFamily="18" charset="2"/>
              <a:buChar char=""/>
            </a:pPr>
            <a:r>
              <a:rPr lang="el-GR" sz="2400">
                <a:solidFill>
                  <a:schemeClr val="tx1">
                    <a:lumMod val="85000"/>
                    <a:lumOff val="15000"/>
                  </a:schemeClr>
                </a:solidFill>
                <a:ea typeface="+mn-lt"/>
                <a:cs typeface="+mn-lt"/>
              </a:rPr>
              <a:t>Εξαρτάται από τον σκοπό του λογισμικού</a:t>
            </a:r>
            <a:endParaRPr lang="el-GR" sz="2400">
              <a:solidFill>
                <a:schemeClr val="tx1">
                  <a:lumMod val="85000"/>
                  <a:lumOff val="15000"/>
                </a:schemeClr>
              </a:solidFill>
            </a:endParaRPr>
          </a:p>
          <a:p>
            <a:pPr marL="342900" indent="-342900">
              <a:buFont typeface="Wingdings 3" panose="05040102010807070707" pitchFamily="18" charset="2"/>
              <a:buChar char=""/>
            </a:pPr>
            <a:endParaRPr lang="el-GR" sz="2400">
              <a:solidFill>
                <a:schemeClr val="tx1">
                  <a:lumMod val="85000"/>
                  <a:lumOff val="15000"/>
                </a:schemeClr>
              </a:solidFill>
              <a:ea typeface="+mn-lt"/>
              <a:cs typeface="+mn-lt"/>
            </a:endParaRPr>
          </a:p>
          <a:p>
            <a:pPr marL="342900" indent="-342900">
              <a:buFont typeface="Wingdings 3" panose="05040102010807070707" pitchFamily="18" charset="2"/>
              <a:buChar char=""/>
            </a:pPr>
            <a:r>
              <a:rPr lang="el-GR" sz="2400">
                <a:solidFill>
                  <a:schemeClr val="tx1">
                    <a:lumMod val="85000"/>
                    <a:lumOff val="15000"/>
                  </a:schemeClr>
                </a:solidFill>
                <a:ea typeface="+mn-lt"/>
                <a:cs typeface="+mn-lt"/>
              </a:rPr>
              <a:t>Αξιολογείται σε </a:t>
            </a:r>
            <a:r>
              <a:rPr lang="el-GR" sz="2400" err="1">
                <a:solidFill>
                  <a:schemeClr val="tx1">
                    <a:lumMod val="85000"/>
                    <a:lumOff val="15000"/>
                  </a:schemeClr>
                </a:solidFill>
                <a:ea typeface="+mn-lt"/>
                <a:cs typeface="+mn-lt"/>
              </a:rPr>
              <a:t>workload</a:t>
            </a:r>
            <a:r>
              <a:rPr lang="el-GR" sz="2400">
                <a:solidFill>
                  <a:schemeClr val="tx1">
                    <a:lumMod val="85000"/>
                    <a:lumOff val="15000"/>
                  </a:schemeClr>
                </a:solidFill>
                <a:ea typeface="+mn-lt"/>
                <a:cs typeface="+mn-lt"/>
              </a:rPr>
              <a:t>/χρόνο (</a:t>
            </a:r>
            <a:r>
              <a:rPr lang="el-GR" sz="2400" err="1">
                <a:solidFill>
                  <a:schemeClr val="tx1">
                    <a:lumMod val="85000"/>
                    <a:lumOff val="15000"/>
                  </a:schemeClr>
                </a:solidFill>
                <a:ea typeface="+mn-lt"/>
                <a:cs typeface="+mn-lt"/>
              </a:rPr>
              <a:t>throughput</a:t>
            </a:r>
            <a:r>
              <a:rPr lang="el-GR" sz="2400">
                <a:solidFill>
                  <a:schemeClr val="tx1">
                    <a:lumMod val="85000"/>
                    <a:lumOff val="15000"/>
                  </a:schemeClr>
                </a:solidFill>
                <a:ea typeface="+mn-lt"/>
                <a:cs typeface="+mn-lt"/>
              </a:rPr>
              <a:t>) ή </a:t>
            </a:r>
            <a:r>
              <a:rPr lang="el-GR" sz="2400" err="1">
                <a:solidFill>
                  <a:schemeClr val="tx1">
                    <a:lumMod val="85000"/>
                    <a:lumOff val="15000"/>
                  </a:schemeClr>
                </a:solidFill>
                <a:ea typeface="+mn-lt"/>
                <a:cs typeface="+mn-lt"/>
              </a:rPr>
              <a:t>workload</a:t>
            </a:r>
            <a:r>
              <a:rPr lang="el-GR" sz="2400">
                <a:solidFill>
                  <a:schemeClr val="tx1">
                    <a:lumMod val="85000"/>
                    <a:lumOff val="15000"/>
                  </a:schemeClr>
                </a:solidFill>
                <a:ea typeface="+mn-lt"/>
                <a:cs typeface="+mn-lt"/>
              </a:rPr>
              <a:t>/</a:t>
            </a:r>
            <a:r>
              <a:rPr lang="el-GR" sz="2400" err="1">
                <a:solidFill>
                  <a:schemeClr val="tx1">
                    <a:lumMod val="85000"/>
                    <a:lumOff val="15000"/>
                  </a:schemeClr>
                </a:solidFill>
                <a:ea typeface="+mn-lt"/>
                <a:cs typeface="+mn-lt"/>
              </a:rPr>
              <a:t>service</a:t>
            </a:r>
            <a:r>
              <a:rPr lang="el-GR" sz="2400">
                <a:solidFill>
                  <a:schemeClr val="tx1">
                    <a:lumMod val="85000"/>
                    <a:lumOff val="15000"/>
                  </a:schemeClr>
                </a:solidFill>
                <a:ea typeface="+mn-lt"/>
                <a:cs typeface="+mn-lt"/>
              </a:rPr>
              <a:t>.</a:t>
            </a:r>
          </a:p>
          <a:p>
            <a:r>
              <a:rPr lang="en-US" sz="2400">
                <a:solidFill>
                  <a:schemeClr val="tx1">
                    <a:lumMod val="85000"/>
                    <a:lumOff val="15000"/>
                  </a:schemeClr>
                </a:solidFill>
                <a:ea typeface="+mn-lt"/>
                <a:cs typeface="+mn-lt"/>
              </a:rPr>
              <a:t>    </a:t>
            </a:r>
            <a:r>
              <a:rPr lang="el-GR" sz="2400">
                <a:solidFill>
                  <a:schemeClr val="tx1">
                    <a:lumMod val="85000"/>
                    <a:lumOff val="15000"/>
                  </a:schemeClr>
                </a:solidFill>
                <a:ea typeface="+mn-lt"/>
                <a:cs typeface="+mn-lt"/>
              </a:rPr>
              <a:t>Ποσοτικά μετράται σε </a:t>
            </a:r>
            <a:r>
              <a:rPr lang="el-GR" sz="2400" err="1">
                <a:solidFill>
                  <a:schemeClr val="tx1">
                    <a:lumMod val="85000"/>
                    <a:lumOff val="15000"/>
                  </a:schemeClr>
                </a:solidFill>
                <a:ea typeface="+mn-lt"/>
                <a:cs typeface="+mn-lt"/>
              </a:rPr>
              <a:t>watts</a:t>
            </a:r>
            <a:r>
              <a:rPr lang="el-GR" sz="2400">
                <a:solidFill>
                  <a:schemeClr val="tx1">
                    <a:lumMod val="85000"/>
                    <a:lumOff val="15000"/>
                  </a:schemeClr>
                </a:solidFill>
                <a:ea typeface="+mn-lt"/>
                <a:cs typeface="+mn-lt"/>
              </a:rPr>
              <a:t>/</a:t>
            </a:r>
            <a:r>
              <a:rPr lang="el-GR" sz="2400" err="1">
                <a:solidFill>
                  <a:schemeClr val="tx1">
                    <a:lumMod val="85000"/>
                    <a:lumOff val="15000"/>
                  </a:schemeClr>
                </a:solidFill>
                <a:ea typeface="+mn-lt"/>
                <a:cs typeface="+mn-lt"/>
              </a:rPr>
              <a:t>time</a:t>
            </a:r>
            <a:endParaRPr lang="el-GR" sz="2400" err="1">
              <a:solidFill>
                <a:schemeClr val="tx1">
                  <a:lumMod val="85000"/>
                  <a:lumOff val="15000"/>
                </a:schemeClr>
              </a:solidFill>
            </a:endParaRPr>
          </a:p>
          <a:p>
            <a:pPr marL="342900" indent="-342900">
              <a:buFont typeface="Wingdings 3" panose="05040102010807070707" pitchFamily="18" charset="2"/>
              <a:buChar char=""/>
            </a:pPr>
            <a:endParaRPr lang="el-GR" sz="2400">
              <a:solidFill>
                <a:schemeClr val="tx1">
                  <a:lumMod val="85000"/>
                  <a:lumOff val="15000"/>
                </a:schemeClr>
              </a:solidFill>
              <a:ea typeface="+mn-lt"/>
              <a:cs typeface="+mn-lt"/>
            </a:endParaRPr>
          </a:p>
          <a:p>
            <a:pPr marL="342900" indent="-342900">
              <a:buFont typeface="Wingdings 3" panose="05040102010807070707" pitchFamily="18" charset="2"/>
              <a:buChar char=""/>
            </a:pPr>
            <a:r>
              <a:rPr lang="el-GR" sz="2400">
                <a:solidFill>
                  <a:schemeClr val="tx1">
                    <a:lumMod val="85000"/>
                    <a:lumOff val="15000"/>
                  </a:schemeClr>
                </a:solidFill>
                <a:ea typeface="+mn-lt"/>
                <a:cs typeface="+mn-lt"/>
              </a:rPr>
              <a:t>Φανερώνει την ελάχιστη απαιτούμενη ποιότητα υπηρεσιών</a:t>
            </a:r>
            <a:endParaRPr lang="el-GR" sz="2400">
              <a:solidFill>
                <a:schemeClr val="tx1">
                  <a:lumMod val="85000"/>
                  <a:lumOff val="15000"/>
                </a:schemeClr>
              </a:solidFill>
            </a:endParaRPr>
          </a:p>
          <a:p>
            <a:pPr marL="342900" indent="-342900">
              <a:buFont typeface="Wingdings 3" panose="05040102010807070707" pitchFamily="18" charset="2"/>
              <a:buChar char=""/>
            </a:pPr>
            <a:endParaRPr lang="el-GR" sz="2400">
              <a:solidFill>
                <a:schemeClr val="tx1">
                  <a:lumMod val="85000"/>
                  <a:lumOff val="15000"/>
                </a:schemeClr>
              </a:solidFill>
              <a:ea typeface="+mn-lt"/>
              <a:cs typeface="+mn-lt"/>
            </a:endParaRPr>
          </a:p>
          <a:p>
            <a:pPr marL="342900" indent="-342900">
              <a:buFont typeface="Wingdings 3" panose="05040102010807070707" pitchFamily="18" charset="2"/>
              <a:buChar char=""/>
            </a:pPr>
            <a:r>
              <a:rPr lang="el-GR" sz="2400" err="1">
                <a:solidFill>
                  <a:schemeClr val="tx1">
                    <a:lumMod val="85000"/>
                    <a:lumOff val="15000"/>
                  </a:schemeClr>
                </a:solidFill>
                <a:ea typeface="+mn-lt"/>
                <a:cs typeface="+mn-lt"/>
              </a:rPr>
              <a:t>Ghost</a:t>
            </a:r>
            <a:r>
              <a:rPr lang="el-GR" sz="2400">
                <a:solidFill>
                  <a:schemeClr val="tx1">
                    <a:lumMod val="85000"/>
                    <a:lumOff val="15000"/>
                  </a:schemeClr>
                </a:solidFill>
                <a:ea typeface="+mn-lt"/>
                <a:cs typeface="+mn-lt"/>
              </a:rPr>
              <a:t> Energy </a:t>
            </a:r>
            <a:r>
              <a:rPr lang="el-GR" sz="2400" err="1">
                <a:solidFill>
                  <a:schemeClr val="tx1">
                    <a:lumMod val="85000"/>
                    <a:lumOff val="15000"/>
                  </a:schemeClr>
                </a:solidFill>
                <a:ea typeface="+mn-lt"/>
                <a:cs typeface="+mn-lt"/>
              </a:rPr>
              <a:t>Consumption</a:t>
            </a:r>
            <a:endParaRPr lang="el-GR" sz="2400" err="1">
              <a:solidFill>
                <a:schemeClr val="tx1">
                  <a:lumMod val="85000"/>
                  <a:lumOff val="15000"/>
                </a:schemeClr>
              </a:solidFill>
            </a:endParaRPr>
          </a:p>
          <a:p>
            <a:pPr algn="just"/>
            <a:endParaRPr lang="el-GR" sz="2400">
              <a:solidFill>
                <a:schemeClr val="tx1">
                  <a:lumMod val="85000"/>
                  <a:lumOff val="15000"/>
                </a:schemeClr>
              </a:solidFill>
            </a:endParaRPr>
          </a:p>
        </p:txBody>
      </p:sp>
      <p:sp>
        <p:nvSpPr>
          <p:cNvPr id="8" name="TextBox 7">
            <a:extLst>
              <a:ext uri="{FF2B5EF4-FFF2-40B4-BE49-F238E27FC236}">
                <a16:creationId xmlns:a16="http://schemas.microsoft.com/office/drawing/2014/main" id="{AB736B7C-E728-2FF5-1225-B4B8080A9DD4}"/>
              </a:ext>
            </a:extLst>
          </p:cNvPr>
          <p:cNvSpPr txBox="1"/>
          <p:nvPr/>
        </p:nvSpPr>
        <p:spPr>
          <a:xfrm>
            <a:off x="2505075" y="5687807"/>
            <a:ext cx="8853038" cy="707886"/>
          </a:xfrm>
          <a:prstGeom prst="rect">
            <a:avLst/>
          </a:prstGeom>
          <a:noFill/>
        </p:spPr>
        <p:txBody>
          <a:bodyPr wrap="square" rtlCol="0">
            <a:spAutoFit/>
          </a:bodyPr>
          <a:lstStyle/>
          <a:p>
            <a:r>
              <a:rPr lang="el-GR" sz="2000">
                <a:solidFill>
                  <a:schemeClr val="tx1">
                    <a:lumMod val="85000"/>
                    <a:lumOff val="15000"/>
                  </a:schemeClr>
                </a:solidFill>
                <a:ea typeface="+mn-lt"/>
                <a:cs typeface="+mn-lt"/>
              </a:rPr>
              <a:t>Είναι η καταναλωμένη ενέργεια όταν το λογισμικό “τρέχει” χωρίς να εκτελεί λειτουργίες</a:t>
            </a:r>
            <a:endParaRPr lang="el-GR" sz="2000">
              <a:solidFill>
                <a:schemeClr val="tx1">
                  <a:lumMod val="85000"/>
                  <a:lumOff val="15000"/>
                </a:schemeClr>
              </a:solidFill>
            </a:endParaRPr>
          </a:p>
        </p:txBody>
      </p:sp>
    </p:spTree>
    <p:extLst>
      <p:ext uri="{BB962C8B-B14F-4D97-AF65-F5344CB8AC3E}">
        <p14:creationId xmlns:p14="http://schemas.microsoft.com/office/powerpoint/2010/main" val="3871699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1">
            <a:extLst>
              <a:ext uri="{FF2B5EF4-FFF2-40B4-BE49-F238E27FC236}">
                <a16:creationId xmlns:a16="http://schemas.microsoft.com/office/drawing/2014/main" id="{CB033743-B4E1-3B93-80DB-D6A4FEE0D762}"/>
              </a:ext>
            </a:extLst>
          </p:cNvPr>
          <p:cNvSpPr>
            <a:spLocks noGrp="1"/>
          </p:cNvSpPr>
          <p:nvPr>
            <p:ph type="title"/>
          </p:nvPr>
        </p:nvSpPr>
        <p:spPr>
          <a:xfrm>
            <a:off x="2044325" y="634485"/>
            <a:ext cx="9630554" cy="1280890"/>
          </a:xfrm>
        </p:spPr>
        <p:txBody>
          <a:bodyPr>
            <a:noAutofit/>
          </a:bodyPr>
          <a:lstStyle/>
          <a:p>
            <a:r>
              <a:rPr lang="el-GR" sz="3200">
                <a:solidFill>
                  <a:schemeClr val="tx1">
                    <a:lumMod val="75000"/>
                    <a:lumOff val="25000"/>
                  </a:schemeClr>
                </a:solidFill>
                <a:ea typeface="+mj-lt"/>
                <a:cs typeface="+mj-lt"/>
              </a:rPr>
              <a:t>Σύγκριση Εφαρμογών Όμοιου Πεδίου</a:t>
            </a:r>
            <a:br>
              <a:rPr lang="el-GR" sz="3200">
                <a:ea typeface="+mj-lt"/>
                <a:cs typeface="+mj-lt"/>
              </a:rPr>
            </a:br>
            <a:r>
              <a:rPr lang="el-GR" sz="3200">
                <a:solidFill>
                  <a:schemeClr val="tx1">
                    <a:lumMod val="75000"/>
                    <a:lumOff val="25000"/>
                  </a:schemeClr>
                </a:solidFill>
                <a:ea typeface="+mj-lt"/>
                <a:cs typeface="+mj-lt"/>
              </a:rPr>
              <a:t>και Βιωσιμότητα στη Διάσταση των Χρηστών</a:t>
            </a:r>
            <a:endParaRPr lang="en-US" sz="3200">
              <a:solidFill>
                <a:schemeClr val="tx1">
                  <a:lumMod val="75000"/>
                  <a:lumOff val="25000"/>
                </a:schemeClr>
              </a:solidFill>
            </a:endParaRPr>
          </a:p>
        </p:txBody>
      </p:sp>
      <p:sp>
        <p:nvSpPr>
          <p:cNvPr id="6" name="Θέση περιεχομένου 2">
            <a:extLst>
              <a:ext uri="{FF2B5EF4-FFF2-40B4-BE49-F238E27FC236}">
                <a16:creationId xmlns:a16="http://schemas.microsoft.com/office/drawing/2014/main" id="{88D28190-0F6D-D7C3-0E09-4F62C9F8BB67}"/>
              </a:ext>
            </a:extLst>
          </p:cNvPr>
          <p:cNvSpPr txBox="1">
            <a:spLocks/>
          </p:cNvSpPr>
          <p:nvPr/>
        </p:nvSpPr>
        <p:spPr>
          <a:xfrm>
            <a:off x="2044325" y="2663003"/>
            <a:ext cx="9213147" cy="37776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342900" indent="-342900" algn="just">
              <a:buFont typeface="Wingdings 3" panose="05040102010807070707" pitchFamily="18" charset="2"/>
              <a:buChar char=""/>
            </a:pPr>
            <a:r>
              <a:rPr lang="el-GR" sz="2400">
                <a:ea typeface="+mn-lt"/>
                <a:cs typeface="+mn-lt"/>
              </a:rPr>
              <a:t>Μπορούν οι χρήστες με τις επιλογές τους να βοηθήσουν το περιβάλλον;</a:t>
            </a:r>
            <a:endParaRPr lang="en-US"/>
          </a:p>
          <a:p>
            <a:pPr marL="342900" indent="-342900" algn="just">
              <a:buFont typeface="Wingdings 3" panose="05040102010807070707" pitchFamily="18" charset="2"/>
              <a:buChar char=""/>
            </a:pPr>
            <a:endParaRPr lang="el-GR" sz="2400">
              <a:ea typeface="+mn-lt"/>
              <a:cs typeface="+mn-lt"/>
            </a:endParaRPr>
          </a:p>
          <a:p>
            <a:pPr marL="342900" indent="-342900" algn="just">
              <a:buFont typeface="Wingdings 3" panose="05040102010807070707" pitchFamily="18" charset="2"/>
              <a:buChar char=""/>
            </a:pPr>
            <a:r>
              <a:rPr lang="el-GR" sz="2400">
                <a:ea typeface="+mn-lt"/>
                <a:cs typeface="+mn-lt"/>
              </a:rPr>
              <a:t>Διαφορές μεταξύ εφαρμογών που επιτελούν τον ίδιο σκοπό;</a:t>
            </a:r>
            <a:endParaRPr lang="el-GR"/>
          </a:p>
          <a:p>
            <a:pPr marL="342900" indent="-342900" algn="just">
              <a:buFont typeface="Wingdings 3" panose="05040102010807070707" pitchFamily="18" charset="2"/>
              <a:buChar char=""/>
            </a:pPr>
            <a:endParaRPr lang="el-GR" sz="2400">
              <a:ea typeface="+mn-lt"/>
              <a:cs typeface="+mn-lt"/>
            </a:endParaRPr>
          </a:p>
          <a:p>
            <a:pPr marL="342900" indent="-342900" algn="just">
              <a:buFont typeface="Wingdings 3" panose="05040102010807070707" pitchFamily="18" charset="2"/>
              <a:buChar char=""/>
            </a:pPr>
            <a:r>
              <a:rPr lang="el-GR" sz="2400">
                <a:ea typeface="+mn-lt"/>
                <a:cs typeface="+mn-lt"/>
              </a:rPr>
              <a:t>Σε τι οφείλονται;</a:t>
            </a:r>
            <a:endParaRPr lang="el-GR"/>
          </a:p>
          <a:p>
            <a:pPr algn="just"/>
            <a:endParaRPr lang="el-GR" sz="2400"/>
          </a:p>
        </p:txBody>
      </p:sp>
    </p:spTree>
    <p:extLst>
      <p:ext uri="{BB962C8B-B14F-4D97-AF65-F5344CB8AC3E}">
        <p14:creationId xmlns:p14="http://schemas.microsoft.com/office/powerpoint/2010/main" val="611083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C7B3AFBA-468F-4243-539A-828B828C77C1}"/>
              </a:ext>
            </a:extLst>
          </p:cNvPr>
          <p:cNvSpPr txBox="1">
            <a:spLocks/>
          </p:cNvSpPr>
          <p:nvPr/>
        </p:nvSpPr>
        <p:spPr>
          <a:xfrm>
            <a:off x="1688841" y="2560833"/>
            <a:ext cx="3233859" cy="2085812"/>
          </a:xfrm>
          <a:prstGeom prst="rect">
            <a:avLst/>
          </a:prstGeom>
        </p:spPr>
        <p:txBody>
          <a:bodyPr vert="horz" lIns="91440" tIns="45720" rIns="91440" bIns="45720" rtlCol="0" anchor="ctr">
            <a:normAutofit fontScale="77500" lnSpcReduction="20000"/>
          </a:bodyPr>
          <a:lstStyle>
            <a:lvl1pPr algn="l" defTabSz="457200" rtl="0" eaLnBrk="1" latinLnBrk="0" hangingPunct="1">
              <a:spcBef>
                <a:spcPct val="0"/>
              </a:spcBef>
              <a:buNone/>
              <a:defRPr sz="48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a:ea typeface="+mj-lt"/>
                <a:cs typeface="+mj-lt"/>
              </a:rPr>
              <a:t>Σύγκριση Εφαρμογών Όμοιου Πεδίου</a:t>
            </a:r>
            <a:endParaRPr lang="en-US"/>
          </a:p>
        </p:txBody>
      </p:sp>
      <p:pic>
        <p:nvPicPr>
          <p:cNvPr id="5" name="Θέση περιεχομένου 6" descr="Εικόνα που περιέχει πίνακας&#10;&#10;Περιγραφή που δημιουργήθηκε αυτόματα">
            <a:extLst>
              <a:ext uri="{FF2B5EF4-FFF2-40B4-BE49-F238E27FC236}">
                <a16:creationId xmlns:a16="http://schemas.microsoft.com/office/drawing/2014/main" id="{03704EEA-DA73-2F8A-4303-C45C935BE2D0}"/>
              </a:ext>
            </a:extLst>
          </p:cNvPr>
          <p:cNvPicPr>
            <a:picLocks noChangeAspect="1"/>
          </p:cNvPicPr>
          <p:nvPr/>
        </p:nvPicPr>
        <p:blipFill>
          <a:blip r:embed="rId2"/>
          <a:stretch>
            <a:fillRect/>
          </a:stretch>
        </p:blipFill>
        <p:spPr>
          <a:xfrm>
            <a:off x="4922700" y="155427"/>
            <a:ext cx="7078567" cy="2839490"/>
          </a:xfrm>
          <a:prstGeom prst="rect">
            <a:avLst/>
          </a:prstGeom>
        </p:spPr>
      </p:pic>
      <p:pic>
        <p:nvPicPr>
          <p:cNvPr id="6" name="Εικόνα 5">
            <a:extLst>
              <a:ext uri="{FF2B5EF4-FFF2-40B4-BE49-F238E27FC236}">
                <a16:creationId xmlns:a16="http://schemas.microsoft.com/office/drawing/2014/main" id="{AB6E71BF-4433-87CF-60B3-50CDFA28E575}"/>
              </a:ext>
            </a:extLst>
          </p:cNvPr>
          <p:cNvPicPr>
            <a:picLocks noChangeAspect="1"/>
          </p:cNvPicPr>
          <p:nvPr/>
        </p:nvPicPr>
        <p:blipFill>
          <a:blip r:embed="rId3"/>
          <a:stretch>
            <a:fillRect/>
          </a:stretch>
        </p:blipFill>
        <p:spPr>
          <a:xfrm>
            <a:off x="4661460" y="3364735"/>
            <a:ext cx="7339807" cy="3337838"/>
          </a:xfrm>
          <a:prstGeom prst="rect">
            <a:avLst/>
          </a:prstGeom>
        </p:spPr>
      </p:pic>
    </p:spTree>
    <p:extLst>
      <p:ext uri="{BB962C8B-B14F-4D97-AF65-F5344CB8AC3E}">
        <p14:creationId xmlns:p14="http://schemas.microsoft.com/office/powerpoint/2010/main" val="273669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3093874" y="706372"/>
            <a:ext cx="7114515" cy="1280890"/>
          </a:xfrm>
        </p:spPr>
        <p:txBody>
          <a:bodyPr>
            <a:normAutofit/>
          </a:bodyPr>
          <a:lstStyle/>
          <a:p>
            <a:r>
              <a:rPr lang="el-GR">
                <a:ea typeface="+mj-lt"/>
                <a:cs typeface="+mj-lt"/>
              </a:rPr>
              <a:t>Συμπεράσματα Σύγκρισης</a:t>
            </a:r>
            <a:endParaRPr lang="en-US"/>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1983611" y="2119795"/>
            <a:ext cx="9767787" cy="3777622"/>
          </a:xfrm>
        </p:spPr>
        <p:txBody>
          <a:bodyPr vert="horz" lIns="91440" tIns="45720" rIns="91440" bIns="45720" rtlCol="0" anchor="t">
            <a:normAutofit fontScale="85000" lnSpcReduction="10000"/>
          </a:bodyPr>
          <a:lstStyle/>
          <a:p>
            <a:pPr marL="0" indent="0">
              <a:buNone/>
            </a:pPr>
            <a:r>
              <a:rPr lang="el-GR" sz="2800">
                <a:ea typeface="+mn-lt"/>
                <a:cs typeface="+mn-lt"/>
              </a:rPr>
              <a:t>Ενέργειες που αυξάνουν την κατανάλωση ενέργειας:</a:t>
            </a:r>
          </a:p>
          <a:p>
            <a:pPr marL="0" indent="0">
              <a:buNone/>
            </a:pPr>
            <a:endParaRPr lang="el-GR" sz="2800"/>
          </a:p>
          <a:p>
            <a:r>
              <a:rPr lang="el-GR" sz="2400">
                <a:ea typeface="+mn-lt"/>
                <a:cs typeface="+mn-lt"/>
              </a:rPr>
              <a:t>Συγχρονισμός με το cloud (</a:t>
            </a:r>
            <a:r>
              <a:rPr lang="el-GR" sz="2400" err="1">
                <a:ea typeface="+mn-lt"/>
                <a:cs typeface="+mn-lt"/>
              </a:rPr>
              <a:t>Google</a:t>
            </a:r>
            <a:r>
              <a:rPr lang="el-GR" sz="2400">
                <a:ea typeface="+mn-lt"/>
                <a:cs typeface="+mn-lt"/>
              </a:rPr>
              <a:t> </a:t>
            </a:r>
            <a:r>
              <a:rPr lang="el-GR" sz="2400" err="1">
                <a:ea typeface="+mn-lt"/>
                <a:cs typeface="+mn-lt"/>
              </a:rPr>
              <a:t>Docs</a:t>
            </a:r>
            <a:r>
              <a:rPr lang="el-GR" sz="2400">
                <a:ea typeface="+mn-lt"/>
                <a:cs typeface="+mn-lt"/>
              </a:rPr>
              <a:t>)</a:t>
            </a:r>
          </a:p>
          <a:p>
            <a:pPr marL="0" indent="0">
              <a:buNone/>
            </a:pPr>
            <a:endParaRPr lang="en-US"/>
          </a:p>
          <a:p>
            <a:r>
              <a:rPr lang="el-GR" sz="2400">
                <a:ea typeface="+mn-lt"/>
                <a:cs typeface="+mn-lt"/>
              </a:rPr>
              <a:t>Διαδικτυακές εφαρμογές (επιβάρυνση από λειτουργίες δικτύου και browser)</a:t>
            </a:r>
          </a:p>
          <a:p>
            <a:pPr marL="0" indent="0">
              <a:buNone/>
            </a:pPr>
            <a:endParaRPr lang="el-GR"/>
          </a:p>
          <a:p>
            <a:r>
              <a:rPr lang="el-GR" sz="2400">
                <a:ea typeface="+mn-lt"/>
                <a:cs typeface="+mn-lt"/>
              </a:rPr>
              <a:t>Επαναλαμβανόμενες λειτουργίες (π.χ. έλεγχος ορθογραφίας κειμένου)</a:t>
            </a:r>
          </a:p>
          <a:p>
            <a:pPr marL="0" indent="0">
              <a:buNone/>
            </a:pPr>
            <a:endParaRPr lang="el-GR"/>
          </a:p>
          <a:p>
            <a:r>
              <a:rPr lang="el-GR" sz="2400">
                <a:ea typeface="+mn-lt"/>
                <a:cs typeface="+mn-lt"/>
              </a:rPr>
              <a:t>Διεπαφές χρήσης και συνεχής ανανέωση οθόνης</a:t>
            </a:r>
            <a:endParaRPr lang="el-GR"/>
          </a:p>
          <a:p>
            <a:pPr algn="just"/>
            <a:endParaRPr lang="el-GR" sz="2400"/>
          </a:p>
        </p:txBody>
      </p:sp>
    </p:spTree>
    <p:extLst>
      <p:ext uri="{BB962C8B-B14F-4D97-AF65-F5344CB8AC3E}">
        <p14:creationId xmlns:p14="http://schemas.microsoft.com/office/powerpoint/2010/main" val="371084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68A69CF-46E8-0162-3EC8-368C18B48103}"/>
              </a:ext>
            </a:extLst>
          </p:cNvPr>
          <p:cNvSpPr>
            <a:spLocks noGrp="1"/>
          </p:cNvSpPr>
          <p:nvPr>
            <p:ph type="title"/>
          </p:nvPr>
        </p:nvSpPr>
        <p:spPr>
          <a:xfrm>
            <a:off x="2589212" y="314285"/>
            <a:ext cx="8915399" cy="1468800"/>
          </a:xfrm>
        </p:spPr>
        <p:txBody>
          <a:bodyPr>
            <a:normAutofit fontScale="90000"/>
          </a:bodyPr>
          <a:lstStyle/>
          <a:p>
            <a:r>
              <a:rPr lang="el-GR"/>
              <a:t>Λύσεις και καθοριστικοί παράγοντες βιωσιμότητας λογισμικού</a:t>
            </a:r>
          </a:p>
        </p:txBody>
      </p:sp>
      <p:sp>
        <p:nvSpPr>
          <p:cNvPr id="6" name="TextBox 5">
            <a:extLst>
              <a:ext uri="{FF2B5EF4-FFF2-40B4-BE49-F238E27FC236}">
                <a16:creationId xmlns:a16="http://schemas.microsoft.com/office/drawing/2014/main" id="{291367AE-053A-4BDB-A61F-81DB772A1FC0}"/>
              </a:ext>
            </a:extLst>
          </p:cNvPr>
          <p:cNvSpPr txBox="1"/>
          <p:nvPr/>
        </p:nvSpPr>
        <p:spPr>
          <a:xfrm>
            <a:off x="3408406" y="2228671"/>
            <a:ext cx="1620793" cy="369332"/>
          </a:xfrm>
          <a:prstGeom prst="rect">
            <a:avLst/>
          </a:prstGeom>
          <a:noFill/>
        </p:spPr>
        <p:txBody>
          <a:bodyPr wrap="square" rtlCol="0">
            <a:spAutoFit/>
          </a:bodyPr>
          <a:lstStyle/>
          <a:p>
            <a:pPr algn="ctr"/>
            <a:r>
              <a:rPr lang="en-US" b="1" err="1">
                <a:solidFill>
                  <a:schemeClr val="tx1">
                    <a:lumMod val="85000"/>
                    <a:lumOff val="15000"/>
                  </a:schemeClr>
                </a:solidFill>
              </a:rPr>
              <a:t>Virtualisation</a:t>
            </a:r>
            <a:r>
              <a:rPr lang="en-US" b="1">
                <a:solidFill>
                  <a:schemeClr val="tx1">
                    <a:lumMod val="85000"/>
                    <a:lumOff val="15000"/>
                  </a:schemeClr>
                </a:solidFill>
              </a:rPr>
              <a:t> </a:t>
            </a:r>
            <a:endParaRPr lang="el-GR" b="1">
              <a:solidFill>
                <a:schemeClr val="tx1">
                  <a:lumMod val="85000"/>
                  <a:lumOff val="15000"/>
                </a:schemeClr>
              </a:solidFill>
            </a:endParaRPr>
          </a:p>
        </p:txBody>
      </p:sp>
      <p:sp>
        <p:nvSpPr>
          <p:cNvPr id="7" name="TextBox 6">
            <a:extLst>
              <a:ext uri="{FF2B5EF4-FFF2-40B4-BE49-F238E27FC236}">
                <a16:creationId xmlns:a16="http://schemas.microsoft.com/office/drawing/2014/main" id="{1A30E14B-0ADD-73A8-5265-9120F29383C4}"/>
              </a:ext>
            </a:extLst>
          </p:cNvPr>
          <p:cNvSpPr txBox="1"/>
          <p:nvPr/>
        </p:nvSpPr>
        <p:spPr>
          <a:xfrm>
            <a:off x="5210175" y="2228671"/>
            <a:ext cx="6712859" cy="1200329"/>
          </a:xfrm>
          <a:prstGeom prst="rect">
            <a:avLst/>
          </a:prstGeom>
          <a:noFill/>
        </p:spPr>
        <p:txBody>
          <a:bodyPr wrap="square" rtlCol="0">
            <a:spAutoFit/>
          </a:bodyPr>
          <a:lstStyle/>
          <a:p>
            <a:r>
              <a:rPr lang="el-GR">
                <a:solidFill>
                  <a:srgbClr val="000000"/>
                </a:solidFill>
              </a:rPr>
              <a:t>Εκτέλεση εφαρμογών στον ίδιο συνδυασμό υλικού.</a:t>
            </a:r>
          </a:p>
          <a:p>
            <a:pPr marL="285750" indent="-285750">
              <a:buFont typeface="Arial" panose="020B0604020202020204" pitchFamily="34" charset="0"/>
              <a:buChar char="•"/>
            </a:pPr>
            <a:r>
              <a:rPr lang="el-GR">
                <a:solidFill>
                  <a:srgbClr val="000000"/>
                </a:solidFill>
              </a:rPr>
              <a:t>Αύξηση του ποσοστού αξιοποίησης του υλικού</a:t>
            </a:r>
            <a:r>
              <a:rPr lang="el-GR" sz="1800" b="0" i="0" u="none" strike="noStrike">
                <a:solidFill>
                  <a:srgbClr val="000000"/>
                </a:solidFill>
                <a:effectLst/>
              </a:rPr>
              <a:t>. </a:t>
            </a:r>
          </a:p>
          <a:p>
            <a:pPr marL="285750" indent="-285750">
              <a:buFont typeface="Arial" panose="020B0604020202020204" pitchFamily="34" charset="0"/>
              <a:buChar char="•"/>
            </a:pPr>
            <a:r>
              <a:rPr lang="el-GR">
                <a:solidFill>
                  <a:srgbClr val="000000"/>
                </a:solidFill>
              </a:rPr>
              <a:t>Μείωση του απαιτούμενου υλικού για την εκτέλεση των εφαρμογών</a:t>
            </a:r>
          </a:p>
        </p:txBody>
      </p:sp>
      <p:sp>
        <p:nvSpPr>
          <p:cNvPr id="10" name="TextBox 9">
            <a:extLst>
              <a:ext uri="{FF2B5EF4-FFF2-40B4-BE49-F238E27FC236}">
                <a16:creationId xmlns:a16="http://schemas.microsoft.com/office/drawing/2014/main" id="{A567F520-6FC7-EA78-6FBF-173F3FD3E4F5}"/>
              </a:ext>
            </a:extLst>
          </p:cNvPr>
          <p:cNvSpPr txBox="1"/>
          <p:nvPr/>
        </p:nvSpPr>
        <p:spPr>
          <a:xfrm>
            <a:off x="2799101" y="3644796"/>
            <a:ext cx="2230098" cy="369332"/>
          </a:xfrm>
          <a:prstGeom prst="rect">
            <a:avLst/>
          </a:prstGeom>
          <a:noFill/>
        </p:spPr>
        <p:txBody>
          <a:bodyPr wrap="none" rtlCol="0">
            <a:spAutoFit/>
          </a:bodyPr>
          <a:lstStyle/>
          <a:p>
            <a:r>
              <a:rPr lang="el-GR" b="1">
                <a:solidFill>
                  <a:schemeClr val="tx1">
                    <a:lumMod val="85000"/>
                    <a:lumOff val="15000"/>
                  </a:schemeClr>
                </a:solidFill>
              </a:rPr>
              <a:t>Τεχνολογίες </a:t>
            </a:r>
            <a:r>
              <a:rPr lang="en-US" b="1">
                <a:solidFill>
                  <a:schemeClr val="tx1">
                    <a:lumMod val="85000"/>
                    <a:lumOff val="15000"/>
                  </a:schemeClr>
                </a:solidFill>
              </a:rPr>
              <a:t>Cloud</a:t>
            </a:r>
            <a:endParaRPr lang="el-GR" b="1">
              <a:solidFill>
                <a:schemeClr val="tx1">
                  <a:lumMod val="85000"/>
                  <a:lumOff val="15000"/>
                </a:schemeClr>
              </a:solidFill>
            </a:endParaRPr>
          </a:p>
        </p:txBody>
      </p:sp>
      <p:sp>
        <p:nvSpPr>
          <p:cNvPr id="11" name="TextBox 10">
            <a:extLst>
              <a:ext uri="{FF2B5EF4-FFF2-40B4-BE49-F238E27FC236}">
                <a16:creationId xmlns:a16="http://schemas.microsoft.com/office/drawing/2014/main" id="{9B65C669-D9CB-904B-643D-13E047D95CAC}"/>
              </a:ext>
            </a:extLst>
          </p:cNvPr>
          <p:cNvSpPr txBox="1"/>
          <p:nvPr/>
        </p:nvSpPr>
        <p:spPr>
          <a:xfrm>
            <a:off x="5210175" y="3644796"/>
            <a:ext cx="6712859" cy="1477328"/>
          </a:xfrm>
          <a:prstGeom prst="rect">
            <a:avLst/>
          </a:prstGeom>
          <a:noFill/>
        </p:spPr>
        <p:txBody>
          <a:bodyPr wrap="square" rtlCol="0">
            <a:spAutoFit/>
          </a:bodyPr>
          <a:lstStyle/>
          <a:p>
            <a:r>
              <a:rPr lang="el-GR">
                <a:solidFill>
                  <a:schemeClr val="tx1">
                    <a:lumMod val="85000"/>
                    <a:lumOff val="15000"/>
                  </a:schemeClr>
                </a:solidFill>
              </a:rPr>
              <a:t>Κ</a:t>
            </a:r>
            <a:r>
              <a:rPr lang="el-GR" sz="1800" b="0" i="0" u="none" strike="noStrike">
                <a:solidFill>
                  <a:schemeClr val="tx1">
                    <a:lumMod val="85000"/>
                    <a:lumOff val="15000"/>
                  </a:schemeClr>
                </a:solidFill>
                <a:effectLst/>
              </a:rPr>
              <a:t>οστολόγηση των χρησιμοποιούμενων πόρων μόνον. </a:t>
            </a:r>
            <a:endParaRPr lang="en-US" sz="1800" b="0" i="0" u="none" strike="noStrike">
              <a:solidFill>
                <a:schemeClr val="tx1">
                  <a:lumMod val="85000"/>
                  <a:lumOff val="15000"/>
                </a:schemeClr>
              </a:solidFill>
              <a:effectLst/>
            </a:endParaRPr>
          </a:p>
          <a:p>
            <a:pPr marL="285750" indent="-285750">
              <a:buFont typeface="Arial" panose="020B0604020202020204" pitchFamily="34" charset="0"/>
              <a:buChar char="•"/>
            </a:pPr>
            <a:r>
              <a:rPr lang="el-GR">
                <a:solidFill>
                  <a:schemeClr val="tx1">
                    <a:lumMod val="85000"/>
                    <a:lumOff val="15000"/>
                  </a:schemeClr>
                </a:solidFill>
              </a:rPr>
              <a:t>Οδηγεί σε ανάπτυξη βιωσιμότερου λογισμικού δίνοντας στις επιχειρήσεις οικονομικά κίνητρα για την μείωση των ενεργειακών του απαιτήσεων</a:t>
            </a:r>
            <a:r>
              <a:rPr lang="el-GR" sz="1800" b="0" i="0" u="none" strike="noStrike">
                <a:solidFill>
                  <a:schemeClr val="tx1">
                    <a:lumMod val="85000"/>
                    <a:lumOff val="15000"/>
                  </a:schemeClr>
                </a:solidFill>
                <a:effectLst/>
              </a:rPr>
              <a:t>.</a:t>
            </a:r>
            <a:endParaRPr lang="el-GR">
              <a:solidFill>
                <a:schemeClr val="tx1">
                  <a:lumMod val="85000"/>
                  <a:lumOff val="15000"/>
                </a:schemeClr>
              </a:solidFill>
              <a:effectLst/>
            </a:endParaRPr>
          </a:p>
          <a:p>
            <a:endParaRPr lang="el-GR">
              <a:solidFill>
                <a:schemeClr val="tx1">
                  <a:lumMod val="85000"/>
                  <a:lumOff val="15000"/>
                </a:schemeClr>
              </a:solidFill>
            </a:endParaRPr>
          </a:p>
        </p:txBody>
      </p:sp>
      <p:sp>
        <p:nvSpPr>
          <p:cNvPr id="13" name="Θέση κειμένου 12">
            <a:extLst>
              <a:ext uri="{FF2B5EF4-FFF2-40B4-BE49-F238E27FC236}">
                <a16:creationId xmlns:a16="http://schemas.microsoft.com/office/drawing/2014/main" id="{D5898001-7C6F-3FF5-4C04-DE4BBECA39AB}"/>
              </a:ext>
            </a:extLst>
          </p:cNvPr>
          <p:cNvSpPr>
            <a:spLocks noGrp="1"/>
          </p:cNvSpPr>
          <p:nvPr>
            <p:ph type="body" idx="1"/>
          </p:nvPr>
        </p:nvSpPr>
        <p:spPr>
          <a:xfrm>
            <a:off x="2408236" y="5305246"/>
            <a:ext cx="2620963" cy="369332"/>
          </a:xfrm>
        </p:spPr>
        <p:txBody>
          <a:bodyPr>
            <a:noAutofit/>
          </a:bodyPr>
          <a:lstStyle/>
          <a:p>
            <a:r>
              <a:rPr lang="el-GR" sz="1800" b="1">
                <a:solidFill>
                  <a:schemeClr val="tx1">
                    <a:lumMod val="85000"/>
                    <a:lumOff val="15000"/>
                  </a:schemeClr>
                </a:solidFill>
              </a:rPr>
              <a:t>Επιλογή των χρηστών</a:t>
            </a:r>
          </a:p>
        </p:txBody>
      </p:sp>
      <p:sp>
        <p:nvSpPr>
          <p:cNvPr id="14" name="TextBox 13">
            <a:extLst>
              <a:ext uri="{FF2B5EF4-FFF2-40B4-BE49-F238E27FC236}">
                <a16:creationId xmlns:a16="http://schemas.microsoft.com/office/drawing/2014/main" id="{20D5252B-2605-D87C-B79C-722087E1C3AE}"/>
              </a:ext>
            </a:extLst>
          </p:cNvPr>
          <p:cNvSpPr txBox="1"/>
          <p:nvPr/>
        </p:nvSpPr>
        <p:spPr>
          <a:xfrm>
            <a:off x="5210175" y="5303740"/>
            <a:ext cx="6712859" cy="1200329"/>
          </a:xfrm>
          <a:prstGeom prst="rect">
            <a:avLst/>
          </a:prstGeom>
          <a:noFill/>
        </p:spPr>
        <p:txBody>
          <a:bodyPr wrap="square" rtlCol="0">
            <a:spAutoFit/>
          </a:bodyPr>
          <a:lstStyle/>
          <a:p>
            <a:r>
              <a:rPr lang="el-GR">
                <a:solidFill>
                  <a:schemeClr val="tx1">
                    <a:lumMod val="85000"/>
                    <a:lumOff val="15000"/>
                  </a:schemeClr>
                </a:solidFill>
              </a:rPr>
              <a:t>Επιλογή πιο ενεργειακά αποδοτικών εφαρμογών, λόγω μειωμένης κατανάλωσης ενέργειας που επεκτείνει την διάρκεια ζωής των συσκευών</a:t>
            </a:r>
          </a:p>
          <a:p>
            <a:endParaRPr lang="el-GR">
              <a:solidFill>
                <a:schemeClr val="tx1">
                  <a:lumMod val="85000"/>
                  <a:lumOff val="15000"/>
                </a:schemeClr>
              </a:solidFill>
            </a:endParaRPr>
          </a:p>
        </p:txBody>
      </p:sp>
    </p:spTree>
    <p:extLst>
      <p:ext uri="{BB962C8B-B14F-4D97-AF65-F5344CB8AC3E}">
        <p14:creationId xmlns:p14="http://schemas.microsoft.com/office/powerpoint/2010/main" val="307557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4CB9DC-7677-8764-1F9F-CE6B5A9AF9C5}"/>
              </a:ext>
            </a:extLst>
          </p:cNvPr>
          <p:cNvSpPr>
            <a:spLocks noGrp="1"/>
          </p:cNvSpPr>
          <p:nvPr>
            <p:ph type="title"/>
          </p:nvPr>
        </p:nvSpPr>
        <p:spPr>
          <a:xfrm>
            <a:off x="3062795" y="624110"/>
            <a:ext cx="8441817" cy="1280890"/>
          </a:xfrm>
        </p:spPr>
        <p:txBody>
          <a:bodyPr/>
          <a:lstStyle/>
          <a:p>
            <a:r>
              <a:rPr lang="el-GR"/>
              <a:t>Βιωσιμότητα</a:t>
            </a:r>
            <a:r>
              <a:rPr lang="en-US"/>
              <a:t>: </a:t>
            </a:r>
            <a:r>
              <a:rPr lang="el-GR"/>
              <a:t>όχι μόνον περιβαλλοντικό ζήτημα</a:t>
            </a:r>
          </a:p>
        </p:txBody>
      </p:sp>
      <p:sp>
        <p:nvSpPr>
          <p:cNvPr id="3" name="Θέση περιεχομένου 2">
            <a:extLst>
              <a:ext uri="{FF2B5EF4-FFF2-40B4-BE49-F238E27FC236}">
                <a16:creationId xmlns:a16="http://schemas.microsoft.com/office/drawing/2014/main" id="{BBA1816B-179C-6C2F-0358-011C8904CF82}"/>
              </a:ext>
            </a:extLst>
          </p:cNvPr>
          <p:cNvSpPr>
            <a:spLocks noGrp="1"/>
          </p:cNvSpPr>
          <p:nvPr>
            <p:ph idx="1"/>
          </p:nvPr>
        </p:nvSpPr>
        <p:spPr>
          <a:xfrm>
            <a:off x="2890779" y="2558498"/>
            <a:ext cx="8082021" cy="3777622"/>
          </a:xfrm>
        </p:spPr>
        <p:txBody>
          <a:bodyPr/>
          <a:lstStyle/>
          <a:p>
            <a:pPr algn="just" rtl="0">
              <a:spcBef>
                <a:spcPts val="1200"/>
              </a:spcBef>
              <a:spcAft>
                <a:spcPts val="1200"/>
              </a:spcAft>
            </a:pPr>
            <a:r>
              <a:rPr lang="el-GR">
                <a:solidFill>
                  <a:srgbClr val="000000"/>
                </a:solidFill>
                <a:latin typeface="Helvetica Neue"/>
              </a:rPr>
              <a:t>Ικανοποίηση των αναγκών μας δίχως να θέτουμε σε κίνδυνο την ικανότητα των μελλοντικών γενεών να ικανοποιήσουν τις δικές τους ανάγκες (Ηνωμένα Έθνη)</a:t>
            </a:r>
            <a:r>
              <a:rPr lang="el-GR">
                <a:effectLst/>
              </a:rPr>
              <a:t>.</a:t>
            </a:r>
          </a:p>
          <a:p>
            <a:pPr algn="just" rtl="0">
              <a:spcBef>
                <a:spcPts val="1200"/>
              </a:spcBef>
              <a:spcAft>
                <a:spcPts val="1200"/>
              </a:spcAft>
            </a:pPr>
            <a:r>
              <a:rPr lang="el-GR" sz="1800" b="0" i="0" u="none" strike="noStrike">
                <a:solidFill>
                  <a:srgbClr val="000000"/>
                </a:solidFill>
                <a:effectLst/>
                <a:latin typeface="Helvetica Neue"/>
              </a:rPr>
              <a:t>Δεν αναφέρεται μόνο σε περιβαλλοντικά ζητήματα</a:t>
            </a:r>
          </a:p>
          <a:p>
            <a:pPr algn="just" rtl="0">
              <a:spcBef>
                <a:spcPts val="1200"/>
              </a:spcBef>
              <a:spcAft>
                <a:spcPts val="1200"/>
              </a:spcAft>
            </a:pPr>
            <a:r>
              <a:rPr lang="el-GR">
                <a:solidFill>
                  <a:srgbClr val="000000"/>
                </a:solidFill>
                <a:effectLst/>
                <a:latin typeface="Helvetica Neue"/>
              </a:rPr>
              <a:t>Ο ορισμός συχνά περιλαμβάνει την οικονομική και κοινωνική ευημερία, την προσωπική εξέλιξη και την τεχνολογική ανάπτυξη</a:t>
            </a:r>
            <a:endParaRPr lang="en-US">
              <a:effectLst/>
            </a:endParaRPr>
          </a:p>
          <a:p>
            <a:endParaRPr lang="el-GR"/>
          </a:p>
        </p:txBody>
      </p:sp>
    </p:spTree>
    <p:extLst>
      <p:ext uri="{BB962C8B-B14F-4D97-AF65-F5344CB8AC3E}">
        <p14:creationId xmlns:p14="http://schemas.microsoft.com/office/powerpoint/2010/main" val="115278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BEC760-E564-6AB0-E6BF-178927B523C8}"/>
              </a:ext>
            </a:extLst>
          </p:cNvPr>
          <p:cNvSpPr>
            <a:spLocks noGrp="1"/>
          </p:cNvSpPr>
          <p:nvPr>
            <p:ph type="title"/>
          </p:nvPr>
        </p:nvSpPr>
        <p:spPr>
          <a:xfrm>
            <a:off x="2589213" y="2821566"/>
            <a:ext cx="8915400" cy="2724845"/>
          </a:xfrm>
        </p:spPr>
        <p:txBody>
          <a:bodyPr/>
          <a:lstStyle/>
          <a:p>
            <a:r>
              <a:rPr lang="el-GR"/>
              <a:t>Ανακεφαλαίωση</a:t>
            </a:r>
          </a:p>
        </p:txBody>
      </p:sp>
    </p:spTree>
    <p:extLst>
      <p:ext uri="{BB962C8B-B14F-4D97-AF65-F5344CB8AC3E}">
        <p14:creationId xmlns:p14="http://schemas.microsoft.com/office/powerpoint/2010/main" val="1292805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B2B44A-6E0B-1C42-87FF-32C00B949351}"/>
              </a:ext>
            </a:extLst>
          </p:cNvPr>
          <p:cNvSpPr>
            <a:spLocks noGrp="1"/>
          </p:cNvSpPr>
          <p:nvPr>
            <p:ph type="title"/>
          </p:nvPr>
        </p:nvSpPr>
        <p:spPr>
          <a:xfrm>
            <a:off x="2589213" y="360187"/>
            <a:ext cx="8915400" cy="1734245"/>
          </a:xfrm>
        </p:spPr>
        <p:txBody>
          <a:bodyPr>
            <a:normAutofit/>
          </a:bodyPr>
          <a:lstStyle/>
          <a:p>
            <a:r>
              <a:rPr lang="el-GR" sz="3600"/>
              <a:t>Δυσκολίες στην υιοθέτηση βιώσιμων λύσεων</a:t>
            </a:r>
          </a:p>
        </p:txBody>
      </p:sp>
      <p:sp>
        <p:nvSpPr>
          <p:cNvPr id="4" name="Θέση περιεχομένου 2">
            <a:extLst>
              <a:ext uri="{FF2B5EF4-FFF2-40B4-BE49-F238E27FC236}">
                <a16:creationId xmlns:a16="http://schemas.microsoft.com/office/drawing/2014/main" id="{161207B7-15CB-9071-C077-ED100FDC62AA}"/>
              </a:ext>
            </a:extLst>
          </p:cNvPr>
          <p:cNvSpPr txBox="1">
            <a:spLocks/>
          </p:cNvSpPr>
          <p:nvPr/>
        </p:nvSpPr>
        <p:spPr>
          <a:xfrm>
            <a:off x="2426329" y="2820437"/>
            <a:ext cx="9560459" cy="37776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l-GR" sz="2400">
                <a:ea typeface="+mn-lt"/>
                <a:cs typeface="+mn-lt"/>
              </a:rPr>
              <a:t>Σύγκρουση απαιτήσεων λογισμικού</a:t>
            </a:r>
            <a:endParaRPr lang="en-US"/>
          </a:p>
          <a:p>
            <a:endParaRPr lang="el-GR" sz="2400">
              <a:ea typeface="+mn-lt"/>
              <a:cs typeface="+mn-lt"/>
            </a:endParaRPr>
          </a:p>
          <a:p>
            <a:r>
              <a:rPr lang="el-GR" sz="2400" b="0" i="0" u="none" strike="noStrike">
                <a:solidFill>
                  <a:srgbClr val="000000"/>
                </a:solidFill>
                <a:effectLst/>
              </a:rPr>
              <a:t>Δυσκολία μέτρησης του οφέλους του βιώσιμου λογισμικού (απομόνωση λειτουργικών μονάδων, ασαφείς μετρικές </a:t>
            </a:r>
            <a:r>
              <a:rPr lang="el-GR" sz="2400">
                <a:solidFill>
                  <a:srgbClr val="000000"/>
                </a:solidFill>
              </a:rPr>
              <a:t>κ.τ.λ.).</a:t>
            </a:r>
            <a:endParaRPr lang="el-GR" sz="2400" b="0" i="0" u="none" strike="noStrike">
              <a:solidFill>
                <a:srgbClr val="000000"/>
              </a:solidFill>
              <a:effectLst/>
            </a:endParaRPr>
          </a:p>
          <a:p>
            <a:pPr marL="0" indent="0">
              <a:buNone/>
            </a:pPr>
            <a:endParaRPr lang="el-GR" sz="2400">
              <a:ea typeface="+mn-lt"/>
              <a:cs typeface="+mn-lt"/>
            </a:endParaRPr>
          </a:p>
          <a:p>
            <a:r>
              <a:rPr lang="el-GR" sz="2400" b="0" i="0" u="none" strike="noStrike">
                <a:solidFill>
                  <a:srgbClr val="000000"/>
                </a:solidFill>
                <a:effectLst/>
              </a:rPr>
              <a:t>Έλλειψη ολοκληρωμένων προτύπων και υποστήριξης αυτών από την διεθνή κοινότητα και τις βιομηχανίες των ΤΠΕ</a:t>
            </a:r>
            <a:endParaRPr lang="el-GR" sz="2400"/>
          </a:p>
        </p:txBody>
      </p:sp>
    </p:spTree>
    <p:extLst>
      <p:ext uri="{BB962C8B-B14F-4D97-AF65-F5344CB8AC3E}">
        <p14:creationId xmlns:p14="http://schemas.microsoft.com/office/powerpoint/2010/main" val="170766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1">
            <a:extLst>
              <a:ext uri="{FF2B5EF4-FFF2-40B4-BE49-F238E27FC236}">
                <a16:creationId xmlns:a16="http://schemas.microsoft.com/office/drawing/2014/main" id="{743864B6-06A8-21DE-8C1D-231255B86E4B}"/>
              </a:ext>
            </a:extLst>
          </p:cNvPr>
          <p:cNvSpPr>
            <a:spLocks noGrp="1"/>
          </p:cNvSpPr>
          <p:nvPr>
            <p:ph type="title"/>
          </p:nvPr>
        </p:nvSpPr>
        <p:spPr>
          <a:xfrm>
            <a:off x="2285529" y="368583"/>
            <a:ext cx="9228137" cy="1107132"/>
          </a:xfrm>
        </p:spPr>
        <p:txBody>
          <a:bodyPr>
            <a:normAutofit/>
          </a:bodyPr>
          <a:lstStyle/>
          <a:p>
            <a:r>
              <a:rPr lang="el-GR" sz="3600">
                <a:solidFill>
                  <a:schemeClr val="tx1">
                    <a:lumMod val="75000"/>
                    <a:lumOff val="25000"/>
                  </a:schemeClr>
                </a:solidFill>
              </a:rPr>
              <a:t>Τελικά συμπεράσματα και παρατηρήσεις</a:t>
            </a:r>
          </a:p>
        </p:txBody>
      </p:sp>
      <p:sp>
        <p:nvSpPr>
          <p:cNvPr id="8" name="Θέση περιεχομένου 2">
            <a:extLst>
              <a:ext uri="{FF2B5EF4-FFF2-40B4-BE49-F238E27FC236}">
                <a16:creationId xmlns:a16="http://schemas.microsoft.com/office/drawing/2014/main" id="{0ACF83D7-4C3C-6A97-1496-A4C8F1A07564}"/>
              </a:ext>
            </a:extLst>
          </p:cNvPr>
          <p:cNvSpPr txBox="1">
            <a:spLocks/>
          </p:cNvSpPr>
          <p:nvPr/>
        </p:nvSpPr>
        <p:spPr>
          <a:xfrm>
            <a:off x="1952625" y="2056190"/>
            <a:ext cx="10034163" cy="4687510"/>
          </a:xfrm>
          <a:prstGeom prst="rect">
            <a:avLst/>
          </a:prstGeom>
        </p:spPr>
        <p:txBody>
          <a:bodyPr vert="horz" lIns="91440" tIns="45720" rIns="91440" bIns="45720" rtlCol="0" anchor="t">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l-GR" sz="2400">
                <a:ea typeface="+mn-lt"/>
                <a:cs typeface="+mn-lt"/>
              </a:rPr>
              <a:t>Είναι αναγκαίο οι επιχειρήσεις να υιοθετήσουν μια ισχυρή «κουλτούρα βιωσιμότητας».</a:t>
            </a:r>
            <a:endParaRPr lang="en-US"/>
          </a:p>
          <a:p>
            <a:endParaRPr lang="el-GR" sz="2400">
              <a:ea typeface="+mn-lt"/>
              <a:cs typeface="+mn-lt"/>
            </a:endParaRPr>
          </a:p>
          <a:p>
            <a:r>
              <a:rPr lang="el-GR" sz="2400" b="0" i="0" u="none" strike="noStrike">
                <a:effectLst/>
              </a:rPr>
              <a:t>Η ταχεία ανάπτυξη των ΤΠΕ και οι ολοένα αυξανόμενες ενεργειακές απαιτήσεις τους δείχνουν την ανάγκη αξιοποίησης του πράσινου λογισμικού ως μέσο κι όχι ως αυτοσκοπό για την μείωση της κατανάλωσης ενέργειας και την επίτευξη της βιωσιμότητας. (μείωση κατανάλωσης των </a:t>
            </a:r>
            <a:r>
              <a:rPr lang="en-US" sz="2400" b="0" i="0" u="none" strike="noStrike">
                <a:effectLst/>
              </a:rPr>
              <a:t>datacenters </a:t>
            </a:r>
            <a:r>
              <a:rPr lang="el-GR" sz="2400" b="0" i="0" u="none" strike="noStrike">
                <a:effectLst/>
              </a:rPr>
              <a:t>και των </a:t>
            </a:r>
            <a:r>
              <a:rPr lang="el-GR" sz="2400" b="0" i="0" u="none" strike="noStrike" err="1">
                <a:effectLst/>
              </a:rPr>
              <a:t>βιομηχανιων</a:t>
            </a:r>
            <a:r>
              <a:rPr lang="el-GR" sz="2400" b="0" i="0" u="none" strike="noStrike">
                <a:effectLst/>
              </a:rPr>
              <a:t>)</a:t>
            </a:r>
          </a:p>
          <a:p>
            <a:endParaRPr lang="el-GR" sz="2400"/>
          </a:p>
          <a:p>
            <a:r>
              <a:rPr lang="el-GR" sz="2400" b="0" i="0" u="none" strike="noStrike">
                <a:effectLst/>
              </a:rPr>
              <a:t>Οι επιχειρήσεις και οι </a:t>
            </a:r>
            <a:r>
              <a:rPr lang="en-US" sz="2400" b="0" i="0" u="none" strike="noStrike">
                <a:effectLst/>
              </a:rPr>
              <a:t>stakeholders </a:t>
            </a:r>
            <a:r>
              <a:rPr lang="el-GR" sz="2400" b="0" i="0" u="none" strike="noStrike">
                <a:effectLst/>
              </a:rPr>
              <a:t>θα αρχίσουν να λαμβάνουν υπόψιν τις επιπτώσεις του βιώσιμου λογισμικού έμμεσα, όταν θα έχουν κάποιο οικονομικό κίνητρο για να το κάνουν.</a:t>
            </a:r>
          </a:p>
          <a:p>
            <a:endParaRPr lang="el-GR" sz="2400"/>
          </a:p>
          <a:p>
            <a:r>
              <a:rPr lang="el-GR" sz="2400" b="0" i="0" u="none" strike="noStrike">
                <a:effectLst/>
              </a:rPr>
              <a:t>Εξίσου σημαντικό ρόλο παίζουν οι χρήστες οι οποίοι θα πρέπει να έχουν ένα κίνητρο για να υποστηρίξουν βιωσιμότερες</a:t>
            </a:r>
            <a:r>
              <a:rPr lang="el-GR" sz="2400"/>
              <a:t> εφαρμογές. Η ανάπτυξη των ΤΠΕ μπορεί από μόνη της να οδηγήσει σε έναν πιο βιώσιμο τρόπο ζωής των ανθρώπων.</a:t>
            </a:r>
            <a:endParaRPr lang="el-GR" sz="2400" b="0" i="0" u="none" strike="noStrike">
              <a:effectLst/>
            </a:endParaRPr>
          </a:p>
          <a:p>
            <a:pPr marL="0" indent="0">
              <a:buNone/>
            </a:pPr>
            <a:endParaRPr lang="el-GR" sz="2400"/>
          </a:p>
          <a:p>
            <a:pPr marL="0" indent="0">
              <a:buNone/>
            </a:pPr>
            <a:endParaRPr lang="el-GR" sz="2400" b="0" i="0" u="none" strike="noStrike">
              <a:effectLst/>
            </a:endParaRPr>
          </a:p>
          <a:p>
            <a:pPr marL="0" indent="0">
              <a:buNone/>
            </a:pPr>
            <a:endParaRPr lang="el-GR" sz="2400">
              <a:ea typeface="+mn-lt"/>
              <a:cs typeface="+mn-lt"/>
            </a:endParaRPr>
          </a:p>
          <a:p>
            <a:pPr marL="0" indent="0">
              <a:buNone/>
            </a:pPr>
            <a:endParaRPr lang="el-GR" sz="2400"/>
          </a:p>
        </p:txBody>
      </p:sp>
    </p:spTree>
    <p:extLst>
      <p:ext uri="{BB962C8B-B14F-4D97-AF65-F5344CB8AC3E}">
        <p14:creationId xmlns:p14="http://schemas.microsoft.com/office/powerpoint/2010/main" val="2832754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C98FF990-5455-2583-5DCF-0C5B83850D8A}"/>
              </a:ext>
            </a:extLst>
          </p:cNvPr>
          <p:cNvSpPr>
            <a:spLocks noGrp="1"/>
          </p:cNvSpPr>
          <p:nvPr>
            <p:ph type="title"/>
          </p:nvPr>
        </p:nvSpPr>
        <p:spPr>
          <a:xfrm>
            <a:off x="2029829" y="645816"/>
            <a:ext cx="8618978" cy="956650"/>
          </a:xfrm>
        </p:spPr>
        <p:txBody>
          <a:bodyPr>
            <a:normAutofit/>
          </a:bodyPr>
          <a:lstStyle/>
          <a:p>
            <a:r>
              <a:rPr lang="el-GR" sz="3600">
                <a:solidFill>
                  <a:schemeClr val="tx1">
                    <a:lumMod val="75000"/>
                    <a:lumOff val="25000"/>
                  </a:schemeClr>
                </a:solidFill>
              </a:rPr>
              <a:t>Το μέλλον του πράσινου λογισμικού</a:t>
            </a:r>
          </a:p>
        </p:txBody>
      </p:sp>
      <p:sp>
        <p:nvSpPr>
          <p:cNvPr id="5" name="Θέση περιεχομένου 2">
            <a:extLst>
              <a:ext uri="{FF2B5EF4-FFF2-40B4-BE49-F238E27FC236}">
                <a16:creationId xmlns:a16="http://schemas.microsoft.com/office/drawing/2014/main" id="{80E94C00-8D67-B289-3E7E-DAAE67B58A50}"/>
              </a:ext>
            </a:extLst>
          </p:cNvPr>
          <p:cNvSpPr txBox="1">
            <a:spLocks/>
          </p:cNvSpPr>
          <p:nvPr/>
        </p:nvSpPr>
        <p:spPr>
          <a:xfrm>
            <a:off x="2029829" y="2501394"/>
            <a:ext cx="9549553" cy="3710790"/>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l-GR" sz="1900">
                <a:ea typeface="+mn-lt"/>
                <a:cs typeface="+mn-lt"/>
              </a:rPr>
              <a:t>Ισχυρότερα πρότυπα και κανονισμοί που θα υποστηρίζονται τόσο από οργανισμούς όσο και από κυβερνήσεις και θα ορίζουν σαφή κριτήρια και διαδικασίες για την επίτευξη της βιωσιμότητας λογισμικού</a:t>
            </a:r>
            <a:endParaRPr lang="en-US" sz="1900"/>
          </a:p>
          <a:p>
            <a:endParaRPr lang="el-GR" sz="1900">
              <a:ea typeface="+mn-lt"/>
              <a:cs typeface="+mn-lt"/>
            </a:endParaRPr>
          </a:p>
          <a:p>
            <a:r>
              <a:rPr lang="el-GR" sz="1900" b="0" i="0" u="none" strike="noStrike">
                <a:effectLst/>
              </a:rPr>
              <a:t>Στροφή στις μεταγλωττίσιμες</a:t>
            </a:r>
            <a:r>
              <a:rPr lang="en-US" sz="1900" b="0" i="0" u="none" strike="noStrike">
                <a:effectLst/>
              </a:rPr>
              <a:t> (compiled)</a:t>
            </a:r>
            <a:r>
              <a:rPr lang="el-GR" sz="1900" b="0" i="0" u="none" strike="noStrike">
                <a:effectLst/>
              </a:rPr>
              <a:t> αντί για τις διερμηνευόμενες (</a:t>
            </a:r>
            <a:r>
              <a:rPr lang="en-US" sz="1900"/>
              <a:t>interpreted) </a:t>
            </a:r>
            <a:r>
              <a:rPr lang="el-GR" sz="1900" b="0" i="0" u="none" strike="noStrike">
                <a:effectLst/>
              </a:rPr>
              <a:t>γλώσσες προγραμματισμού για την ανάπτυξη διαδικτυακών εφαρμογών λόγω αυξημένης απόδοσης και χαμηλότερης κατανάλωσης ενέργειας.</a:t>
            </a:r>
          </a:p>
          <a:p>
            <a:endParaRPr lang="el-GR" sz="1900"/>
          </a:p>
          <a:p>
            <a:r>
              <a:rPr lang="el-GR" sz="1900" b="0" i="0" u="none" strike="noStrike">
                <a:effectLst/>
              </a:rPr>
              <a:t>Αναφορικά με τα </a:t>
            </a:r>
            <a:r>
              <a:rPr lang="en-US" sz="1900" b="0" i="0" u="none" strike="noStrike">
                <a:effectLst/>
              </a:rPr>
              <a:t>blockchains </a:t>
            </a:r>
            <a:r>
              <a:rPr lang="el-GR" sz="1900" b="0" i="0" u="none" strike="noStrike">
                <a:effectLst/>
              </a:rPr>
              <a:t>και την εξόρυξη κρυπτονομισμάτων, μετάβαση σε </a:t>
            </a:r>
            <a:r>
              <a:rPr lang="en-US" sz="1900" b="0" i="0" u="none" strike="noStrike">
                <a:effectLst/>
              </a:rPr>
              <a:t>Proof of Stake </a:t>
            </a:r>
            <a:r>
              <a:rPr lang="el-GR" sz="1900" b="0" i="0" u="none" strike="noStrike">
                <a:effectLst/>
              </a:rPr>
              <a:t>αντί για </a:t>
            </a:r>
            <a:r>
              <a:rPr lang="en-US" sz="1900" b="0" i="0" u="none" strike="noStrike">
                <a:effectLst/>
              </a:rPr>
              <a:t>Proof of Work </a:t>
            </a:r>
            <a:r>
              <a:rPr lang="el-GR" sz="1900" b="0" i="0" u="none" strike="noStrike">
                <a:effectLst/>
              </a:rPr>
              <a:t>ως μηχανισμό συμφωνίας</a:t>
            </a:r>
          </a:p>
          <a:p>
            <a:endParaRPr lang="el-GR" sz="1900"/>
          </a:p>
          <a:p>
            <a:pPr marL="0" indent="0">
              <a:buNone/>
            </a:pPr>
            <a:endParaRPr lang="el-GR" sz="1900"/>
          </a:p>
          <a:p>
            <a:pPr marL="0" indent="0">
              <a:buNone/>
            </a:pPr>
            <a:endParaRPr lang="el-GR" sz="1900" b="0" i="0" u="none" strike="noStrike">
              <a:effectLst/>
            </a:endParaRPr>
          </a:p>
          <a:p>
            <a:pPr marL="0" indent="0">
              <a:buNone/>
            </a:pPr>
            <a:endParaRPr lang="el-GR" sz="1900">
              <a:ea typeface="+mn-lt"/>
              <a:cs typeface="+mn-lt"/>
            </a:endParaRPr>
          </a:p>
          <a:p>
            <a:pPr marL="0" indent="0">
              <a:buNone/>
            </a:pPr>
            <a:endParaRPr lang="el-GR" sz="1900"/>
          </a:p>
        </p:txBody>
      </p:sp>
    </p:spTree>
    <p:extLst>
      <p:ext uri="{BB962C8B-B14F-4D97-AF65-F5344CB8AC3E}">
        <p14:creationId xmlns:p14="http://schemas.microsoft.com/office/powerpoint/2010/main" val="1507426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89A4A07-4539-5882-D3B9-DED6D265C2B2}"/>
              </a:ext>
            </a:extLst>
          </p:cNvPr>
          <p:cNvSpPr>
            <a:spLocks noGrp="1"/>
          </p:cNvSpPr>
          <p:nvPr>
            <p:ph type="title"/>
          </p:nvPr>
        </p:nvSpPr>
        <p:spPr>
          <a:xfrm>
            <a:off x="1819463" y="410424"/>
            <a:ext cx="8915400" cy="1228253"/>
          </a:xfrm>
        </p:spPr>
        <p:txBody>
          <a:bodyPr/>
          <a:lstStyle/>
          <a:p>
            <a:r>
              <a:rPr lang="el-GR"/>
              <a:t>Βιβλιογραφία</a:t>
            </a:r>
          </a:p>
        </p:txBody>
      </p:sp>
      <p:sp>
        <p:nvSpPr>
          <p:cNvPr id="4" name="Θέση περιεχομένου 2">
            <a:extLst>
              <a:ext uri="{FF2B5EF4-FFF2-40B4-BE49-F238E27FC236}">
                <a16:creationId xmlns:a16="http://schemas.microsoft.com/office/drawing/2014/main" id="{2B33A2DE-96A4-4649-5747-2BCC03913CC5}"/>
              </a:ext>
            </a:extLst>
          </p:cNvPr>
          <p:cNvSpPr txBox="1">
            <a:spLocks/>
          </p:cNvSpPr>
          <p:nvPr/>
        </p:nvSpPr>
        <p:spPr>
          <a:xfrm>
            <a:off x="1819463" y="2126432"/>
            <a:ext cx="9913828" cy="4491652"/>
          </a:xfrm>
          <a:prstGeom prst="rect">
            <a:avLst/>
          </a:prstGeom>
        </p:spPr>
        <p:txBody>
          <a:bodyPr vert="horz" lIns="91440" tIns="45720" rIns="91440" bIns="45720" rtlCol="0" anchor="t">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1200"/>
              </a:spcBef>
              <a:spcAft>
                <a:spcPts val="1200"/>
              </a:spcAft>
            </a:pPr>
            <a:r>
              <a:rPr lang="en-US" sz="1900" dirty="0" err="1">
                <a:ea typeface="+mn-lt"/>
                <a:cs typeface="+mn-lt"/>
              </a:rPr>
              <a:t>Bener</a:t>
            </a:r>
            <a:r>
              <a:rPr lang="en-US" sz="1900" dirty="0">
                <a:ea typeface="+mn-lt"/>
                <a:cs typeface="+mn-lt"/>
              </a:rPr>
              <a:t>, A. B. (2014), ‘Green software’, </a:t>
            </a:r>
            <a:r>
              <a:rPr lang="en-US" sz="2000" dirty="0"/>
              <a:t>IEEE Software Volume: 31. </a:t>
            </a:r>
            <a:r>
              <a:rPr lang="en-US" sz="2000" dirty="0" err="1"/>
              <a:t>doi</a:t>
            </a:r>
            <a:r>
              <a:rPr lang="en-US" sz="2000" dirty="0"/>
              <a:t>: </a:t>
            </a:r>
            <a:r>
              <a:rPr lang="en-US" sz="2000" dirty="0">
                <a:cs typeface="Calibri" panose="020F0502020204030204" pitchFamily="34" charset="0"/>
                <a:hlinkClick r:id="rId2"/>
              </a:rPr>
              <a:t>https://doi.org/ </a:t>
            </a:r>
            <a:r>
              <a:rPr lang="en-US" sz="2000" dirty="0">
                <a:hlinkClick r:id="rId3"/>
              </a:rPr>
              <a:t>10.1109/MS.2014.62</a:t>
            </a:r>
            <a:endParaRPr lang="en-US" sz="2000" dirty="0"/>
          </a:p>
          <a:p>
            <a:pPr>
              <a:spcBef>
                <a:spcPts val="1200"/>
              </a:spcBef>
              <a:spcAft>
                <a:spcPts val="1200"/>
              </a:spcAft>
            </a:pPr>
            <a:r>
              <a:rPr lang="en-US" sz="2000" dirty="0">
                <a:cs typeface="Calibri" panose="020F0502020204030204" pitchFamily="34" charset="0"/>
              </a:rPr>
              <a:t>Kern, E. et al. (2013), ‘Green software and green software engineering - definitions, measurements, and </a:t>
            </a:r>
            <a:r>
              <a:rPr lang="en-US" sz="2000">
                <a:cs typeface="Calibri" panose="020F0502020204030204" pitchFamily="34" charset="0"/>
              </a:rPr>
              <a:t>quality aspects’. </a:t>
            </a:r>
            <a:r>
              <a:rPr lang="en-US" sz="2000" dirty="0" err="1">
                <a:cs typeface="Calibri" panose="020F0502020204030204" pitchFamily="34" charset="0"/>
              </a:rPr>
              <a:t>doi</a:t>
            </a:r>
            <a:r>
              <a:rPr lang="en-US" sz="2000" dirty="0">
                <a:cs typeface="Calibri" panose="020F0502020204030204" pitchFamily="34" charset="0"/>
              </a:rPr>
              <a:t>: </a:t>
            </a:r>
            <a:r>
              <a:rPr lang="en-US" sz="2000" dirty="0">
                <a:cs typeface="Calibri" panose="020F0502020204030204" pitchFamily="34" charset="0"/>
                <a:hlinkClick r:id="rId2"/>
              </a:rPr>
              <a:t>https://doi.org/10.3929/ethz-a-007337628</a:t>
            </a:r>
            <a:endParaRPr lang="en-US" sz="2000" dirty="0"/>
          </a:p>
          <a:p>
            <a:pPr>
              <a:spcBef>
                <a:spcPts val="1200"/>
              </a:spcBef>
              <a:spcAft>
                <a:spcPts val="1200"/>
              </a:spcAft>
            </a:pPr>
            <a:r>
              <a:rPr lang="en-US" sz="2000" dirty="0">
                <a:cs typeface="Calibri" panose="020F0502020204030204" pitchFamily="34" charset="0"/>
              </a:rPr>
              <a:t>Lange, S. et al. (2020), ‘Digitalization and energy consumption. Does ICT reduce energy demand?’, Ecological Economics Vol. 176. </a:t>
            </a:r>
            <a:r>
              <a:rPr lang="en-US" sz="2000" dirty="0" err="1">
                <a:cs typeface="Calibri" panose="020F0502020204030204" pitchFamily="34" charset="0"/>
              </a:rPr>
              <a:t>doi</a:t>
            </a:r>
            <a:r>
              <a:rPr lang="en-US" sz="2000" dirty="0">
                <a:cs typeface="Calibri" panose="020F0502020204030204" pitchFamily="34" charset="0"/>
              </a:rPr>
              <a:t>: </a:t>
            </a:r>
            <a:r>
              <a:rPr lang="en-US" sz="2000" dirty="0">
                <a:cs typeface="Calibri" panose="020F0502020204030204" pitchFamily="34" charset="0"/>
                <a:hlinkClick r:id="rId4"/>
              </a:rPr>
              <a:t>https://doi.org/10.1016/j.ecolecon.2020.106760</a:t>
            </a:r>
            <a:endParaRPr lang="en-US" sz="2000" dirty="0">
              <a:cs typeface="Calibri" panose="020F0502020204030204" pitchFamily="34" charset="0"/>
            </a:endParaRPr>
          </a:p>
          <a:p>
            <a:r>
              <a:rPr lang="en-US" sz="2000" dirty="0">
                <a:cs typeface="Calibri" panose="020F0502020204030204" pitchFamily="34" charset="0"/>
                <a:hlinkClick r:id="rId5"/>
              </a:rPr>
              <a:t>https://www.akcp.com/blog/the-real-amount-of-energy-a-data-center-use/</a:t>
            </a:r>
            <a:endParaRPr lang="en-US" sz="2000" dirty="0">
              <a:cs typeface="Calibri" panose="020F0502020204030204" pitchFamily="34" charset="0"/>
            </a:endParaRPr>
          </a:p>
          <a:p>
            <a:endParaRPr lang="en-US" sz="2000" dirty="0">
              <a:cs typeface="Calibri" panose="020F0502020204030204" pitchFamily="34" charset="0"/>
            </a:endParaRPr>
          </a:p>
          <a:p>
            <a:r>
              <a:rPr lang="en-US" sz="2000" dirty="0">
                <a:cs typeface="Calibri" panose="020F0502020204030204" pitchFamily="34" charset="0"/>
                <a:hlinkClick r:id="rId6"/>
              </a:rPr>
              <a:t>https://www.vertiv.com/en-emea/about/news-and-insights/articles/educational-articles/what-is-pue-power-usage-effectiveness-and-what-does-it-measure/</a:t>
            </a:r>
            <a:endParaRPr lang="en-US" sz="2000" dirty="0">
              <a:cs typeface="Calibri" panose="020F0502020204030204" pitchFamily="34" charset="0"/>
            </a:endParaRPr>
          </a:p>
          <a:p>
            <a:endParaRPr lang="en-US" sz="2000" dirty="0">
              <a:cs typeface="Calibri" panose="020F0502020204030204" pitchFamily="34" charset="0"/>
            </a:endParaRPr>
          </a:p>
          <a:p>
            <a:r>
              <a:rPr lang="en-US" sz="2000" dirty="0">
                <a:cs typeface="Calibri" panose="020F0502020204030204" pitchFamily="34" charset="0"/>
                <a:hlinkClick r:id="rId7"/>
              </a:rPr>
              <a:t>https://ec.europa.eu/commission/presscorner/detail/el/qanda_22_6229</a:t>
            </a:r>
            <a:endParaRPr lang="en-US" sz="2000" dirty="0">
              <a:cs typeface="Calibri" panose="020F0502020204030204" pitchFamily="34" charset="0"/>
            </a:endParaRPr>
          </a:p>
          <a:p>
            <a:endParaRPr lang="en-US" sz="2000" dirty="0">
              <a:cs typeface="Calibri" panose="020F0502020204030204" pitchFamily="34" charset="0"/>
            </a:endParaRPr>
          </a:p>
          <a:p>
            <a:r>
              <a:rPr lang="en-US" sz="2000" b="0" i="0" u="sng" strike="noStrike" dirty="0">
                <a:effectLst/>
                <a:cs typeface="Calibri" panose="020F0502020204030204" pitchFamily="34" charset="0"/>
              </a:rPr>
              <a:t>https://post.parliament.uk/research-briefings/post-pn-0677/</a:t>
            </a:r>
            <a:r>
              <a:rPr lang="en-US" sz="2000" b="0" i="0" dirty="0">
                <a:effectLst/>
                <a:cs typeface="Calibri" panose="020F0502020204030204" pitchFamily="34" charset="0"/>
              </a:rPr>
              <a:t> </a:t>
            </a:r>
            <a:endParaRPr lang="el-GR" sz="1900" dirty="0"/>
          </a:p>
          <a:p>
            <a:pPr marL="0" indent="0">
              <a:buNone/>
            </a:pPr>
            <a:endParaRPr lang="el-GR" sz="1900" dirty="0"/>
          </a:p>
          <a:p>
            <a:pPr marL="0" indent="0">
              <a:buNone/>
            </a:pPr>
            <a:endParaRPr lang="el-GR" sz="1900" b="0" i="0" u="none" strike="noStrike" dirty="0">
              <a:effectLst/>
            </a:endParaRPr>
          </a:p>
          <a:p>
            <a:pPr marL="0" indent="0">
              <a:buNone/>
            </a:pPr>
            <a:endParaRPr lang="el-GR" sz="1900" dirty="0">
              <a:ea typeface="+mn-lt"/>
              <a:cs typeface="+mn-lt"/>
            </a:endParaRPr>
          </a:p>
          <a:p>
            <a:pPr marL="0" indent="0">
              <a:buNone/>
            </a:pPr>
            <a:endParaRPr lang="el-GR" sz="1900" dirty="0"/>
          </a:p>
        </p:txBody>
      </p:sp>
    </p:spTree>
    <p:extLst>
      <p:ext uri="{BB962C8B-B14F-4D97-AF65-F5344CB8AC3E}">
        <p14:creationId xmlns:p14="http://schemas.microsoft.com/office/powerpoint/2010/main" val="312532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002EA034-D451-2083-5BE5-5841C2C7D4FC}"/>
              </a:ext>
            </a:extLst>
          </p:cNvPr>
          <p:cNvPicPr>
            <a:picLocks noGrp="1" noChangeAspect="1"/>
          </p:cNvPicPr>
          <p:nvPr>
            <p:ph idx="1"/>
          </p:nvPr>
        </p:nvPicPr>
        <p:blipFill>
          <a:blip r:embed="rId2"/>
          <a:stretch>
            <a:fillRect/>
          </a:stretch>
        </p:blipFill>
        <p:spPr>
          <a:xfrm>
            <a:off x="1293712" y="384142"/>
            <a:ext cx="11182283" cy="6290035"/>
          </a:xfrm>
        </p:spPr>
      </p:pic>
    </p:spTree>
    <p:extLst>
      <p:ext uri="{BB962C8B-B14F-4D97-AF65-F5344CB8AC3E}">
        <p14:creationId xmlns:p14="http://schemas.microsoft.com/office/powerpoint/2010/main" val="244396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252753-DD43-0303-3AF6-F36B4D87C519}"/>
              </a:ext>
            </a:extLst>
          </p:cNvPr>
          <p:cNvSpPr>
            <a:spLocks noGrp="1"/>
          </p:cNvSpPr>
          <p:nvPr>
            <p:ph type="title"/>
          </p:nvPr>
        </p:nvSpPr>
        <p:spPr>
          <a:xfrm>
            <a:off x="2954875" y="557435"/>
            <a:ext cx="8911687" cy="1280890"/>
          </a:xfrm>
        </p:spPr>
        <p:txBody>
          <a:bodyPr/>
          <a:lstStyle/>
          <a:p>
            <a:r>
              <a:rPr lang="el-GR"/>
              <a:t>Τι είναι το Πράσινο Λογισμικό;</a:t>
            </a:r>
          </a:p>
        </p:txBody>
      </p:sp>
      <p:sp>
        <p:nvSpPr>
          <p:cNvPr id="3" name="Θέση περιεχομένου 2">
            <a:extLst>
              <a:ext uri="{FF2B5EF4-FFF2-40B4-BE49-F238E27FC236}">
                <a16:creationId xmlns:a16="http://schemas.microsoft.com/office/drawing/2014/main" id="{17AA1FB4-EAAF-B071-2159-4C83480436FB}"/>
              </a:ext>
            </a:extLst>
          </p:cNvPr>
          <p:cNvSpPr>
            <a:spLocks noGrp="1"/>
          </p:cNvSpPr>
          <p:nvPr>
            <p:ph idx="1"/>
          </p:nvPr>
        </p:nvSpPr>
        <p:spPr>
          <a:xfrm>
            <a:off x="2343147" y="2150380"/>
            <a:ext cx="8915400" cy="1661890"/>
          </a:xfrm>
        </p:spPr>
        <p:txBody>
          <a:bodyPr>
            <a:normAutofit fontScale="92500" lnSpcReduction="10000"/>
          </a:bodyPr>
          <a:lstStyle/>
          <a:p>
            <a:r>
              <a:rPr lang="el-GR" sz="2400" i="1">
                <a:solidFill>
                  <a:srgbClr val="000000"/>
                </a:solidFill>
              </a:rPr>
              <a:t>Ο τομέας που μελετά ζητήματα σχετικά με την </a:t>
            </a:r>
            <a:r>
              <a:rPr lang="el-GR" sz="2400" b="0" i="1" u="none" strike="noStrike">
                <a:solidFill>
                  <a:srgbClr val="000000"/>
                </a:solidFill>
                <a:effectLst/>
              </a:rPr>
              <a:t>αποδοτική χρήση των πόρων ενός υπολογιστικού συστήματος, με σκοπό την μείωση των ενεργειακών απαιτήσεών του και των εκπομπών διοξείδιού του άνθρακα που επιβαρύνουν το περιβάλλον.</a:t>
            </a:r>
            <a:endParaRPr lang="el-GR" sz="2400" i="1"/>
          </a:p>
        </p:txBody>
      </p:sp>
      <p:pic>
        <p:nvPicPr>
          <p:cNvPr id="9" name="Εικόνα 8">
            <a:extLst>
              <a:ext uri="{FF2B5EF4-FFF2-40B4-BE49-F238E27FC236}">
                <a16:creationId xmlns:a16="http://schemas.microsoft.com/office/drawing/2014/main" id="{C3E45AD4-2C4C-54E6-7DE5-CF7A1D7CD1AE}"/>
              </a:ext>
            </a:extLst>
          </p:cNvPr>
          <p:cNvPicPr>
            <a:picLocks noChangeAspect="1"/>
          </p:cNvPicPr>
          <p:nvPr/>
        </p:nvPicPr>
        <p:blipFill rotWithShape="1">
          <a:blip r:embed="rId2"/>
          <a:srcRect l="26875" t="35149" r="32891" b="35447"/>
          <a:stretch/>
        </p:blipFill>
        <p:spPr>
          <a:xfrm>
            <a:off x="4348158" y="4224115"/>
            <a:ext cx="4905377" cy="1885950"/>
          </a:xfrm>
          <a:prstGeom prst="rect">
            <a:avLst/>
          </a:prstGeom>
        </p:spPr>
      </p:pic>
    </p:spTree>
    <p:extLst>
      <p:ext uri="{BB962C8B-B14F-4D97-AF65-F5344CB8AC3E}">
        <p14:creationId xmlns:p14="http://schemas.microsoft.com/office/powerpoint/2010/main" val="395602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373878-539E-EF28-25A9-F6700B0A1BA4}"/>
              </a:ext>
            </a:extLst>
          </p:cNvPr>
          <p:cNvSpPr>
            <a:spLocks noGrp="1"/>
          </p:cNvSpPr>
          <p:nvPr>
            <p:ph type="title"/>
          </p:nvPr>
        </p:nvSpPr>
        <p:spPr>
          <a:xfrm>
            <a:off x="7142646" y="1785391"/>
            <a:ext cx="4429108" cy="492443"/>
          </a:xfrm>
        </p:spPr>
        <p:txBody>
          <a:bodyPr>
            <a:normAutofit fontScale="90000"/>
          </a:bodyPr>
          <a:lstStyle/>
          <a:p>
            <a:pPr algn="ctr"/>
            <a:r>
              <a:rPr lang="el-GR" sz="2900" dirty="0">
                <a:latin typeface="+mj-lt"/>
              </a:rPr>
              <a:t>Βιωσιμότητα μέσω των ΤΠΕ</a:t>
            </a:r>
            <a:br>
              <a:rPr lang="el-GR" sz="3600" dirty="0">
                <a:latin typeface="+mj-lt"/>
              </a:rPr>
            </a:br>
            <a:endParaRPr lang="el-GR" dirty="0"/>
          </a:p>
        </p:txBody>
      </p:sp>
      <p:sp>
        <p:nvSpPr>
          <p:cNvPr id="3" name="Θέση περιεχομένου 2">
            <a:extLst>
              <a:ext uri="{FF2B5EF4-FFF2-40B4-BE49-F238E27FC236}">
                <a16:creationId xmlns:a16="http://schemas.microsoft.com/office/drawing/2014/main" id="{8B9196E5-B977-E683-2783-D305B7757BD9}"/>
              </a:ext>
            </a:extLst>
          </p:cNvPr>
          <p:cNvSpPr>
            <a:spLocks noGrp="1"/>
          </p:cNvSpPr>
          <p:nvPr>
            <p:ph sz="half" idx="1"/>
          </p:nvPr>
        </p:nvSpPr>
        <p:spPr>
          <a:xfrm>
            <a:off x="2151824" y="2547892"/>
            <a:ext cx="4479472" cy="4046911"/>
          </a:xfrm>
        </p:spPr>
        <p:txBody>
          <a:bodyPr>
            <a:normAutofit/>
          </a:bodyPr>
          <a:lstStyle/>
          <a:p>
            <a:r>
              <a:rPr lang="el-GR" dirty="0"/>
              <a:t>Άμεση μείωση της κατανάλωσης ενέργειας και των εκπομπών </a:t>
            </a:r>
            <a:r>
              <a:rPr lang="en-US" dirty="0"/>
              <a:t>CO</a:t>
            </a:r>
            <a:r>
              <a:rPr lang="en-US" baseline="-25000" dirty="0"/>
              <a:t>2</a:t>
            </a:r>
            <a:r>
              <a:rPr lang="el-GR" dirty="0"/>
              <a:t> των ΤΠΕ, δηλαδή του ίδιου του λογισμικού, των συσκευών, των υπολογιστικών συστημάτων και των δικτύων.</a:t>
            </a:r>
          </a:p>
          <a:p>
            <a:r>
              <a:rPr lang="el-GR" dirty="0"/>
              <a:t>Αποδοτικότερη χρήση πόρων μέσω προσδιορισμού απαιτήσεων βιωσιμότητας, υπεύθυνη χρήση των συστημάτων και εφαρμογή τεχνικών όπως </a:t>
            </a:r>
            <a:r>
              <a:rPr lang="el-GR" dirty="0" err="1"/>
              <a:t>εικονικοποίηση</a:t>
            </a:r>
            <a:r>
              <a:rPr lang="el-GR" dirty="0"/>
              <a:t> (</a:t>
            </a:r>
            <a:r>
              <a:rPr lang="en-US" dirty="0"/>
              <a:t>virtualization)</a:t>
            </a:r>
            <a:endParaRPr lang="el-GR" dirty="0"/>
          </a:p>
        </p:txBody>
      </p:sp>
      <p:sp>
        <p:nvSpPr>
          <p:cNvPr id="4" name="Θέση περιεχομένου 3">
            <a:extLst>
              <a:ext uri="{FF2B5EF4-FFF2-40B4-BE49-F238E27FC236}">
                <a16:creationId xmlns:a16="http://schemas.microsoft.com/office/drawing/2014/main" id="{CF481343-E05F-5D54-2659-A24D4EE3403A}"/>
              </a:ext>
            </a:extLst>
          </p:cNvPr>
          <p:cNvSpPr>
            <a:spLocks noGrp="1"/>
          </p:cNvSpPr>
          <p:nvPr>
            <p:ph sz="half" idx="2"/>
          </p:nvPr>
        </p:nvSpPr>
        <p:spPr>
          <a:xfrm>
            <a:off x="6991395" y="2555270"/>
            <a:ext cx="4749719" cy="4039533"/>
          </a:xfrm>
        </p:spPr>
        <p:txBody>
          <a:bodyPr>
            <a:normAutofit/>
          </a:bodyPr>
          <a:lstStyle/>
          <a:p>
            <a:r>
              <a:rPr lang="el-GR" dirty="0"/>
              <a:t>Μείωση της κατανάλωσης και του περιβαλλοντικού αντικτύπου μέσω του λογισμικού και τις λύσεις που προσφέρουν οι ΤΠΕ</a:t>
            </a:r>
          </a:p>
          <a:p>
            <a:r>
              <a:rPr lang="el-GR" dirty="0"/>
              <a:t>Τα βιώσιμα συστήματα επηρεάζουν τα υπόλοιπα συστήματα με τα οποία αλληλεπιδρούν, δημιουργώντας μια αλυσιδωτή αντίδραση.</a:t>
            </a:r>
          </a:p>
          <a:p>
            <a:r>
              <a:rPr lang="el-GR" dirty="0"/>
              <a:t>Προκαλούν θετικές αλλαγές στην κοινωνία και την οικονομία</a:t>
            </a:r>
          </a:p>
        </p:txBody>
      </p:sp>
      <p:sp>
        <p:nvSpPr>
          <p:cNvPr id="7" name="TextBox 6">
            <a:extLst>
              <a:ext uri="{FF2B5EF4-FFF2-40B4-BE49-F238E27FC236}">
                <a16:creationId xmlns:a16="http://schemas.microsoft.com/office/drawing/2014/main" id="{9C922F78-4037-9F4C-3CDD-8324249CAE87}"/>
              </a:ext>
            </a:extLst>
          </p:cNvPr>
          <p:cNvSpPr txBox="1"/>
          <p:nvPr/>
        </p:nvSpPr>
        <p:spPr>
          <a:xfrm>
            <a:off x="2234628" y="1785391"/>
            <a:ext cx="4313864" cy="492443"/>
          </a:xfrm>
          <a:prstGeom prst="rect">
            <a:avLst/>
          </a:prstGeom>
          <a:noFill/>
        </p:spPr>
        <p:txBody>
          <a:bodyPr wrap="square" rtlCol="0">
            <a:spAutoFit/>
          </a:bodyPr>
          <a:lstStyle/>
          <a:p>
            <a:pPr algn="ctr"/>
            <a:r>
              <a:rPr lang="el-GR" sz="2600" dirty="0">
                <a:solidFill>
                  <a:srgbClr val="262626"/>
                </a:solidFill>
                <a:latin typeface="+mj-lt"/>
              </a:rPr>
              <a:t>Βιωσιμότητα των ΤΠΕ</a:t>
            </a:r>
          </a:p>
        </p:txBody>
      </p:sp>
      <p:sp>
        <p:nvSpPr>
          <p:cNvPr id="8" name="TextBox 7">
            <a:extLst>
              <a:ext uri="{FF2B5EF4-FFF2-40B4-BE49-F238E27FC236}">
                <a16:creationId xmlns:a16="http://schemas.microsoft.com/office/drawing/2014/main" id="{F196132C-3672-025F-0984-9AC571FA4A3A}"/>
              </a:ext>
            </a:extLst>
          </p:cNvPr>
          <p:cNvSpPr txBox="1"/>
          <p:nvPr/>
        </p:nvSpPr>
        <p:spPr>
          <a:xfrm>
            <a:off x="3344971" y="658696"/>
            <a:ext cx="7407797" cy="584775"/>
          </a:xfrm>
          <a:prstGeom prst="rect">
            <a:avLst/>
          </a:prstGeom>
          <a:noFill/>
        </p:spPr>
        <p:txBody>
          <a:bodyPr wrap="none" rtlCol="0">
            <a:spAutoFit/>
          </a:bodyPr>
          <a:lstStyle/>
          <a:p>
            <a:r>
              <a:rPr lang="el-GR" sz="3200"/>
              <a:t>Εκφάνσεις του Πράσινου Λογισμικού</a:t>
            </a:r>
          </a:p>
        </p:txBody>
      </p:sp>
      <p:sp>
        <p:nvSpPr>
          <p:cNvPr id="9" name="Ορθογώνιο 8">
            <a:extLst>
              <a:ext uri="{FF2B5EF4-FFF2-40B4-BE49-F238E27FC236}">
                <a16:creationId xmlns:a16="http://schemas.microsoft.com/office/drawing/2014/main" id="{266B1BB8-EAFB-8BDF-0F33-E88175DFAB4E}"/>
              </a:ext>
            </a:extLst>
          </p:cNvPr>
          <p:cNvSpPr/>
          <p:nvPr/>
        </p:nvSpPr>
        <p:spPr>
          <a:xfrm>
            <a:off x="6840641" y="1667502"/>
            <a:ext cx="5015883" cy="4838445"/>
          </a:xfrm>
          <a:prstGeom prst="rect">
            <a:avLst/>
          </a:prstGeom>
          <a:noFill/>
          <a:ln w="38100"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l-GR"/>
          </a:p>
        </p:txBody>
      </p:sp>
    </p:spTree>
    <p:extLst>
      <p:ext uri="{BB962C8B-B14F-4D97-AF65-F5344CB8AC3E}">
        <p14:creationId xmlns:p14="http://schemas.microsoft.com/office/powerpoint/2010/main" val="32813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grpId="0" nodeType="afterEffect">
                                  <p:stCondLst>
                                    <p:cond delay="50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par>
                          <p:cTn id="24" fill="hold">
                            <p:stCondLst>
                              <p:cond delay="1000"/>
                            </p:stCondLst>
                            <p:childTnLst>
                              <p:par>
                                <p:cTn id="25" presetID="10" presetClass="entr" presetSubtype="0" fill="hold" grpId="0" nodeType="afterEffect">
                                  <p:stCondLst>
                                    <p:cond delay="50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par>
                          <p:cTn id="28" fill="hold">
                            <p:stCondLst>
                              <p:cond delay="2000"/>
                            </p:stCondLst>
                            <p:childTnLst>
                              <p:par>
                                <p:cTn id="29" presetID="10" presetClass="entr" presetSubtype="0" fill="hold" grpId="0" nodeType="afterEffect">
                                  <p:stCondLst>
                                    <p:cond delay="50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circle(in)">
                                      <p:cBhvr>
                                        <p:cTn id="3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uiExpand="1" build="p"/>
      <p:bldP spid="7"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βάλ 6">
            <a:extLst>
              <a:ext uri="{FF2B5EF4-FFF2-40B4-BE49-F238E27FC236}">
                <a16:creationId xmlns:a16="http://schemas.microsoft.com/office/drawing/2014/main" id="{7E59CA7C-9AF6-BACA-D9D8-8F46E97FC31B}"/>
              </a:ext>
            </a:extLst>
          </p:cNvPr>
          <p:cNvSpPr/>
          <p:nvPr/>
        </p:nvSpPr>
        <p:spPr>
          <a:xfrm>
            <a:off x="2116674" y="1894431"/>
            <a:ext cx="2827116" cy="2416386"/>
          </a:xfrm>
          <a:prstGeom prst="ellipse">
            <a:avLst/>
          </a:prstGeom>
          <a:noFill/>
          <a:ln w="38100">
            <a:solidFill>
              <a:srgbClr val="92D050"/>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l-GR"/>
          </a:p>
        </p:txBody>
      </p:sp>
      <p:sp>
        <p:nvSpPr>
          <p:cNvPr id="8" name="Οβάλ 7">
            <a:extLst>
              <a:ext uri="{FF2B5EF4-FFF2-40B4-BE49-F238E27FC236}">
                <a16:creationId xmlns:a16="http://schemas.microsoft.com/office/drawing/2014/main" id="{86684E62-F9FD-5B7D-2277-5D3CAD11EAB8}"/>
              </a:ext>
            </a:extLst>
          </p:cNvPr>
          <p:cNvSpPr/>
          <p:nvPr/>
        </p:nvSpPr>
        <p:spPr>
          <a:xfrm>
            <a:off x="7974234" y="1879389"/>
            <a:ext cx="2827116" cy="2416386"/>
          </a:xfrm>
          <a:prstGeom prst="ellipse">
            <a:avLst/>
          </a:prstGeom>
          <a:noFill/>
          <a:ln w="38100">
            <a:solidFill>
              <a:srgbClr val="92D050"/>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l-GR"/>
          </a:p>
        </p:txBody>
      </p:sp>
      <p:sp>
        <p:nvSpPr>
          <p:cNvPr id="9" name="TextBox 8">
            <a:extLst>
              <a:ext uri="{FF2B5EF4-FFF2-40B4-BE49-F238E27FC236}">
                <a16:creationId xmlns:a16="http://schemas.microsoft.com/office/drawing/2014/main" id="{CAF974E9-E6BC-1DB9-AB49-164EB895D72D}"/>
              </a:ext>
            </a:extLst>
          </p:cNvPr>
          <p:cNvSpPr txBox="1"/>
          <p:nvPr/>
        </p:nvSpPr>
        <p:spPr>
          <a:xfrm>
            <a:off x="2348687" y="2653467"/>
            <a:ext cx="2344090" cy="830997"/>
          </a:xfrm>
          <a:prstGeom prst="rect">
            <a:avLst/>
          </a:prstGeom>
          <a:noFill/>
        </p:spPr>
        <p:txBody>
          <a:bodyPr wrap="square" rtlCol="0">
            <a:spAutoFit/>
          </a:bodyPr>
          <a:lstStyle/>
          <a:p>
            <a:pPr algn="ctr"/>
            <a:r>
              <a:rPr lang="el-GR" sz="2400">
                <a:solidFill>
                  <a:schemeClr val="tx1">
                    <a:lumMod val="65000"/>
                    <a:lumOff val="35000"/>
                  </a:schemeClr>
                </a:solidFill>
              </a:rPr>
              <a:t>Βιωσιμότητα ΤΠΕ</a:t>
            </a:r>
          </a:p>
        </p:txBody>
      </p:sp>
      <p:sp>
        <p:nvSpPr>
          <p:cNvPr id="10" name="TextBox 9">
            <a:extLst>
              <a:ext uri="{FF2B5EF4-FFF2-40B4-BE49-F238E27FC236}">
                <a16:creationId xmlns:a16="http://schemas.microsoft.com/office/drawing/2014/main" id="{EADC5BF4-ABB6-7380-8D00-4FDD22C5C70F}"/>
              </a:ext>
            </a:extLst>
          </p:cNvPr>
          <p:cNvSpPr txBox="1"/>
          <p:nvPr/>
        </p:nvSpPr>
        <p:spPr>
          <a:xfrm>
            <a:off x="8206246" y="2623381"/>
            <a:ext cx="2344090" cy="830997"/>
          </a:xfrm>
          <a:prstGeom prst="rect">
            <a:avLst/>
          </a:prstGeom>
          <a:noFill/>
        </p:spPr>
        <p:txBody>
          <a:bodyPr wrap="square" rtlCol="0">
            <a:spAutoFit/>
          </a:bodyPr>
          <a:lstStyle/>
          <a:p>
            <a:pPr algn="ctr"/>
            <a:r>
              <a:rPr lang="el-GR" sz="2400">
                <a:solidFill>
                  <a:schemeClr val="tx1">
                    <a:lumMod val="65000"/>
                    <a:lumOff val="35000"/>
                  </a:schemeClr>
                </a:solidFill>
              </a:rPr>
              <a:t>Βιωσιμότητα μέσω των ΤΠΕ</a:t>
            </a:r>
          </a:p>
        </p:txBody>
      </p:sp>
      <p:pic>
        <p:nvPicPr>
          <p:cNvPr id="12" name="Εικόνα 11" descr="Εικόνα που περιέχει κείμενο, ρολόι&#10;&#10;Περιγραφή που δημιουργήθηκε αυτόματα">
            <a:extLst>
              <a:ext uri="{FF2B5EF4-FFF2-40B4-BE49-F238E27FC236}">
                <a16:creationId xmlns:a16="http://schemas.microsoft.com/office/drawing/2014/main" id="{59188102-F871-B7DB-D81B-4B0A01B48389}"/>
              </a:ext>
            </a:extLst>
          </p:cNvPr>
          <p:cNvPicPr>
            <a:picLocks noChangeAspect="1"/>
          </p:cNvPicPr>
          <p:nvPr/>
        </p:nvPicPr>
        <p:blipFill>
          <a:blip r:embed="rId2"/>
          <a:stretch>
            <a:fillRect/>
          </a:stretch>
        </p:blipFill>
        <p:spPr>
          <a:xfrm rot="18907319">
            <a:off x="5295860" y="1891881"/>
            <a:ext cx="2339784" cy="2323983"/>
          </a:xfrm>
          <a:prstGeom prst="rect">
            <a:avLst/>
          </a:prstGeom>
        </p:spPr>
      </p:pic>
      <p:sp>
        <p:nvSpPr>
          <p:cNvPr id="13" name="TextBox 12">
            <a:extLst>
              <a:ext uri="{FF2B5EF4-FFF2-40B4-BE49-F238E27FC236}">
                <a16:creationId xmlns:a16="http://schemas.microsoft.com/office/drawing/2014/main" id="{C2D82540-CB78-9ADB-EDCA-45284B6DF730}"/>
              </a:ext>
            </a:extLst>
          </p:cNvPr>
          <p:cNvSpPr txBox="1"/>
          <p:nvPr/>
        </p:nvSpPr>
        <p:spPr>
          <a:xfrm>
            <a:off x="5009717" y="2191802"/>
            <a:ext cx="3150732" cy="461665"/>
          </a:xfrm>
          <a:prstGeom prst="rect">
            <a:avLst/>
          </a:prstGeom>
          <a:noFill/>
        </p:spPr>
        <p:txBody>
          <a:bodyPr wrap="square" rtlCol="0">
            <a:spAutoFit/>
          </a:bodyPr>
          <a:lstStyle/>
          <a:p>
            <a:r>
              <a:rPr lang="el-GR" sz="2400"/>
              <a:t>Πράσινο λογισμικό</a:t>
            </a:r>
          </a:p>
        </p:txBody>
      </p:sp>
    </p:spTree>
    <p:extLst>
      <p:ext uri="{BB962C8B-B14F-4D97-AF65-F5344CB8AC3E}">
        <p14:creationId xmlns:p14="http://schemas.microsoft.com/office/powerpoint/2010/main" val="145284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DD9A5-5422-7232-484B-9F44F8AB4631}"/>
              </a:ext>
            </a:extLst>
          </p:cNvPr>
          <p:cNvSpPr txBox="1"/>
          <p:nvPr/>
        </p:nvSpPr>
        <p:spPr>
          <a:xfrm>
            <a:off x="3493827" y="504967"/>
            <a:ext cx="7410734" cy="1077218"/>
          </a:xfrm>
          <a:prstGeom prst="rect">
            <a:avLst/>
          </a:prstGeom>
          <a:noFill/>
        </p:spPr>
        <p:txBody>
          <a:bodyPr wrap="square" rtlCol="0">
            <a:spAutoFit/>
          </a:bodyPr>
          <a:lstStyle/>
          <a:p>
            <a:r>
              <a:rPr lang="el-GR" sz="3200">
                <a:latin typeface="+mj-lt"/>
              </a:rPr>
              <a:t>Κατηγοριοποίηση επιπτώσεων της Βιωσιμότητας</a:t>
            </a:r>
          </a:p>
        </p:txBody>
      </p:sp>
      <p:sp>
        <p:nvSpPr>
          <p:cNvPr id="3" name="TextBox 2">
            <a:extLst>
              <a:ext uri="{FF2B5EF4-FFF2-40B4-BE49-F238E27FC236}">
                <a16:creationId xmlns:a16="http://schemas.microsoft.com/office/drawing/2014/main" id="{9A4058F6-5356-39C9-3B94-18E3598B9FA3}"/>
              </a:ext>
            </a:extLst>
          </p:cNvPr>
          <p:cNvSpPr txBox="1"/>
          <p:nvPr/>
        </p:nvSpPr>
        <p:spPr>
          <a:xfrm>
            <a:off x="3493827" y="2033348"/>
            <a:ext cx="8325134" cy="3908762"/>
          </a:xfrm>
          <a:prstGeom prst="rect">
            <a:avLst/>
          </a:prstGeom>
          <a:noFill/>
        </p:spPr>
        <p:txBody>
          <a:bodyPr wrap="square" rtlCol="0">
            <a:spAutoFit/>
          </a:bodyPr>
          <a:lstStyle/>
          <a:p>
            <a:pPr marL="114300" indent="-342900" rtl="0">
              <a:spcBef>
                <a:spcPts val="1200"/>
              </a:spcBef>
              <a:spcAft>
                <a:spcPts val="1200"/>
              </a:spcAft>
              <a:buFont typeface="+mj-lt"/>
              <a:buAutoNum type="arabicPeriod"/>
            </a:pPr>
            <a:r>
              <a:rPr lang="el-GR" sz="1800" b="1" i="0" u="none" strike="noStrike">
                <a:solidFill>
                  <a:srgbClr val="000000"/>
                </a:solidFill>
                <a:effectLst/>
                <a:latin typeface="Calibri" panose="020F0502020204030204" pitchFamily="34" charset="0"/>
                <a:cs typeface="Calibri" panose="020F0502020204030204" pitchFamily="34" charset="0"/>
              </a:rPr>
              <a:t>Πρώτης-τάξης: </a:t>
            </a:r>
            <a:r>
              <a:rPr lang="el-GR" sz="1800" b="0" i="0" u="none" strike="noStrike">
                <a:solidFill>
                  <a:srgbClr val="000000"/>
                </a:solidFill>
                <a:effectLst/>
                <a:latin typeface="Calibri" panose="020F0502020204030204" pitchFamily="34" charset="0"/>
                <a:cs typeface="Calibri" panose="020F0502020204030204" pitchFamily="34" charset="0"/>
              </a:rPr>
              <a:t>Άμεσες επιπτώσεις που προκύπτουν από την χρήση του λογισμικού στο περιβάλλον του (ενεργειακό κόστος, εκπομπές ρύπων από τις υποδομές τις οποίες επηρεάζει</a:t>
            </a:r>
            <a:r>
              <a:rPr lang="en-US" sz="1800" b="0" i="0" u="none" strike="noStrike">
                <a:solidFill>
                  <a:srgbClr val="000000"/>
                </a:solidFill>
                <a:effectLst/>
                <a:latin typeface="Calibri" panose="020F0502020204030204" pitchFamily="34" charset="0"/>
                <a:cs typeface="Calibri" panose="020F0502020204030204" pitchFamily="34" charset="0"/>
              </a:rPr>
              <a:t> </a:t>
            </a:r>
            <a:r>
              <a:rPr lang="el-GR" sz="1800" b="0" i="0" u="none" strike="noStrike">
                <a:solidFill>
                  <a:srgbClr val="000000"/>
                </a:solidFill>
                <a:effectLst/>
                <a:latin typeface="Calibri" panose="020F0502020204030204" pitchFamily="34" charset="0"/>
                <a:cs typeface="Calibri" panose="020F0502020204030204" pitchFamily="34" charset="0"/>
              </a:rPr>
              <a:t>κ.α.). </a:t>
            </a:r>
          </a:p>
          <a:p>
            <a:pPr marL="114300" indent="-342900" rtl="0">
              <a:spcBef>
                <a:spcPts val="1200"/>
              </a:spcBef>
              <a:spcAft>
                <a:spcPts val="1200"/>
              </a:spcAft>
              <a:buFont typeface="+mj-lt"/>
              <a:buAutoNum type="arabicPeriod"/>
            </a:pPr>
            <a:r>
              <a:rPr lang="el-GR" sz="1800" b="1" i="0" u="none" strike="noStrike">
                <a:solidFill>
                  <a:srgbClr val="000000"/>
                </a:solidFill>
                <a:effectLst/>
                <a:latin typeface="Calibri" panose="020F0502020204030204" pitchFamily="34" charset="0"/>
                <a:cs typeface="Calibri" panose="020F0502020204030204" pitchFamily="34" charset="0"/>
              </a:rPr>
              <a:t>Δεύτερης τάξης: </a:t>
            </a:r>
            <a:r>
              <a:rPr lang="el-GR" sz="1800" b="0" i="0" u="none" strike="noStrike">
                <a:solidFill>
                  <a:srgbClr val="000000"/>
                </a:solidFill>
                <a:effectLst/>
                <a:latin typeface="Calibri" panose="020F0502020204030204" pitchFamily="34" charset="0"/>
                <a:cs typeface="Calibri" panose="020F0502020204030204" pitchFamily="34" charset="0"/>
              </a:rPr>
              <a:t>Έμμεσες επιπτώσεις από την χρήση βιώσιμου λογισμικού όπως αλλαγές στην συμπεριφορά των καταναλωτών, βελτίωση της συνολικής κατανάλωσης των συστημάτων στα οποία είναι εγκατεστημένο.</a:t>
            </a:r>
            <a:endParaRPr lang="el-GR">
              <a:effectLst/>
              <a:latin typeface="Calibri" panose="020F0502020204030204" pitchFamily="34" charset="0"/>
              <a:cs typeface="Calibri" panose="020F0502020204030204" pitchFamily="34" charset="0"/>
            </a:endParaRPr>
          </a:p>
          <a:p>
            <a:pPr marL="114300" indent="-342900" rtl="0">
              <a:spcBef>
                <a:spcPts val="1200"/>
              </a:spcBef>
              <a:spcAft>
                <a:spcPts val="1200"/>
              </a:spcAft>
              <a:buFont typeface="+mj-lt"/>
              <a:buAutoNum type="arabicPeriod"/>
            </a:pPr>
            <a:r>
              <a:rPr lang="el-GR" sz="1800" b="1" i="0" u="none" strike="noStrike">
                <a:solidFill>
                  <a:srgbClr val="000000"/>
                </a:solidFill>
                <a:effectLst/>
                <a:latin typeface="Calibri" panose="020F0502020204030204" pitchFamily="34" charset="0"/>
                <a:cs typeface="Calibri" panose="020F0502020204030204" pitchFamily="34" charset="0"/>
              </a:rPr>
              <a:t>Τρίτης τάξης: </a:t>
            </a:r>
            <a:r>
              <a:rPr lang="el-GR" sz="1800" b="0" i="0" u="none" strike="noStrike">
                <a:solidFill>
                  <a:srgbClr val="000000"/>
                </a:solidFill>
                <a:effectLst/>
                <a:latin typeface="Calibri" panose="020F0502020204030204" pitchFamily="34" charset="0"/>
                <a:cs typeface="Calibri" panose="020F0502020204030204" pitchFamily="34" charset="0"/>
              </a:rPr>
              <a:t>Επιπτώσεις προσαρμογής. Η αυξημένη αποδοτικότητα του λογισμικού και των συστημάτων οδηγεί σε αύξηση της χρήσης αυτών, γεγονός το όποιο με τη σειρά του οδηγεί αναπόφευκτα σε αυξημένο ενεργειακό κόστος και κατανάλωση πόρων.</a:t>
            </a:r>
            <a:endParaRPr lang="el-GR">
              <a:effectLst/>
              <a:latin typeface="Calibri" panose="020F0502020204030204" pitchFamily="34" charset="0"/>
              <a:cs typeface="Calibri" panose="020F0502020204030204" pitchFamily="34" charset="0"/>
            </a:endParaRPr>
          </a:p>
          <a:p>
            <a:endParaRPr lang="el-GR"/>
          </a:p>
        </p:txBody>
      </p:sp>
    </p:spTree>
    <p:extLst>
      <p:ext uri="{BB962C8B-B14F-4D97-AF65-F5344CB8AC3E}">
        <p14:creationId xmlns:p14="http://schemas.microsoft.com/office/powerpoint/2010/main" val="111317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E7D0D9-E3F3-EB35-0A2E-4EE88849712C}"/>
              </a:ext>
            </a:extLst>
          </p:cNvPr>
          <p:cNvPicPr>
            <a:picLocks noChangeAspect="1"/>
          </p:cNvPicPr>
          <p:nvPr/>
        </p:nvPicPr>
        <p:blipFill>
          <a:blip r:embed="rId2"/>
          <a:stretch>
            <a:fillRect/>
          </a:stretch>
        </p:blipFill>
        <p:spPr>
          <a:xfrm>
            <a:off x="7920806" y="440240"/>
            <a:ext cx="3562590" cy="1375897"/>
          </a:xfrm>
          <a:prstGeom prst="rect">
            <a:avLst/>
          </a:prstGeom>
        </p:spPr>
      </p:pic>
      <p:sp>
        <p:nvSpPr>
          <p:cNvPr id="2" name="Τίτλος 1">
            <a:extLst>
              <a:ext uri="{FF2B5EF4-FFF2-40B4-BE49-F238E27FC236}">
                <a16:creationId xmlns:a16="http://schemas.microsoft.com/office/drawing/2014/main" id="{AA46D460-3E6F-4674-FB9D-A74D569A6C0E}"/>
              </a:ext>
            </a:extLst>
          </p:cNvPr>
          <p:cNvSpPr>
            <a:spLocks noGrp="1"/>
          </p:cNvSpPr>
          <p:nvPr>
            <p:ph type="title"/>
          </p:nvPr>
        </p:nvSpPr>
        <p:spPr>
          <a:xfrm>
            <a:off x="2978853" y="741113"/>
            <a:ext cx="8911687" cy="1280890"/>
          </a:xfrm>
        </p:spPr>
        <p:txBody>
          <a:bodyPr/>
          <a:lstStyle/>
          <a:p>
            <a:r>
              <a:rPr lang="el-GR"/>
              <a:t>Βιωσιμότητα των ΤΠΕ</a:t>
            </a:r>
          </a:p>
        </p:txBody>
      </p:sp>
      <p:sp>
        <p:nvSpPr>
          <p:cNvPr id="3" name="Θέση περιεχομένου 2">
            <a:extLst>
              <a:ext uri="{FF2B5EF4-FFF2-40B4-BE49-F238E27FC236}">
                <a16:creationId xmlns:a16="http://schemas.microsoft.com/office/drawing/2014/main" id="{2D1DCF29-D8E3-B0BA-D60E-00344F0C02C5}"/>
              </a:ext>
            </a:extLst>
          </p:cNvPr>
          <p:cNvSpPr>
            <a:spLocks noGrp="1"/>
          </p:cNvSpPr>
          <p:nvPr>
            <p:ph sz="half" idx="1"/>
          </p:nvPr>
        </p:nvSpPr>
        <p:spPr>
          <a:xfrm>
            <a:off x="2978853" y="2227868"/>
            <a:ext cx="9213147" cy="3777622"/>
          </a:xfrm>
        </p:spPr>
        <p:txBody>
          <a:bodyPr>
            <a:normAutofit fontScale="92500" lnSpcReduction="10000"/>
          </a:bodyPr>
          <a:lstStyle/>
          <a:p>
            <a:r>
              <a:rPr lang="el-GR" sz="2400" b="0" i="0" u="none" strike="noStrike" dirty="0">
                <a:effectLst/>
              </a:rPr>
              <a:t>Πώς συνδυάζουμε έμπρακτα την οικολογία με την Τεχνολογία Λογισμικού;</a:t>
            </a:r>
          </a:p>
          <a:p>
            <a:pPr marL="0" indent="0">
              <a:buNone/>
            </a:pPr>
            <a:endParaRPr lang="el-GR" sz="2400" b="0" i="0" u="none" strike="noStrike" dirty="0">
              <a:effectLst/>
            </a:endParaRPr>
          </a:p>
          <a:p>
            <a:r>
              <a:rPr lang="el-GR" sz="2400" dirty="0"/>
              <a:t>Η βιωσιμότητα μπορεί να απαντηθεί  σε κάθε στάδιο της ανάπτυξής του λογισμικού.</a:t>
            </a:r>
          </a:p>
          <a:p>
            <a:pPr marL="0" indent="0">
              <a:buNone/>
            </a:pPr>
            <a:endParaRPr lang="el-GR" sz="2400" b="0" i="0" u="none" strike="noStrike" dirty="0">
              <a:effectLst/>
            </a:endParaRPr>
          </a:p>
          <a:p>
            <a:r>
              <a:rPr lang="el-GR" sz="2400" b="0" i="0" u="none" strike="noStrike" dirty="0">
                <a:effectLst/>
              </a:rPr>
              <a:t>Σε ποια στάδια απαιτείται ποσοτικοποίηση;</a:t>
            </a:r>
          </a:p>
          <a:p>
            <a:pPr marL="0" indent="0">
              <a:buNone/>
            </a:pPr>
            <a:endParaRPr lang="el-GR" sz="2400" b="0" i="0" u="none" strike="noStrike" dirty="0">
              <a:effectLst/>
            </a:endParaRPr>
          </a:p>
          <a:p>
            <a:r>
              <a:rPr lang="el-GR" sz="2400" b="0" i="0" u="none" strike="noStrike" dirty="0">
                <a:effectLst/>
              </a:rPr>
              <a:t>Τι πρέπει να γνωρίζουν οι προγραμματιστές;</a:t>
            </a:r>
            <a:endParaRPr lang="el-GR" sz="2400" dirty="0"/>
          </a:p>
        </p:txBody>
      </p:sp>
    </p:spTree>
    <p:extLst>
      <p:ext uri="{BB962C8B-B14F-4D97-AF65-F5344CB8AC3E}">
        <p14:creationId xmlns:p14="http://schemas.microsoft.com/office/powerpoint/2010/main" val="230207408"/>
      </p:ext>
    </p:extLst>
  </p:cSld>
  <p:clrMapOvr>
    <a:masterClrMapping/>
  </p:clrMapOvr>
</p:sld>
</file>

<file path=ppt/theme/theme1.xml><?xml version="1.0" encoding="utf-8"?>
<a:theme xmlns:a="http://schemas.openxmlformats.org/drawingml/2006/main" name="Θρόισμα">
  <a:themeElements>
    <a:clrScheme name="Θρόισμα">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8150DBA353A84DBDEAC9C7A840784C" ma:contentTypeVersion="12" ma:contentTypeDescription="Create a new document." ma:contentTypeScope="" ma:versionID="587e3d3a4f0df01a427426b59193ca9f">
  <xsd:schema xmlns:xsd="http://www.w3.org/2001/XMLSchema" xmlns:xs="http://www.w3.org/2001/XMLSchema" xmlns:p="http://schemas.microsoft.com/office/2006/metadata/properties" xmlns:ns3="793ab328-6a40-41e8-b2cf-af12ada22b93" xmlns:ns4="281abd2b-2e7f-4a76-9878-be2b7e3db995" targetNamespace="http://schemas.microsoft.com/office/2006/metadata/properties" ma:root="true" ma:fieldsID="66504573ab7d68388f80270ea2407356" ns3:_="" ns4:_="">
    <xsd:import namespace="793ab328-6a40-41e8-b2cf-af12ada22b93"/>
    <xsd:import namespace="281abd2b-2e7f-4a76-9878-be2b7e3db99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ab328-6a40-41e8-b2cf-af12ada22b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81abd2b-2e7f-4a76-9878-be2b7e3db9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2F925C-A153-4671-AFD8-5099566F9ED3}">
  <ds:schemaRefs>
    <ds:schemaRef ds:uri="281abd2b-2e7f-4a76-9878-be2b7e3db995"/>
    <ds:schemaRef ds:uri="793ab328-6a40-41e8-b2cf-af12ada22b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97B060-2D69-4B79-AB3C-BF0F74AB90E7}">
  <ds:schemaRefs>
    <ds:schemaRef ds:uri="http://schemas.microsoft.com/sharepoint/v3/contenttype/forms"/>
  </ds:schemaRefs>
</ds:datastoreItem>
</file>

<file path=customXml/itemProps3.xml><?xml version="1.0" encoding="utf-8"?>
<ds:datastoreItem xmlns:ds="http://schemas.openxmlformats.org/officeDocument/2006/customXml" ds:itemID="{D6792096-BC18-4463-A8B8-1CDDE12CE4CC}">
  <ds:schemaRefs>
    <ds:schemaRef ds:uri="http://purl.org/dc/dcmitype/"/>
    <ds:schemaRef ds:uri="http://schemas.microsoft.com/office/2006/documentManagement/types"/>
    <ds:schemaRef ds:uri="http://www.w3.org/XML/1998/namespace"/>
    <ds:schemaRef ds:uri="http://purl.org/dc/elements/1.1/"/>
    <ds:schemaRef ds:uri="http://schemas.openxmlformats.org/package/2006/metadata/core-properties"/>
    <ds:schemaRef ds:uri="793ab328-6a40-41e8-b2cf-af12ada22b93"/>
    <ds:schemaRef ds:uri="281abd2b-2e7f-4a76-9878-be2b7e3db995"/>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83</TotalTime>
  <Words>1988</Words>
  <Application>Microsoft Office PowerPoint</Application>
  <PresentationFormat>Widescreen</PresentationFormat>
  <Paragraphs>216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Century Gothic</vt:lpstr>
      <vt:lpstr>Helvetica Neue</vt:lpstr>
      <vt:lpstr>Wingdings</vt:lpstr>
      <vt:lpstr>Wingdings 3</vt:lpstr>
      <vt:lpstr>Θρόισμα</vt:lpstr>
      <vt:lpstr>PowerPoint Presentation</vt:lpstr>
      <vt:lpstr>Σε αυτήν την παρουσίαση:</vt:lpstr>
      <vt:lpstr>Βιωσιμότητα: όχι μόνον περιβαλλοντικό ζήτημα</vt:lpstr>
      <vt:lpstr>PowerPoint Presentation</vt:lpstr>
      <vt:lpstr>Τι είναι το Πράσινο Λογισμικό;</vt:lpstr>
      <vt:lpstr>Βιωσιμότητα μέσω των ΤΠΕ </vt:lpstr>
      <vt:lpstr>PowerPoint Presentation</vt:lpstr>
      <vt:lpstr>PowerPoint Presentation</vt:lpstr>
      <vt:lpstr>Βιωσιμότητα των ΤΠΕ</vt:lpstr>
      <vt:lpstr>Ο ρόλος της τεχνολογίας λογισμικού </vt:lpstr>
      <vt:lpstr>Green Service-Level Agreements (GreenSLAs)</vt:lpstr>
      <vt:lpstr>Green Service-Level Agreements (GreenSLAs)</vt:lpstr>
      <vt:lpstr>KobrA</vt:lpstr>
      <vt:lpstr>Δομική Όψη</vt:lpstr>
      <vt:lpstr>Λειτουργική Όψη</vt:lpstr>
      <vt:lpstr>Συμπεριφορική Όψη</vt:lpstr>
      <vt:lpstr>Βιωσιμότητα και σύγκρουση απαιτήσεων</vt:lpstr>
      <vt:lpstr>Διαφορές δύο συστημάτων πριν και μετά το refactoring</vt:lpstr>
      <vt:lpstr>Βιωσιμότητα ή Συντηρησιμότητα;</vt:lpstr>
      <vt:lpstr>Βιωσιμότητα λογισμικού: Domain-specific ή Domain-independent;</vt:lpstr>
      <vt:lpstr>Βιωσιμότητα μέσω των ΤΠΕ</vt:lpstr>
      <vt:lpstr>Μετρικές αντικτύπου του πράσινου λογισμικού</vt:lpstr>
      <vt:lpstr>Παγκόσμια κατανάλωση ενέργειας των ΤΠΕ</vt:lpstr>
      <vt:lpstr>Επίδραση της ανάπτυξης των ΤΠΕ στην οικονομία και στην βιωσιμότητα</vt:lpstr>
      <vt:lpstr>Αποδοτικότητα Κατανάλωσης Λογισμικού </vt:lpstr>
      <vt:lpstr>Σύγκριση Εφαρμογών Όμοιου Πεδίου και Βιωσιμότητα στη Διάσταση των Χρηστών</vt:lpstr>
      <vt:lpstr>PowerPoint Presentation</vt:lpstr>
      <vt:lpstr>Συμπεράσματα Σύγκρισης</vt:lpstr>
      <vt:lpstr>Λύσεις και καθοριστικοί παράγοντες βιωσιμότητας λογισμικού</vt:lpstr>
      <vt:lpstr>Ανακεφαλαίωση</vt:lpstr>
      <vt:lpstr>Δυσκολίες στην υιοθέτηση βιώσιμων λύσεων</vt:lpstr>
      <vt:lpstr>Τελικά συμπεράσματα και παρατηρήσεις</vt:lpstr>
      <vt:lpstr>Το μέλλον του πράσινου λογισμικού</vt:lpstr>
      <vt:lpstr>Βιβλιογραφία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Software</dc:title>
  <dc:creator>p3170045@aueb.gr</dc:creator>
  <cp:lastModifiedBy>FILIPPOS DOURACHALIS</cp:lastModifiedBy>
  <cp:revision>4</cp:revision>
  <dcterms:created xsi:type="dcterms:W3CDTF">2022-12-02T07:22:37Z</dcterms:created>
  <dcterms:modified xsi:type="dcterms:W3CDTF">2022-12-11T12:58:19Z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0x010100AC8150DBA353A84DBDEAC9C7A840784C</vt:lpwstr>
  </property>
</Properties>
</file>