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77" r:id="rId6"/>
    <p:sldId id="257" r:id="rId7"/>
    <p:sldId id="265" r:id="rId8"/>
    <p:sldId id="262" r:id="rId9"/>
    <p:sldId id="264" r:id="rId10"/>
    <p:sldId id="272" r:id="rId11"/>
    <p:sldId id="271" r:id="rId12"/>
    <p:sldId id="276" r:id="rId13"/>
    <p:sldId id="274" r:id="rId14"/>
    <p:sldId id="279" r:id="rId15"/>
    <p:sldId id="263" r:id="rId16"/>
    <p:sldId id="275" r:id="rId17"/>
    <p:sldId id="27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EEEB51-03D6-86CC-09F5-5F4A4F506CDC}" name="CHRISTOS ARGYROPOULOS" initials="CA" userId="S::ch.argyropoulos@aueb.gr::e2a28506-c97e-4801-a7b5-1222ab26886c" providerId="AD"/>
  <p188:author id="{124A00B9-A16D-6650-091A-11B301467FFC}" name="FILIPPOS DOURACHALIS" initials="FD" userId="FILIPPOS DOURACHALI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78"/>
    <a:srgbClr val="00E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639D2-4C4C-E9E9-E1C8-EE8A82B992F8}" v="209" dt="2022-12-14T16:34:41.347"/>
    <p1510:client id="{91BB8705-84B7-3436-3138-0688F3FA1807}" v="1711" dt="2022-12-14T02:48:44.498"/>
    <p1510:client id="{95A01172-D982-BC68-0F59-FCB40F16B6CA}" v="122" dt="2022-12-14T23:59:49.530"/>
    <p1510:client id="{A0A6139E-C52F-4D7E-B392-A29000C13A78}" v="2811" dt="2022-12-15T00:03:34.538"/>
    <p1510:client id="{ACA04EA6-C039-0916-7E1F-6D648EA5B941}" v="2" dt="2022-12-14T16:35:47.809"/>
    <p1510:client id="{B6F5BFFA-0710-FF07-A04B-5854CA06BC9C}" v="197" dt="2022-12-14T16:57:54.876"/>
    <p1510:client id="{DEBF05B4-73B0-409E-9E47-EE6A45EDFCD6}" v="343" vWet="345" dt="2022-12-14T00:18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405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8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fb.com/news/2021/12/taking-action-against-surveillance-for-hire/" TargetMode="External"/><Relationship Id="rId7" Type="http://schemas.openxmlformats.org/officeDocument/2006/relationships/hyperlink" Target="https://tryhackme.com/room/metasploitintro" TargetMode="External"/><Relationship Id="rId2" Type="http://schemas.openxmlformats.org/officeDocument/2006/relationships/hyperlink" Target="https://citizenlab.ca/2021/12/pegasus-vs-predator-dissidents-doubly-infected-iphone-reveals-cytrox-mercenary-spyw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tfabric.com/blogs/alien_the_story_of_cerberus_demise.html" TargetMode="External"/><Relationship Id="rId5" Type="http://schemas.openxmlformats.org/officeDocument/2006/relationships/hyperlink" Target="https://www.nytimes.com/interactive/2022/12/08/us/politics/intellexa-commercial-proposal.html" TargetMode="External"/><Relationship Id="rId4" Type="http://schemas.openxmlformats.org/officeDocument/2006/relationships/hyperlink" Target="https://main.whoisxmlapi.com/threat-reports/predator-surveillance-software-may-not-be-lawful-at-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124D-196F-9F22-4D5F-9745E6CC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The inner workings of “Predator”</a:t>
            </a:r>
            <a:endParaRPr lang="el-GR" sz="610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erson's fac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04D27DC9-133B-B3AB-9687-EB1BA788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7"/>
          <a:stretch/>
        </p:blipFill>
        <p:spPr>
          <a:xfrm>
            <a:off x="7203354" y="1079601"/>
            <a:ext cx="4556786" cy="2023751"/>
          </a:xfrm>
          <a:prstGeom prst="rect">
            <a:avLst/>
          </a:prstGeom>
          <a:effectLst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99CF546-37A6-616A-2DE7-FA462B262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364" y="5347689"/>
            <a:ext cx="3649809" cy="86142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DOURACHALIS FILIPPOS</a:t>
            </a:r>
          </a:p>
          <a:p>
            <a:r>
              <a:rPr lang="en-US" dirty="0">
                <a:solidFill>
                  <a:schemeClr val="bg2"/>
                </a:solidFill>
              </a:rPr>
              <a:t>ARGYROPOULOS CHRISTOS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2F173C5-363A-2ECA-5775-1C29ECABD5C4}"/>
              </a:ext>
            </a:extLst>
          </p:cNvPr>
          <p:cNvSpPr txBox="1">
            <a:spLocks/>
          </p:cNvSpPr>
          <p:nvPr/>
        </p:nvSpPr>
        <p:spPr>
          <a:xfrm>
            <a:off x="6641921" y="3450045"/>
            <a:ext cx="5356968" cy="13790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400" dirty="0">
                <a:solidFill>
                  <a:schemeClr val="bg2"/>
                </a:solidFill>
              </a:rPr>
              <a:t>Cybersecurity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Technologies &amp; governance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Full-time 2022-2023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F79-FF4D-4D0C-98D6-8344D15B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90" y="308944"/>
            <a:ext cx="5537213" cy="940455"/>
          </a:xfrm>
        </p:spPr>
        <p:txBody>
          <a:bodyPr/>
          <a:lstStyle/>
          <a:p>
            <a:r>
              <a:rPr lang="en-US"/>
              <a:t>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79FB-54FB-2F80-5F36-A87F262D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4" y="1334050"/>
            <a:ext cx="10470541" cy="22123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j-lt"/>
                <a:cs typeface="+mj-lt"/>
              </a:rPr>
              <a:t>Imports Predator configuration from the interpreter’s </a:t>
            </a:r>
            <a:r>
              <a:rPr lang="en-US" dirty="0" err="1">
                <a:ea typeface="+mj-lt"/>
                <a:cs typeface="+mj-lt"/>
              </a:rPr>
              <a:t>predconfig</a:t>
            </a:r>
            <a:r>
              <a:rPr lang="en-US" dirty="0">
                <a:ea typeface="+mj-lt"/>
                <a:cs typeface="+mj-lt"/>
              </a:rPr>
              <a:t> module</a:t>
            </a:r>
          </a:p>
          <a:p>
            <a:r>
              <a:rPr lang="en-US" dirty="0">
                <a:ea typeface="+mj-lt"/>
                <a:cs typeface="+mj-lt"/>
              </a:rPr>
              <a:t>Wipes device’s crash logs to avoid detection </a:t>
            </a:r>
          </a:p>
          <a:p>
            <a:r>
              <a:rPr lang="en-US" dirty="0">
                <a:ea typeface="+mj-lt"/>
                <a:cs typeface="+mj-lt"/>
              </a:rPr>
              <a:t>Downloads a configuration file</a:t>
            </a:r>
          </a:p>
          <a:p>
            <a:r>
              <a:rPr lang="en-US" dirty="0">
                <a:ea typeface="+mj-lt"/>
                <a:cs typeface="+mj-lt"/>
              </a:rPr>
              <a:t>Stores additional python modules and native ELF binaries in </a:t>
            </a:r>
            <a:r>
              <a:rPr lang="en-US" dirty="0" err="1">
                <a:ea typeface="+mj-lt"/>
                <a:cs typeface="+mj-lt"/>
              </a:rPr>
              <a:t>fs.db</a:t>
            </a:r>
            <a:r>
              <a:rPr lang="en-US" dirty="0">
                <a:ea typeface="+mj-lt"/>
                <a:cs typeface="+mj-lt"/>
              </a:rPr>
              <a:t> (SQLite Database) located at DB_FILE configuration parameter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Sqlimper</a:t>
            </a:r>
            <a:r>
              <a:rPr lang="en-US" dirty="0">
                <a:ea typeface="+mj-lt"/>
                <a:cs typeface="+mj-lt"/>
              </a:rPr>
              <a:t> module interacts with the database storing files</a:t>
            </a:r>
            <a:r>
              <a:rPr lang="el-GR" dirty="0">
                <a:ea typeface="+mj-lt"/>
                <a:cs typeface="+mj-lt"/>
              </a:rPr>
              <a:t>. </a:t>
            </a:r>
            <a:r>
              <a:rPr lang="en-US" dirty="0">
                <a:ea typeface="+mj-lt"/>
                <a:cs typeface="+mj-lt"/>
              </a:rPr>
              <a:t>Database table contains two columns: </a:t>
            </a:r>
            <a:r>
              <a:rPr lang="en-US" i="1" dirty="0" err="1">
                <a:ea typeface="+mj-lt"/>
                <a:cs typeface="+mj-lt"/>
              </a:rPr>
              <a:t>file_hash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and </a:t>
            </a:r>
            <a:r>
              <a:rPr lang="en-US" i="1" dirty="0" err="1">
                <a:ea typeface="+mj-lt"/>
                <a:cs typeface="+mj-lt"/>
              </a:rPr>
              <a:t>file_data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3BFE7-F074-66F2-CA02-E7A1ED3A9464}"/>
              </a:ext>
            </a:extLst>
          </p:cNvPr>
          <p:cNvSpPr txBox="1"/>
          <p:nvPr/>
        </p:nvSpPr>
        <p:spPr>
          <a:xfrm>
            <a:off x="1667829" y="3759072"/>
            <a:ext cx="1927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E678"/>
                </a:solidFill>
              </a:rPr>
              <a:t>Android</a:t>
            </a:r>
            <a:endParaRPr lang="el-GR" sz="2200" b="1">
              <a:solidFill>
                <a:srgbClr val="00E67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5108A-E961-2388-1682-0550E98E53B2}"/>
              </a:ext>
            </a:extLst>
          </p:cNvPr>
          <p:cNvSpPr txBox="1"/>
          <p:nvPr/>
        </p:nvSpPr>
        <p:spPr>
          <a:xfrm>
            <a:off x="7995234" y="3764722"/>
            <a:ext cx="120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</a:schemeClr>
                </a:solidFill>
              </a:rPr>
              <a:t>iOS</a:t>
            </a:r>
            <a:endParaRPr lang="el-GR" sz="2200" b="1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57C83A4-90A9-B762-2E66-D4D4DB69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90" y="3704345"/>
            <a:ext cx="458723" cy="45872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97EA911-CF9B-E694-5B70-96914525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31" y="3761099"/>
            <a:ext cx="357998" cy="357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078D7B-1794-C383-FBCB-2074E77AB989}"/>
              </a:ext>
            </a:extLst>
          </p:cNvPr>
          <p:cNvSpPr txBox="1">
            <a:spLocks/>
          </p:cNvSpPr>
          <p:nvPr/>
        </p:nvSpPr>
        <p:spPr>
          <a:xfrm>
            <a:off x="657614" y="4319303"/>
            <a:ext cx="4949636" cy="2124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Downloads next spyware stages from the server (config's INS_URL: </a:t>
            </a:r>
            <a:br>
              <a:rPr lang="en-US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https://egyqaz[.]com/)</a:t>
            </a: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No persistence mechanism exists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57D1F0-B6A3-CE92-9FF8-6510E3F27086}"/>
              </a:ext>
            </a:extLst>
          </p:cNvPr>
          <p:cNvSpPr txBox="1">
            <a:spLocks/>
          </p:cNvSpPr>
          <p:nvPr/>
        </p:nvSpPr>
        <p:spPr>
          <a:xfrm>
            <a:off x="5886347" y="4261793"/>
            <a:ext cx="5534679" cy="259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>
                <a:ea typeface="+mj-lt"/>
                <a:cs typeface="+mj-lt"/>
              </a:rPr>
              <a:t>Downloads next spyware stages from the server (config's INS_URL: </a:t>
            </a:r>
            <a:r>
              <a:rPr lang="en-US" sz="1800" i="1">
                <a:ea typeface="+mj-lt"/>
                <a:cs typeface="+mj-lt"/>
              </a:rPr>
              <a:t>https://bity[.]ws)</a:t>
            </a:r>
            <a:endParaRPr lang="en-US" sz="1800">
              <a:ea typeface="+mj-lt"/>
              <a:cs typeface="+mj-lt"/>
            </a:endParaRPr>
          </a:p>
          <a:p>
            <a:r>
              <a:rPr lang="en-US" sz="1800">
                <a:ea typeface="+mj-lt"/>
                <a:cs typeface="+mj-lt"/>
              </a:rPr>
              <a:t>Downloads “Nahum”, a shortcuts automation payload from the C2 server for persistence</a:t>
            </a:r>
            <a:endParaRPr lang="en-US"/>
          </a:p>
          <a:p>
            <a:pPr indent="-342900"/>
            <a:r>
              <a:rPr lang="en-US" sz="1800">
                <a:ea typeface="+mj-lt"/>
                <a:cs typeface="+mj-lt"/>
              </a:rPr>
              <a:t>Downloads an iOS profile from the C2 server to disable the display of automation notifications</a:t>
            </a:r>
          </a:p>
          <a:p>
            <a:pPr indent="-342900"/>
            <a:r>
              <a:rPr lang="en-US" sz="1800">
                <a:ea typeface="+mj-lt"/>
                <a:cs typeface="+mj-lt"/>
              </a:rPr>
              <a:t>Downloads binaries called </a:t>
            </a:r>
            <a:r>
              <a:rPr lang="en-US" sz="1800" err="1">
                <a:ea typeface="+mj-lt"/>
                <a:cs typeface="+mj-lt"/>
              </a:rPr>
              <a:t>takePhoto</a:t>
            </a:r>
            <a:r>
              <a:rPr lang="en-US" sz="1800">
                <a:ea typeface="+mj-lt"/>
                <a:cs typeface="+mj-lt"/>
              </a:rPr>
              <a:t>, </a:t>
            </a:r>
            <a:r>
              <a:rPr lang="en-US" sz="1800" err="1">
                <a:ea typeface="+mj-lt"/>
                <a:cs typeface="+mj-lt"/>
              </a:rPr>
              <a:t>agent.dylib</a:t>
            </a:r>
            <a:r>
              <a:rPr lang="en-US" sz="1800">
                <a:ea typeface="+mj-lt"/>
                <a:cs typeface="+mj-lt"/>
              </a:rPr>
              <a:t>, inject, hooker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>
              <a:ea typeface="+mj-lt"/>
              <a:cs typeface="+mj-lt"/>
            </a:endParaRPr>
          </a:p>
          <a:p>
            <a:pPr marL="800100" lvl="1" indent="-342900">
              <a:buFont typeface="Wingdings 3" charset="2"/>
              <a:buAutoNum type="alphaLcParenR"/>
            </a:pPr>
            <a:endParaRPr lang="en-US" sz="1600"/>
          </a:p>
          <a:p>
            <a:pPr marL="800100" lvl="1" indent="-342900">
              <a:buFont typeface="Century Gothic" panose="020B0502020202020204"/>
              <a:buAutoNum type="alphaLcParenR"/>
            </a:pP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1D988-639C-EB5C-7A01-21DC2C3D5C60}"/>
              </a:ext>
            </a:extLst>
          </p:cNvPr>
          <p:cNvSpPr txBox="1"/>
          <p:nvPr/>
        </p:nvSpPr>
        <p:spPr>
          <a:xfrm>
            <a:off x="1667829" y="3768904"/>
            <a:ext cx="1927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E678"/>
                </a:solidFill>
              </a:rPr>
              <a:t>Android</a:t>
            </a:r>
            <a:endParaRPr lang="el-GR" sz="2200" b="1" dirty="0">
              <a:solidFill>
                <a:srgbClr val="00E678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B292BEA-E84B-4720-6F2A-BD741ED3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90" y="3714177"/>
            <a:ext cx="458723" cy="4587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11A0E7-8431-4532-510B-9A374205DB1A}"/>
              </a:ext>
            </a:extLst>
          </p:cNvPr>
          <p:cNvSpPr txBox="1">
            <a:spLocks/>
          </p:cNvSpPr>
          <p:nvPr/>
        </p:nvSpPr>
        <p:spPr>
          <a:xfrm>
            <a:off x="5886347" y="4271625"/>
            <a:ext cx="5534679" cy="259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ea typeface="+mj-lt"/>
                <a:cs typeface="+mj-lt"/>
              </a:rPr>
              <a:t>Downloads next spyware stages from the server (config's INS_URL: </a:t>
            </a:r>
            <a:r>
              <a:rPr lang="en-US" sz="1800" i="1" dirty="0">
                <a:ea typeface="+mj-lt"/>
                <a:cs typeface="+mj-lt"/>
              </a:rPr>
              <a:t>https://bity[.]ws)</a:t>
            </a:r>
            <a:endParaRPr lang="en-US" sz="1800" dirty="0">
              <a:ea typeface="+mj-lt"/>
              <a:cs typeface="+mj-lt"/>
            </a:endParaRPr>
          </a:p>
          <a:p>
            <a:r>
              <a:rPr lang="en-US" sz="1800" dirty="0">
                <a:ea typeface="+mj-lt"/>
                <a:cs typeface="+mj-lt"/>
              </a:rPr>
              <a:t>Downloads “Nahum”, a shortcuts automation payload from the C2 server for persistence</a:t>
            </a:r>
            <a:endParaRPr lang="en-US" dirty="0"/>
          </a:p>
          <a:p>
            <a:pPr indent="-342900"/>
            <a:r>
              <a:rPr lang="en-US" sz="1800" dirty="0">
                <a:ea typeface="+mj-lt"/>
                <a:cs typeface="+mj-lt"/>
              </a:rPr>
              <a:t>Downloads an iOS profile from the C2 server to disable the display of automation notifications</a:t>
            </a:r>
          </a:p>
          <a:p>
            <a:pPr indent="-342900"/>
            <a:r>
              <a:rPr lang="en-US" sz="1800" dirty="0">
                <a:ea typeface="+mj-lt"/>
                <a:cs typeface="+mj-lt"/>
              </a:rPr>
              <a:t>Downloads binaries called </a:t>
            </a:r>
            <a:r>
              <a:rPr lang="en-US" sz="1800" dirty="0" err="1">
                <a:ea typeface="+mj-lt"/>
                <a:cs typeface="+mj-lt"/>
              </a:rPr>
              <a:t>takePhoto</a:t>
            </a:r>
            <a:r>
              <a:rPr lang="en-US" sz="1800" dirty="0">
                <a:ea typeface="+mj-lt"/>
                <a:cs typeface="+mj-lt"/>
              </a:rPr>
              <a:t>, </a:t>
            </a:r>
            <a:r>
              <a:rPr lang="en-US" sz="1800" dirty="0" err="1">
                <a:ea typeface="+mj-lt"/>
                <a:cs typeface="+mj-lt"/>
              </a:rPr>
              <a:t>agent.dylib</a:t>
            </a:r>
            <a:r>
              <a:rPr lang="en-US" sz="1800" dirty="0">
                <a:ea typeface="+mj-lt"/>
                <a:cs typeface="+mj-lt"/>
              </a:rPr>
              <a:t>, inject, hooker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>
              <a:ea typeface="+mj-lt"/>
              <a:cs typeface="+mj-lt"/>
            </a:endParaRPr>
          </a:p>
          <a:p>
            <a:pPr marL="800100" lvl="1" indent="-342900">
              <a:buFont typeface="Wingdings 3" charset="2"/>
              <a:buAutoNum type="alphaLcParenR"/>
            </a:pPr>
            <a:endParaRPr lang="en-US" sz="1600" dirty="0"/>
          </a:p>
          <a:p>
            <a:pPr marL="800100" lvl="1" indent="-342900">
              <a:buFont typeface="Century Gothic" panose="020B0502020202020204"/>
              <a:buAutoNum type="alphaL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03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02A3C1-3FF9-785C-8BF0-848AE70A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3724"/>
            <a:ext cx="9404723" cy="858846"/>
          </a:xfrm>
        </p:spPr>
        <p:txBody>
          <a:bodyPr/>
          <a:lstStyle/>
          <a:p>
            <a:r>
              <a:rPr lang="en-US" dirty="0"/>
              <a:t>Persistence: Overview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133622-DCF1-227D-D387-96088CE0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3832"/>
            <a:ext cx="5784186" cy="523567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200" dirty="0">
                <a:ea typeface="+mj-lt"/>
                <a:cs typeface="+mj-lt"/>
              </a:rPr>
              <a:t>Takes advantage of the iOS built-in </a:t>
            </a:r>
            <a:r>
              <a:rPr lang="en-US" sz="2200" b="1" dirty="0">
                <a:ea typeface="+mj-lt"/>
                <a:cs typeface="+mj-lt"/>
              </a:rPr>
              <a:t>shortcuts automation feature</a:t>
            </a:r>
            <a:r>
              <a:rPr lang="en-US" sz="2200" dirty="0">
                <a:ea typeface="+mj-lt"/>
                <a:cs typeface="+mj-lt"/>
              </a:rPr>
              <a:t>. </a:t>
            </a:r>
            <a:endParaRPr lang="el-GR" sz="2200" dirty="0">
              <a:ea typeface="+mj-lt"/>
              <a:cs typeface="+mj-lt"/>
            </a:endParaRPr>
          </a:p>
          <a:p>
            <a:endParaRPr lang="el-GR" sz="600" dirty="0">
              <a:ea typeface="+mj-lt"/>
              <a:cs typeface="+mj-lt"/>
            </a:endParaRPr>
          </a:p>
          <a:p>
            <a:r>
              <a:rPr lang="en-US" sz="2200" dirty="0">
                <a:ea typeface="+mj-lt"/>
                <a:cs typeface="+mj-lt"/>
              </a:rPr>
              <a:t>Allows Predator to </a:t>
            </a:r>
            <a:r>
              <a:rPr lang="en-US" sz="2200" b="1" dirty="0">
                <a:ea typeface="+mj-lt"/>
                <a:cs typeface="+mj-lt"/>
              </a:rPr>
              <a:t>survive a reboot</a:t>
            </a:r>
            <a:r>
              <a:rPr lang="en-US" sz="2200" dirty="0">
                <a:ea typeface="+mj-lt"/>
                <a:cs typeface="+mj-lt"/>
              </a:rPr>
              <a:t>, which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/>
              </a:rPr>
              <a:t>would typically clear any spyware in its memory</a:t>
            </a:r>
            <a:r>
              <a:rPr lang="en-US" sz="2200" dirty="0">
                <a:ea typeface="+mj-lt"/>
                <a:cs typeface="+mj-lt"/>
              </a:rPr>
              <a:t>, but </a:t>
            </a:r>
            <a:r>
              <a:rPr lang="en-US" sz="2200" b="1" dirty="0">
                <a:ea typeface="+mj-lt"/>
                <a:cs typeface="+mj-lt"/>
              </a:rPr>
              <a:t>not a factory reset or </a:t>
            </a:r>
            <a:r>
              <a:rPr lang="en-US" sz="2200" dirty="0">
                <a:ea typeface="+mj-lt"/>
                <a:cs typeface="+mj-lt"/>
              </a:rPr>
              <a:t>even a future </a:t>
            </a:r>
            <a:r>
              <a:rPr lang="en-US" sz="2200" b="1" dirty="0">
                <a:ea typeface="+mj-lt"/>
                <a:cs typeface="+mj-lt"/>
              </a:rPr>
              <a:t>software update</a:t>
            </a:r>
          </a:p>
          <a:p>
            <a:endParaRPr lang="en-US" sz="600" dirty="0">
              <a:ea typeface="+mj-lt"/>
              <a:cs typeface="+mj-lt"/>
            </a:endParaRPr>
          </a:p>
          <a:p>
            <a:r>
              <a:rPr lang="en-US" sz="2200" dirty="0">
                <a:ea typeface="+mj-lt"/>
                <a:cs typeface="+mj-lt"/>
              </a:rPr>
              <a:t>The shortcut is triggered once certain apps are opened (Apple Mail, Maps, Camera, TikTok, Facebook, Telegram and 38 more)</a:t>
            </a:r>
          </a:p>
          <a:p>
            <a:endParaRPr lang="en-US" sz="600" dirty="0">
              <a:ea typeface="+mj-lt"/>
              <a:cs typeface="+mj-lt"/>
            </a:endParaRPr>
          </a:p>
          <a:p>
            <a:r>
              <a:rPr lang="en-US" sz="2200" dirty="0">
                <a:ea typeface="+mj-lt"/>
                <a:cs typeface="+mj-lt"/>
              </a:rPr>
              <a:t>When triggered, it causes two processes </a:t>
            </a:r>
            <a:r>
              <a:rPr lang="en-US" sz="2200" b="1" dirty="0" err="1"/>
              <a:t>UserEventAgent</a:t>
            </a:r>
            <a:r>
              <a:rPr lang="en-US" sz="2200" dirty="0"/>
              <a:t> and </a:t>
            </a:r>
            <a:r>
              <a:rPr lang="en-US" sz="2200" b="1" dirty="0" err="1"/>
              <a:t>com.apple.WebKit.Networking</a:t>
            </a:r>
            <a:r>
              <a:rPr lang="en-US" sz="2200" b="1" dirty="0">
                <a:ea typeface="+mj-lt"/>
                <a:cs typeface="+mj-lt"/>
              </a:rPr>
              <a:t> </a:t>
            </a:r>
            <a:r>
              <a:rPr lang="en-US" sz="2200" dirty="0">
                <a:ea typeface="+mj-lt"/>
                <a:cs typeface="+mj-lt"/>
              </a:rPr>
              <a:t>to be launched by </a:t>
            </a:r>
            <a:r>
              <a:rPr lang="en-US" sz="2200" b="1" dirty="0" err="1">
                <a:ea typeface="+mj-lt"/>
                <a:cs typeface="+mj-lt"/>
              </a:rPr>
              <a:t>siriactionsd</a:t>
            </a:r>
            <a:r>
              <a:rPr lang="en-US" sz="2200" dirty="0">
                <a:ea typeface="+mj-lt"/>
                <a:cs typeface="+mj-lt"/>
              </a:rPr>
              <a:t>, a </a:t>
            </a:r>
            <a:r>
              <a:rPr lang="en-US" sz="2200" dirty="0"/>
              <a:t>legitimate iOS process that manages iOS shortcuts and automations</a:t>
            </a:r>
            <a:endParaRPr lang="el-GR" sz="2200" dirty="0"/>
          </a:p>
          <a:p>
            <a:endParaRPr lang="en-US" sz="600" dirty="0"/>
          </a:p>
          <a:p>
            <a:r>
              <a:rPr lang="en-US" sz="2200" dirty="0">
                <a:ea typeface="+mj-lt"/>
                <a:cs typeface="+mj-lt"/>
              </a:rPr>
              <a:t>The processes binaries versions and location are illegitimate, and they are launched with a single argument: “</a:t>
            </a:r>
            <a:r>
              <a:rPr lang="en-US" sz="2200" dirty="0" err="1">
                <a:ea typeface="+mj-lt"/>
                <a:cs typeface="+mj-lt"/>
              </a:rPr>
              <a:t>distedc</a:t>
            </a:r>
            <a:r>
              <a:rPr lang="en-US" sz="2200" dirty="0">
                <a:ea typeface="+mj-lt"/>
                <a:cs typeface="+mj-lt"/>
              </a:rPr>
              <a:t>[.]com”, from where the required modules are re-downloaded to install Predator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1FEC7DA4-2D4B-C618-B5B5-669F1893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7" y="1700981"/>
            <a:ext cx="5463691" cy="38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79FB-54FB-2F80-5F36-A87F262D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6" y="1650351"/>
            <a:ext cx="7486775" cy="47980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00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Triggered by opening social media and messaging apps</a:t>
            </a:r>
          </a:p>
          <a:p>
            <a:r>
              <a:rPr lang="en-US" dirty="0">
                <a:ea typeface="+mj-lt"/>
                <a:cs typeface="+mj-lt"/>
              </a:rPr>
              <a:t>Ensures that battery percentage &gt; 9%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Downloads (undiscovered) malicious JavaScript code from the server 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Substitutes the JS code into the HTML of the shortcut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JS code invokes XSLT transformation already in HTML when run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Encodes HTML as Base64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Passes encoded URL to the </a:t>
            </a:r>
            <a:r>
              <a:rPr lang="en-US" dirty="0" err="1">
                <a:ea typeface="+mj-lt"/>
                <a:cs typeface="+mj-lt"/>
              </a:rPr>
              <a:t>WebKit</a:t>
            </a:r>
            <a:r>
              <a:rPr lang="en-US" dirty="0">
                <a:ea typeface="+mj-lt"/>
                <a:cs typeface="+mj-lt"/>
              </a:rPr>
              <a:t> engine to render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Triggers exploit to install Predator's later stages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Shortcut runs in the background while invisible without showing notifications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8E7B5C-6E76-54AB-6AF0-644C4046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0088"/>
            <a:ext cx="9235308" cy="122800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Persistence: Shortcuts Αutomation</a:t>
            </a:r>
            <a:br>
              <a:rPr lang="en-US">
                <a:ea typeface="+mj-lt"/>
                <a:cs typeface="+mj-lt"/>
              </a:rPr>
            </a:br>
            <a:endParaRPr lang="en-US" sz="320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96243BD-A971-3344-12F1-7C6E79FB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727" y="1637587"/>
            <a:ext cx="3191408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F79-FF4D-4D0C-98D6-8344D15B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90" y="308944"/>
            <a:ext cx="7071169" cy="940455"/>
          </a:xfrm>
        </p:spPr>
        <p:txBody>
          <a:bodyPr/>
          <a:lstStyle/>
          <a:p>
            <a:r>
              <a:rPr lang="en-US" dirty="0"/>
              <a:t>Exfiltration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3BFE7-F074-66F2-CA02-E7A1ED3A9464}"/>
              </a:ext>
            </a:extLst>
          </p:cNvPr>
          <p:cNvSpPr txBox="1"/>
          <p:nvPr/>
        </p:nvSpPr>
        <p:spPr>
          <a:xfrm>
            <a:off x="1457454" y="1431501"/>
            <a:ext cx="1927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E678"/>
                </a:solidFill>
              </a:rPr>
              <a:t>Android</a:t>
            </a:r>
            <a:endParaRPr lang="el-GR" sz="2200" b="1">
              <a:solidFill>
                <a:srgbClr val="00E67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5108A-E961-2388-1682-0550E98E53B2}"/>
              </a:ext>
            </a:extLst>
          </p:cNvPr>
          <p:cNvSpPr txBox="1"/>
          <p:nvPr/>
        </p:nvSpPr>
        <p:spPr>
          <a:xfrm>
            <a:off x="8709594" y="1435125"/>
            <a:ext cx="120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</a:schemeClr>
                </a:solidFill>
              </a:rPr>
              <a:t>iOS</a:t>
            </a:r>
            <a:endParaRPr lang="el-GR" sz="2200" b="1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57C83A4-90A9-B762-2E66-D4D4DB69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15" y="1391617"/>
            <a:ext cx="458723" cy="45872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97EA911-CF9B-E694-5B70-96914525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391" y="1431501"/>
            <a:ext cx="357998" cy="357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078D7B-1794-C383-FBCB-2074E77AB989}"/>
              </a:ext>
            </a:extLst>
          </p:cNvPr>
          <p:cNvSpPr txBox="1">
            <a:spLocks/>
          </p:cNvSpPr>
          <p:nvPr/>
        </p:nvSpPr>
        <p:spPr>
          <a:xfrm>
            <a:off x="341312" y="1866012"/>
            <a:ext cx="5841033" cy="313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Attempts to disable </a:t>
            </a:r>
            <a:r>
              <a:rPr lang="en-US" dirty="0" err="1">
                <a:ea typeface="+mj-lt"/>
                <a:cs typeface="+mj-lt"/>
              </a:rPr>
              <a:t>SELinux</a:t>
            </a: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injector module injects audio rec shared objects (recorder, </a:t>
            </a:r>
            <a:r>
              <a:rPr lang="en-US" dirty="0" err="1">
                <a:ea typeface="+mj-lt"/>
                <a:cs typeface="+mj-lt"/>
              </a:rPr>
              <a:t>voip_recorder</a:t>
            </a:r>
            <a:r>
              <a:rPr lang="en-US" dirty="0">
                <a:ea typeface="+mj-lt"/>
                <a:cs typeface="+mj-lt"/>
              </a:rPr>
              <a:t>) into a running process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pc2 module sends IPC hot commands (START_VOIP, STOP_VOIP, START_MICRORECORDER, STOP_MICRORECORDER, and POLL_VOIP) </a:t>
            </a:r>
            <a:r>
              <a:rPr lang="en-US">
                <a:ea typeface="+mj-lt"/>
                <a:cs typeface="+mj-lt"/>
              </a:rPr>
              <a:t>to injected audio </a:t>
            </a:r>
            <a:r>
              <a:rPr lang="en-US" dirty="0">
                <a:ea typeface="+mj-lt"/>
                <a:cs typeface="+mj-lt"/>
              </a:rPr>
              <a:t>rec components</a:t>
            </a:r>
          </a:p>
          <a:p>
            <a:r>
              <a:rPr lang="en-US" dirty="0">
                <a:ea typeface="+mj-lt"/>
                <a:cs typeface="+mj-lt"/>
              </a:rPr>
              <a:t>Stores recordings at /data/local/</a:t>
            </a:r>
            <a:r>
              <a:rPr lang="en-US" dirty="0" err="1">
                <a:ea typeface="+mj-lt"/>
                <a:cs typeface="+mj-lt"/>
              </a:rPr>
              <a:t>tmp</a:t>
            </a:r>
            <a:r>
              <a:rPr lang="en-US" dirty="0">
                <a:ea typeface="+mj-lt"/>
                <a:cs typeface="+mj-lt"/>
              </a:rPr>
              <a:t>/wd/r/ in MP3 format</a:t>
            </a:r>
          </a:p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58F8463-F6D3-E5FD-B543-5257BD67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064" y="1851635"/>
            <a:ext cx="5438466" cy="4813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Launches malicious processes hooker and </a:t>
            </a:r>
            <a:r>
              <a:rPr lang="en-US" dirty="0" err="1">
                <a:ea typeface="+mj-lt"/>
                <a:cs typeface="+mj-lt"/>
              </a:rPr>
              <a:t>takePhoto</a:t>
            </a:r>
            <a:r>
              <a:rPr lang="en-US" dirty="0">
                <a:ea typeface="+mj-lt"/>
                <a:cs typeface="+mj-lt"/>
              </a:rPr>
              <a:t> in the same </a:t>
            </a:r>
            <a:r>
              <a:rPr lang="en-US" dirty="0" err="1">
                <a:ea typeface="+mj-lt"/>
                <a:cs typeface="+mj-lt"/>
              </a:rPr>
              <a:t>launchd</a:t>
            </a:r>
            <a:r>
              <a:rPr lang="en-US" dirty="0">
                <a:ea typeface="+mj-lt"/>
                <a:cs typeface="+mj-lt"/>
              </a:rPr>
              <a:t> coalition (</a:t>
            </a:r>
            <a:r>
              <a:rPr lang="en-US" dirty="0" err="1">
                <a:ea typeface="+mj-lt"/>
                <a:cs typeface="+mj-lt"/>
              </a:rPr>
              <a:t>BackgroundShortcutRunner</a:t>
            </a:r>
            <a:r>
              <a:rPr lang="en-US" dirty="0">
                <a:ea typeface="+mj-lt"/>
                <a:cs typeface="+mj-lt"/>
              </a:rPr>
              <a:t>) with the illegitimate processes </a:t>
            </a:r>
            <a:r>
              <a:rPr lang="en-US" dirty="0" err="1">
                <a:ea typeface="+mj-lt"/>
                <a:cs typeface="+mj-lt"/>
              </a:rPr>
              <a:t>UserEventAgent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dirty="0" err="1">
                <a:ea typeface="+mj-lt"/>
                <a:cs typeface="+mj-lt"/>
              </a:rPr>
              <a:t>Webkit.Networking</a:t>
            </a:r>
            <a:r>
              <a:rPr lang="en-US" dirty="0">
                <a:ea typeface="+mj-lt"/>
                <a:cs typeface="+mj-lt"/>
              </a:rPr>
              <a:t> when the shortcut automation is triggered</a:t>
            </a:r>
            <a:endParaRPr lang="en-US" dirty="0"/>
          </a:p>
          <a:p>
            <a:r>
              <a:rPr lang="en-US" b="1" dirty="0"/>
              <a:t>hooker</a:t>
            </a:r>
            <a:r>
              <a:rPr lang="en-US" dirty="0"/>
              <a:t> process </a:t>
            </a:r>
            <a:r>
              <a:rPr lang="en-US" i="1" u="sng" dirty="0"/>
              <a:t>presumably</a:t>
            </a:r>
            <a:r>
              <a:rPr lang="en-US" dirty="0"/>
              <a:t> intercepts the communication of software components and </a:t>
            </a:r>
            <a:r>
              <a:rPr lang="en-US" dirty="0">
                <a:ea typeface="+mj-lt"/>
                <a:cs typeface="+mj-lt"/>
              </a:rPr>
              <a:t>alters their behavior </a:t>
            </a:r>
          </a:p>
          <a:p>
            <a:r>
              <a:rPr lang="en-US" b="1" dirty="0" err="1"/>
              <a:t>takePhoto</a:t>
            </a:r>
            <a:r>
              <a:rPr lang="en-US" dirty="0"/>
              <a:t> process </a:t>
            </a:r>
            <a:r>
              <a:rPr lang="en-US" i="1" u="sng" dirty="0"/>
              <a:t>presumably</a:t>
            </a:r>
            <a:r>
              <a:rPr lang="en-US" i="1" dirty="0"/>
              <a:t> </a:t>
            </a:r>
            <a:r>
              <a:rPr lang="en-US" dirty="0"/>
              <a:t>captures camera data </a:t>
            </a:r>
          </a:p>
          <a:p>
            <a:r>
              <a:rPr lang="en-US" dirty="0">
                <a:ea typeface="+mj-lt"/>
                <a:cs typeface="+mj-lt"/>
              </a:rPr>
              <a:t>Sends exfiltrated data to </a:t>
            </a:r>
            <a:r>
              <a:rPr lang="en-US" dirty="0" err="1"/>
              <a:t>gosokm</a:t>
            </a:r>
            <a:r>
              <a:rPr lang="en-US" dirty="0"/>
              <a:t>[.]com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7A1E145E-9F1B-5CAB-DF06-B1DC758A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50" y="4997567"/>
            <a:ext cx="2915729" cy="16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33DA0A-8F44-08C3-2B7D-FEE41A82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3221"/>
            <a:ext cx="9404723" cy="1012289"/>
          </a:xfrm>
        </p:spPr>
        <p:txBody>
          <a:bodyPr/>
          <a:lstStyle/>
          <a:p>
            <a:r>
              <a:rPr lang="en-US"/>
              <a:t>Detection &amp; Recovery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E8B610-AAE2-E2C7-5E28-83AB9277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506578"/>
            <a:ext cx="8960918" cy="25049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ea typeface="Calibri" panose="020F0502020204030204" pitchFamily="34" charset="0"/>
                <a:cs typeface="Times New Roman"/>
              </a:rPr>
              <a:t>Detection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Times New Roman"/>
              </a:rPr>
              <a:t>of Predator is possible through the following Indicators of Compromise (IOC):</a:t>
            </a:r>
            <a:endParaRPr lang="en-US" sz="2200" dirty="0"/>
          </a:p>
          <a:p>
            <a:r>
              <a:rPr lang="en-US" dirty="0">
                <a:ea typeface="Calibri" panose="020F0502020204030204" pitchFamily="34" charset="0"/>
                <a:cs typeface="Times New Roman"/>
              </a:rPr>
              <a:t>Device is unreasonably running hot, as reported by victims of Predator</a:t>
            </a:r>
            <a:endParaRPr lang="en-US" dirty="0">
              <a:cs typeface="Times New Roman"/>
            </a:endParaRPr>
          </a:p>
          <a:p>
            <a:r>
              <a:rPr lang="en-US" dirty="0">
                <a:ea typeface="Calibri" panose="020F0502020204030204" pitchFamily="34" charset="0"/>
                <a:cs typeface="Times New Roman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uspicious processes and binaries not developed by Apple </a:t>
            </a:r>
            <a:r>
              <a:rPr lang="en-US" dirty="0">
                <a:ea typeface="Calibri" panose="020F0502020204030204" pitchFamily="34" charset="0"/>
                <a:cs typeface="Times New Roman"/>
              </a:rPr>
              <a:t>were run or </a:t>
            </a: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launched when a URL </a:t>
            </a:r>
            <a:r>
              <a:rPr lang="en-US" dirty="0">
                <a:ea typeface="Calibri" panose="020F0502020204030204" pitchFamily="34" charset="0"/>
                <a:cs typeface="Times New Roman"/>
              </a:rPr>
              <a:t>was</a:t>
            </a: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 visited</a:t>
            </a: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Traces of domains known to belong to Cytrox. Any of the IPs and 600+ combined URLs specified by </a:t>
            </a:r>
            <a:r>
              <a:rPr lang="en-US" dirty="0" err="1">
                <a:cs typeface="Times New Roman"/>
              </a:rPr>
              <a:t>CitizenLab</a:t>
            </a:r>
            <a:r>
              <a:rPr lang="en-US" dirty="0">
                <a:cs typeface="Times New Roman"/>
              </a:rPr>
              <a:t>, Meta and WhoisXML are potential IOCs</a:t>
            </a:r>
          </a:p>
          <a:p>
            <a:pPr lvl="8"/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lvl="1"/>
            <a:endParaRPr lang="el-GR" dirty="0">
              <a:cs typeface="Times New Roman" panose="02020603050405020304" pitchFamily="18" charset="0"/>
            </a:endParaRPr>
          </a:p>
          <a:p>
            <a:pPr indent="-342900"/>
            <a:endParaRPr lang="en-US" dirty="0">
              <a:cs typeface="Times New Roman" panose="02020603050405020304" pitchFamily="18" charset="0"/>
            </a:endParaRPr>
          </a:p>
          <a:p>
            <a:pPr marL="1200150" lvl="2" indent="-342900"/>
            <a:endParaRPr lang="en-US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17AD8-AD12-F3F7-35CC-2B7ED91EF89B}"/>
              </a:ext>
            </a:extLst>
          </p:cNvPr>
          <p:cNvSpPr txBox="1"/>
          <p:nvPr/>
        </p:nvSpPr>
        <p:spPr>
          <a:xfrm>
            <a:off x="643237" y="4259610"/>
            <a:ext cx="9404723" cy="22313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Recovery</a:t>
            </a:r>
            <a:r>
              <a:rPr lang="en-US" sz="2000" dirty="0">
                <a:cs typeface="Times New Roman"/>
              </a:rPr>
              <a:t> after being infected with Predator can be achieved by:</a:t>
            </a:r>
          </a:p>
          <a:p>
            <a:pPr marL="0" indent="0">
              <a:buNone/>
            </a:pPr>
            <a:endParaRPr lang="en-US" sz="500" dirty="0">
              <a:ea typeface="+mj-lt"/>
              <a:cs typeface="Times New Roman"/>
            </a:endParaRP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"/>
            </a:pPr>
            <a:r>
              <a:rPr lang="en-US" sz="1900" dirty="0">
                <a:ea typeface="+mj-lt"/>
                <a:cs typeface="+mj-lt"/>
              </a:rPr>
              <a:t>Doing a factory reset of the infected device</a:t>
            </a:r>
          </a:p>
          <a:p>
            <a:pPr>
              <a:buClr>
                <a:schemeClr val="accent1"/>
              </a:buClr>
            </a:pPr>
            <a:endParaRPr lang="en-US" sz="1900" dirty="0">
              <a:ea typeface="+mj-lt"/>
              <a:cs typeface="+mj-lt"/>
            </a:endParaRP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"/>
            </a:pPr>
            <a:r>
              <a:rPr lang="en-US" sz="1900" dirty="0">
                <a:ea typeface="+mj-lt"/>
                <a:cs typeface="+mj-lt"/>
              </a:rPr>
              <a:t>Updating the device’s operating system</a:t>
            </a: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"/>
            </a:pPr>
            <a:endParaRPr lang="en-US" sz="1900" dirty="0">
              <a:ea typeface="+mj-lt"/>
              <a:cs typeface="+mj-lt"/>
            </a:endParaRPr>
          </a:p>
          <a:p>
            <a:pPr marL="342900" indent="-342900">
              <a:buClr>
                <a:schemeClr val="accent1"/>
              </a:buClr>
              <a:buFont typeface="Wingdings 3" panose="05040102010807070707" pitchFamily="18" charset="2"/>
              <a:buChar char=""/>
            </a:pPr>
            <a:r>
              <a:rPr lang="en-US" sz="1900" dirty="0">
                <a:ea typeface="+mj-lt"/>
                <a:cs typeface="+mj-lt"/>
              </a:rPr>
              <a:t>Updating exploited apps when their vulnerabilities are patched (although new 0-days may be exploited as part of Predator's 12-month warranty)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143-6982-FBB8-E2E0-0FE3BA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248"/>
          </a:xfrm>
        </p:spPr>
        <p:txBody>
          <a:bodyPr/>
          <a:lstStyle/>
          <a:p>
            <a:r>
              <a:rPr lang="en-US"/>
              <a:t>Bibliography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2C32-D943-0ED3-FB12-9F677583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1930"/>
            <a:ext cx="8946541" cy="51555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citizenlab.ca. (2021). </a:t>
            </a:r>
            <a:r>
              <a:rPr lang="en-US" sz="1400" i="1" dirty="0"/>
              <a:t>Pegasus vs. Predator: Dissident’s Doubly-Infected iPhone Reveals Cytrox Mercenary Spyware</a:t>
            </a:r>
            <a:r>
              <a:rPr lang="en-US" sz="1400" dirty="0"/>
              <a:t>. [online] Available at: </a:t>
            </a:r>
            <a:r>
              <a:rPr lang="en-US" sz="1400" dirty="0">
                <a:hlinkClick r:id="rId2"/>
              </a:rPr>
              <a:t>https://citizenlab.ca/2021/12/pegasus-vs-predator-dissidents-doubly-infected-iphone-reveals-cytrox-mercenary-spyware/</a:t>
            </a:r>
            <a:r>
              <a:rPr lang="en-US" sz="1400" dirty="0"/>
              <a:t> [Accessed 6 Dec. 2022].</a:t>
            </a:r>
          </a:p>
          <a:p>
            <a:r>
              <a:rPr lang="en-US" sz="1400" dirty="0">
                <a:effectLst/>
              </a:rPr>
              <a:t>Google. (2022). </a:t>
            </a:r>
            <a:r>
              <a:rPr lang="en-US" sz="1400" i="1" dirty="0">
                <a:effectLst/>
              </a:rPr>
              <a:t>Protecting Android users from 0-Day attacks</a:t>
            </a:r>
            <a:r>
              <a:rPr lang="en-US" sz="1400" dirty="0">
                <a:effectLst/>
              </a:rPr>
              <a:t>. [online] Available at: </a:t>
            </a:r>
            <a:r>
              <a:rPr lang="en-US" sz="1400" u="sng" dirty="0">
                <a:solidFill>
                  <a:schemeClr val="accent1"/>
                </a:solidFill>
              </a:rPr>
              <a:t>https://blog.google/threat-analysis-group/protecting-android-users-from-0-day-attacks/</a:t>
            </a:r>
            <a:r>
              <a:rPr lang="en-US" sz="1400" u="sng" dirty="0">
                <a:solidFill>
                  <a:schemeClr val="accent1"/>
                </a:solidFill>
                <a:effectLst/>
              </a:rPr>
              <a:t> </a:t>
            </a:r>
            <a:r>
              <a:rPr lang="en-US" sz="1400" dirty="0"/>
              <a:t>[Accessed 9 Dec. 2022].</a:t>
            </a:r>
          </a:p>
          <a:p>
            <a:r>
              <a:rPr lang="en-US" sz="1400" dirty="0">
                <a:effectLst/>
              </a:rPr>
              <a:t>Meta. (2021). </a:t>
            </a:r>
            <a:r>
              <a:rPr lang="en-US" sz="1400" i="1" dirty="0">
                <a:effectLst/>
              </a:rPr>
              <a:t>Taking Action Against the Surveillance-For-Hire Industry</a:t>
            </a:r>
            <a:r>
              <a:rPr lang="en-US" sz="1400" dirty="0">
                <a:effectLst/>
              </a:rPr>
              <a:t>. [online] Available at: </a:t>
            </a:r>
            <a:r>
              <a:rPr lang="en-US" sz="1400" dirty="0">
                <a:solidFill>
                  <a:srgbClr val="000000"/>
                </a:solidFill>
                <a:effectLst/>
                <a:hlinkClick r:id="rId3"/>
              </a:rPr>
              <a:t>https://about.fb.com/news/2021/12/taking-action-against-surveillance-for-hire/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sz="1400" dirty="0">
                <a:effectLst/>
              </a:rPr>
              <a:t>WhoisXML. (n.d.). </a:t>
            </a:r>
            <a:r>
              <a:rPr lang="en-US" sz="1400" i="1" dirty="0">
                <a:effectLst/>
              </a:rPr>
              <a:t>Predator Surveillance Software May Not Be Lawful at All | WhoisXML API</a:t>
            </a:r>
            <a:r>
              <a:rPr lang="en-US" sz="1400" dirty="0">
                <a:effectLst/>
              </a:rPr>
              <a:t>. [online] Available at: </a:t>
            </a:r>
            <a:r>
              <a:rPr lang="en-US" sz="1400" dirty="0">
                <a:effectLst/>
                <a:hlinkClick r:id="rId4"/>
              </a:rPr>
              <a:t>https://main.whoisxmlapi.com/threat-reports/predator-surveillance-software-may-not-be-lawful-at-all</a:t>
            </a:r>
            <a:r>
              <a:rPr lang="en-US" sz="1400" dirty="0"/>
              <a:t> </a:t>
            </a:r>
            <a:r>
              <a:rPr lang="en-US" sz="1400" dirty="0">
                <a:effectLst/>
              </a:rPr>
              <a:t>[Accessed 9 Dec. 2022].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  <a:p>
            <a:r>
              <a:rPr lang="en-US" sz="1400" dirty="0"/>
              <a:t>The New York Times. (2022). </a:t>
            </a:r>
            <a:r>
              <a:rPr lang="en-US" sz="1400" i="1" dirty="0"/>
              <a:t>Read the </a:t>
            </a:r>
            <a:r>
              <a:rPr lang="en-US" sz="1400" i="1" dirty="0" err="1"/>
              <a:t>Intellexa</a:t>
            </a:r>
            <a:r>
              <a:rPr lang="en-US" sz="1400" i="1" dirty="0"/>
              <a:t> Pitch on Its Spyware Tool</a:t>
            </a:r>
            <a:r>
              <a:rPr lang="en-US" sz="1400" dirty="0"/>
              <a:t>. [online] 8 Dec. Available at: </a:t>
            </a:r>
            <a:r>
              <a:rPr lang="en-US" sz="1400" dirty="0">
                <a:hlinkClick r:id="rId5"/>
              </a:rPr>
              <a:t>https://www.nytimes.com/interactive/2022/12/08/us/politics/intellexa-commercial-proposal.html</a:t>
            </a:r>
            <a:r>
              <a:rPr lang="en-US" sz="1400" dirty="0"/>
              <a:t> [Accessed 12 Dec. 2022].</a:t>
            </a:r>
          </a:p>
          <a:p>
            <a:r>
              <a:rPr lang="en-US" sz="1400" dirty="0"/>
              <a:t>www.threatfabric.com. (n.d.). </a:t>
            </a:r>
            <a:r>
              <a:rPr lang="en-US" sz="1400" i="1" dirty="0"/>
              <a:t>Alien - the story of Cerberus’ demise — </a:t>
            </a:r>
            <a:r>
              <a:rPr lang="en-US" sz="1400" i="1" dirty="0" err="1"/>
              <a:t>ThreatFabric</a:t>
            </a:r>
            <a:r>
              <a:rPr lang="en-US" sz="1400" dirty="0"/>
              <a:t>. [online] Available at:</a:t>
            </a:r>
            <a:r>
              <a:rPr lang="el-GR" sz="1400"/>
              <a:t> </a:t>
            </a:r>
            <a:r>
              <a:rPr lang="en-US" sz="140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://www.threatfabric.com/blogs/alien_the_story_of_cerberus_demise.html</a:t>
            </a:r>
            <a:r>
              <a:rPr lang="en-US" sz="1400" dirty="0"/>
              <a:t> [Accessed 9 Dec. 2022].</a:t>
            </a:r>
          </a:p>
          <a:p>
            <a:r>
              <a:rPr lang="en-US" sz="1400" dirty="0" err="1">
                <a:effectLst/>
              </a:rPr>
              <a:t>TryHackMe</a:t>
            </a:r>
            <a:r>
              <a:rPr lang="en-US" sz="1400" dirty="0">
                <a:effectLst/>
              </a:rPr>
              <a:t>. (n.d.). </a:t>
            </a:r>
            <a:r>
              <a:rPr lang="en-US" sz="1400" i="1" dirty="0" err="1">
                <a:effectLst/>
              </a:rPr>
              <a:t>TryHackMe</a:t>
            </a:r>
            <a:r>
              <a:rPr lang="en-US" sz="1400" i="1" dirty="0">
                <a:effectLst/>
              </a:rPr>
              <a:t> | Metasploit: Introduction</a:t>
            </a:r>
            <a:r>
              <a:rPr lang="en-US" sz="1400" dirty="0">
                <a:effectLst/>
              </a:rPr>
              <a:t>. [online] Available at: </a:t>
            </a:r>
            <a:r>
              <a:rPr lang="en-US" sz="1400" dirty="0">
                <a:solidFill>
                  <a:schemeClr val="accent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https://tryhackme.com/room/metasploitintro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>
                <a:effectLst/>
              </a:rPr>
              <a:t>[Accessed 14 Dec. 2022].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DE64-68AB-DF59-85A2-1E6F79CA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79" y="254431"/>
            <a:ext cx="10602914" cy="822311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5E634-BAEC-7DFE-F3C7-757DCBF9BB23}"/>
              </a:ext>
            </a:extLst>
          </p:cNvPr>
          <p:cNvSpPr txBox="1"/>
          <p:nvPr/>
        </p:nvSpPr>
        <p:spPr>
          <a:xfrm>
            <a:off x="708279" y="1076742"/>
            <a:ext cx="9625663" cy="57092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ct val="0"/>
              </a:spcBef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2000" b="1" dirty="0"/>
              <a:t>Predator</a:t>
            </a:r>
            <a:r>
              <a:rPr lang="en-US" sz="2000" dirty="0"/>
              <a:t> is a </a:t>
            </a:r>
            <a:r>
              <a:rPr lang="en-US" sz="2000" b="1" dirty="0"/>
              <a:t>Spyware</a:t>
            </a:r>
            <a:r>
              <a:rPr lang="en-US" sz="2000" dirty="0"/>
              <a:t>, a type of malware meant to collect sensitive information from infected devices. Such information includes, but is not limited to, microphone and camera captured data, keylogging etc. 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sz="1000" dirty="0"/>
          </a:p>
          <a:p>
            <a:pPr marL="342900" indent="-342900">
              <a:spcBef>
                <a:spcPct val="0"/>
              </a:spcBef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2000" dirty="0"/>
              <a:t>Developed by Cytrox, member of </a:t>
            </a:r>
            <a:r>
              <a:rPr lang="en-US" sz="2000" dirty="0" err="1"/>
              <a:t>Intellexa</a:t>
            </a:r>
            <a:r>
              <a:rPr lang="en-US" sz="2000" dirty="0"/>
              <a:t> Alliance, and sold mainly to government-based actors as a Spyware-as-a-Service (SaaS). Pitched as a “Remote Mobile Extraction System” by </a:t>
            </a:r>
            <a:r>
              <a:rPr lang="en-US" sz="2000" dirty="0" err="1"/>
              <a:t>Intellexa</a:t>
            </a:r>
            <a:endParaRPr lang="en-US" sz="2000" dirty="0"/>
          </a:p>
          <a:p>
            <a:pPr marL="342900" indent="-342900">
              <a:spcBef>
                <a:spcPct val="0"/>
              </a:spcBef>
              <a:buClr>
                <a:schemeClr val="accent1"/>
              </a:buClr>
              <a:buFont typeface="Wingdings 3" panose="05040102010807070707" pitchFamily="18" charset="2"/>
              <a:buChar char=""/>
            </a:pPr>
            <a:endParaRPr lang="en-US" sz="1000" dirty="0"/>
          </a:p>
          <a:p>
            <a:pPr marL="342900" indent="-342900">
              <a:spcBef>
                <a:spcPct val="0"/>
              </a:spcBef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2000" dirty="0"/>
              <a:t>Starting price of 13.600.000</a:t>
            </a:r>
            <a:r>
              <a:rPr lang="el-GR" sz="2000" dirty="0"/>
              <a:t>€</a:t>
            </a:r>
            <a:r>
              <a:rPr lang="en-US" sz="2000" dirty="0"/>
              <a:t>, including:</a:t>
            </a: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000" dirty="0"/>
              <a:t>1-click exploit for iOS and Android, </a:t>
            </a: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000" dirty="0"/>
              <a:t>Support for 20 concurrent infections in 1 country</a:t>
            </a: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000" dirty="0"/>
              <a:t>Training</a:t>
            </a:r>
          </a:p>
          <a:p>
            <a:pPr marL="914400" lvl="1" indent="-457200">
              <a:spcBef>
                <a:spcPct val="0"/>
              </a:spcBef>
              <a:buClr>
                <a:schemeClr val="accent1"/>
              </a:buClr>
              <a:buFont typeface="+mj-lt"/>
              <a:buAutoNum type="alphaLcParenR"/>
            </a:pPr>
            <a:r>
              <a:rPr lang="en-US" sz="2000" dirty="0"/>
              <a:t>12-month warranty and 24/7 support.</a:t>
            </a:r>
          </a:p>
          <a:p>
            <a:pPr lvl="1">
              <a:spcBef>
                <a:spcPct val="0"/>
              </a:spcBef>
              <a:buClr>
                <a:schemeClr val="accent1"/>
              </a:buClr>
            </a:pPr>
            <a:endParaRPr lang="en-US" sz="1000" dirty="0"/>
          </a:p>
          <a:p>
            <a:pPr marL="342900" indent="-342900">
              <a:spcBef>
                <a:spcPct val="0"/>
              </a:spcBef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iOS persistence optional. Offered for 2.400.000</a:t>
            </a:r>
            <a:r>
              <a:rPr lang="el-GR" sz="2000" dirty="0"/>
              <a:t>€</a:t>
            </a:r>
            <a:endParaRPr lang="en-US" sz="2000" dirty="0"/>
          </a:p>
          <a:p>
            <a:pPr lvl="1">
              <a:spcBef>
                <a:spcPct val="0"/>
              </a:spcBef>
              <a:buClr>
                <a:schemeClr val="accent1"/>
              </a:buClr>
            </a:pPr>
            <a:endParaRPr lang="en-US" sz="1500" dirty="0"/>
          </a:p>
          <a:p>
            <a:pPr>
              <a:spcBef>
                <a:spcPct val="0"/>
              </a:spcBef>
            </a:pPr>
            <a:r>
              <a:rPr lang="en-US" sz="2000" dirty="0"/>
              <a:t>Firstly, a stager payload is delivered, meaning after the initial infection, the rest of the payload is downloaded from a Command &amp; Control (C2) server. Predator is executed continuously and information is exfiltrated. In iOS persistence is achieved</a:t>
            </a:r>
          </a:p>
        </p:txBody>
      </p:sp>
    </p:spTree>
    <p:extLst>
      <p:ext uri="{BB962C8B-B14F-4D97-AF65-F5344CB8AC3E}">
        <p14:creationId xmlns:p14="http://schemas.microsoft.com/office/powerpoint/2010/main" val="33107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DE64-68AB-DF59-85A2-1E6F79CA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43" y="67525"/>
            <a:ext cx="10602914" cy="822311"/>
          </a:xfrm>
        </p:spPr>
        <p:txBody>
          <a:bodyPr/>
          <a:lstStyle/>
          <a:p>
            <a:r>
              <a:rPr lang="en-US" dirty="0"/>
              <a:t>Stages of Infection: an overview</a:t>
            </a:r>
            <a:endParaRPr lang="el-GR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2172FB9-7534-CA0A-E321-E7B386D1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99544" y="2112513"/>
            <a:ext cx="5392912" cy="3270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A722-75A9-725A-4A44-3F87B90B1961}"/>
              </a:ext>
            </a:extLst>
          </p:cNvPr>
          <p:cNvSpPr txBox="1"/>
          <p:nvPr/>
        </p:nvSpPr>
        <p:spPr>
          <a:xfrm>
            <a:off x="1306286" y="1051094"/>
            <a:ext cx="292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Stage 1</a:t>
            </a:r>
          </a:p>
          <a:p>
            <a:pPr algn="r"/>
            <a:r>
              <a:rPr lang="en-US" sz="2200" b="1" dirty="0"/>
              <a:t>Phishing Campaign</a:t>
            </a:r>
            <a:endParaRPr lang="el-GR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1C4F-B36F-DB9E-B2DA-27579723BCBD}"/>
              </a:ext>
            </a:extLst>
          </p:cNvPr>
          <p:cNvSpPr txBox="1"/>
          <p:nvPr/>
        </p:nvSpPr>
        <p:spPr>
          <a:xfrm>
            <a:off x="981075" y="1800664"/>
            <a:ext cx="324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Links sent to specific targets to initiate infection</a:t>
            </a:r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F8147-A8CC-74AF-D6C9-82516A370C35}"/>
              </a:ext>
            </a:extLst>
          </p:cNvPr>
          <p:cNvSpPr txBox="1"/>
          <p:nvPr/>
        </p:nvSpPr>
        <p:spPr>
          <a:xfrm>
            <a:off x="2838451" y="3205065"/>
            <a:ext cx="1390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/>
              <a:t>Stage 2</a:t>
            </a:r>
          </a:p>
          <a:p>
            <a:pPr algn="r"/>
            <a:r>
              <a:rPr lang="en-US" sz="2200" b="1"/>
              <a:t>Profiling</a:t>
            </a:r>
            <a:endParaRPr lang="el-GR" sz="2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74944-4818-C74E-B9DF-B358D7D24AC4}"/>
              </a:ext>
            </a:extLst>
          </p:cNvPr>
          <p:cNvSpPr txBox="1"/>
          <p:nvPr/>
        </p:nvSpPr>
        <p:spPr>
          <a:xfrm>
            <a:off x="242596" y="3898184"/>
            <a:ext cx="398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Checks determine whether target should be infected or not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8F02C-4A1C-D2A4-D974-30BE45FBD235}"/>
              </a:ext>
            </a:extLst>
          </p:cNvPr>
          <p:cNvSpPr txBox="1"/>
          <p:nvPr/>
        </p:nvSpPr>
        <p:spPr>
          <a:xfrm>
            <a:off x="1184988" y="5289122"/>
            <a:ext cx="30441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200" b="1"/>
              <a:t>Stage 3</a:t>
            </a:r>
          </a:p>
          <a:p>
            <a:pPr algn="r"/>
            <a:r>
              <a:rPr lang="en-US" sz="2200" b="1"/>
              <a:t>Exploitation Phase</a:t>
            </a:r>
            <a:endParaRPr lang="el-GR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1B856-9CFD-D476-3F4E-E28FEE3E6A82}"/>
              </a:ext>
            </a:extLst>
          </p:cNvPr>
          <p:cNvSpPr txBox="1"/>
          <p:nvPr/>
        </p:nvSpPr>
        <p:spPr>
          <a:xfrm>
            <a:off x="242596" y="6049949"/>
            <a:ext cx="398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Vulnerabilities are exploited and payload is delivered to target</a:t>
            </a:r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8CFE5-F1CB-07F9-220B-09BC575F214B}"/>
              </a:ext>
            </a:extLst>
          </p:cNvPr>
          <p:cNvSpPr txBox="1"/>
          <p:nvPr/>
        </p:nvSpPr>
        <p:spPr>
          <a:xfrm>
            <a:off x="7993001" y="3163905"/>
            <a:ext cx="20762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/>
              <a:t>Stage 5</a:t>
            </a:r>
          </a:p>
          <a:p>
            <a:r>
              <a:rPr lang="en-US" sz="2200" b="1"/>
              <a:t>Loader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ECD24-A844-3832-81AD-CA893EF1D209}"/>
              </a:ext>
            </a:extLst>
          </p:cNvPr>
          <p:cNvSpPr txBox="1"/>
          <p:nvPr/>
        </p:nvSpPr>
        <p:spPr>
          <a:xfrm>
            <a:off x="7993000" y="3924658"/>
            <a:ext cx="32480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Loads next payload stages and partly achieves persistence (in iOS)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33BEA-B9A8-A814-BEF5-0B3D3591D62D}"/>
              </a:ext>
            </a:extLst>
          </p:cNvPr>
          <p:cNvSpPr txBox="1"/>
          <p:nvPr/>
        </p:nvSpPr>
        <p:spPr>
          <a:xfrm>
            <a:off x="7964245" y="5087839"/>
            <a:ext cx="182197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/>
              <a:t>Stage 4</a:t>
            </a:r>
          </a:p>
          <a:p>
            <a:r>
              <a:rPr lang="en-US" sz="2200" b="1"/>
              <a:t>Initialization</a:t>
            </a:r>
            <a:endParaRPr lang="el-GR" sz="2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BA94B-5B3A-7935-2236-C95D663AF89E}"/>
              </a:ext>
            </a:extLst>
          </p:cNvPr>
          <p:cNvSpPr txBox="1"/>
          <p:nvPr/>
        </p:nvSpPr>
        <p:spPr>
          <a:xfrm>
            <a:off x="7935490" y="5848666"/>
            <a:ext cx="413832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Predator configurations and additional modules are (down)loaded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3663D-8B6D-A2D8-B703-94C3C8BEE80C}"/>
              </a:ext>
            </a:extLst>
          </p:cNvPr>
          <p:cNvSpPr txBox="1"/>
          <p:nvPr/>
        </p:nvSpPr>
        <p:spPr>
          <a:xfrm>
            <a:off x="7962898" y="1070758"/>
            <a:ext cx="325408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/>
              <a:t>Stage 6</a:t>
            </a:r>
          </a:p>
          <a:p>
            <a:r>
              <a:rPr lang="en-US" sz="2200" b="1"/>
              <a:t>Exfiltration</a:t>
            </a:r>
            <a:endParaRPr lang="el-GR" sz="2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30B06-A1E9-AB1E-3CC5-A8B83FD47A70}"/>
              </a:ext>
            </a:extLst>
          </p:cNvPr>
          <p:cNvSpPr txBox="1"/>
          <p:nvPr/>
        </p:nvSpPr>
        <p:spPr>
          <a:xfrm>
            <a:off x="7962899" y="1820535"/>
            <a:ext cx="327812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Receive commands and launch malicious processes to collect information from the victim's device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4A5EE46A-017E-E0B5-2F5B-E1834B76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56" y="1317477"/>
            <a:ext cx="592050" cy="59205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930F638D-0A35-A097-F439-51C9AFB3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56" y="3480185"/>
            <a:ext cx="592050" cy="592050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8C71C1D-C163-6412-5A0E-C270C1609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341" y="5485046"/>
            <a:ext cx="735879" cy="735879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4994F502-90F2-4DEB-0104-534F0D8FE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365" y="3480185"/>
            <a:ext cx="592050" cy="592050"/>
          </a:xfrm>
          <a:prstGeom prst="rect">
            <a:avLst/>
          </a:prstGeom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2A424D0A-7E9B-2E9B-6101-31E839CB0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657" y="5512241"/>
            <a:ext cx="673466" cy="673466"/>
          </a:xfrm>
          <a:prstGeom prst="rect">
            <a:avLst/>
          </a:prstGeom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B504FD81-68FE-01AC-86CE-4DACC739A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945" y="1387775"/>
            <a:ext cx="518890" cy="5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AC26-0EF8-6AB1-DD95-0705EBE2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3931"/>
            <a:ext cx="9404723" cy="1014616"/>
          </a:xfrm>
        </p:spPr>
        <p:txBody>
          <a:bodyPr/>
          <a:lstStyle/>
          <a:p>
            <a:r>
              <a:rPr lang="en-US"/>
              <a:t>Phishing Campaigns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B592-99D5-204B-3D9C-DEA5842D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41" y="3608382"/>
            <a:ext cx="3857767" cy="2692725"/>
          </a:xfrm>
        </p:spPr>
        <p:txBody>
          <a:bodyPr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>
                <a:ea typeface="Calibri" panose="020F0502020204030204" pitchFamily="34" charset="0"/>
                <a:cs typeface="Times New Roman" panose="02020603050405020304" pitchFamily="18" charset="0"/>
              </a:rPr>
              <a:t>Specifically, WhoisXML noted that these 300+ domains were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700" dirty="0">
                <a:ea typeface="Calibri" panose="020F0502020204030204" pitchFamily="34" charset="0"/>
                <a:cs typeface="Times New Roman" panose="02020603050405020304" pitchFamily="18" charset="0"/>
              </a:rPr>
              <a:t>Registered to 12 countries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700" dirty="0">
                <a:ea typeface="Calibri" panose="020F0502020204030204" pitchFamily="34" charset="0"/>
                <a:cs typeface="Times New Roman" panose="02020603050405020304" pitchFamily="18" charset="0"/>
              </a:rPr>
              <a:t>Being resolved to 4 IP addresses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700" dirty="0">
                <a:ea typeface="Calibri" panose="020F0502020204030204" pitchFamily="34" charset="0"/>
                <a:cs typeface="Times New Roman" panose="02020603050405020304" pitchFamily="18" charset="0"/>
              </a:rPr>
              <a:t>The IPs were spread to 3 countries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7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1FED1-2C63-DB40-A062-14A346AF9090}"/>
              </a:ext>
            </a:extLst>
          </p:cNvPr>
          <p:cNvSpPr txBox="1"/>
          <p:nvPr/>
        </p:nvSpPr>
        <p:spPr>
          <a:xfrm>
            <a:off x="205274" y="1222721"/>
            <a:ext cx="11345682" cy="2058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Phishing links sent to specific targets via SMS, WhatsApp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(in iOS’ case) or e-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mail (for Android). 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Links pointing to attacker-controlled 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 spoofed URL shortening services, news sites, companies or campaigns. 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By clicking the link, the target is redirected to a malicious server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 3" panose="05040102010807070707" pitchFamily="18" charset="2"/>
              <a:buChar char=""/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Meta and WhoisXML have discovered 300+ Command-and-Control (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/>
              </a:rPr>
              <a:t>C2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) domains each belonging to Cytrox.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en-US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446CB-5251-B876-906D-615A96CEAAD3}"/>
              </a:ext>
            </a:extLst>
          </p:cNvPr>
          <p:cNvSpPr txBox="1"/>
          <p:nvPr/>
        </p:nvSpPr>
        <p:spPr>
          <a:xfrm>
            <a:off x="4579448" y="3608382"/>
            <a:ext cx="150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12 countries</a:t>
            </a:r>
            <a:endParaRPr lang="el-G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35CE8-11E7-7058-6060-2AB9894ADA79}"/>
              </a:ext>
            </a:extLst>
          </p:cNvPr>
          <p:cNvSpPr txBox="1"/>
          <p:nvPr/>
        </p:nvSpPr>
        <p:spPr>
          <a:xfrm>
            <a:off x="6131804" y="3238338"/>
            <a:ext cx="170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300+ domains</a:t>
            </a:r>
            <a:endParaRPr lang="el-G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EB054-BD4E-67C7-D248-9157B5BF27DB}"/>
              </a:ext>
            </a:extLst>
          </p:cNvPr>
          <p:cNvSpPr txBox="1"/>
          <p:nvPr/>
        </p:nvSpPr>
        <p:spPr>
          <a:xfrm>
            <a:off x="9221141" y="3544947"/>
            <a:ext cx="82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IPs</a:t>
            </a:r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B4BB9-6E22-B715-248C-C1246BD28FE8}"/>
              </a:ext>
            </a:extLst>
          </p:cNvPr>
          <p:cNvSpPr txBox="1"/>
          <p:nvPr/>
        </p:nvSpPr>
        <p:spPr>
          <a:xfrm>
            <a:off x="10716434" y="3559748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3 countries</a:t>
            </a:r>
            <a:endParaRPr lang="el-GR" sz="1600"/>
          </a:p>
        </p:txBody>
      </p:sp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7915C7-376B-6900-F412-706B9088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28" y="3655035"/>
            <a:ext cx="6920203" cy="29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6886-0D90-6728-F7D0-1FFBC264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BAF-42D8-C5E0-06A9-352D7C85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659" y="1686101"/>
            <a:ext cx="6236470" cy="50632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Calibri"/>
              </a:rPr>
              <a:t>Attacks </a:t>
            </a:r>
            <a:r>
              <a:rPr lang="en-US" sz="1800" dirty="0">
                <a:ea typeface="Calibri" panose="020F0502020204030204" pitchFamily="34" charset="0"/>
                <a:cs typeface="Calibri"/>
              </a:rPr>
              <a:t>are </a:t>
            </a:r>
            <a:r>
              <a:rPr lang="en-US" sz="1800" dirty="0">
                <a:effectLst/>
                <a:ea typeface="Calibri" panose="020F0502020204030204" pitchFamily="34" charset="0"/>
                <a:cs typeface="Calibri"/>
              </a:rPr>
              <a:t>tailored for particular targets</a:t>
            </a:r>
          </a:p>
          <a:p>
            <a:endParaRPr lang="en-US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After being redirected to 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malicious server,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a check is initiated to decide whether the target is the desired one. Check</a:t>
            </a:r>
            <a:r>
              <a:rPr lang="el-G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includ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 the</a:t>
            </a:r>
            <a:r>
              <a:rPr lang="el-G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IP address and device type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victim</a:t>
            </a:r>
            <a:r>
              <a:rPr lang="el-G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Malware infection occurs only when the target passes these checks</a:t>
            </a:r>
            <a:r>
              <a:rPr lang="en-US" sz="1800" dirty="0">
                <a:ea typeface="Calibri" panose="020F0502020204030204" pitchFamily="34" charset="0"/>
              </a:rPr>
              <a:t> and if the maximum number of concurrent live infections has not been reached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In any case, target is redirected to a legitimate website to avoid arousing suspicion.</a:t>
            </a:r>
            <a:endParaRPr lang="el-GR" sz="1800" dirty="0">
              <a:effectLst/>
              <a:ea typeface="Calibri" panose="020F0502020204030204" pitchFamily="34" charset="0"/>
              <a:cs typeface="Times New Roman"/>
            </a:endParaRPr>
          </a:p>
          <a:p>
            <a:endParaRPr lang="el-GR" sz="1800" dirty="0"/>
          </a:p>
        </p:txBody>
      </p:sp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3A23C6EB-1BFF-A68F-1537-B5D3E432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4" y="1617275"/>
            <a:ext cx="4905548" cy="45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284C-0684-66AC-6F92-61729F4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98" y="237058"/>
            <a:ext cx="7929236" cy="1400530"/>
          </a:xfrm>
        </p:spPr>
        <p:txBody>
          <a:bodyPr/>
          <a:lstStyle/>
          <a:p>
            <a:r>
              <a:rPr lang="en-US"/>
              <a:t>Exploitation Phase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6689-C352-F0EA-21B6-FBED4295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98" y="1199504"/>
            <a:ext cx="10093423" cy="2269008"/>
          </a:xfrm>
        </p:spPr>
        <p:txBody>
          <a:bodyPr>
            <a:normAutofit/>
          </a:bodyPr>
          <a:lstStyle/>
          <a:p>
            <a:r>
              <a:rPr lang="en-US" sz="1800" dirty="0"/>
              <a:t>If the profiling check succeeds, the malicious server exploits vulnerabilities to deliver a simple malware, the Predator loader from the domain</a:t>
            </a:r>
          </a:p>
          <a:p>
            <a:endParaRPr lang="en-US" sz="100" dirty="0"/>
          </a:p>
          <a:p>
            <a:r>
              <a:rPr lang="en-US" sz="1800" dirty="0"/>
              <a:t>Full exploit chains making use of various 0-day as well as n-day vulnerabilities (critical bugs that were not flagged as security issues and thus not patched in all versions)</a:t>
            </a:r>
          </a:p>
          <a:p>
            <a:endParaRPr lang="en-US" sz="100" dirty="0"/>
          </a:p>
          <a:p>
            <a:r>
              <a:rPr lang="en-US" sz="1800" dirty="0"/>
              <a:t>Exploits similar for both iOS and Android. Worked on fully up-to-date devices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51920-E26F-9BB9-15B3-C7355E99FB98}"/>
              </a:ext>
            </a:extLst>
          </p:cNvPr>
          <p:cNvSpPr txBox="1"/>
          <p:nvPr/>
        </p:nvSpPr>
        <p:spPr>
          <a:xfrm>
            <a:off x="597598" y="3914614"/>
            <a:ext cx="546673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Google TAG discovered 3 campaigns targeting android devices with phishing link sent via e-mail. These campaigns exploited: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1700" dirty="0"/>
              <a:t>4 Chrome 0-day vulnerabilities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endParaRPr lang="en-US" sz="300" dirty="0"/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1700" dirty="0"/>
              <a:t>1 Android kernel n-day vulnerability</a:t>
            </a:r>
          </a:p>
          <a:p>
            <a:pPr>
              <a:buClr>
                <a:schemeClr val="accent1"/>
              </a:buClr>
            </a:pPr>
            <a:endParaRPr lang="en-US" sz="1000" dirty="0"/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endParaRPr lang="en-US" sz="300" dirty="0"/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1700" i="1" dirty="0"/>
              <a:t>shorten[.]fi </a:t>
            </a:r>
            <a:r>
              <a:rPr lang="en-US" sz="1700" dirty="0"/>
              <a:t>and </a:t>
            </a:r>
            <a:r>
              <a:rPr lang="en-US" sz="1700" i="1" dirty="0" err="1"/>
              <a:t>s.bit</a:t>
            </a:r>
            <a:r>
              <a:rPr lang="en-US" sz="1700" i="1" dirty="0"/>
              <a:t>-li[.]com </a:t>
            </a:r>
            <a:r>
              <a:rPr lang="en-US" sz="1700" dirty="0"/>
              <a:t>acted</a:t>
            </a:r>
            <a:r>
              <a:rPr lang="en-US" sz="1700" i="1" dirty="0"/>
              <a:t> </a:t>
            </a:r>
            <a:r>
              <a:rPr lang="en-US" sz="1700" dirty="0"/>
              <a:t>as phishing links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endParaRPr lang="en-US" sz="300" dirty="0"/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1700" i="1" dirty="0" err="1"/>
              <a:t>getupdatesnow</a:t>
            </a:r>
            <a:r>
              <a:rPr lang="en-US" sz="1700" i="1" dirty="0"/>
              <a:t>[.]</a:t>
            </a:r>
            <a:r>
              <a:rPr lang="en-US" sz="1700" i="1" dirty="0" err="1"/>
              <a:t>xyz</a:t>
            </a:r>
            <a:r>
              <a:rPr lang="en-US" sz="1700" dirty="0"/>
              <a:t>, </a:t>
            </a:r>
            <a:r>
              <a:rPr lang="en-US" sz="1700" i="1" dirty="0"/>
              <a:t>contents-domain[.]com </a:t>
            </a:r>
            <a:r>
              <a:rPr lang="en-US" sz="1700" dirty="0"/>
              <a:t>and </a:t>
            </a:r>
            <a:r>
              <a:rPr lang="en-US" sz="1700" i="1" dirty="0"/>
              <a:t>redirecting[.]page </a:t>
            </a:r>
            <a:r>
              <a:rPr lang="en-US" sz="1700" dirty="0"/>
              <a:t>delivered the exploits</a:t>
            </a:r>
            <a:endParaRPr lang="el-GR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11EDC-C387-640A-651C-AE0D5439CBE2}"/>
              </a:ext>
            </a:extLst>
          </p:cNvPr>
          <p:cNvSpPr txBox="1"/>
          <p:nvPr/>
        </p:nvSpPr>
        <p:spPr>
          <a:xfrm>
            <a:off x="1610320" y="3483726"/>
            <a:ext cx="1927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E678"/>
                </a:solidFill>
              </a:rPr>
              <a:t>Android</a:t>
            </a:r>
            <a:endParaRPr lang="el-GR" sz="2200" b="1">
              <a:solidFill>
                <a:srgbClr val="00E67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42237-C887-8EFA-9451-015693EBE050}"/>
              </a:ext>
            </a:extLst>
          </p:cNvPr>
          <p:cNvSpPr txBox="1"/>
          <p:nvPr/>
        </p:nvSpPr>
        <p:spPr>
          <a:xfrm>
            <a:off x="8344843" y="3483675"/>
            <a:ext cx="120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</a:schemeClr>
                </a:solidFill>
              </a:rPr>
              <a:t>iOS</a:t>
            </a:r>
            <a:endParaRPr lang="el-GR" sz="22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A087E-EC2E-02CF-72F7-C31F0E64123C}"/>
              </a:ext>
            </a:extLst>
          </p:cNvPr>
          <p:cNvSpPr txBox="1"/>
          <p:nvPr/>
        </p:nvSpPr>
        <p:spPr>
          <a:xfrm>
            <a:off x="6196492" y="3910021"/>
            <a:ext cx="539791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No known exploitation campaigns.</a:t>
            </a:r>
          </a:p>
          <a:p>
            <a:r>
              <a:rPr lang="en-US" sz="1700" dirty="0"/>
              <a:t>Exploits could have made use of vulnerabilities in the iOS kernel and </a:t>
            </a:r>
            <a:r>
              <a:rPr lang="en-US" sz="1700" dirty="0" err="1"/>
              <a:t>WebKit</a:t>
            </a:r>
            <a:r>
              <a:rPr lang="en-US" sz="1700" dirty="0"/>
              <a:t> engine used by Safari browser, since links were opened using this browser in iPhones. </a:t>
            </a:r>
            <a:r>
              <a:rPr lang="en-US" sz="1700" b="1" dirty="0"/>
              <a:t>This is strictly hypothetical.</a:t>
            </a:r>
          </a:p>
          <a:p>
            <a:endParaRPr lang="en-US" sz="1000" b="1" dirty="0"/>
          </a:p>
          <a:p>
            <a:r>
              <a:rPr lang="en-US" sz="1700" dirty="0"/>
              <a:t>Potential iOS and </a:t>
            </a:r>
            <a:r>
              <a:rPr lang="en-US" sz="1700" dirty="0" err="1"/>
              <a:t>WebKit</a:t>
            </a:r>
            <a:r>
              <a:rPr lang="en-US" sz="1700" dirty="0"/>
              <a:t> vulnerabilities can be found in Google’s “0-day in-the-wild” sheet</a:t>
            </a:r>
          </a:p>
          <a:p>
            <a:endParaRPr lang="en-US" sz="1000" dirty="0"/>
          </a:p>
          <a:p>
            <a:r>
              <a:rPr lang="en-US" sz="1700" i="1" dirty="0" err="1"/>
              <a:t>almasryelyuom</a:t>
            </a:r>
            <a:r>
              <a:rPr lang="en-US" sz="1700" i="1" dirty="0"/>
              <a:t>[.]com</a:t>
            </a:r>
            <a:r>
              <a:rPr lang="en-US" sz="1700" dirty="0"/>
              <a:t>, </a:t>
            </a:r>
            <a:r>
              <a:rPr lang="en-US" sz="1700" i="1" dirty="0" err="1"/>
              <a:t>qwxzyl</a:t>
            </a:r>
            <a:r>
              <a:rPr lang="en-US" sz="1700" i="1" dirty="0"/>
              <a:t>[.]</a:t>
            </a:r>
            <a:r>
              <a:rPr lang="en-US" sz="1700" dirty="0"/>
              <a:t>, </a:t>
            </a:r>
            <a:r>
              <a:rPr lang="en-US" sz="1700" i="1" dirty="0" err="1"/>
              <a:t>youtu</a:t>
            </a:r>
            <a:r>
              <a:rPr lang="en-US" sz="1700" i="1" dirty="0"/>
              <a:t>-be[.]net </a:t>
            </a:r>
            <a:r>
              <a:rPr lang="en-US" sz="1700" dirty="0"/>
              <a:t>acted as phishing links</a:t>
            </a:r>
          </a:p>
          <a:p>
            <a:endParaRPr lang="el-GR" sz="1700" b="1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59775EB-4381-584D-DE0B-4CBBFC33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81" y="3429000"/>
            <a:ext cx="458723" cy="458723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695F53D-FA8C-F093-7000-44C8A91B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640" y="3480051"/>
            <a:ext cx="357998" cy="3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0D76-9CAB-5F55-4FE6-03103792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44" y="433174"/>
            <a:ext cx="9404723" cy="1400530"/>
          </a:xfrm>
        </p:spPr>
        <p:txBody>
          <a:bodyPr/>
          <a:lstStyle/>
          <a:p>
            <a:r>
              <a:rPr lang="en-US" dirty="0"/>
              <a:t>Exploitation - Android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394C-A759-5733-9EEB-C9DC80D8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51" y="1473695"/>
            <a:ext cx="11319747" cy="5458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Campaigns delivered a payload containing the </a:t>
            </a:r>
            <a:r>
              <a:rPr lang="en-US" sz="1800" b="1" dirty="0"/>
              <a:t>ALIEN loader</a:t>
            </a:r>
            <a:r>
              <a:rPr lang="en-US" sz="1800" dirty="0"/>
              <a:t>, exploiting the following vulnerabilities:</a:t>
            </a:r>
          </a:p>
          <a:p>
            <a:pPr marL="0" indent="0">
              <a:spcBef>
                <a:spcPts val="0"/>
              </a:spcBef>
              <a:buNone/>
            </a:pPr>
            <a:endParaRPr lang="el-G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D124A-693A-756F-6F09-54BC86190D1D}"/>
              </a:ext>
            </a:extLst>
          </p:cNvPr>
          <p:cNvSpPr txBox="1"/>
          <p:nvPr/>
        </p:nvSpPr>
        <p:spPr>
          <a:xfrm>
            <a:off x="333650" y="3056632"/>
            <a:ext cx="2133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CVE-2021-37973</a:t>
            </a:r>
          </a:p>
          <a:p>
            <a:r>
              <a:rPr lang="en-US" sz="1600" dirty="0"/>
              <a:t>(Use after free in Portals API)</a:t>
            </a:r>
            <a:endParaRPr lang="el-G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358F-D64F-B364-4825-539007AE0834}"/>
              </a:ext>
            </a:extLst>
          </p:cNvPr>
          <p:cNvSpPr txBox="1"/>
          <p:nvPr/>
        </p:nvSpPr>
        <p:spPr>
          <a:xfrm>
            <a:off x="343885" y="4093757"/>
            <a:ext cx="21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CVE-2021-37976</a:t>
            </a:r>
            <a:endParaRPr lang="el-GR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C169-779F-6A87-6D52-B6BAB85CC9BC}"/>
              </a:ext>
            </a:extLst>
          </p:cNvPr>
          <p:cNvSpPr txBox="1"/>
          <p:nvPr/>
        </p:nvSpPr>
        <p:spPr>
          <a:xfrm>
            <a:off x="363144" y="4725466"/>
            <a:ext cx="2519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CVE-2021-1048</a:t>
            </a:r>
          </a:p>
          <a:p>
            <a:r>
              <a:rPr lang="en-US" sz="1600" dirty="0"/>
              <a:t>(Android kernel </a:t>
            </a:r>
            <a:r>
              <a:rPr lang="en-US" sz="1600" dirty="0" err="1"/>
              <a:t>refcount</a:t>
            </a:r>
            <a:r>
              <a:rPr lang="en-US" sz="1600" dirty="0"/>
              <a:t> increment on mid-destruction 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07055-2F73-A4E8-EABB-8E7C296F9FEB}"/>
              </a:ext>
            </a:extLst>
          </p:cNvPr>
          <p:cNvSpPr txBox="1"/>
          <p:nvPr/>
        </p:nvSpPr>
        <p:spPr>
          <a:xfrm>
            <a:off x="333651" y="2019507"/>
            <a:ext cx="2343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CVE-2021-38000</a:t>
            </a:r>
            <a:r>
              <a:rPr lang="en-US" dirty="0"/>
              <a:t>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(Chrome Intents Logic Flaw)</a:t>
            </a:r>
            <a:endParaRPr lang="el-G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BE722-3500-B991-8EE8-EC843618B444}"/>
              </a:ext>
            </a:extLst>
          </p:cNvPr>
          <p:cNvSpPr txBox="1"/>
          <p:nvPr/>
        </p:nvSpPr>
        <p:spPr>
          <a:xfrm>
            <a:off x="363144" y="5876387"/>
            <a:ext cx="2314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CVE-2021-38003</a:t>
            </a:r>
          </a:p>
          <a:p>
            <a:r>
              <a:rPr lang="en-US" sz="1600"/>
              <a:t>(</a:t>
            </a:r>
            <a:r>
              <a:rPr lang="en-US" sz="1600" err="1"/>
              <a:t>JSON.stringify</a:t>
            </a:r>
            <a:r>
              <a:rPr lang="en-US" sz="1600"/>
              <a:t> leaks </a:t>
            </a:r>
            <a:r>
              <a:rPr lang="en-US" sz="1600" err="1"/>
              <a:t>TheHole</a:t>
            </a:r>
            <a:r>
              <a:rPr lang="en-US" sz="1600"/>
              <a:t> value)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149F4-43EE-DBB4-D10A-E05444728F34}"/>
              </a:ext>
            </a:extLst>
          </p:cNvPr>
          <p:cNvSpPr txBox="1"/>
          <p:nvPr/>
        </p:nvSpPr>
        <p:spPr>
          <a:xfrm>
            <a:off x="2882313" y="2019507"/>
            <a:ext cx="897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Times New Roman" panose="02020603050405020304" pitchFamily="18" charset="0"/>
              </a:rPr>
              <a:t>An HTTP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302 redirection to the intent URL specified (in this case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Sbrowser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), which then opens another URL in the external application. </a:t>
            </a:r>
          </a:p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 that, the exploit used n-day vulnerabilities affecting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Sbrowser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deliver the payload</a:t>
            </a:r>
            <a:endParaRPr lang="el-G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22248-4568-46D0-31AE-01980758C426}"/>
              </a:ext>
            </a:extLst>
          </p:cNvPr>
          <p:cNvSpPr txBox="1"/>
          <p:nvPr/>
        </p:nvSpPr>
        <p:spPr>
          <a:xfrm>
            <a:off x="2882312" y="2948910"/>
            <a:ext cx="8149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in conjunction with CVE-2021-37976 after an initial unknown RCE exploit.</a:t>
            </a:r>
          </a:p>
          <a:p>
            <a:r>
              <a:rPr lang="en-US" sz="1600" dirty="0"/>
              <a:t>Chrome sandbox escape after loading an ELF binary.</a:t>
            </a:r>
          </a:p>
          <a:p>
            <a:r>
              <a:rPr lang="en-US" sz="1600" dirty="0"/>
              <a:t>Another unknown exploit downloaded in /data/data/com.android.chrome/p.so after the sandbox escape to elevate privileges and install ALIEN</a:t>
            </a:r>
            <a:endParaRPr lang="el-G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33D6E-8BA0-7E32-0AE3-4D750C9E8120}"/>
              </a:ext>
            </a:extLst>
          </p:cNvPr>
          <p:cNvSpPr txBox="1"/>
          <p:nvPr/>
        </p:nvSpPr>
        <p:spPr>
          <a:xfrm>
            <a:off x="2882312" y="5812140"/>
            <a:ext cx="7915614" cy="86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i="0" u="none" strike="noStrike">
                <a:effectLst/>
                <a:latin typeface="+mj-lt"/>
              </a:rPr>
              <a:t>JavaScript leaked </a:t>
            </a:r>
            <a:r>
              <a:rPr lang="en-US" sz="1600" b="0" i="0" u="none" strike="noStrike" err="1">
                <a:effectLst/>
                <a:latin typeface="+mj-lt"/>
              </a:rPr>
              <a:t>TheHole</a:t>
            </a:r>
            <a:r>
              <a:rPr lang="en-US" sz="1600" b="0" i="0" u="none" strike="noStrike">
                <a:effectLst/>
                <a:latin typeface="+mj-lt"/>
              </a:rPr>
              <a:t> value </a:t>
            </a:r>
            <a:r>
              <a:rPr lang="en-US" sz="1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can be used to cause memory corruption and lead to RCE due to special handling of </a:t>
            </a:r>
            <a:r>
              <a:rPr lang="en-US" sz="16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TheHole</a:t>
            </a:r>
            <a:r>
              <a:rPr lang="en-US" sz="1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values in </a:t>
            </a:r>
            <a:r>
              <a:rPr lang="en-US" sz="16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JSMaps</a:t>
            </a:r>
            <a:r>
              <a:rPr lang="en-US" sz="1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Used alongside th</a:t>
            </a:r>
            <a:r>
              <a:rPr lang="en-US" sz="16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previous Linux-kernel bug</a:t>
            </a:r>
            <a:endParaRPr lang="el-GR" sz="1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AD57D-EF27-C8F9-69C7-E0109CA0003D}"/>
              </a:ext>
            </a:extLst>
          </p:cNvPr>
          <p:cNvSpPr txBox="1"/>
          <p:nvPr/>
        </p:nvSpPr>
        <p:spPr>
          <a:xfrm>
            <a:off x="2882312" y="4783012"/>
            <a:ext cx="814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Bug in </a:t>
            </a:r>
            <a:r>
              <a:rPr lang="en-US" sz="1600" dirty="0" err="1">
                <a:latin typeface="+mj-lt"/>
              </a:rPr>
              <a:t>epoll</a:t>
            </a:r>
            <a:r>
              <a:rPr lang="en-US" sz="1600" dirty="0">
                <a:latin typeface="+mj-lt"/>
              </a:rPr>
              <a:t>() system call used to escape the sandbox and escalate privileges. </a:t>
            </a:r>
          </a:p>
          <a:p>
            <a:r>
              <a:rPr lang="en-US" sz="1600" dirty="0">
                <a:latin typeface="+mj-lt"/>
              </a:rPr>
              <a:t>Patch not incorporated in most android devices due to it being a n-day vulnerability</a:t>
            </a:r>
            <a:endParaRPr lang="el-GR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E6B83-1B20-F2A9-1C2F-EB7478659B0F}"/>
              </a:ext>
            </a:extLst>
          </p:cNvPr>
          <p:cNvSpPr txBox="1"/>
          <p:nvPr/>
        </p:nvSpPr>
        <p:spPr>
          <a:xfrm>
            <a:off x="2882313" y="4093757"/>
            <a:ext cx="864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Information leak in </a:t>
            </a:r>
            <a:r>
              <a:rPr lang="en-US" sz="1600" dirty="0" err="1"/>
              <a:t>memory_instrumentation.mojom.Coordinator</a:t>
            </a:r>
            <a:r>
              <a:rPr lang="en-US" sz="1600" dirty="0"/>
              <a:t> resulted in a bypass of the Address Space Layout Randomizer (ASLR) by leaking memory addresses</a:t>
            </a:r>
            <a:endParaRPr lang="el-GR" sz="16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EEFB83F-711F-26EE-3829-6A468EB04766}"/>
              </a:ext>
            </a:extLst>
          </p:cNvPr>
          <p:cNvSpPr/>
          <p:nvPr/>
        </p:nvSpPr>
        <p:spPr>
          <a:xfrm>
            <a:off x="168422" y="3067084"/>
            <a:ext cx="170346" cy="14064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FBD8BA7-F5C8-58B4-60AA-A1F60F14D7D8}"/>
              </a:ext>
            </a:extLst>
          </p:cNvPr>
          <p:cNvSpPr/>
          <p:nvPr/>
        </p:nvSpPr>
        <p:spPr>
          <a:xfrm>
            <a:off x="168421" y="4783011"/>
            <a:ext cx="194723" cy="195514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29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1E80-9CD1-D749-08F8-B22B8156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512"/>
          </a:xfrm>
        </p:spPr>
        <p:txBody>
          <a:bodyPr/>
          <a:lstStyle/>
          <a:p>
            <a:r>
              <a:rPr lang="en-US"/>
              <a:t>ALIEN: The Trojan Loader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7FEC-0CB3-D305-F99A-EEAC7503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0321"/>
            <a:ext cx="8104458" cy="3377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Calibri" panose="020F0502020204030204" pitchFamily="34" charset="0"/>
                <a:cs typeface="Times New Roman"/>
              </a:rPr>
              <a:t>Likely a variation of the known b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anking Trojan, fork of Cerberus. Rented to customers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/>
              </a:rPr>
              <a:t>MaaS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).</a:t>
            </a:r>
            <a:endParaRPr lang="en-US" sz="1800" dirty="0">
              <a:cs typeface="Times New Roman"/>
            </a:endParaRPr>
          </a:p>
          <a:p>
            <a:r>
              <a:rPr lang="en-US" sz="1800" dirty="0"/>
              <a:t>Includes RAT functionality.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ALIEN lives inside multiple </a:t>
            </a:r>
            <a:r>
              <a:rPr lang="en-US" sz="1800" dirty="0">
                <a:ea typeface="Calibri" panose="020F0502020204030204" pitchFamily="34" charset="0"/>
                <a:cs typeface="Times New Roman"/>
              </a:rPr>
              <a:t>privileged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 processes and receives commands from Predator over </a:t>
            </a:r>
            <a:r>
              <a:rPr lang="en-US" sz="1800" dirty="0">
                <a:ea typeface="Calibri" panose="020F0502020204030204" pitchFamily="34" charset="0"/>
                <a:cs typeface="Times New Roman"/>
              </a:rPr>
              <a:t>Inter-Process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 Communication (IPC). </a:t>
            </a:r>
            <a:r>
              <a:rPr lang="en-US" sz="1800" dirty="0">
                <a:ea typeface="Calibri" panose="020F0502020204030204" pitchFamily="34" charset="0"/>
                <a:cs typeface="Times New Roman"/>
              </a:rPr>
              <a:t>Capabilities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/>
              </a:rPr>
              <a:t> include:</a:t>
            </a:r>
            <a:endParaRPr lang="el-GR" sz="1800" dirty="0">
              <a:effectLst/>
              <a:ea typeface="Calibri" panose="020F0502020204030204" pitchFamily="34" charset="0"/>
              <a:cs typeface="Times New Roman"/>
            </a:endParaRPr>
          </a:p>
          <a:p>
            <a:pPr lvl="1" indent="-342900">
              <a:lnSpc>
                <a:spcPct val="107000"/>
              </a:lnSpc>
              <a:buFont typeface="+mj-lt"/>
              <a:buAutoNum type="alphaLcParenR"/>
            </a:pP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Recording audio</a:t>
            </a:r>
            <a:endParaRPr lang="el-GR" dirty="0">
              <a:effectLst/>
              <a:ea typeface="Calibri" panose="020F0502020204030204" pitchFamily="34" charset="0"/>
              <a:cs typeface="Times New Roman"/>
            </a:endParaRPr>
          </a:p>
          <a:p>
            <a:pPr lvl="1" indent="-342900">
              <a:lnSpc>
                <a:spcPct val="107000"/>
              </a:lnSpc>
              <a:buFont typeface="+mj-lt"/>
              <a:buAutoNum type="alphaLcParenR"/>
            </a:pP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Adding </a:t>
            </a:r>
            <a:r>
              <a:rPr lang="en-US" dirty="0">
                <a:ea typeface="Calibri" panose="020F0502020204030204" pitchFamily="34" charset="0"/>
                <a:cs typeface="Times New Roman"/>
              </a:rPr>
              <a:t>CA certificates</a:t>
            </a:r>
            <a:endParaRPr lang="el-GR" dirty="0">
              <a:effectLst/>
              <a:ea typeface="Calibri" panose="020F0502020204030204" pitchFamily="34" charset="0"/>
              <a:cs typeface="Times New Roman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dirty="0">
                <a:effectLst/>
                <a:ea typeface="Calibri" panose="020F0502020204030204" pitchFamily="34" charset="0"/>
                <a:cs typeface="Times New Roman"/>
              </a:rPr>
              <a:t>Hiding apps</a:t>
            </a: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a typeface="Calibri" panose="020F0502020204030204" pitchFamily="34" charset="0"/>
                <a:cs typeface="Times New Roman"/>
              </a:rPr>
              <a:t>And much more.</a:t>
            </a:r>
            <a:endParaRPr lang="el-GR" dirty="0">
              <a:effectLst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78AC61-D5B7-BFAE-E36D-909F0827F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8" r="17957"/>
          <a:stretch/>
        </p:blipFill>
        <p:spPr>
          <a:xfrm>
            <a:off x="9552037" y="1955759"/>
            <a:ext cx="1740310" cy="4304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E9F02-CADD-6D12-AE76-57A3FF267714}"/>
              </a:ext>
            </a:extLst>
          </p:cNvPr>
          <p:cNvSpPr txBox="1"/>
          <p:nvPr/>
        </p:nvSpPr>
        <p:spPr>
          <a:xfrm>
            <a:off x="9705489" y="144023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IPC Models</a:t>
            </a:r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5D719-8FA4-A190-1E0A-789BE6221545}"/>
              </a:ext>
            </a:extLst>
          </p:cNvPr>
          <p:cNvSpPr txBox="1"/>
          <p:nvPr/>
        </p:nvSpPr>
        <p:spPr>
          <a:xfrm>
            <a:off x="516246" y="5329050"/>
            <a:ext cx="31583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dirty="0"/>
              <a:t>ALIEN’s original C2 communication protocol:</a:t>
            </a:r>
            <a:endParaRPr lang="el-GR" dirty="0"/>
          </a:p>
        </p:txBody>
      </p:sp>
      <p:pic>
        <p:nvPicPr>
          <p:cNvPr id="5" name="Εικόνα 3" descr="Alien C2 protocol">
            <a:extLst>
              <a:ext uri="{FF2B5EF4-FFF2-40B4-BE49-F238E27FC236}">
                <a16:creationId xmlns:a16="http://schemas.microsoft.com/office/drawing/2014/main" id="{05D57484-EBCB-3EB7-C157-ACD16611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3" y="5329050"/>
            <a:ext cx="4668692" cy="9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7236EA2D-2E23-C80C-7709-D4BB5B8E1EE8}"/>
              </a:ext>
            </a:extLst>
          </p:cNvPr>
          <p:cNvSpPr/>
          <p:nvPr/>
        </p:nvSpPr>
        <p:spPr>
          <a:xfrm rot="10800000">
            <a:off x="9173496" y="2388962"/>
            <a:ext cx="766917" cy="451798"/>
          </a:xfrm>
          <a:prstGeom prst="arc">
            <a:avLst>
              <a:gd name="adj1" fmla="val 16200000"/>
              <a:gd name="adj2" fmla="val 5233861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8981C53-2E9E-3E8C-B8DE-5D9ACA5EC023}"/>
              </a:ext>
            </a:extLst>
          </p:cNvPr>
          <p:cNvSpPr/>
          <p:nvPr/>
        </p:nvSpPr>
        <p:spPr>
          <a:xfrm>
            <a:off x="10903971" y="2039917"/>
            <a:ext cx="766917" cy="451798"/>
          </a:xfrm>
          <a:prstGeom prst="arc">
            <a:avLst>
              <a:gd name="adj1" fmla="val 16200000"/>
              <a:gd name="adj2" fmla="val 5233861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FB68151-C243-087C-027F-0865E5154C98}"/>
              </a:ext>
            </a:extLst>
          </p:cNvPr>
          <p:cNvSpPr/>
          <p:nvPr/>
        </p:nvSpPr>
        <p:spPr>
          <a:xfrm rot="10800000">
            <a:off x="9173495" y="4719484"/>
            <a:ext cx="738973" cy="1120380"/>
          </a:xfrm>
          <a:prstGeom prst="arc">
            <a:avLst>
              <a:gd name="adj1" fmla="val 16200000"/>
              <a:gd name="adj2" fmla="val 5233861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73540FB-EF24-03CC-1898-BD014B54FD7D}"/>
              </a:ext>
            </a:extLst>
          </p:cNvPr>
          <p:cNvSpPr/>
          <p:nvPr/>
        </p:nvSpPr>
        <p:spPr>
          <a:xfrm>
            <a:off x="10931915" y="4400697"/>
            <a:ext cx="738973" cy="1351173"/>
          </a:xfrm>
          <a:prstGeom prst="arc">
            <a:avLst>
              <a:gd name="adj1" fmla="val 16200000"/>
              <a:gd name="adj2" fmla="val 5233861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20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4" grpId="0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F79-FF4D-4D0C-98D6-8344D15B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90" y="308944"/>
            <a:ext cx="5537213" cy="940455"/>
          </a:xfrm>
        </p:spPr>
        <p:txBody>
          <a:bodyPr/>
          <a:lstStyle/>
          <a:p>
            <a:r>
              <a:rPr lang="en-US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79FB-54FB-2F80-5F36-A87F262D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4" y="1334050"/>
            <a:ext cx="10470541" cy="18088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j-lt"/>
                <a:cs typeface="+mj-lt"/>
              </a:rPr>
              <a:t>Initialized by unknown exploit in iOS. In Android </a:t>
            </a:r>
            <a:r>
              <a:rPr lang="el-GR" dirty="0" err="1">
                <a:ea typeface="+mj-lt"/>
                <a:cs typeface="+mj-lt"/>
              </a:rPr>
              <a:t>we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estimate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it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could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be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the exploits mentioned before</a:t>
            </a:r>
          </a:p>
          <a:p>
            <a:r>
              <a:rPr lang="en-US" dirty="0">
                <a:ea typeface="+mj-lt"/>
                <a:cs typeface="+mj-lt"/>
              </a:rPr>
              <a:t>Invoked main() with kernel process task port and PID as arguments</a:t>
            </a:r>
          </a:p>
          <a:p>
            <a:r>
              <a:rPr lang="en-US" dirty="0">
                <a:ea typeface="+mj-lt"/>
                <a:cs typeface="+mj-lt"/>
              </a:rPr>
              <a:t>Loads frozen python module named “loader”</a:t>
            </a:r>
          </a:p>
          <a:p>
            <a:r>
              <a:rPr lang="en-US" dirty="0">
                <a:ea typeface="+mj-lt"/>
                <a:cs typeface="+mj-lt"/>
              </a:rPr>
              <a:t>Loads a python 2.7 bundled runtime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3BFE7-F074-66F2-CA02-E7A1ED3A9464}"/>
              </a:ext>
            </a:extLst>
          </p:cNvPr>
          <p:cNvSpPr txBox="1"/>
          <p:nvPr/>
        </p:nvSpPr>
        <p:spPr>
          <a:xfrm>
            <a:off x="1653452" y="3370993"/>
            <a:ext cx="1927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E678"/>
                </a:solidFill>
              </a:rPr>
              <a:t>Android</a:t>
            </a:r>
            <a:endParaRPr lang="el-GR" sz="2200" b="1" dirty="0">
              <a:solidFill>
                <a:srgbClr val="00E67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5108A-E961-2388-1682-0550E98E53B2}"/>
              </a:ext>
            </a:extLst>
          </p:cNvPr>
          <p:cNvSpPr txBox="1"/>
          <p:nvPr/>
        </p:nvSpPr>
        <p:spPr>
          <a:xfrm>
            <a:off x="8316088" y="3385318"/>
            <a:ext cx="120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</a:schemeClr>
                </a:solidFill>
              </a:rPr>
              <a:t>iOS</a:t>
            </a:r>
            <a:endParaRPr lang="el-GR" sz="2200" b="1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57C83A4-90A9-B762-2E66-D4D4DB69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3316266"/>
            <a:ext cx="458723" cy="45872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97EA911-CF9B-E694-5B70-96914525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885" y="3381695"/>
            <a:ext cx="357998" cy="357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078D7B-1794-C383-FBCB-2074E77AB989}"/>
              </a:ext>
            </a:extLst>
          </p:cNvPr>
          <p:cNvSpPr txBox="1">
            <a:spLocks/>
          </p:cNvSpPr>
          <p:nvPr/>
        </p:nvSpPr>
        <p:spPr>
          <a:xfrm>
            <a:off x="657615" y="3821332"/>
            <a:ext cx="5639749" cy="1808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ea typeface="+mj-lt"/>
                <a:cs typeface="+mj-lt"/>
              </a:rPr>
              <a:t>Passes main's arguments to shared constant “SHMEMFD_VSS”</a:t>
            </a:r>
          </a:p>
          <a:p>
            <a:r>
              <a:rPr lang="en-US"/>
              <a:t>Adds extra objects to the runtime (</a:t>
            </a:r>
            <a:r>
              <a:rPr lang="en-US" err="1">
                <a:ea typeface="+mj-lt"/>
                <a:cs typeface="+mj-lt"/>
              </a:rPr>
              <a:t>predutils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/>
              <a:t>predconfig</a:t>
            </a:r>
            <a:r>
              <a:rPr lang="en-US"/>
              <a:t>, injector, pc2, recorder, </a:t>
            </a:r>
            <a:r>
              <a:rPr lang="en-US" err="1"/>
              <a:t>voio_recorder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57D1F0-B6A3-CE92-9FF8-6510E3F27086}"/>
              </a:ext>
            </a:extLst>
          </p:cNvPr>
          <p:cNvSpPr txBox="1">
            <a:spLocks/>
          </p:cNvSpPr>
          <p:nvPr/>
        </p:nvSpPr>
        <p:spPr>
          <a:xfrm>
            <a:off x="6451690" y="3821333"/>
            <a:ext cx="4935258" cy="2599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ea typeface="+mj-lt"/>
                <a:cs typeface="+mj-lt"/>
              </a:rPr>
              <a:t>Calls </a:t>
            </a:r>
            <a:r>
              <a:rPr lang="en-US" err="1">
                <a:ea typeface="+mj-lt"/>
                <a:cs typeface="+mj-lt"/>
              </a:rPr>
              <a:t>kmem_init</a:t>
            </a:r>
            <a:r>
              <a:rPr lang="en-US">
                <a:ea typeface="+mj-lt"/>
                <a:cs typeface="+mj-lt"/>
              </a:rPr>
              <a:t> with main's </a:t>
            </a:r>
            <a:r>
              <a:rPr lang="en-US" err="1">
                <a:ea typeface="+mj-lt"/>
                <a:cs typeface="+mj-lt"/>
              </a:rPr>
              <a:t>args</a:t>
            </a:r>
            <a:r>
              <a:rPr lang="en-US">
                <a:ea typeface="+mj-lt"/>
                <a:cs typeface="+mj-lt"/>
              </a:rPr>
              <a:t> to enable Predator 1st stage</a:t>
            </a:r>
          </a:p>
          <a:p>
            <a:r>
              <a:rPr lang="en-US"/>
              <a:t>Adds extra objects to runtime (</a:t>
            </a:r>
            <a:r>
              <a:rPr lang="en-US" err="1"/>
              <a:t>predutils</a:t>
            </a:r>
            <a:r>
              <a:rPr lang="en-US"/>
              <a:t>, </a:t>
            </a:r>
            <a:r>
              <a:rPr lang="en-US" err="1">
                <a:ea typeface="+mj-lt"/>
                <a:cs typeface="+mj-lt"/>
              </a:rPr>
              <a:t>predconfig</a:t>
            </a:r>
            <a:r>
              <a:rPr lang="en-US"/>
              <a:t>)</a:t>
            </a:r>
          </a:p>
          <a:p>
            <a:r>
              <a:rPr lang="en-US"/>
              <a:t>Loads </a:t>
            </a:r>
            <a:r>
              <a:rPr lang="en-US" err="1"/>
              <a:t>km_ios</a:t>
            </a:r>
            <a:r>
              <a:rPr lang="en-US"/>
              <a:t> frozen python module for kernel memory management and additional Predator capabilities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3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BDF6817291F44992AECD7060085F2" ma:contentTypeVersion="6" ma:contentTypeDescription="Create a new document." ma:contentTypeScope="" ma:versionID="c78cc8f6d95bef87a90773a11a69eb79">
  <xsd:schema xmlns:xsd="http://www.w3.org/2001/XMLSchema" xmlns:xs="http://www.w3.org/2001/XMLSchema" xmlns:p="http://schemas.microsoft.com/office/2006/metadata/properties" xmlns:ns3="5770d96a-ffa0-4390-8faa-da3c66c4fe9b" xmlns:ns4="8ed4592c-442b-4f4f-aca7-ef802fff48c4" targetNamespace="http://schemas.microsoft.com/office/2006/metadata/properties" ma:root="true" ma:fieldsID="e2ea0b1384617efb0c9c3e10fbf4d827" ns3:_="" ns4:_="">
    <xsd:import namespace="5770d96a-ffa0-4390-8faa-da3c66c4fe9b"/>
    <xsd:import namespace="8ed4592c-442b-4f4f-aca7-ef802fff48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0d96a-ffa0-4390-8faa-da3c66c4fe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4592c-442b-4f4f-aca7-ef802fff4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d4592c-442b-4f4f-aca7-ef802fff48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4DCF9F-926E-4AD9-8F99-01DCAA43B6D2}">
  <ds:schemaRefs>
    <ds:schemaRef ds:uri="5770d96a-ffa0-4390-8faa-da3c66c4fe9b"/>
    <ds:schemaRef ds:uri="8ed4592c-442b-4f4f-aca7-ef802fff48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821013-99CB-4198-8E7D-05024B0CD7AF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5770d96a-ffa0-4390-8faa-da3c66c4fe9b"/>
    <ds:schemaRef ds:uri="http://schemas.openxmlformats.org/package/2006/metadata/core-properties"/>
    <ds:schemaRef ds:uri="8ed4592c-442b-4f4f-aca7-ef802fff48c4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4FB7B3E-0678-4D88-8A7E-F6DE4CE854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2028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The inner workings of “Predator”</vt:lpstr>
      <vt:lpstr>Summary</vt:lpstr>
      <vt:lpstr>Stages of Infection: an overview</vt:lpstr>
      <vt:lpstr>Phishing Campaigns</vt:lpstr>
      <vt:lpstr>Profiling</vt:lpstr>
      <vt:lpstr>Exploitation Phase</vt:lpstr>
      <vt:lpstr>Exploitation - Android</vt:lpstr>
      <vt:lpstr>ALIEN: The Trojan Loader</vt:lpstr>
      <vt:lpstr>Initialization</vt:lpstr>
      <vt:lpstr>Loader</vt:lpstr>
      <vt:lpstr>Persistence: Overview</vt:lpstr>
      <vt:lpstr>Persistence: Shortcuts Αutomation </vt:lpstr>
      <vt:lpstr>Exfiltration</vt:lpstr>
      <vt:lpstr>Detection &amp; Recovery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inner workings of “Predator”</dc:title>
  <dc:creator>FILIPPOS DOURACHALIS</dc:creator>
  <cp:lastModifiedBy>FILIPPOS DOURACHALIS</cp:lastModifiedBy>
  <cp:revision>8</cp:revision>
  <dcterms:created xsi:type="dcterms:W3CDTF">2022-12-11T13:18:22Z</dcterms:created>
  <dcterms:modified xsi:type="dcterms:W3CDTF">2022-12-30T10:44:32Z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0x01010081DBDF6817291F44992AECD7060085F2</vt:lpwstr>
  </property>
</Properties>
</file>