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08AF7-5229-44D7-84E3-4A2D2DEC16EB}" v="69" dt="2021-05-24T08:42:42.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BE4D0F-4B0C-4D1E-BF75-BAD9C849CFC8}"/>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9BA3C190-616D-485D-94E8-91CEE3755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CAEDFB49-7FA2-4E91-B66A-54223032E7B0}"/>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5" name="Θέση υποσέλιδου 4">
            <a:extLst>
              <a:ext uri="{FF2B5EF4-FFF2-40B4-BE49-F238E27FC236}">
                <a16:creationId xmlns:a16="http://schemas.microsoft.com/office/drawing/2014/main" id="{6A168735-8897-4A22-85F0-39B2FBB54BA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DC3E85B-259A-4D45-A268-B46892419ED2}"/>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176207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2429984-D20F-40B6-A57C-9AFB795D97AB}"/>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401DCFF-F5A2-4F2A-8C40-B4FA01735D72}"/>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7EEF51FD-2254-4267-90E6-22B872F99ED2}"/>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5" name="Θέση υποσέλιδου 4">
            <a:extLst>
              <a:ext uri="{FF2B5EF4-FFF2-40B4-BE49-F238E27FC236}">
                <a16:creationId xmlns:a16="http://schemas.microsoft.com/office/drawing/2014/main" id="{61628AA8-D7A6-452F-86E0-58AFA27F1D3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6315FEB-4C68-44C5-A8EA-5D903251685A}"/>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15406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C5CEB88F-DABC-45D4-97D6-5E1AAE28F601}"/>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6DDE6B34-146B-42AF-8B85-45273C1D9F7A}"/>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73A259E9-7C4D-4231-9BAC-CEE8A2A23E05}"/>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5" name="Θέση υποσέλιδου 4">
            <a:extLst>
              <a:ext uri="{FF2B5EF4-FFF2-40B4-BE49-F238E27FC236}">
                <a16:creationId xmlns:a16="http://schemas.microsoft.com/office/drawing/2014/main" id="{B5D5FB01-6E19-4CB5-A0E3-6A68CE1971E2}"/>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66031D89-F46F-4BAD-9B87-87B9745000CB}"/>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155852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0728316-0530-4267-ABDD-4DFE63B2E48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EE7133CA-7D92-4089-92DB-C5B18330A992}"/>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9B6ABBE2-5851-431A-86C0-059BE05031C6}"/>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5" name="Θέση υποσέλιδου 4">
            <a:extLst>
              <a:ext uri="{FF2B5EF4-FFF2-40B4-BE49-F238E27FC236}">
                <a16:creationId xmlns:a16="http://schemas.microsoft.com/office/drawing/2014/main" id="{DEC76FBC-F74D-4AA4-8DDB-A1D29EB27BD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266647D-9149-480C-847A-84DF93B779CE}"/>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363123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61064E-93F9-40C1-84C3-94D99E00BFE1}"/>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FFBB580A-120A-416D-9370-CEA101242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F8655709-CFBB-466F-BF2E-DF01AC6DF2F1}"/>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5" name="Θέση υποσέλιδου 4">
            <a:extLst>
              <a:ext uri="{FF2B5EF4-FFF2-40B4-BE49-F238E27FC236}">
                <a16:creationId xmlns:a16="http://schemas.microsoft.com/office/drawing/2014/main" id="{38E8A81D-EF7A-4AF5-A2DB-0E0405C5899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94A4E4E5-F1CD-46DE-B75E-91644E8348B9}"/>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411898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E25F39-76EF-4AEF-A9F7-00415D67E9B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683B8F7-8D6A-422F-87D7-9EA38998342E}"/>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CA198C9C-0969-46E9-86FA-669264E863F2}"/>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A56BF4BE-FDFD-4D15-BC81-D7DEB7EFB006}"/>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6" name="Θέση υποσέλιδου 5">
            <a:extLst>
              <a:ext uri="{FF2B5EF4-FFF2-40B4-BE49-F238E27FC236}">
                <a16:creationId xmlns:a16="http://schemas.microsoft.com/office/drawing/2014/main" id="{88DD4394-E703-4FCC-8628-93C76EF58F4E}"/>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32870C0-822C-4781-A15D-CF5B32D9E2BB}"/>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141622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3566AE-FD66-41AA-9F8F-030553A14BA0}"/>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A5E0A92B-7E2A-44E8-B379-065515061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2711CA20-8210-4F78-8480-D6EA8BD35B29}"/>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2AB185A5-EBC9-4289-A27A-16D515C7C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8CBA98BD-7857-467B-9079-8A624161775D}"/>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7EBB99B-9C80-454C-869A-30E71E650370}"/>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8" name="Θέση υποσέλιδου 7">
            <a:extLst>
              <a:ext uri="{FF2B5EF4-FFF2-40B4-BE49-F238E27FC236}">
                <a16:creationId xmlns:a16="http://schemas.microsoft.com/office/drawing/2014/main" id="{2E0F6391-E893-422E-9CAD-A235F5DF14C2}"/>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7BE51712-9103-42BC-A86D-EBEC831987A1}"/>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181013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D2495E-0100-4CA0-A5B0-D16B4124E266}"/>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710BE76A-1C48-4AF3-93AB-3E6A345406DA}"/>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4" name="Θέση υποσέλιδου 3">
            <a:extLst>
              <a:ext uri="{FF2B5EF4-FFF2-40B4-BE49-F238E27FC236}">
                <a16:creationId xmlns:a16="http://schemas.microsoft.com/office/drawing/2014/main" id="{9F02E98A-7C18-449A-B2E6-A7FE14D1F8F7}"/>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D98D1A15-C17F-4797-A127-0E8A2D8EF5C9}"/>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209911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E60C0733-F378-4E92-8FEC-EF4F07553A92}"/>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3" name="Θέση υποσέλιδου 2">
            <a:extLst>
              <a:ext uri="{FF2B5EF4-FFF2-40B4-BE49-F238E27FC236}">
                <a16:creationId xmlns:a16="http://schemas.microsoft.com/office/drawing/2014/main" id="{6E492BE3-55DE-4E8D-A5EE-3E6CD2283654}"/>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9A4E4849-B95B-449C-A273-CCB365A0163D}"/>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291839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3D3BAF6-C101-4785-8631-B5B7C2A02941}"/>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1BD7F36-8BE7-457E-8AF0-ECD6332A9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AF3D152A-6239-428E-B1F1-0DBB8FAFB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D51637CE-7CD5-4408-AB3C-019E9732B1E2}"/>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6" name="Θέση υποσέλιδου 5">
            <a:extLst>
              <a:ext uri="{FF2B5EF4-FFF2-40B4-BE49-F238E27FC236}">
                <a16:creationId xmlns:a16="http://schemas.microsoft.com/office/drawing/2014/main" id="{5FCAB78A-E18E-4284-BF07-14C93388444E}"/>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5C98A02-B344-45A8-8FF4-0431849529DC}"/>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179211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53202D2-BA97-44D7-89F5-170FC3455708}"/>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87759D69-52BF-4005-9D81-04A0EA586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5DB86351-62F3-4B06-BC0A-6BAF40AAE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D2E72945-8BD9-4913-9FFA-E5A9FE07EC30}"/>
              </a:ext>
            </a:extLst>
          </p:cNvPr>
          <p:cNvSpPr>
            <a:spLocks noGrp="1"/>
          </p:cNvSpPr>
          <p:nvPr>
            <p:ph type="dt" sz="half" idx="10"/>
          </p:nvPr>
        </p:nvSpPr>
        <p:spPr/>
        <p:txBody>
          <a:bodyPr/>
          <a:lstStyle/>
          <a:p>
            <a:fld id="{03681DC7-01B8-4E6F-B0DF-620E9C2E8F50}" type="datetimeFigureOut">
              <a:rPr lang="el-GR" smtClean="0"/>
              <a:t>1/12/2022</a:t>
            </a:fld>
            <a:endParaRPr lang="el-GR"/>
          </a:p>
        </p:txBody>
      </p:sp>
      <p:sp>
        <p:nvSpPr>
          <p:cNvPr id="6" name="Θέση υποσέλιδου 5">
            <a:extLst>
              <a:ext uri="{FF2B5EF4-FFF2-40B4-BE49-F238E27FC236}">
                <a16:creationId xmlns:a16="http://schemas.microsoft.com/office/drawing/2014/main" id="{4A4BB1CD-5598-45C3-986A-ED09C19FDA2E}"/>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9A0CCC7A-D169-4980-B807-1050A6C84E24}"/>
              </a:ext>
            </a:extLst>
          </p:cNvPr>
          <p:cNvSpPr>
            <a:spLocks noGrp="1"/>
          </p:cNvSpPr>
          <p:nvPr>
            <p:ph type="sldNum" sz="quarter" idx="12"/>
          </p:nvPr>
        </p:nvSpPr>
        <p:spPr/>
        <p:txBody>
          <a:bodyPr/>
          <a:lstStyle/>
          <a:p>
            <a:fld id="{EAA79983-641E-4C57-9E5D-7FD188892A77}" type="slidenum">
              <a:rPr lang="el-GR" smtClean="0"/>
              <a:t>‹#›</a:t>
            </a:fld>
            <a:endParaRPr lang="el-GR"/>
          </a:p>
        </p:txBody>
      </p:sp>
    </p:spTree>
    <p:extLst>
      <p:ext uri="{BB962C8B-B14F-4D97-AF65-F5344CB8AC3E}">
        <p14:creationId xmlns:p14="http://schemas.microsoft.com/office/powerpoint/2010/main" val="150271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665810F3-65D8-48E4-A33D-F08B8897C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AACEA181-E65D-4175-88E0-7B3250935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715B311E-465E-4FDF-85AF-2AFC8D169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1DC7-01B8-4E6F-B0DF-620E9C2E8F50}" type="datetimeFigureOut">
              <a:rPr lang="el-GR" smtClean="0"/>
              <a:t>1/12/2022</a:t>
            </a:fld>
            <a:endParaRPr lang="el-GR"/>
          </a:p>
        </p:txBody>
      </p:sp>
      <p:sp>
        <p:nvSpPr>
          <p:cNvPr id="5" name="Θέση υποσέλιδου 4">
            <a:extLst>
              <a:ext uri="{FF2B5EF4-FFF2-40B4-BE49-F238E27FC236}">
                <a16:creationId xmlns:a16="http://schemas.microsoft.com/office/drawing/2014/main" id="{FD162506-6782-4BFA-BDCE-AC250B2CA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7D4369C2-FA91-409A-9C61-017DEFD50C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79983-641E-4C57-9E5D-7FD188892A77}" type="slidenum">
              <a:rPr lang="el-GR" smtClean="0"/>
              <a:t>‹#›</a:t>
            </a:fld>
            <a:endParaRPr lang="el-GR"/>
          </a:p>
        </p:txBody>
      </p:sp>
    </p:spTree>
    <p:extLst>
      <p:ext uri="{BB962C8B-B14F-4D97-AF65-F5344CB8AC3E}">
        <p14:creationId xmlns:p14="http://schemas.microsoft.com/office/powerpoint/2010/main" val="391657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Τίτλος 1">
            <a:extLst>
              <a:ext uri="{FF2B5EF4-FFF2-40B4-BE49-F238E27FC236}">
                <a16:creationId xmlns:a16="http://schemas.microsoft.com/office/drawing/2014/main" id="{FD89329D-3326-4669-BDE1-DA7DBF4ABC9B}"/>
              </a:ext>
            </a:extLst>
          </p:cNvPr>
          <p:cNvSpPr>
            <a:spLocks noGrp="1"/>
          </p:cNvSpPr>
          <p:nvPr>
            <p:ph type="ctrTitle"/>
          </p:nvPr>
        </p:nvSpPr>
        <p:spPr>
          <a:xfrm>
            <a:off x="539414" y="1270007"/>
            <a:ext cx="5845097" cy="4317987"/>
          </a:xfrm>
        </p:spPr>
        <p:txBody>
          <a:bodyPr anchor="ctr">
            <a:normAutofit/>
          </a:bodyPr>
          <a:lstStyle/>
          <a:p>
            <a:pPr algn="r"/>
            <a:r>
              <a:rPr lang="el-GR" sz="5000" dirty="0">
                <a:solidFill>
                  <a:schemeClr val="bg1"/>
                </a:solidFill>
                <a:latin typeface="Times New Roman" panose="02020603050405020304" pitchFamily="18" charset="0"/>
                <a:cs typeface="Times New Roman" panose="02020603050405020304" pitchFamily="18" charset="0"/>
              </a:rPr>
              <a:t>Γνωστές επιθέσεις σε πληροφοριακά συστήματα και η αντιμετώπισή τους βάσει της ελληνικής νομοθεσίας</a:t>
            </a:r>
          </a:p>
        </p:txBody>
      </p:sp>
      <p:sp>
        <p:nvSpPr>
          <p:cNvPr id="3" name="Υπότιτλος 2">
            <a:extLst>
              <a:ext uri="{FF2B5EF4-FFF2-40B4-BE49-F238E27FC236}">
                <a16:creationId xmlns:a16="http://schemas.microsoft.com/office/drawing/2014/main" id="{81315A55-6246-4474-B61C-FC37797CD960}"/>
              </a:ext>
            </a:extLst>
          </p:cNvPr>
          <p:cNvSpPr>
            <a:spLocks noGrp="1"/>
          </p:cNvSpPr>
          <p:nvPr>
            <p:ph type="subTitle" idx="1"/>
          </p:nvPr>
        </p:nvSpPr>
        <p:spPr>
          <a:xfrm>
            <a:off x="7792278" y="2251873"/>
            <a:ext cx="3681454" cy="2354256"/>
          </a:xfrm>
        </p:spPr>
        <p:txBody>
          <a:bodyPr anchor="ctr">
            <a:normAutofit/>
          </a:bodyPr>
          <a:lstStyle/>
          <a:p>
            <a:pPr algn="l"/>
            <a:r>
              <a:rPr lang="el-GR" sz="2000" dirty="0">
                <a:latin typeface="Times New Roman" panose="02020603050405020304" pitchFamily="18" charset="0"/>
                <a:cs typeface="Times New Roman" panose="02020603050405020304" pitchFamily="18" charset="0"/>
              </a:rPr>
              <a:t>Θα συζητήσουμε γνωστές επιθέσεις σε πληροφοριακά συστήματα, κρατικά και μη, τις επιπτώσεις τους σε θέματα εθνικής ασφάλειας και τις νομικές δυνατότητες αντιμετώπισής τους, με βάση το εθνικό νομοθετικό πλαίσιο.</a:t>
            </a:r>
          </a:p>
        </p:txBody>
      </p:sp>
      <p:sp>
        <p:nvSpPr>
          <p:cNvPr id="4" name="TextBox 3">
            <a:extLst>
              <a:ext uri="{FF2B5EF4-FFF2-40B4-BE49-F238E27FC236}">
                <a16:creationId xmlns:a16="http://schemas.microsoft.com/office/drawing/2014/main" id="{FBDA5DD0-A437-42FA-A118-BE1160495FE3}"/>
              </a:ext>
            </a:extLst>
          </p:cNvPr>
          <p:cNvSpPr txBox="1"/>
          <p:nvPr/>
        </p:nvSpPr>
        <p:spPr>
          <a:xfrm>
            <a:off x="8249323" y="5783534"/>
            <a:ext cx="3224409" cy="646331"/>
          </a:xfrm>
          <a:prstGeom prst="rect">
            <a:avLst/>
          </a:prstGeom>
          <a:noFill/>
        </p:spPr>
        <p:txBody>
          <a:bodyPr wrap="none" rtlCol="0">
            <a:spAutoFit/>
          </a:bodyPr>
          <a:lstStyle/>
          <a:p>
            <a:pPr algn="r"/>
            <a:r>
              <a:rPr lang="el-GR" dirty="0" err="1">
                <a:latin typeface="Times New Roman" panose="02020603050405020304" pitchFamily="18" charset="0"/>
                <a:cs typeface="Times New Roman" panose="02020603050405020304" pitchFamily="18" charset="0"/>
              </a:rPr>
              <a:t>Δουραχαλής</a:t>
            </a:r>
            <a:r>
              <a:rPr lang="el-GR" dirty="0">
                <a:latin typeface="Times New Roman" panose="02020603050405020304" pitchFamily="18" charset="0"/>
                <a:cs typeface="Times New Roman" panose="02020603050405020304" pitchFamily="18" charset="0"/>
              </a:rPr>
              <a:t> Φίλιππος, 3170045</a:t>
            </a:r>
          </a:p>
          <a:p>
            <a:pPr algn="r"/>
            <a:r>
              <a:rPr lang="el-GR" dirty="0">
                <a:latin typeface="Times New Roman" panose="02020603050405020304" pitchFamily="18" charset="0"/>
                <a:cs typeface="Times New Roman" panose="02020603050405020304" pitchFamily="18" charset="0"/>
              </a:rPr>
              <a:t>Νικολάου Ελένη, 3170121</a:t>
            </a:r>
          </a:p>
        </p:txBody>
      </p:sp>
    </p:spTree>
    <p:extLst>
      <p:ext uri="{BB962C8B-B14F-4D97-AF65-F5344CB8AC3E}">
        <p14:creationId xmlns:p14="http://schemas.microsoft.com/office/powerpoint/2010/main" val="1610573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Ορθογώνιο 26">
            <a:extLst>
              <a:ext uri="{FF2B5EF4-FFF2-40B4-BE49-F238E27FC236}">
                <a16:creationId xmlns:a16="http://schemas.microsoft.com/office/drawing/2014/main" id="{4548D6BE-771F-4101-9F0B-F85DEC98FB3A}"/>
              </a:ext>
            </a:extLst>
          </p:cNvPr>
          <p:cNvSpPr/>
          <p:nvPr/>
        </p:nvSpPr>
        <p:spPr>
          <a:xfrm>
            <a:off x="0" y="0"/>
            <a:ext cx="12192000" cy="1583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9" name="Πάπυρος: Κατακόρυφος 8">
            <a:extLst>
              <a:ext uri="{FF2B5EF4-FFF2-40B4-BE49-F238E27FC236}">
                <a16:creationId xmlns:a16="http://schemas.microsoft.com/office/drawing/2014/main" id="{8857FD28-E076-40D1-A884-73CE4C6742D1}"/>
              </a:ext>
            </a:extLst>
          </p:cNvPr>
          <p:cNvSpPr/>
          <p:nvPr/>
        </p:nvSpPr>
        <p:spPr>
          <a:xfrm>
            <a:off x="259306" y="1232453"/>
            <a:ext cx="11823510" cy="5086174"/>
          </a:xfrm>
          <a:prstGeom prst="verticalScroll">
            <a:avLst>
              <a:gd name="adj" fmla="val 5940"/>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2" name="Τίτλος 1">
            <a:extLst>
              <a:ext uri="{FF2B5EF4-FFF2-40B4-BE49-F238E27FC236}">
                <a16:creationId xmlns:a16="http://schemas.microsoft.com/office/drawing/2014/main" id="{6BD9A234-DEBD-449C-99EB-F63F44696A28}"/>
              </a:ext>
            </a:extLst>
          </p:cNvPr>
          <p:cNvSpPr>
            <a:spLocks noGrp="1"/>
          </p:cNvSpPr>
          <p:nvPr>
            <p:ph type="title"/>
          </p:nvPr>
        </p:nvSpPr>
        <p:spPr>
          <a:xfrm>
            <a:off x="838200" y="365126"/>
            <a:ext cx="10515600" cy="867326"/>
          </a:xfrm>
        </p:spPr>
        <p:txBody>
          <a:bodyPr/>
          <a:lstStyle/>
          <a:p>
            <a:r>
              <a:rPr lang="el-GR" dirty="0">
                <a:solidFill>
                  <a:schemeClr val="bg1"/>
                </a:solidFill>
                <a:latin typeface="Times New Roman" panose="02020603050405020304" pitchFamily="18" charset="0"/>
                <a:cs typeface="Times New Roman" panose="02020603050405020304" pitchFamily="18" charset="0"/>
              </a:rPr>
              <a:t>Βάσει των άρθρων του Ποινικού Κώδικα</a:t>
            </a:r>
          </a:p>
        </p:txBody>
      </p:sp>
      <p:sp>
        <p:nvSpPr>
          <p:cNvPr id="3" name="Θέση περιεχομένου 2">
            <a:extLst>
              <a:ext uri="{FF2B5EF4-FFF2-40B4-BE49-F238E27FC236}">
                <a16:creationId xmlns:a16="http://schemas.microsoft.com/office/drawing/2014/main" id="{55440451-703A-40C2-90F0-B00077722B49}"/>
              </a:ext>
            </a:extLst>
          </p:cNvPr>
          <p:cNvSpPr>
            <a:spLocks noGrp="1"/>
          </p:cNvSpPr>
          <p:nvPr>
            <p:ph idx="1"/>
          </p:nvPr>
        </p:nvSpPr>
        <p:spPr>
          <a:xfrm>
            <a:off x="556737" y="1686994"/>
            <a:ext cx="5135233" cy="4351338"/>
          </a:xfrm>
        </p:spPr>
        <p:txBody>
          <a:bodyPr>
            <a:normAutofit/>
          </a:bodyPr>
          <a:lstStyle/>
          <a:p>
            <a:pPr marL="0" indent="0" algn="ctr">
              <a:buNone/>
            </a:pPr>
            <a:r>
              <a:rPr lang="el-GR" dirty="0">
                <a:latin typeface="Times New Roman" panose="02020603050405020304" pitchFamily="18" charset="0"/>
                <a:cs typeface="Times New Roman" panose="02020603050405020304" pitchFamily="18" charset="0"/>
              </a:rPr>
              <a:t>Άρθρο 292Β - </a:t>
            </a:r>
            <a:r>
              <a:rPr lang="el-GR" i="1" dirty="0">
                <a:latin typeface="Times New Roman" panose="02020603050405020304" pitchFamily="18" charset="0"/>
                <a:cs typeface="Times New Roman" panose="02020603050405020304" pitchFamily="18" charset="0"/>
              </a:rPr>
              <a:t>Παρακώλυση της λειτουργίας Πληροφοριακών Συστημάτων.</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Καλύπτονται επιθέσεις εις βάρος συστημάτων πληροφοριών που αποτελούν μέρος υποδομής για την προμήθεια του πληθυσμού με ζωτικής σημασίας αγαθά.</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Καλύπτεται όποια περίπτωση σοβαρής παρεμπόδισης ή διακοπής χωρίς δικαίωμα συστήματος πληροφοριών. (</a:t>
            </a:r>
            <a:r>
              <a:rPr lang="el-GR" sz="1800" dirty="0">
                <a:latin typeface="Times New Roman" panose="02020603050405020304" pitchFamily="18" charset="0"/>
                <a:cs typeface="Times New Roman" panose="02020603050405020304" pitchFamily="18" charset="0"/>
              </a:rPr>
              <a:t>με την εισαγωγή, διαβίβαση, διαγραφή, καταστροφή, αλλοίωση ψηφιακών δεδομένων ή με αποκλεισμό της πρόσβασης στα δεδομένα αυτά)</a:t>
            </a:r>
            <a:endParaRPr lang="el-GR" sz="2000" dirty="0">
              <a:latin typeface="Times New Roman" panose="02020603050405020304" pitchFamily="18" charset="0"/>
              <a:cs typeface="Times New Roman" panose="02020603050405020304" pitchFamily="18" charset="0"/>
            </a:endParaRPr>
          </a:p>
        </p:txBody>
      </p:sp>
      <p:sp>
        <p:nvSpPr>
          <p:cNvPr id="5" name="Τίτλος 1">
            <a:extLst>
              <a:ext uri="{FF2B5EF4-FFF2-40B4-BE49-F238E27FC236}">
                <a16:creationId xmlns:a16="http://schemas.microsoft.com/office/drawing/2014/main" id="{00AF84EF-A65D-4EB5-B30E-4EBFB18ACAB5}"/>
              </a:ext>
            </a:extLst>
          </p:cNvPr>
          <p:cNvSpPr txBox="1">
            <a:spLocks/>
          </p:cNvSpPr>
          <p:nvPr/>
        </p:nvSpPr>
        <p:spPr>
          <a:xfrm>
            <a:off x="8839203" y="-89416"/>
            <a:ext cx="3167270" cy="8673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l-GR" sz="2400" dirty="0">
                <a:solidFill>
                  <a:schemeClr val="bg1"/>
                </a:solidFill>
                <a:latin typeface="Times New Roman" panose="02020603050405020304" pitchFamily="18" charset="0"/>
                <a:cs typeface="Times New Roman" panose="02020603050405020304" pitchFamily="18" charset="0"/>
              </a:rPr>
              <a:t>Νόμος 4619/2019</a:t>
            </a:r>
          </a:p>
        </p:txBody>
      </p:sp>
      <p:sp>
        <p:nvSpPr>
          <p:cNvPr id="6" name="Θέση περιεχομένου 2">
            <a:extLst>
              <a:ext uri="{FF2B5EF4-FFF2-40B4-BE49-F238E27FC236}">
                <a16:creationId xmlns:a16="http://schemas.microsoft.com/office/drawing/2014/main" id="{0D6C8B5B-5935-428B-BFD8-C40EFF08144B}"/>
              </a:ext>
            </a:extLst>
          </p:cNvPr>
          <p:cNvSpPr txBox="1">
            <a:spLocks/>
          </p:cNvSpPr>
          <p:nvPr/>
        </p:nvSpPr>
        <p:spPr>
          <a:xfrm>
            <a:off x="6152571" y="1829358"/>
            <a:ext cx="4772759" cy="192474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dirty="0">
                <a:latin typeface="Times New Roman" panose="02020603050405020304" pitchFamily="18" charset="0"/>
                <a:cs typeface="Times New Roman" panose="02020603050405020304" pitchFamily="18" charset="0"/>
              </a:rPr>
              <a:t>Άρθρο 293 - </a:t>
            </a:r>
            <a:r>
              <a:rPr lang="el-GR" i="1" dirty="0">
                <a:latin typeface="Times New Roman" panose="02020603050405020304" pitchFamily="18" charset="0"/>
                <a:cs typeface="Times New Roman" panose="02020603050405020304" pitchFamily="18" charset="0"/>
              </a:rPr>
              <a:t>Παρακώλυση της λειτουργίας άλλων κοινωφελών εγκαταστάσεων.</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Καλύπτονται ειδικά επιθέσεις που οδήγησαν σε κατάσταση έκτακτης ανάγκης. </a:t>
            </a:r>
            <a:r>
              <a:rPr lang="el-GR" sz="1800" dirty="0">
                <a:latin typeface="Times New Roman" panose="02020603050405020304" pitchFamily="18" charset="0"/>
                <a:cs typeface="Times New Roman" panose="02020603050405020304" pitchFamily="18" charset="0"/>
              </a:rPr>
              <a:t>(παρ. 3)</a:t>
            </a:r>
          </a:p>
        </p:txBody>
      </p:sp>
      <p:sp>
        <p:nvSpPr>
          <p:cNvPr id="7" name="Θέση περιεχομένου 2">
            <a:extLst>
              <a:ext uri="{FF2B5EF4-FFF2-40B4-BE49-F238E27FC236}">
                <a16:creationId xmlns:a16="http://schemas.microsoft.com/office/drawing/2014/main" id="{86468E64-D8F6-4255-92D2-C642226BB1F7}"/>
              </a:ext>
            </a:extLst>
          </p:cNvPr>
          <p:cNvSpPr txBox="1">
            <a:spLocks/>
          </p:cNvSpPr>
          <p:nvPr/>
        </p:nvSpPr>
        <p:spPr>
          <a:xfrm>
            <a:off x="8533808" y="3906073"/>
            <a:ext cx="3180518" cy="228318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dirty="0">
                <a:latin typeface="Times New Roman" panose="02020603050405020304" pitchFamily="18" charset="0"/>
                <a:cs typeface="Times New Roman" panose="02020603050405020304" pitchFamily="18" charset="0"/>
              </a:rPr>
              <a:t>Άρθρο 292Α - </a:t>
            </a:r>
            <a:r>
              <a:rPr lang="el-GR" i="1" dirty="0">
                <a:latin typeface="Times New Roman" panose="02020603050405020304" pitchFamily="18" charset="0"/>
                <a:cs typeface="Times New Roman" panose="02020603050405020304" pitchFamily="18" charset="0"/>
              </a:rPr>
              <a:t>Εγκλήματα κατά της ασφάλειας τηλεφωνικών επικοινωνιών .</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Καλύπτονται ειδικά επιθέσεις σαν το </a:t>
            </a:r>
            <a:r>
              <a:rPr lang="en-US" sz="2000" dirty="0">
                <a:latin typeface="Times New Roman" panose="02020603050405020304" pitchFamily="18" charset="0"/>
                <a:cs typeface="Times New Roman" panose="02020603050405020304" pitchFamily="18" charset="0"/>
              </a:rPr>
              <a:t>Athens Affair</a:t>
            </a:r>
            <a:r>
              <a:rPr lang="el-GR" sz="2000" dirty="0">
                <a:latin typeface="Times New Roman" panose="02020603050405020304" pitchFamily="18" charset="0"/>
                <a:cs typeface="Times New Roman" panose="02020603050405020304" pitchFamily="18" charset="0"/>
              </a:rPr>
              <a:t>, για την χωρίς δικαίωμα πρόσβαση σε σύστημα λογισμικού, που χρησιμοποιείται για την παροχή υπηρεσιών . </a:t>
            </a:r>
            <a:r>
              <a:rPr lang="el-GR" sz="1800" dirty="0">
                <a:latin typeface="Times New Roman" panose="02020603050405020304" pitchFamily="18" charset="0"/>
                <a:cs typeface="Times New Roman" panose="02020603050405020304" pitchFamily="18" charset="0"/>
              </a:rPr>
              <a:t>(παρ. 3)</a:t>
            </a:r>
          </a:p>
        </p:txBody>
      </p:sp>
      <p:sp>
        <p:nvSpPr>
          <p:cNvPr id="8" name="Θέση περιεχομένου 2">
            <a:extLst>
              <a:ext uri="{FF2B5EF4-FFF2-40B4-BE49-F238E27FC236}">
                <a16:creationId xmlns:a16="http://schemas.microsoft.com/office/drawing/2014/main" id="{AF3A97A1-6368-433E-A26C-E0F197E3E2C8}"/>
              </a:ext>
            </a:extLst>
          </p:cNvPr>
          <p:cNvSpPr txBox="1">
            <a:spLocks/>
          </p:cNvSpPr>
          <p:nvPr/>
        </p:nvSpPr>
        <p:spPr>
          <a:xfrm>
            <a:off x="5807184" y="3910964"/>
            <a:ext cx="2726624" cy="2286684"/>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2200" dirty="0">
                <a:latin typeface="Times New Roman" panose="02020603050405020304" pitchFamily="18" charset="0"/>
                <a:cs typeface="Times New Roman" panose="02020603050405020304" pitchFamily="18" charset="0"/>
              </a:rPr>
              <a:t>Άρθρο 292Γ</a:t>
            </a:r>
          </a:p>
          <a:p>
            <a:pPr algn="ctr">
              <a:buFont typeface="Wingdings" panose="05000000000000000000" pitchFamily="2" charset="2"/>
              <a:buChar char="ü"/>
            </a:pPr>
            <a:r>
              <a:rPr lang="el-GR" sz="1600" dirty="0">
                <a:latin typeface="Times New Roman" panose="02020603050405020304" pitchFamily="18" charset="0"/>
                <a:cs typeface="Times New Roman" panose="02020603050405020304" pitchFamily="18" charset="0"/>
              </a:rPr>
              <a:t>Εμπίπτουν πράξεις διακίνησης, παραγωγής, κατοχής ειδικού λογισμικού και συσκευών που προορίζονται για την διάπραξη εγκλημάτων του 292Β</a:t>
            </a:r>
            <a:endParaRPr lang="el-GR" sz="1400" dirty="0">
              <a:latin typeface="Times New Roman" panose="02020603050405020304" pitchFamily="18" charset="0"/>
              <a:cs typeface="Times New Roman" panose="02020603050405020304" pitchFamily="18" charset="0"/>
            </a:endParaRPr>
          </a:p>
        </p:txBody>
      </p:sp>
      <p:cxnSp>
        <p:nvCxnSpPr>
          <p:cNvPr id="15" name="Ευθεία γραμμή σύνδεσης 14">
            <a:extLst>
              <a:ext uri="{FF2B5EF4-FFF2-40B4-BE49-F238E27FC236}">
                <a16:creationId xmlns:a16="http://schemas.microsoft.com/office/drawing/2014/main" id="{060E0C75-D617-4A74-BAA5-8EB85C7872DB}"/>
              </a:ext>
            </a:extLst>
          </p:cNvPr>
          <p:cNvCxnSpPr>
            <a:cxnSpLocks/>
          </p:cNvCxnSpPr>
          <p:nvPr/>
        </p:nvCxnSpPr>
        <p:spPr>
          <a:xfrm>
            <a:off x="5875424" y="1776882"/>
            <a:ext cx="0" cy="3997315"/>
          </a:xfrm>
          <a:prstGeom prst="line">
            <a:avLst/>
          </a:prstGeom>
          <a:ln w="95250" cmpd="tri">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Ευθεία γραμμή σύνδεσης 16">
            <a:extLst>
              <a:ext uri="{FF2B5EF4-FFF2-40B4-BE49-F238E27FC236}">
                <a16:creationId xmlns:a16="http://schemas.microsoft.com/office/drawing/2014/main" id="{404E5711-4370-4E0B-9A04-715036098489}"/>
              </a:ext>
            </a:extLst>
          </p:cNvPr>
          <p:cNvCxnSpPr>
            <a:cxnSpLocks/>
          </p:cNvCxnSpPr>
          <p:nvPr/>
        </p:nvCxnSpPr>
        <p:spPr>
          <a:xfrm flipH="1">
            <a:off x="6187270" y="3712192"/>
            <a:ext cx="5386030" cy="0"/>
          </a:xfrm>
          <a:prstGeom prst="line">
            <a:avLst/>
          </a:prstGeom>
          <a:ln w="95250" cmpd="tri">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Ευθεία γραμμή σύνδεσης 19">
            <a:extLst>
              <a:ext uri="{FF2B5EF4-FFF2-40B4-BE49-F238E27FC236}">
                <a16:creationId xmlns:a16="http://schemas.microsoft.com/office/drawing/2014/main" id="{A16E3256-5F52-4393-9818-978D909460B2}"/>
              </a:ext>
            </a:extLst>
          </p:cNvPr>
          <p:cNvCxnSpPr>
            <a:cxnSpLocks/>
          </p:cNvCxnSpPr>
          <p:nvPr/>
        </p:nvCxnSpPr>
        <p:spPr>
          <a:xfrm flipV="1">
            <a:off x="8552166" y="3947978"/>
            <a:ext cx="14077" cy="2090354"/>
          </a:xfrm>
          <a:prstGeom prst="line">
            <a:avLst/>
          </a:prstGeom>
          <a:ln w="95250" cmpd="tri">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Ορθογώνιο 15">
            <a:extLst>
              <a:ext uri="{FF2B5EF4-FFF2-40B4-BE49-F238E27FC236}">
                <a16:creationId xmlns:a16="http://schemas.microsoft.com/office/drawing/2014/main" id="{8C0168C1-F4E4-4383-ADF8-F23A382C6076}"/>
              </a:ext>
            </a:extLst>
          </p:cNvPr>
          <p:cNvSpPr/>
          <p:nvPr/>
        </p:nvSpPr>
        <p:spPr>
          <a:xfrm>
            <a:off x="0" y="0"/>
            <a:ext cx="12192000" cy="1583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solidFill>
                <a:schemeClr val="bg1"/>
              </a:solidFill>
            </a:endParaRPr>
          </a:p>
        </p:txBody>
      </p:sp>
      <p:sp>
        <p:nvSpPr>
          <p:cNvPr id="9" name="Πάπυρος: Κατακόρυφος 8">
            <a:extLst>
              <a:ext uri="{FF2B5EF4-FFF2-40B4-BE49-F238E27FC236}">
                <a16:creationId xmlns:a16="http://schemas.microsoft.com/office/drawing/2014/main" id="{4EB79BF0-5703-449D-8F3B-9FBA6EFF245B}"/>
              </a:ext>
            </a:extLst>
          </p:cNvPr>
          <p:cNvSpPr/>
          <p:nvPr/>
        </p:nvSpPr>
        <p:spPr>
          <a:xfrm>
            <a:off x="259306" y="1486953"/>
            <a:ext cx="11823510" cy="5086174"/>
          </a:xfrm>
          <a:prstGeom prst="verticalScroll">
            <a:avLst>
              <a:gd name="adj" fmla="val 5940"/>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4" name="Τίτλος 1">
            <a:extLst>
              <a:ext uri="{FF2B5EF4-FFF2-40B4-BE49-F238E27FC236}">
                <a16:creationId xmlns:a16="http://schemas.microsoft.com/office/drawing/2014/main" id="{DDA1598A-FE2C-4D07-AEFA-29C824CAF1F7}"/>
              </a:ext>
            </a:extLst>
          </p:cNvPr>
          <p:cNvSpPr>
            <a:spLocks noGrp="1"/>
          </p:cNvSpPr>
          <p:nvPr>
            <p:ph type="title"/>
          </p:nvPr>
        </p:nvSpPr>
        <p:spPr>
          <a:xfrm>
            <a:off x="838200" y="365125"/>
            <a:ext cx="10515600" cy="1325563"/>
          </a:xfrm>
        </p:spPr>
        <p:txBody>
          <a:bodyPr>
            <a:normAutofit/>
          </a:bodyPr>
          <a:lstStyle/>
          <a:p>
            <a:r>
              <a:rPr lang="el-GR" dirty="0">
                <a:solidFill>
                  <a:schemeClr val="bg1"/>
                </a:solidFill>
                <a:latin typeface="Times New Roman" panose="02020603050405020304" pitchFamily="18" charset="0"/>
                <a:cs typeface="Times New Roman" panose="02020603050405020304" pitchFamily="18" charset="0"/>
              </a:rPr>
              <a:t>Βάσει των άρθρων του Ποινικού Κώδικα</a:t>
            </a:r>
            <a:br>
              <a:rPr lang="el-GR" dirty="0">
                <a:solidFill>
                  <a:schemeClr val="bg1"/>
                </a:solidFill>
                <a:latin typeface="Times New Roman" panose="02020603050405020304" pitchFamily="18" charset="0"/>
                <a:cs typeface="Times New Roman" panose="02020603050405020304" pitchFamily="18" charset="0"/>
              </a:rPr>
            </a:br>
            <a:r>
              <a:rPr lang="el-GR" sz="2000" dirty="0">
                <a:solidFill>
                  <a:schemeClr val="bg1"/>
                </a:solidFill>
                <a:latin typeface="Times New Roman" panose="02020603050405020304" pitchFamily="18" charset="0"/>
                <a:cs typeface="Times New Roman" panose="02020603050405020304" pitchFamily="18" charset="0"/>
              </a:rPr>
              <a:t>Έπειτα από έγκληση η δίωξη μπορεί να γίνει και βάση των άρθρων:</a:t>
            </a:r>
            <a:endParaRPr lang="el-GR" dirty="0">
              <a:solidFill>
                <a:schemeClr val="bg1"/>
              </a:solidFill>
              <a:latin typeface="Times New Roman" panose="02020603050405020304" pitchFamily="18" charset="0"/>
              <a:cs typeface="Times New Roman" panose="02020603050405020304" pitchFamily="18" charset="0"/>
            </a:endParaRPr>
          </a:p>
        </p:txBody>
      </p:sp>
      <p:sp>
        <p:nvSpPr>
          <p:cNvPr id="5" name="Θέση περιεχομένου 2">
            <a:extLst>
              <a:ext uri="{FF2B5EF4-FFF2-40B4-BE49-F238E27FC236}">
                <a16:creationId xmlns:a16="http://schemas.microsoft.com/office/drawing/2014/main" id="{9B7F2767-0728-4A3B-8617-7880D72D8390}"/>
              </a:ext>
            </a:extLst>
          </p:cNvPr>
          <p:cNvSpPr>
            <a:spLocks noGrp="1"/>
          </p:cNvSpPr>
          <p:nvPr>
            <p:ph idx="1"/>
          </p:nvPr>
        </p:nvSpPr>
        <p:spPr>
          <a:xfrm>
            <a:off x="652670" y="1809958"/>
            <a:ext cx="5257800" cy="2669277"/>
          </a:xfrm>
        </p:spPr>
        <p:txBody>
          <a:bodyPr>
            <a:normAutofit/>
          </a:bodyPr>
          <a:lstStyle/>
          <a:p>
            <a:pPr marL="0" indent="0" algn="ctr">
              <a:buNone/>
            </a:pPr>
            <a:r>
              <a:rPr lang="el-GR" dirty="0">
                <a:latin typeface="Times New Roman" panose="02020603050405020304" pitchFamily="18" charset="0"/>
                <a:cs typeface="Times New Roman" panose="02020603050405020304" pitchFamily="18" charset="0"/>
              </a:rPr>
              <a:t>Άρθρο 370Β - </a:t>
            </a:r>
            <a:r>
              <a:rPr lang="el-GR" i="1" dirty="0">
                <a:latin typeface="Times New Roman" panose="02020603050405020304" pitchFamily="18" charset="0"/>
                <a:cs typeface="Times New Roman" panose="02020603050405020304" pitchFamily="18" charset="0"/>
              </a:rPr>
              <a:t>Παράνομη πρόσβασης σε σύστημα πληροφοριών ή σε δεδομένα.</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Όταν αποκτάται πρόσβαση, «κατά παράβαση μέτρων προστασίας και χωρίς δικαίωμα» σε μέρος ή στο σύνολο συστήματος πληροφοριών και σε ηλεκτρονικά δεδομένα.</a:t>
            </a:r>
          </a:p>
        </p:txBody>
      </p:sp>
      <p:sp>
        <p:nvSpPr>
          <p:cNvPr id="6" name="Θέση περιεχομένου 2">
            <a:extLst>
              <a:ext uri="{FF2B5EF4-FFF2-40B4-BE49-F238E27FC236}">
                <a16:creationId xmlns:a16="http://schemas.microsoft.com/office/drawing/2014/main" id="{17AAF2D6-EED9-4FC0-9A5B-0BDB1D065D14}"/>
              </a:ext>
            </a:extLst>
          </p:cNvPr>
          <p:cNvSpPr txBox="1">
            <a:spLocks/>
          </p:cNvSpPr>
          <p:nvPr/>
        </p:nvSpPr>
        <p:spPr>
          <a:xfrm>
            <a:off x="6281532" y="1809957"/>
            <a:ext cx="5257800" cy="2537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dirty="0">
                <a:latin typeface="Times New Roman" panose="02020603050405020304" pitchFamily="18" charset="0"/>
                <a:cs typeface="Times New Roman" panose="02020603050405020304" pitchFamily="18" charset="0"/>
              </a:rPr>
              <a:t>Άρθρο 370Γ</a:t>
            </a:r>
            <a:endParaRPr lang="el-GR" i="1"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Παραβίαση στοιχείων ή προγραμμάτων υπολογιστών, τα οποία συνιστούν απόρρητα (κρατικά, επιχειρήσεων). Διαφυλάσσει οποιοδήποτε στοιχείο θεώρησε ο νόμιμος κάτοχός του ως εμπιστευτικό και έλαβε μέτρα προστασίας του από τρίτους.</a:t>
            </a:r>
          </a:p>
        </p:txBody>
      </p:sp>
      <p:sp>
        <p:nvSpPr>
          <p:cNvPr id="7" name="Θέση περιεχομένου 2">
            <a:extLst>
              <a:ext uri="{FF2B5EF4-FFF2-40B4-BE49-F238E27FC236}">
                <a16:creationId xmlns:a16="http://schemas.microsoft.com/office/drawing/2014/main" id="{FD35348D-EDDC-4493-8E51-E55776E11872}"/>
              </a:ext>
            </a:extLst>
          </p:cNvPr>
          <p:cNvSpPr txBox="1">
            <a:spLocks/>
          </p:cNvSpPr>
          <p:nvPr/>
        </p:nvSpPr>
        <p:spPr>
          <a:xfrm>
            <a:off x="838200" y="4598505"/>
            <a:ext cx="5257800" cy="186752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dirty="0">
                <a:latin typeface="Times New Roman" panose="02020603050405020304" pitchFamily="18" charset="0"/>
                <a:cs typeface="Times New Roman" panose="02020603050405020304" pitchFamily="18" charset="0"/>
              </a:rPr>
              <a:t>Άρθρο 370Δ</a:t>
            </a:r>
            <a:endParaRPr lang="el-GR" i="1"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Προστατεύεται το απόρρητο των πληροφοριακών συστημάτων και των δεδομένων αλλά χωρίς να έχει γίνει απαραίτητα ο χαρακτηρισμός τους ως απόρρητα, απ’ τον νόμιμο κάτοχό τους (αρκεί ο αποκλεισμός τρίτων σε αυτά). </a:t>
            </a:r>
          </a:p>
        </p:txBody>
      </p:sp>
      <p:sp>
        <p:nvSpPr>
          <p:cNvPr id="8" name="Θέση περιεχομένου 2">
            <a:extLst>
              <a:ext uri="{FF2B5EF4-FFF2-40B4-BE49-F238E27FC236}">
                <a16:creationId xmlns:a16="http://schemas.microsoft.com/office/drawing/2014/main" id="{F26A0C13-0793-4F68-871C-3E11B6D35A13}"/>
              </a:ext>
            </a:extLst>
          </p:cNvPr>
          <p:cNvSpPr txBox="1">
            <a:spLocks/>
          </p:cNvSpPr>
          <p:nvPr/>
        </p:nvSpPr>
        <p:spPr>
          <a:xfrm>
            <a:off x="6281532" y="4625353"/>
            <a:ext cx="5257800" cy="186752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dirty="0">
                <a:latin typeface="Times New Roman" panose="02020603050405020304" pitchFamily="18" charset="0"/>
                <a:cs typeface="Times New Roman" panose="02020603050405020304" pitchFamily="18" charset="0"/>
              </a:rPr>
              <a:t>Άρθρο 370Α - </a:t>
            </a:r>
            <a:r>
              <a:rPr lang="el-GR" i="1" dirty="0">
                <a:latin typeface="Times New Roman" panose="02020603050405020304" pitchFamily="18" charset="0"/>
                <a:cs typeface="Times New Roman" panose="02020603050405020304" pitchFamily="18" charset="0"/>
              </a:rPr>
              <a:t>Παραβίαση απορρήτου τηλεφωνικής επικοινωνίας</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Καλύπτονται ειδικά επιθέσεις σαν το </a:t>
            </a:r>
            <a:r>
              <a:rPr lang="en-US" sz="2000" dirty="0">
                <a:latin typeface="Times New Roman" panose="02020603050405020304" pitchFamily="18" charset="0"/>
                <a:cs typeface="Times New Roman" panose="02020603050405020304" pitchFamily="18" charset="0"/>
              </a:rPr>
              <a:t>Athens Affair</a:t>
            </a:r>
            <a:r>
              <a:rPr lang="el-GR" sz="2000" dirty="0">
                <a:latin typeface="Times New Roman" panose="02020603050405020304" pitchFamily="18" charset="0"/>
                <a:cs typeface="Times New Roman" panose="02020603050405020304" pitchFamily="18" charset="0"/>
              </a:rPr>
              <a:t> και το απόρρητο των τηλεφωνικών επικοινωνιών.</a:t>
            </a:r>
          </a:p>
        </p:txBody>
      </p:sp>
      <p:cxnSp>
        <p:nvCxnSpPr>
          <p:cNvPr id="10" name="Ευθεία γραμμή σύνδεσης 9">
            <a:extLst>
              <a:ext uri="{FF2B5EF4-FFF2-40B4-BE49-F238E27FC236}">
                <a16:creationId xmlns:a16="http://schemas.microsoft.com/office/drawing/2014/main" id="{511E8AED-6B93-4421-B716-8A4AF556FE4F}"/>
              </a:ext>
            </a:extLst>
          </p:cNvPr>
          <p:cNvCxnSpPr>
            <a:cxnSpLocks/>
          </p:cNvCxnSpPr>
          <p:nvPr/>
        </p:nvCxnSpPr>
        <p:spPr>
          <a:xfrm>
            <a:off x="6233828" y="2090781"/>
            <a:ext cx="0" cy="3997315"/>
          </a:xfrm>
          <a:prstGeom prst="line">
            <a:avLst/>
          </a:prstGeom>
          <a:ln w="95250" cmpd="tri">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Ευθεία γραμμή σύνδεσης 10">
            <a:extLst>
              <a:ext uri="{FF2B5EF4-FFF2-40B4-BE49-F238E27FC236}">
                <a16:creationId xmlns:a16="http://schemas.microsoft.com/office/drawing/2014/main" id="{2ABF5D69-B8B9-4828-A30D-A5A264B5BA68}"/>
              </a:ext>
            </a:extLst>
          </p:cNvPr>
          <p:cNvCxnSpPr>
            <a:cxnSpLocks/>
          </p:cNvCxnSpPr>
          <p:nvPr/>
        </p:nvCxnSpPr>
        <p:spPr>
          <a:xfrm flipH="1">
            <a:off x="1133361" y="4369156"/>
            <a:ext cx="4296417" cy="10530"/>
          </a:xfrm>
          <a:prstGeom prst="line">
            <a:avLst/>
          </a:prstGeom>
          <a:ln w="95250" cmpd="tri">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a:extLst>
              <a:ext uri="{FF2B5EF4-FFF2-40B4-BE49-F238E27FC236}">
                <a16:creationId xmlns:a16="http://schemas.microsoft.com/office/drawing/2014/main" id="{E2575B95-2C4B-48BC-A25D-35F0745FA1F0}"/>
              </a:ext>
            </a:extLst>
          </p:cNvPr>
          <p:cNvCxnSpPr>
            <a:cxnSpLocks/>
          </p:cNvCxnSpPr>
          <p:nvPr/>
        </p:nvCxnSpPr>
        <p:spPr>
          <a:xfrm flipH="1">
            <a:off x="6762223" y="4363891"/>
            <a:ext cx="4296417" cy="10530"/>
          </a:xfrm>
          <a:prstGeom prst="line">
            <a:avLst/>
          </a:prstGeom>
          <a:ln w="95250" cmpd="tri">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9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Ορθογώνιο 12">
            <a:extLst>
              <a:ext uri="{FF2B5EF4-FFF2-40B4-BE49-F238E27FC236}">
                <a16:creationId xmlns:a16="http://schemas.microsoft.com/office/drawing/2014/main" id="{7CB10261-7EA9-4C88-9AF8-D4C202CDE84F}"/>
              </a:ext>
            </a:extLst>
          </p:cNvPr>
          <p:cNvSpPr/>
          <p:nvPr/>
        </p:nvSpPr>
        <p:spPr>
          <a:xfrm>
            <a:off x="0" y="0"/>
            <a:ext cx="6316592" cy="18161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dirty="0">
              <a:solidFill>
                <a:schemeClr val="bg1"/>
              </a:solidFill>
            </a:endParaRPr>
          </a:p>
        </p:txBody>
      </p:sp>
      <p:sp>
        <p:nvSpPr>
          <p:cNvPr id="12" name="Ορθογώνιο: Διπλωμένη γωνία 11">
            <a:extLst>
              <a:ext uri="{FF2B5EF4-FFF2-40B4-BE49-F238E27FC236}">
                <a16:creationId xmlns:a16="http://schemas.microsoft.com/office/drawing/2014/main" id="{C6574405-839E-419B-B6F8-3A8932BE42CA}"/>
              </a:ext>
            </a:extLst>
          </p:cNvPr>
          <p:cNvSpPr/>
          <p:nvPr/>
        </p:nvSpPr>
        <p:spPr>
          <a:xfrm flipV="1">
            <a:off x="6497488" y="4934860"/>
            <a:ext cx="5275550" cy="1805299"/>
          </a:xfrm>
          <a:prstGeom prst="foldedCorner">
            <a:avLst>
              <a:gd name="adj" fmla="val 279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11" name="Ορθογώνιο: Διπλωμένη γωνία 10">
            <a:extLst>
              <a:ext uri="{FF2B5EF4-FFF2-40B4-BE49-F238E27FC236}">
                <a16:creationId xmlns:a16="http://schemas.microsoft.com/office/drawing/2014/main" id="{C95641ED-514C-4729-91B5-78692907DE78}"/>
              </a:ext>
            </a:extLst>
          </p:cNvPr>
          <p:cNvSpPr/>
          <p:nvPr/>
        </p:nvSpPr>
        <p:spPr>
          <a:xfrm flipH="1">
            <a:off x="6502123" y="2914186"/>
            <a:ext cx="5275550" cy="1805299"/>
          </a:xfrm>
          <a:prstGeom prst="foldedCorner">
            <a:avLst>
              <a:gd name="adj" fmla="val 279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10" name="Ορθογώνιο: Διπλωμένη γωνία 9">
            <a:extLst>
              <a:ext uri="{FF2B5EF4-FFF2-40B4-BE49-F238E27FC236}">
                <a16:creationId xmlns:a16="http://schemas.microsoft.com/office/drawing/2014/main" id="{620EE18E-9500-46D7-BBE1-366280ED3980}"/>
              </a:ext>
            </a:extLst>
          </p:cNvPr>
          <p:cNvSpPr/>
          <p:nvPr/>
        </p:nvSpPr>
        <p:spPr>
          <a:xfrm flipH="1">
            <a:off x="6502123" y="468990"/>
            <a:ext cx="5275550" cy="2172120"/>
          </a:xfrm>
          <a:prstGeom prst="foldedCorner">
            <a:avLst>
              <a:gd name="adj" fmla="val 279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9" name="Ορθογώνιο: Διπλωμένη γωνία 8">
            <a:extLst>
              <a:ext uri="{FF2B5EF4-FFF2-40B4-BE49-F238E27FC236}">
                <a16:creationId xmlns:a16="http://schemas.microsoft.com/office/drawing/2014/main" id="{660632D4-292A-4815-8704-F077A0644CF6}"/>
              </a:ext>
            </a:extLst>
          </p:cNvPr>
          <p:cNvSpPr/>
          <p:nvPr/>
        </p:nvSpPr>
        <p:spPr>
          <a:xfrm>
            <a:off x="414327" y="1997962"/>
            <a:ext cx="5734483" cy="455835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2" name="Τίτλος 1">
            <a:extLst>
              <a:ext uri="{FF2B5EF4-FFF2-40B4-BE49-F238E27FC236}">
                <a16:creationId xmlns:a16="http://schemas.microsoft.com/office/drawing/2014/main" id="{3592B986-6C20-4C40-8E8B-DF1F33269B93}"/>
              </a:ext>
            </a:extLst>
          </p:cNvPr>
          <p:cNvSpPr>
            <a:spLocks noGrp="1"/>
          </p:cNvSpPr>
          <p:nvPr>
            <p:ph type="title"/>
          </p:nvPr>
        </p:nvSpPr>
        <p:spPr/>
        <p:txBody>
          <a:bodyPr>
            <a:normAutofit fontScale="90000"/>
          </a:bodyPr>
          <a:lstStyle/>
          <a:p>
            <a:r>
              <a:rPr lang="el-GR" dirty="0">
                <a:solidFill>
                  <a:schemeClr val="bg1"/>
                </a:solidFill>
                <a:latin typeface="Times New Roman" panose="02020603050405020304" pitchFamily="18" charset="0"/>
                <a:cs typeface="Times New Roman" panose="02020603050405020304" pitchFamily="18" charset="0"/>
              </a:rPr>
              <a:t>Βάσει της Οδηγίας </a:t>
            </a:r>
            <a:r>
              <a:rPr lang="en-US" dirty="0">
                <a:solidFill>
                  <a:schemeClr val="bg1"/>
                </a:solidFill>
                <a:latin typeface="Times New Roman" panose="02020603050405020304" pitchFamily="18" charset="0"/>
                <a:cs typeface="Times New Roman" panose="02020603050405020304" pitchFamily="18" charset="0"/>
              </a:rPr>
              <a:t>NIS </a:t>
            </a:r>
            <a:br>
              <a:rPr lang="el-GR" dirty="0">
                <a:solidFill>
                  <a:schemeClr val="bg1"/>
                </a:solidFill>
                <a:latin typeface="Times New Roman" panose="02020603050405020304" pitchFamily="18" charset="0"/>
                <a:cs typeface="Times New Roman" panose="02020603050405020304" pitchFamily="18" charset="0"/>
              </a:rPr>
            </a:br>
            <a:r>
              <a:rPr lang="el-GR" sz="2800" dirty="0">
                <a:solidFill>
                  <a:schemeClr val="bg1"/>
                </a:solidFill>
                <a:latin typeface="Times New Roman" panose="02020603050405020304" pitchFamily="18" charset="0"/>
                <a:cs typeface="Times New Roman" panose="02020603050405020304" pitchFamily="18" charset="0"/>
              </a:rPr>
              <a:t>Οδηγία 2016/1148/ΕΕ</a:t>
            </a:r>
            <a:br>
              <a:rPr lang="el-GR" sz="2800" dirty="0">
                <a:solidFill>
                  <a:schemeClr val="bg1"/>
                </a:solidFill>
                <a:latin typeface="Times New Roman" panose="02020603050405020304" pitchFamily="18" charset="0"/>
                <a:cs typeface="Times New Roman" panose="02020603050405020304" pitchFamily="18" charset="0"/>
              </a:rPr>
            </a:br>
            <a:r>
              <a:rPr lang="el-GR" sz="2800" dirty="0">
                <a:solidFill>
                  <a:schemeClr val="bg1"/>
                </a:solidFill>
                <a:latin typeface="Times New Roman" panose="02020603050405020304" pitchFamily="18" charset="0"/>
                <a:cs typeface="Times New Roman" panose="02020603050405020304" pitchFamily="18" charset="0"/>
              </a:rPr>
              <a:t>&amp; Νόμος 4577/2018 </a:t>
            </a:r>
            <a:endParaRPr lang="el-GR" dirty="0">
              <a:solidFill>
                <a:schemeClr val="bg1"/>
              </a:solidFill>
              <a:latin typeface="Times New Roman" panose="02020603050405020304" pitchFamily="18" charset="0"/>
              <a:cs typeface="Times New Roman" panose="02020603050405020304" pitchFamily="18" charset="0"/>
            </a:endParaRPr>
          </a:p>
        </p:txBody>
      </p:sp>
      <p:sp>
        <p:nvSpPr>
          <p:cNvPr id="4" name="Θέση περιεχομένου 2">
            <a:extLst>
              <a:ext uri="{FF2B5EF4-FFF2-40B4-BE49-F238E27FC236}">
                <a16:creationId xmlns:a16="http://schemas.microsoft.com/office/drawing/2014/main" id="{3650E26E-0417-4EC0-86BC-D10E1C915A6F}"/>
              </a:ext>
            </a:extLst>
          </p:cNvPr>
          <p:cNvSpPr>
            <a:spLocks noGrp="1"/>
          </p:cNvSpPr>
          <p:nvPr>
            <p:ph idx="1"/>
          </p:nvPr>
        </p:nvSpPr>
        <p:spPr>
          <a:xfrm>
            <a:off x="652669" y="2478674"/>
            <a:ext cx="5257800" cy="3596929"/>
          </a:xfrm>
        </p:spPr>
        <p:txBody>
          <a:bodyPr>
            <a:normAutofit fontScale="92500"/>
          </a:bodyPr>
          <a:lstStyle/>
          <a:p>
            <a:pPr marL="0" indent="0" algn="ctr">
              <a:buNone/>
            </a:pPr>
            <a:r>
              <a:rPr lang="el-GR" dirty="0">
                <a:latin typeface="Times New Roman" panose="02020603050405020304" pitchFamily="18" charset="0"/>
                <a:cs typeface="Times New Roman" panose="02020603050405020304" pitchFamily="18" charset="0"/>
              </a:rPr>
              <a:t>Άρθρο 11 – Ν.4577/2018</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Οι Εθνική Αρχή </a:t>
            </a:r>
            <a:r>
              <a:rPr lang="el-GR" sz="2000" dirty="0" err="1">
                <a:latin typeface="Times New Roman" panose="02020603050405020304" pitchFamily="18" charset="0"/>
                <a:cs typeface="Times New Roman" panose="02020603050405020304" pitchFamily="18" charset="0"/>
              </a:rPr>
              <a:t>Κυβερνοασφάλειας</a:t>
            </a:r>
            <a:r>
              <a:rPr lang="el-GR" sz="2000" dirty="0">
                <a:latin typeface="Times New Roman" panose="02020603050405020304" pitchFamily="18" charset="0"/>
                <a:cs typeface="Times New Roman" panose="02020603050405020304" pitchFamily="18" charset="0"/>
              </a:rPr>
              <a:t>, η αρμόδια </a:t>
            </a:r>
            <a:r>
              <a:rPr lang="en-US" sz="2000" dirty="0">
                <a:latin typeface="Times New Roman" panose="02020603050405020304" pitchFamily="18" charset="0"/>
                <a:cs typeface="Times New Roman" panose="02020603050405020304" pitchFamily="18" charset="0"/>
              </a:rPr>
              <a:t>CSIRT</a:t>
            </a:r>
            <a:r>
              <a:rPr lang="el-GR" sz="2000" dirty="0">
                <a:latin typeface="Times New Roman" panose="02020603050405020304" pitchFamily="18" charset="0"/>
                <a:cs typeface="Times New Roman" panose="02020603050405020304" pitchFamily="18" charset="0"/>
              </a:rPr>
              <a:t> και οι άλλοι εμπλεκόμενοι φορείς, καθορίζουν απαιτήσεις ασφαλείας και απαιτούν απ’ τους φορείς εκμετάλλευσης βασικών υπηρεσιών ή </a:t>
            </a:r>
            <a:r>
              <a:rPr lang="el-GR" sz="2000" dirty="0" err="1">
                <a:latin typeface="Times New Roman" panose="02020603050405020304" pitchFamily="18" charset="0"/>
                <a:cs typeface="Times New Roman" panose="02020603050405020304" pitchFamily="18" charset="0"/>
              </a:rPr>
              <a:t>πάροχους</a:t>
            </a:r>
            <a:r>
              <a:rPr lang="el-GR" sz="2000" dirty="0">
                <a:latin typeface="Times New Roman" panose="02020603050405020304" pitchFamily="18" charset="0"/>
                <a:cs typeface="Times New Roman" panose="02020603050405020304" pitchFamily="18" charset="0"/>
              </a:rPr>
              <a:t> ψηφιακών υπηρεσιών, να παρέχουν απαραίτητες πληροφορίες για την εκτίμηση της ασφάλειας των συστημάτων τους.</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Υπάρχουν διαδικασίες που πρέπει να ακολουθηθούν σε περίπτωση εντοπισμού μίας επικείμενης απειλής ή επίθεσης απ’ τους φορείς υπηρεσιών.</a:t>
            </a:r>
          </a:p>
          <a:p>
            <a:pPr algn="ctr">
              <a:buFont typeface="Wingdings" panose="05000000000000000000" pitchFamily="2" charset="2"/>
              <a:buChar char="ü"/>
            </a:pPr>
            <a:endParaRPr lang="el-GR" sz="2000"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ü"/>
            </a:pPr>
            <a:endParaRPr lang="el-GR" sz="2000" dirty="0">
              <a:latin typeface="Times New Roman" panose="02020603050405020304" pitchFamily="18" charset="0"/>
              <a:cs typeface="Times New Roman" panose="02020603050405020304" pitchFamily="18" charset="0"/>
            </a:endParaRPr>
          </a:p>
        </p:txBody>
      </p:sp>
      <p:sp>
        <p:nvSpPr>
          <p:cNvPr id="5" name="Θέση περιεχομένου 2">
            <a:extLst>
              <a:ext uri="{FF2B5EF4-FFF2-40B4-BE49-F238E27FC236}">
                <a16:creationId xmlns:a16="http://schemas.microsoft.com/office/drawing/2014/main" id="{CF62E3EB-E740-4D97-B332-1485023C3340}"/>
              </a:ext>
            </a:extLst>
          </p:cNvPr>
          <p:cNvSpPr txBox="1">
            <a:spLocks/>
          </p:cNvSpPr>
          <p:nvPr/>
        </p:nvSpPr>
        <p:spPr>
          <a:xfrm>
            <a:off x="6652593" y="740362"/>
            <a:ext cx="4886738" cy="1900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dirty="0">
                <a:latin typeface="Times New Roman" panose="02020603050405020304" pitchFamily="18" charset="0"/>
                <a:cs typeface="Times New Roman" panose="02020603050405020304" pitchFamily="18" charset="0"/>
              </a:rPr>
              <a:t>Άρθρο 9 – </a:t>
            </a:r>
            <a:r>
              <a:rPr lang="el-GR" dirty="0" err="1">
                <a:latin typeface="Times New Roman" panose="02020603050405020304" pitchFamily="18" charset="0"/>
                <a:cs typeface="Times New Roman" panose="02020603050405020304" pitchFamily="18" charset="0"/>
              </a:rPr>
              <a:t>υ.α</a:t>
            </a:r>
            <a:r>
              <a:rPr lang="el-GR" dirty="0">
                <a:latin typeface="Times New Roman" panose="02020603050405020304" pitchFamily="18" charset="0"/>
                <a:cs typeface="Times New Roman" panose="02020603050405020304" pitchFamily="18" charset="0"/>
              </a:rPr>
              <a:t>. 1027/2019</a:t>
            </a:r>
          </a:p>
          <a:p>
            <a:pPr algn="ctr">
              <a:buFont typeface="Wingdings" panose="05000000000000000000" pitchFamily="2" charset="2"/>
              <a:buChar char="ü"/>
            </a:pPr>
            <a:r>
              <a:rPr lang="el-GR" sz="1800" dirty="0">
                <a:effectLst/>
                <a:latin typeface="Times New Roman" panose="02020603050405020304" pitchFamily="18" charset="0"/>
                <a:ea typeface="Calibri" panose="020F0502020204030204" pitchFamily="34" charset="0"/>
              </a:rPr>
              <a:t>κάθε οργανισμός κοινοποιεί στο αρμόδιο </a:t>
            </a:r>
            <a:r>
              <a:rPr lang="en-US" sz="1800" dirty="0">
                <a:effectLst/>
                <a:latin typeface="Times New Roman" panose="02020603050405020304" pitchFamily="18" charset="0"/>
                <a:ea typeface="Calibri" panose="020F0502020204030204" pitchFamily="34" charset="0"/>
              </a:rPr>
              <a:t>CSIRT</a:t>
            </a:r>
            <a:r>
              <a:rPr lang="el-GR" sz="1800" dirty="0">
                <a:effectLst/>
                <a:latin typeface="Times New Roman" panose="02020603050405020304" pitchFamily="18" charset="0"/>
                <a:ea typeface="Calibri" panose="020F0502020204030204" pitchFamily="34" charset="0"/>
              </a:rPr>
              <a:t> και την Εθνική Αρχή </a:t>
            </a:r>
            <a:r>
              <a:rPr lang="el-GR" sz="1800" dirty="0" err="1">
                <a:effectLst/>
                <a:latin typeface="Times New Roman" panose="02020603050405020304" pitchFamily="18" charset="0"/>
                <a:ea typeface="Calibri" panose="020F0502020204030204" pitchFamily="34" charset="0"/>
              </a:rPr>
              <a:t>Κυβερνοασφάλειας</a:t>
            </a:r>
            <a:r>
              <a:rPr lang="el-GR" sz="1800" dirty="0">
                <a:effectLst/>
                <a:latin typeface="Times New Roman" panose="02020603050405020304" pitchFamily="18" charset="0"/>
                <a:ea typeface="Calibri" panose="020F0502020204030204" pitchFamily="34" charset="0"/>
              </a:rPr>
              <a:t> χωρίς αδικαιολόγητη καθυστέρηση κάθε συμβάν που έχει αντίκτυπο στη συνεχή παροχή της υπηρεσίας που προσφέρει.</a:t>
            </a:r>
          </a:p>
          <a:p>
            <a:pPr algn="ctr">
              <a:buFont typeface="Wingdings" panose="05000000000000000000" pitchFamily="2" charset="2"/>
              <a:buChar char="ü"/>
            </a:pPr>
            <a:endParaRPr lang="el-GR" sz="1800" dirty="0">
              <a:effectLst/>
              <a:latin typeface="Times New Roman" panose="02020603050405020304" pitchFamily="18" charset="0"/>
              <a:ea typeface="Calibri" panose="020F0502020204030204" pitchFamily="34" charset="0"/>
            </a:endParaRPr>
          </a:p>
          <a:p>
            <a:pPr algn="ctr">
              <a:buFont typeface="Wingdings" panose="05000000000000000000" pitchFamily="2" charset="2"/>
              <a:buChar char="ü"/>
            </a:pPr>
            <a:endParaRPr lang="el-GR" dirty="0">
              <a:latin typeface="Times New Roman" panose="02020603050405020304" pitchFamily="18" charset="0"/>
              <a:cs typeface="Times New Roman" panose="02020603050405020304" pitchFamily="18" charset="0"/>
            </a:endParaRPr>
          </a:p>
        </p:txBody>
      </p:sp>
      <p:sp>
        <p:nvSpPr>
          <p:cNvPr id="6" name="Θέση περιεχομένου 2">
            <a:extLst>
              <a:ext uri="{FF2B5EF4-FFF2-40B4-BE49-F238E27FC236}">
                <a16:creationId xmlns:a16="http://schemas.microsoft.com/office/drawing/2014/main" id="{FB779858-97D5-4315-B410-D96358C7272B}"/>
              </a:ext>
            </a:extLst>
          </p:cNvPr>
          <p:cNvSpPr txBox="1">
            <a:spLocks/>
          </p:cNvSpPr>
          <p:nvPr/>
        </p:nvSpPr>
        <p:spPr>
          <a:xfrm>
            <a:off x="6652593" y="3038121"/>
            <a:ext cx="4886738" cy="1900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dirty="0">
                <a:latin typeface="Times New Roman" panose="02020603050405020304" pitchFamily="18" charset="0"/>
                <a:cs typeface="Times New Roman" panose="02020603050405020304" pitchFamily="18" charset="0"/>
              </a:rPr>
              <a:t>Άρθρο 11 – </a:t>
            </a:r>
            <a:r>
              <a:rPr lang="el-GR" dirty="0" err="1">
                <a:latin typeface="Times New Roman" panose="02020603050405020304" pitchFamily="18" charset="0"/>
                <a:cs typeface="Times New Roman" panose="02020603050405020304" pitchFamily="18" charset="0"/>
              </a:rPr>
              <a:t>υ.α</a:t>
            </a:r>
            <a:r>
              <a:rPr lang="el-GR" dirty="0">
                <a:latin typeface="Times New Roman" panose="02020603050405020304" pitchFamily="18" charset="0"/>
                <a:cs typeface="Times New Roman" panose="02020603050405020304" pitchFamily="18" charset="0"/>
              </a:rPr>
              <a:t>. 1027/2019</a:t>
            </a:r>
          </a:p>
          <a:p>
            <a:pPr algn="ctr">
              <a:buFont typeface="Wingdings" panose="05000000000000000000" pitchFamily="2" charset="2"/>
              <a:buChar char="ü"/>
            </a:pPr>
            <a:r>
              <a:rPr lang="el-GR" sz="1800" dirty="0">
                <a:effectLst/>
                <a:latin typeface="Times New Roman" panose="02020603050405020304" pitchFamily="18" charset="0"/>
                <a:ea typeface="Calibri" panose="020F0502020204030204" pitchFamily="34" charset="0"/>
              </a:rPr>
              <a:t>υπάρχει και η πρόβλεψη για κοινοποίηση του συμβάντος στο κοινό, όταν αυτό κρίνεται απαραίτητο για να συμβάλλει στην καλύτερη αντιμετώπισή του.</a:t>
            </a:r>
          </a:p>
          <a:p>
            <a:pPr algn="ctr">
              <a:buFont typeface="Wingdings" panose="05000000000000000000" pitchFamily="2" charset="2"/>
              <a:buChar char="ü"/>
            </a:pPr>
            <a:endParaRPr lang="el-GR" sz="1800" dirty="0">
              <a:effectLst/>
              <a:latin typeface="Times New Roman" panose="02020603050405020304" pitchFamily="18" charset="0"/>
              <a:ea typeface="Calibri" panose="020F0502020204030204" pitchFamily="34" charset="0"/>
            </a:endParaRPr>
          </a:p>
          <a:p>
            <a:pPr algn="ctr">
              <a:buFont typeface="Wingdings" panose="05000000000000000000" pitchFamily="2" charset="2"/>
              <a:buChar char="ü"/>
            </a:pPr>
            <a:endParaRPr lang="el-GR" dirty="0">
              <a:latin typeface="Times New Roman" panose="02020603050405020304" pitchFamily="18" charset="0"/>
              <a:cs typeface="Times New Roman" panose="02020603050405020304" pitchFamily="18" charset="0"/>
            </a:endParaRPr>
          </a:p>
        </p:txBody>
      </p:sp>
      <p:sp>
        <p:nvSpPr>
          <p:cNvPr id="7" name="Θέση περιεχομένου 2">
            <a:extLst>
              <a:ext uri="{FF2B5EF4-FFF2-40B4-BE49-F238E27FC236}">
                <a16:creationId xmlns:a16="http://schemas.microsoft.com/office/drawing/2014/main" id="{5BF3B9E9-2D03-4AE1-9459-ADCB52DDEA6F}"/>
              </a:ext>
            </a:extLst>
          </p:cNvPr>
          <p:cNvSpPr txBox="1">
            <a:spLocks/>
          </p:cNvSpPr>
          <p:nvPr/>
        </p:nvSpPr>
        <p:spPr>
          <a:xfrm>
            <a:off x="6696529" y="5188726"/>
            <a:ext cx="4886738" cy="15892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dirty="0">
                <a:latin typeface="Times New Roman" panose="02020603050405020304" pitchFamily="18" charset="0"/>
                <a:cs typeface="Times New Roman" panose="02020603050405020304" pitchFamily="18" charset="0"/>
              </a:rPr>
              <a:t>Άρθρο 15 – Ν.4577/2018</a:t>
            </a:r>
          </a:p>
          <a:p>
            <a:pPr algn="ctr">
              <a:buFont typeface="Wingdings" panose="05000000000000000000" pitchFamily="2" charset="2"/>
              <a:buChar char="ü"/>
            </a:pPr>
            <a:r>
              <a:rPr lang="el-GR" sz="1800" dirty="0">
                <a:effectLst/>
                <a:latin typeface="Times New Roman" panose="02020603050405020304" pitchFamily="18" charset="0"/>
                <a:ea typeface="Calibri" panose="020F0502020204030204" pitchFamily="34" charset="0"/>
              </a:rPr>
              <a:t>Κυρώσεις επιβάλλονται και για παραβιάσεις της διαδικασίας κοινοποίησης συμβάντων αλλά και για την παράλειψη των απαιτούμενων προληπτικών μέτρων απ’ την πλευρά του φορέα.</a:t>
            </a:r>
          </a:p>
          <a:p>
            <a:pPr algn="ctr">
              <a:buFont typeface="Wingdings" panose="05000000000000000000" pitchFamily="2" charset="2"/>
              <a:buChar char="ü"/>
            </a:pPr>
            <a:endParaRPr lang="el-G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310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Ορθογώνιο 19">
            <a:extLst>
              <a:ext uri="{FF2B5EF4-FFF2-40B4-BE49-F238E27FC236}">
                <a16:creationId xmlns:a16="http://schemas.microsoft.com/office/drawing/2014/main" id="{B1C3312F-9D50-4B9D-920F-D29E5FC6D167}"/>
              </a:ext>
            </a:extLst>
          </p:cNvPr>
          <p:cNvSpPr/>
          <p:nvPr/>
        </p:nvSpPr>
        <p:spPr>
          <a:xfrm>
            <a:off x="0" y="0"/>
            <a:ext cx="12192000" cy="1583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solidFill>
                <a:schemeClr val="bg1"/>
              </a:solidFill>
            </a:endParaRPr>
          </a:p>
        </p:txBody>
      </p:sp>
      <p:sp>
        <p:nvSpPr>
          <p:cNvPr id="18" name="Ορθογώνιο: Διπλωμένη γωνία 17">
            <a:extLst>
              <a:ext uri="{FF2B5EF4-FFF2-40B4-BE49-F238E27FC236}">
                <a16:creationId xmlns:a16="http://schemas.microsoft.com/office/drawing/2014/main" id="{86ABF75E-DE3D-41FB-B374-36DE29D3136A}"/>
              </a:ext>
            </a:extLst>
          </p:cNvPr>
          <p:cNvSpPr/>
          <p:nvPr/>
        </p:nvSpPr>
        <p:spPr>
          <a:xfrm>
            <a:off x="5230878" y="2864985"/>
            <a:ext cx="6670835" cy="3934568"/>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17" name="Ορθογώνιο: Διπλωμένη γωνία 16">
            <a:extLst>
              <a:ext uri="{FF2B5EF4-FFF2-40B4-BE49-F238E27FC236}">
                <a16:creationId xmlns:a16="http://schemas.microsoft.com/office/drawing/2014/main" id="{493438F7-18B6-46CB-8679-6B536299BF37}"/>
              </a:ext>
            </a:extLst>
          </p:cNvPr>
          <p:cNvSpPr/>
          <p:nvPr/>
        </p:nvSpPr>
        <p:spPr>
          <a:xfrm flipH="1">
            <a:off x="414327" y="2083425"/>
            <a:ext cx="4672852" cy="4716128"/>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3" name="Θέση περιεχομένου 2">
            <a:extLst>
              <a:ext uri="{FF2B5EF4-FFF2-40B4-BE49-F238E27FC236}">
                <a16:creationId xmlns:a16="http://schemas.microsoft.com/office/drawing/2014/main" id="{231350AE-3B3A-44DB-9429-669D106A4C74}"/>
              </a:ext>
            </a:extLst>
          </p:cNvPr>
          <p:cNvSpPr>
            <a:spLocks noGrp="1"/>
          </p:cNvSpPr>
          <p:nvPr>
            <p:ph idx="1"/>
          </p:nvPr>
        </p:nvSpPr>
        <p:spPr>
          <a:xfrm>
            <a:off x="702364" y="2290082"/>
            <a:ext cx="4038600" cy="4351338"/>
          </a:xfrm>
        </p:spPr>
        <p:txBody>
          <a:bodyPr>
            <a:normAutofit fontScale="77500" lnSpcReduction="20000"/>
          </a:bodyPr>
          <a:lstStyle/>
          <a:p>
            <a:pPr marL="0" indent="0" algn="ctr">
              <a:buNone/>
            </a:pPr>
            <a:r>
              <a:rPr lang="el-GR" sz="3700" dirty="0">
                <a:latin typeface="Times New Roman" panose="02020603050405020304" pitchFamily="18" charset="0"/>
                <a:cs typeface="Times New Roman" panose="02020603050405020304" pitchFamily="18" charset="0"/>
              </a:rPr>
              <a:t>Άρθρο 38 – Ν.4624/2019</a:t>
            </a:r>
          </a:p>
          <a:p>
            <a:pPr algn="ctr">
              <a:buFont typeface="Wingdings" panose="05000000000000000000" pitchFamily="2" charset="2"/>
              <a:buChar char="ü"/>
            </a:pPr>
            <a:r>
              <a:rPr lang="el-GR" dirty="0">
                <a:latin typeface="Times New Roman" panose="02020603050405020304" pitchFamily="18" charset="0"/>
                <a:cs typeface="Times New Roman" panose="02020603050405020304" pitchFamily="18" charset="0"/>
              </a:rPr>
              <a:t>Διώκεται όποιος χωρίς δικαίωμα επεμβαίνει σε σύστημα αρχειοθέτησης δεδομένων προσωπικού χαρακτήρα και προχωρά στην επεξεργασία αυτών, αντιγράφοντας, αφαιρώντας, αλλοιώνοντας, εάν τα μεταδίδει και γνωστοποιεί σε τρίτους.</a:t>
            </a:r>
          </a:p>
          <a:p>
            <a:pPr algn="ctr">
              <a:buFont typeface="Wingdings" panose="05000000000000000000" pitchFamily="2" charset="2"/>
              <a:buChar char="ü"/>
            </a:pPr>
            <a:r>
              <a:rPr lang="el-GR" dirty="0">
                <a:latin typeface="Times New Roman" panose="02020603050405020304" pitchFamily="18" charset="0"/>
                <a:cs typeface="Times New Roman" panose="02020603050405020304" pitchFamily="18" charset="0"/>
              </a:rPr>
              <a:t>Σε ειδική περίπτωση εμπίπτουν δεδομένα με την παραβίαση των οποίων </a:t>
            </a:r>
            <a:r>
              <a:rPr lang="el-GR" dirty="0" err="1">
                <a:latin typeface="Times New Roman" panose="02020603050405020304" pitchFamily="18" charset="0"/>
                <a:cs typeface="Times New Roman" panose="02020603050405020304" pitchFamily="18" charset="0"/>
              </a:rPr>
              <a:t>διακινδυνεύεται</a:t>
            </a:r>
            <a:r>
              <a:rPr lang="el-GR" dirty="0">
                <a:latin typeface="Times New Roman" panose="02020603050405020304" pitchFamily="18" charset="0"/>
                <a:cs typeface="Times New Roman" panose="02020603050405020304" pitchFamily="18" charset="0"/>
              </a:rPr>
              <a:t> η «ελεύθερη λειτουργία του δημοκρατικού πολιτεύματος ή η εθνική ασφάλεια»</a:t>
            </a:r>
          </a:p>
        </p:txBody>
      </p:sp>
      <p:sp>
        <p:nvSpPr>
          <p:cNvPr id="4" name="Τίτλος 1">
            <a:extLst>
              <a:ext uri="{FF2B5EF4-FFF2-40B4-BE49-F238E27FC236}">
                <a16:creationId xmlns:a16="http://schemas.microsoft.com/office/drawing/2014/main" id="{6D87C4B3-876E-407D-8F9D-39FEE20D78EB}"/>
              </a:ext>
            </a:extLst>
          </p:cNvPr>
          <p:cNvSpPr>
            <a:spLocks noGrp="1"/>
          </p:cNvSpPr>
          <p:nvPr>
            <p:ph type="title"/>
          </p:nvPr>
        </p:nvSpPr>
        <p:spPr>
          <a:xfrm>
            <a:off x="838199" y="365125"/>
            <a:ext cx="10850217" cy="1325563"/>
          </a:xfrm>
        </p:spPr>
        <p:txBody>
          <a:bodyPr>
            <a:normAutofit fontScale="90000"/>
          </a:bodyPr>
          <a:lstStyle/>
          <a:p>
            <a:r>
              <a:rPr lang="el-GR" sz="4000" dirty="0">
                <a:solidFill>
                  <a:schemeClr val="bg1"/>
                </a:solidFill>
                <a:latin typeface="Times New Roman" panose="02020603050405020304" pitchFamily="18" charset="0"/>
                <a:cs typeface="Times New Roman" panose="02020603050405020304" pitchFamily="18" charset="0"/>
              </a:rPr>
              <a:t>Βάσει του Γενικού Κανονισμού Προστασίας Δεδομένων </a:t>
            </a:r>
            <a:r>
              <a:rPr lang="en-US" sz="4000" dirty="0">
                <a:solidFill>
                  <a:schemeClr val="bg1"/>
                </a:solidFill>
                <a:latin typeface="Times New Roman" panose="02020603050405020304" pitchFamily="18" charset="0"/>
                <a:cs typeface="Times New Roman" panose="02020603050405020304" pitchFamily="18" charset="0"/>
              </a:rPr>
              <a:t> </a:t>
            </a:r>
            <a:br>
              <a:rPr lang="el-GR" dirty="0">
                <a:solidFill>
                  <a:schemeClr val="bg1"/>
                </a:solidFill>
                <a:latin typeface="Times New Roman" panose="02020603050405020304" pitchFamily="18" charset="0"/>
                <a:cs typeface="Times New Roman" panose="02020603050405020304" pitchFamily="18" charset="0"/>
              </a:rPr>
            </a:br>
            <a:r>
              <a:rPr lang="el-GR" sz="2800" dirty="0">
                <a:solidFill>
                  <a:schemeClr val="bg1"/>
                </a:solidFill>
                <a:latin typeface="Times New Roman" panose="02020603050405020304" pitchFamily="18" charset="0"/>
                <a:cs typeface="Times New Roman" panose="02020603050405020304" pitchFamily="18" charset="0"/>
              </a:rPr>
              <a:t>&amp; Νόμος 4624/2019</a:t>
            </a:r>
            <a:endParaRPr lang="el-GR" dirty="0">
              <a:solidFill>
                <a:schemeClr val="bg1"/>
              </a:solidFill>
              <a:latin typeface="Times New Roman" panose="02020603050405020304" pitchFamily="18" charset="0"/>
              <a:cs typeface="Times New Roman" panose="02020603050405020304" pitchFamily="18" charset="0"/>
            </a:endParaRPr>
          </a:p>
        </p:txBody>
      </p:sp>
      <p:sp>
        <p:nvSpPr>
          <p:cNvPr id="5" name="Θέση περιεχομένου 2">
            <a:extLst>
              <a:ext uri="{FF2B5EF4-FFF2-40B4-BE49-F238E27FC236}">
                <a16:creationId xmlns:a16="http://schemas.microsoft.com/office/drawing/2014/main" id="{114FEAD8-34DB-4FCD-8CFF-800F6632D154}"/>
              </a:ext>
            </a:extLst>
          </p:cNvPr>
          <p:cNvSpPr txBox="1">
            <a:spLocks/>
          </p:cNvSpPr>
          <p:nvPr/>
        </p:nvSpPr>
        <p:spPr>
          <a:xfrm>
            <a:off x="5232954" y="2979601"/>
            <a:ext cx="3062907" cy="204124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2600" dirty="0">
                <a:latin typeface="Times New Roman" panose="02020603050405020304" pitchFamily="18" charset="0"/>
                <a:cs typeface="Times New Roman" panose="02020603050405020304" pitchFamily="18" charset="0"/>
              </a:rPr>
              <a:t>Άρθρο 32 – ΓΚΠΔ</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Οφείλουν να εφαρμόζουν τα κατάλληλα τεχνικά και οργανωτικά μέσα για την διασφάλιση ανάλογου επιπέδου ασφάλειας, έναντι κινδύνων.</a:t>
            </a:r>
          </a:p>
        </p:txBody>
      </p:sp>
      <p:sp>
        <p:nvSpPr>
          <p:cNvPr id="9" name="TextBox 8">
            <a:extLst>
              <a:ext uri="{FF2B5EF4-FFF2-40B4-BE49-F238E27FC236}">
                <a16:creationId xmlns:a16="http://schemas.microsoft.com/office/drawing/2014/main" id="{745827D8-FA4A-4396-907C-15E3A9D07315}"/>
              </a:ext>
            </a:extLst>
          </p:cNvPr>
          <p:cNvSpPr txBox="1"/>
          <p:nvPr/>
        </p:nvSpPr>
        <p:spPr>
          <a:xfrm>
            <a:off x="5393636" y="1620740"/>
            <a:ext cx="609600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l-G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Όσον αφορά τους φορείς και πιο συγκεκριμένα τους </a:t>
            </a:r>
            <a:r>
              <a:rPr kumimoji="0" lang="el-GR"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υπεύθυνους επεξεργασίας </a:t>
            </a:r>
            <a:r>
              <a:rPr kumimoji="0" lang="el-G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και </a:t>
            </a:r>
            <a:r>
              <a:rPr kumimoji="0" lang="el-GR"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εκτελούντες την επεξεργασία</a:t>
            </a:r>
            <a:r>
              <a:rPr kumimoji="0" lang="el-G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10" name="Θέση περιεχομένου 2">
            <a:extLst>
              <a:ext uri="{FF2B5EF4-FFF2-40B4-BE49-F238E27FC236}">
                <a16:creationId xmlns:a16="http://schemas.microsoft.com/office/drawing/2014/main" id="{89A7CE71-2051-4207-AD75-48FF9E8AAA0B}"/>
              </a:ext>
            </a:extLst>
          </p:cNvPr>
          <p:cNvSpPr txBox="1">
            <a:spLocks/>
          </p:cNvSpPr>
          <p:nvPr/>
        </p:nvSpPr>
        <p:spPr>
          <a:xfrm>
            <a:off x="8441636" y="2980670"/>
            <a:ext cx="3246780" cy="230099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10400" dirty="0">
                <a:latin typeface="Times New Roman" panose="02020603050405020304" pitchFamily="18" charset="0"/>
                <a:cs typeface="Times New Roman" panose="02020603050405020304" pitchFamily="18" charset="0"/>
              </a:rPr>
              <a:t>Άρθρο 33 – ΓΚΠΔ</a:t>
            </a:r>
          </a:p>
          <a:p>
            <a:pPr algn="ctr">
              <a:buFont typeface="Wingdings" panose="05000000000000000000" pitchFamily="2" charset="2"/>
              <a:buChar char="ü"/>
            </a:pPr>
            <a:r>
              <a:rPr lang="el-GR" sz="7200" dirty="0">
                <a:latin typeface="Times New Roman" panose="02020603050405020304" pitchFamily="18" charset="0"/>
                <a:ea typeface="Calibri" panose="020F0502020204030204" pitchFamily="34" charset="0"/>
              </a:rPr>
              <a:t>Σ</a:t>
            </a:r>
            <a:r>
              <a:rPr lang="el-GR" sz="7200" dirty="0">
                <a:effectLst/>
                <a:latin typeface="Times New Roman" panose="02020603050405020304" pitchFamily="18" charset="0"/>
                <a:ea typeface="Calibri" panose="020F0502020204030204" pitchFamily="34" charset="0"/>
              </a:rPr>
              <a:t>ε περίπτωση που ένα περιστατικό ενδέχεται να προκαλέσει κίνδυνο στα δικαιώματα και τις πληροφορίες των προσώπων στα οποία αφορά, οφείλουν να το γνωστοποιήσουν στην Αρχή Προστασίας Δεδομένων εντός 72 ωρών. </a:t>
            </a:r>
          </a:p>
        </p:txBody>
      </p:sp>
      <p:sp>
        <p:nvSpPr>
          <p:cNvPr id="12" name="Θέση περιεχομένου 2">
            <a:extLst>
              <a:ext uri="{FF2B5EF4-FFF2-40B4-BE49-F238E27FC236}">
                <a16:creationId xmlns:a16="http://schemas.microsoft.com/office/drawing/2014/main" id="{4C92872E-CFA7-4031-BCD3-9257C6692089}"/>
              </a:ext>
            </a:extLst>
          </p:cNvPr>
          <p:cNvSpPr txBox="1">
            <a:spLocks/>
          </p:cNvSpPr>
          <p:nvPr/>
        </p:nvSpPr>
        <p:spPr>
          <a:xfrm>
            <a:off x="6711398" y="5223788"/>
            <a:ext cx="4038600" cy="157576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2600" dirty="0">
                <a:latin typeface="Times New Roman" panose="02020603050405020304" pitchFamily="18" charset="0"/>
                <a:cs typeface="Times New Roman" panose="02020603050405020304" pitchFamily="18" charset="0"/>
              </a:rPr>
              <a:t>Άρθρο 34 – ΓΚΠΔ</a:t>
            </a:r>
          </a:p>
          <a:p>
            <a:pPr algn="ctr">
              <a:buFont typeface="Wingdings" panose="05000000000000000000" pitchFamily="2" charset="2"/>
              <a:buChar char="ü"/>
            </a:pPr>
            <a:r>
              <a:rPr lang="el-GR" sz="2000" dirty="0">
                <a:latin typeface="Times New Roman" panose="02020603050405020304" pitchFamily="18" charset="0"/>
                <a:cs typeface="Times New Roman" panose="02020603050405020304" pitchFamily="18" charset="0"/>
              </a:rPr>
              <a:t>Προβλέπεται και η κοινοποίηση στα φυσικά πρόσωπα αν η παραβίαση ενδέχεται να θέσει σε υψηλό κίνδυνο τα δικαιώματα και τις ελευθερίες τους.</a:t>
            </a:r>
          </a:p>
        </p:txBody>
      </p:sp>
      <p:sp>
        <p:nvSpPr>
          <p:cNvPr id="16" name="TextBox 15">
            <a:extLst>
              <a:ext uri="{FF2B5EF4-FFF2-40B4-BE49-F238E27FC236}">
                <a16:creationId xmlns:a16="http://schemas.microsoft.com/office/drawing/2014/main" id="{BBA5E463-DB26-4F05-B398-257C8798150D}"/>
              </a:ext>
            </a:extLst>
          </p:cNvPr>
          <p:cNvSpPr txBox="1"/>
          <p:nvPr/>
        </p:nvSpPr>
        <p:spPr>
          <a:xfrm>
            <a:off x="702364" y="1603294"/>
            <a:ext cx="4038600" cy="4801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l-GR"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Όσον αφορά τον δράστη:</a:t>
            </a:r>
          </a:p>
        </p:txBody>
      </p:sp>
    </p:spTree>
    <p:extLst>
      <p:ext uri="{BB962C8B-B14F-4D97-AF65-F5344CB8AC3E}">
        <p14:creationId xmlns:p14="http://schemas.microsoft.com/office/powerpoint/2010/main" val="15070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D75A2BB-A29C-4A21-AC8E-69D2F69A0A02}"/>
              </a:ext>
            </a:extLst>
          </p:cNvPr>
          <p:cNvSpPr>
            <a:spLocks noGrp="1"/>
          </p:cNvSpPr>
          <p:nvPr>
            <p:ph type="title"/>
          </p:nvPr>
        </p:nvSpPr>
        <p:spPr>
          <a:xfrm>
            <a:off x="8006085" y="1470990"/>
            <a:ext cx="3689091" cy="3777665"/>
          </a:xfrm>
        </p:spPr>
        <p:txBody>
          <a:bodyPr anchor="t">
            <a:normAutofit/>
          </a:bodyPr>
          <a:lstStyle/>
          <a:p>
            <a:r>
              <a:rPr lang="el-GR" sz="4100" dirty="0">
                <a:latin typeface="Times New Roman" panose="02020603050405020304" pitchFamily="18" charset="0"/>
                <a:cs typeface="Times New Roman" panose="02020603050405020304" pitchFamily="18" charset="0"/>
              </a:rPr>
              <a:t>Συμπεράσματα?</a:t>
            </a:r>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Θέση περιεχομένου 2">
            <a:extLst>
              <a:ext uri="{FF2B5EF4-FFF2-40B4-BE49-F238E27FC236}">
                <a16:creationId xmlns:a16="http://schemas.microsoft.com/office/drawing/2014/main" id="{EE41DBBB-6539-4DE6-975D-1F91118FA9D4}"/>
              </a:ext>
            </a:extLst>
          </p:cNvPr>
          <p:cNvSpPr>
            <a:spLocks noGrp="1"/>
          </p:cNvSpPr>
          <p:nvPr>
            <p:ph idx="1"/>
          </p:nvPr>
        </p:nvSpPr>
        <p:spPr>
          <a:xfrm>
            <a:off x="478972" y="2654853"/>
            <a:ext cx="5428343" cy="3123095"/>
          </a:xfrm>
        </p:spPr>
        <p:txBody>
          <a:bodyPr>
            <a:normAutofit/>
          </a:bodyPr>
          <a:lstStyle/>
          <a:p>
            <a:pPr marL="0" indent="0">
              <a:buNone/>
            </a:pPr>
            <a:endParaRPr lang="el-GR" sz="1800" dirty="0">
              <a:solidFill>
                <a:schemeClr val="bg1"/>
              </a:solidFill>
              <a:latin typeface="Times New Roman" panose="02020603050405020304" pitchFamily="18" charset="0"/>
              <a:cs typeface="Times New Roman" panose="02020603050405020304" pitchFamily="18" charset="0"/>
            </a:endParaRPr>
          </a:p>
          <a:p>
            <a:pPr marL="0" indent="0">
              <a:buNone/>
            </a:pPr>
            <a:r>
              <a:rPr lang="el-GR" sz="1800" dirty="0">
                <a:solidFill>
                  <a:schemeClr val="bg1"/>
                </a:solidFill>
                <a:latin typeface="Times New Roman" panose="02020603050405020304" pitchFamily="18" charset="0"/>
                <a:cs typeface="Times New Roman" panose="02020603050405020304" pitchFamily="18" charset="0"/>
              </a:rPr>
              <a:t>Λόγω όμως της φύσης των επιθέσεων που μελετήσαμε – εγκλήματα που υπονομεύουν την εθνική ασφάλεια μίας χώρας, αντιλαμβανόμαστε ότι ο εντοπισμός των δραστών είναι αρκετές φορές πολύ δύσκολος.</a:t>
            </a:r>
          </a:p>
          <a:p>
            <a:pPr>
              <a:buFont typeface="Wingdings" panose="05000000000000000000" pitchFamily="2" charset="2"/>
              <a:buChar char="v"/>
            </a:pPr>
            <a:r>
              <a:rPr lang="el-GR" sz="1800" dirty="0">
                <a:solidFill>
                  <a:schemeClr val="bg1"/>
                </a:solidFill>
                <a:latin typeface="Times New Roman" panose="02020603050405020304" pitchFamily="18" charset="0"/>
                <a:cs typeface="Times New Roman" panose="02020603050405020304" pitchFamily="18" charset="0"/>
              </a:rPr>
              <a:t> Καταλήγουμε, λοιπόν, ότι η πιο αποτελεσματική αντιμετώπιση τέτοιων ζητημάτων είναι εφαρμόζοντας το νομοθετικό πλαίσιο των Οδηγιών της Ε.Ε. που δρα προληπτικά, υποχρεώνοντας τους φορείς να διατηρούν υψηλά επίπεδα ασφάλειας των συστημάτων τους.</a:t>
            </a:r>
          </a:p>
        </p:txBody>
      </p:sp>
      <p:sp>
        <p:nvSpPr>
          <p:cNvPr id="7" name="TextBox 6">
            <a:extLst>
              <a:ext uri="{FF2B5EF4-FFF2-40B4-BE49-F238E27FC236}">
                <a16:creationId xmlns:a16="http://schemas.microsoft.com/office/drawing/2014/main" id="{26ED0F8C-CABD-437C-823D-F7291E748A41}"/>
              </a:ext>
            </a:extLst>
          </p:cNvPr>
          <p:cNvSpPr txBox="1"/>
          <p:nvPr/>
        </p:nvSpPr>
        <p:spPr>
          <a:xfrm>
            <a:off x="478973" y="513585"/>
            <a:ext cx="5428342" cy="923330"/>
          </a:xfrm>
          <a:prstGeom prst="rect">
            <a:avLst/>
          </a:prstGeom>
          <a:noFill/>
        </p:spPr>
        <p:txBody>
          <a:bodyPr wrap="square">
            <a:spAutoFit/>
          </a:bodyPr>
          <a:lstStyle/>
          <a:p>
            <a:pPr>
              <a:buFont typeface="Wingdings" panose="05000000000000000000" pitchFamily="2" charset="2"/>
              <a:buChar char="v"/>
            </a:pPr>
            <a:r>
              <a:rPr lang="el-GR" sz="1800" dirty="0">
                <a:solidFill>
                  <a:schemeClr val="bg1"/>
                </a:solidFill>
                <a:latin typeface="Times New Roman" panose="02020603050405020304" pitchFamily="18" charset="0"/>
                <a:cs typeface="Times New Roman" panose="02020603050405020304" pitchFamily="18" charset="0"/>
              </a:rPr>
              <a:t> Έχοντας κάνει λοιπόν, αυτή τη μελέτη, καταλήγουμε ότι με την υπάρχουσα νομοθεσία καλύπτονται επαρκώς τα παραπάνω εγκλήματα. </a:t>
            </a:r>
          </a:p>
        </p:txBody>
      </p:sp>
    </p:spTree>
    <p:extLst>
      <p:ext uri="{BB962C8B-B14F-4D97-AF65-F5344CB8AC3E}">
        <p14:creationId xmlns:p14="http://schemas.microsoft.com/office/powerpoint/2010/main" val="419409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Υπότιτλος 2">
            <a:extLst>
              <a:ext uri="{FF2B5EF4-FFF2-40B4-BE49-F238E27FC236}">
                <a16:creationId xmlns:a16="http://schemas.microsoft.com/office/drawing/2014/main" id="{2D09B62F-5F9A-42C5-A908-ED4773A22812}"/>
              </a:ext>
            </a:extLst>
          </p:cNvPr>
          <p:cNvSpPr txBox="1">
            <a:spLocks/>
          </p:cNvSpPr>
          <p:nvPr/>
        </p:nvSpPr>
        <p:spPr>
          <a:xfrm>
            <a:off x="478450" y="3697905"/>
            <a:ext cx="5617550" cy="255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Θα ξεκινήσουμε ανα</a:t>
            </a:r>
            <a:r>
              <a:rPr lang="en-US" sz="2400" dirty="0" err="1">
                <a:solidFill>
                  <a:schemeClr val="bg1"/>
                </a:solidFill>
                <a:latin typeface="Times New Roman" panose="02020603050405020304" pitchFamily="18" charset="0"/>
                <a:cs typeface="Times New Roman" panose="02020603050405020304" pitchFamily="18" charset="0"/>
              </a:rPr>
              <a:t>λύοντ</a:t>
            </a:r>
            <a:r>
              <a:rPr lang="en-US" sz="2400" dirty="0">
                <a:solidFill>
                  <a:schemeClr val="bg1"/>
                </a:solidFill>
                <a:latin typeface="Times New Roman" panose="02020603050405020304" pitchFamily="18" charset="0"/>
                <a:cs typeface="Times New Roman" panose="02020603050405020304" pitchFamily="18" charset="0"/>
              </a:rPr>
              <a:t>ας </a:t>
            </a:r>
            <a:r>
              <a:rPr lang="en-US" sz="2400" b="1" dirty="0">
                <a:solidFill>
                  <a:schemeClr val="bg1"/>
                </a:solidFill>
                <a:latin typeface="Times New Roman" panose="02020603050405020304" pitchFamily="18" charset="0"/>
                <a:cs typeface="Times New Roman" panose="02020603050405020304" pitchFamily="18" charset="0"/>
              </a:rPr>
              <a:t>3 επιθέσεις </a:t>
            </a:r>
            <a:r>
              <a:rPr lang="en-US" sz="2400" dirty="0">
                <a:solidFill>
                  <a:schemeClr val="bg1"/>
                </a:solidFill>
                <a:latin typeface="Times New Roman" panose="02020603050405020304" pitchFamily="18" charset="0"/>
                <a:cs typeface="Times New Roman" panose="02020603050405020304" pitchFamily="18" charset="0"/>
              </a:rPr>
              <a:t>που θεωρήσαμε ότι ταιριάζουν στο αντικείμενο που πραγματευόμαστε και στη συνέχεια θα περάσουμε στην </a:t>
            </a:r>
            <a:r>
              <a:rPr lang="en-US" sz="2400" b="1" dirty="0">
                <a:solidFill>
                  <a:schemeClr val="bg1"/>
                </a:solidFill>
                <a:latin typeface="Times New Roman" panose="02020603050405020304" pitchFamily="18" charset="0"/>
                <a:cs typeface="Times New Roman" panose="02020603050405020304" pitchFamily="18" charset="0"/>
              </a:rPr>
              <a:t>περιγραφή</a:t>
            </a:r>
            <a:r>
              <a:rPr lang="en-US" sz="2400" dirty="0">
                <a:solidFill>
                  <a:schemeClr val="bg1"/>
                </a:solidFill>
                <a:latin typeface="Times New Roman" panose="02020603050405020304" pitchFamily="18" charset="0"/>
                <a:cs typeface="Times New Roman" panose="02020603050405020304" pitchFamily="18" charset="0"/>
              </a:rPr>
              <a:t> του νομοθετικού πλαισίου και στα αντίστοιχα άρθρα. </a:t>
            </a:r>
          </a:p>
        </p:txBody>
      </p:sp>
    </p:spTree>
    <p:extLst>
      <p:ext uri="{BB962C8B-B14F-4D97-AF65-F5344CB8AC3E}">
        <p14:creationId xmlns:p14="http://schemas.microsoft.com/office/powerpoint/2010/main" val="155460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Ελεύθερη σχεδίαση: Σχήμα 23">
            <a:extLst>
              <a:ext uri="{FF2B5EF4-FFF2-40B4-BE49-F238E27FC236}">
                <a16:creationId xmlns:a16="http://schemas.microsoft.com/office/drawing/2014/main" id="{8EA22D08-3758-4ACB-BF98-39A22E072CFD}"/>
              </a:ext>
            </a:extLst>
          </p:cNvPr>
          <p:cNvSpPr/>
          <p:nvPr/>
        </p:nvSpPr>
        <p:spPr>
          <a:xfrm>
            <a:off x="0" y="0"/>
            <a:ext cx="12173803" cy="2101755"/>
          </a:xfrm>
          <a:custGeom>
            <a:avLst/>
            <a:gdLst>
              <a:gd name="connsiteX0" fmla="*/ 0 w 12173803"/>
              <a:gd name="connsiteY0" fmla="*/ 0 h 2101755"/>
              <a:gd name="connsiteX1" fmla="*/ 12173803 w 12173803"/>
              <a:gd name="connsiteY1" fmla="*/ 0 h 2101755"/>
              <a:gd name="connsiteX2" fmla="*/ 12173803 w 12173803"/>
              <a:gd name="connsiteY2" fmla="*/ 1310185 h 2101755"/>
              <a:gd name="connsiteX3" fmla="*/ 0 w 12173803"/>
              <a:gd name="connsiteY3" fmla="*/ 2101755 h 2101755"/>
              <a:gd name="connsiteX4" fmla="*/ 0 w 12173803"/>
              <a:gd name="connsiteY4" fmla="*/ 0 h 2101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3803" h="2101755">
                <a:moveTo>
                  <a:pt x="0" y="0"/>
                </a:moveTo>
                <a:lnTo>
                  <a:pt x="12173803" y="0"/>
                </a:lnTo>
                <a:lnTo>
                  <a:pt x="12173803" y="1310185"/>
                </a:lnTo>
                <a:lnTo>
                  <a:pt x="0" y="210175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2" name="Τίτλος 1">
            <a:extLst>
              <a:ext uri="{FF2B5EF4-FFF2-40B4-BE49-F238E27FC236}">
                <a16:creationId xmlns:a16="http://schemas.microsoft.com/office/drawing/2014/main" id="{46670E55-0CDB-4DD5-A493-53EF2C36EA55}"/>
              </a:ext>
            </a:extLst>
          </p:cNvPr>
          <p:cNvSpPr>
            <a:spLocks noGrp="1"/>
          </p:cNvSpPr>
          <p:nvPr>
            <p:ph type="title"/>
          </p:nvPr>
        </p:nvSpPr>
        <p:spPr/>
        <p:txBody>
          <a:bodyPr/>
          <a:lstStyle/>
          <a:p>
            <a:r>
              <a:rPr lang="el-GR" dirty="0">
                <a:solidFill>
                  <a:schemeClr val="bg1"/>
                </a:solidFill>
                <a:latin typeface="Times New Roman" panose="02020603050405020304" pitchFamily="18" charset="0"/>
                <a:cs typeface="Times New Roman" panose="02020603050405020304" pitchFamily="18" charset="0"/>
              </a:rPr>
              <a:t>1) Επίθεση στο ηλεκτρικό δίκτυο της Ουκρανίας - Γενική Περιγραφή</a:t>
            </a:r>
          </a:p>
        </p:txBody>
      </p:sp>
      <p:sp>
        <p:nvSpPr>
          <p:cNvPr id="3" name="Θέση περιεχομένου 2">
            <a:extLst>
              <a:ext uri="{FF2B5EF4-FFF2-40B4-BE49-F238E27FC236}">
                <a16:creationId xmlns:a16="http://schemas.microsoft.com/office/drawing/2014/main" id="{FF9ED497-9EB7-4A6A-8015-7046619089FB}"/>
              </a:ext>
            </a:extLst>
          </p:cNvPr>
          <p:cNvSpPr>
            <a:spLocks noGrp="1"/>
          </p:cNvSpPr>
          <p:nvPr>
            <p:ph idx="1"/>
          </p:nvPr>
        </p:nvSpPr>
        <p:spPr>
          <a:xfrm>
            <a:off x="838200" y="2378037"/>
            <a:ext cx="10515600" cy="4351338"/>
          </a:xfrm>
        </p:spPr>
        <p:txBody>
          <a:bodyPr>
            <a:normAutofit fontScale="92500" lnSpcReduction="10000"/>
          </a:bodyPr>
          <a:lstStyle/>
          <a:p>
            <a:r>
              <a:rPr lang="el-GR" dirty="0">
                <a:latin typeface="Times New Roman" panose="02020603050405020304" pitchFamily="18" charset="0"/>
                <a:cs typeface="Times New Roman" panose="02020603050405020304" pitchFamily="18" charset="0"/>
              </a:rPr>
              <a:t>Ομάδα Ρώσων </a:t>
            </a:r>
            <a:r>
              <a:rPr lang="en-US" dirty="0">
                <a:latin typeface="Times New Roman" panose="02020603050405020304" pitchFamily="18" charset="0"/>
                <a:cs typeface="Times New Roman" panose="02020603050405020304" pitchFamily="18" charset="0"/>
              </a:rPr>
              <a:t>hackers </a:t>
            </a:r>
            <a:r>
              <a:rPr lang="el-GR" dirty="0">
                <a:latin typeface="Times New Roman" panose="02020603050405020304" pitchFamily="18" charset="0"/>
                <a:cs typeface="Times New Roman" panose="02020603050405020304" pitchFamily="18" charset="0"/>
              </a:rPr>
              <a:t>εξαπολύει επίθεση με στόχο το </a:t>
            </a:r>
            <a:r>
              <a:rPr lang="el-GR" b="1" dirty="0">
                <a:latin typeface="Times New Roman" panose="02020603050405020304" pitchFamily="18" charset="0"/>
                <a:cs typeface="Times New Roman" panose="02020603050405020304" pitchFamily="18" charset="0"/>
              </a:rPr>
              <a:t>ηλεκτρικό δίκτυο</a:t>
            </a:r>
            <a:r>
              <a:rPr lang="el-GR" dirty="0">
                <a:latin typeface="Times New Roman" panose="02020603050405020304" pitchFamily="18" charset="0"/>
                <a:cs typeface="Times New Roman" panose="02020603050405020304" pitchFamily="18" charset="0"/>
              </a:rPr>
              <a:t>, την </a:t>
            </a:r>
            <a:r>
              <a:rPr lang="el-GR" b="1" dirty="0">
                <a:latin typeface="Times New Roman" panose="02020603050405020304" pitchFamily="18" charset="0"/>
                <a:cs typeface="Times New Roman" panose="02020603050405020304" pitchFamily="18" charset="0"/>
              </a:rPr>
              <a:t>κυβέρνηση</a:t>
            </a:r>
            <a:r>
              <a:rPr lang="el-GR" dirty="0">
                <a:latin typeface="Times New Roman" panose="02020603050405020304" pitchFamily="18" charset="0"/>
                <a:cs typeface="Times New Roman" panose="02020603050405020304" pitchFamily="18" charset="0"/>
              </a:rPr>
              <a:t> και </a:t>
            </a:r>
            <a:r>
              <a:rPr lang="el-GR" b="1" dirty="0">
                <a:latin typeface="Times New Roman" panose="02020603050405020304" pitchFamily="18" charset="0"/>
                <a:cs typeface="Times New Roman" panose="02020603050405020304" pitchFamily="18" charset="0"/>
              </a:rPr>
              <a:t>συστήματα βιομηχανικού ελέγχου </a:t>
            </a:r>
            <a:r>
              <a:rPr lang="el-GR" dirty="0">
                <a:latin typeface="Times New Roman" panose="02020603050405020304" pitchFamily="18" charset="0"/>
                <a:cs typeface="Times New Roman" panose="02020603050405020304" pitchFamily="18" charset="0"/>
              </a:rPr>
              <a:t>και </a:t>
            </a:r>
            <a:r>
              <a:rPr lang="el-GR" b="1" dirty="0">
                <a:latin typeface="Times New Roman" panose="02020603050405020304" pitchFamily="18" charset="0"/>
                <a:cs typeface="Times New Roman" panose="02020603050405020304" pitchFamily="18" charset="0"/>
              </a:rPr>
              <a:t>τηλεμετρίας</a:t>
            </a:r>
            <a:r>
              <a:rPr lang="el-GR" dirty="0">
                <a:latin typeface="Times New Roman" panose="02020603050405020304" pitchFamily="18" charset="0"/>
                <a:cs typeface="Times New Roman" panose="02020603050405020304" pitchFamily="18" charset="0"/>
              </a:rPr>
              <a:t> της Ουκρανίας.</a:t>
            </a:r>
          </a:p>
          <a:p>
            <a:r>
              <a:rPr lang="el-GR" dirty="0">
                <a:latin typeface="Times New Roman" panose="02020603050405020304" pitchFamily="18" charset="0"/>
                <a:cs typeface="Times New Roman" panose="02020603050405020304" pitchFamily="18" charset="0"/>
              </a:rPr>
              <a:t>Έγινε χρήση του λογισμικού </a:t>
            </a:r>
            <a:r>
              <a:rPr lang="en-US" b="1" dirty="0">
                <a:latin typeface="Times New Roman" panose="02020603050405020304" pitchFamily="18" charset="0"/>
                <a:cs typeface="Times New Roman" panose="02020603050405020304" pitchFamily="18" charset="0"/>
              </a:rPr>
              <a:t>Black Energy 3 </a:t>
            </a:r>
            <a:r>
              <a:rPr lang="el-GR" dirty="0">
                <a:latin typeface="Times New Roman" panose="02020603050405020304" pitchFamily="18" charset="0"/>
                <a:cs typeface="Times New Roman" panose="02020603050405020304" pitchFamily="18" charset="0"/>
              </a:rPr>
              <a:t>για εξαπάτηση χρηστών μέσω ηλεκτρονικού ταχυδρομείου, μέσω του οποίου παρακινούνταν οι χρήστες να ανοίξουν ένα κακόβουλο αρχείο </a:t>
            </a:r>
            <a:r>
              <a:rPr lang="en-US" dirty="0">
                <a:latin typeface="Times New Roman" panose="02020603050405020304" pitchFamily="18" charset="0"/>
                <a:cs typeface="Times New Roman" panose="02020603050405020304" pitchFamily="18" charset="0"/>
              </a:rPr>
              <a:t>Word, Excel </a:t>
            </a:r>
            <a:r>
              <a:rPr lang="el-GR" dirty="0">
                <a:latin typeface="Times New Roman" panose="02020603050405020304" pitchFamily="18" charset="0"/>
                <a:cs typeface="Times New Roman" panose="02020603050405020304" pitchFamily="18" charset="0"/>
              </a:rPr>
              <a:t>ή </a:t>
            </a:r>
            <a:r>
              <a:rPr lang="en-US" dirty="0">
                <a:latin typeface="Times New Roman" panose="02020603050405020304" pitchFamily="18" charset="0"/>
                <a:cs typeface="Times New Roman" panose="02020603050405020304" pitchFamily="18" charset="0"/>
              </a:rPr>
              <a:t>PDF</a:t>
            </a:r>
            <a:r>
              <a:rPr lang="el-GR" dirty="0">
                <a:latin typeface="Times New Roman" panose="02020603050405020304" pitchFamily="18" charset="0"/>
                <a:cs typeface="Times New Roman" panose="02020603050405020304" pitchFamily="18" charset="0"/>
              </a:rPr>
              <a:t>.</a:t>
            </a:r>
          </a:p>
          <a:p>
            <a:r>
              <a:rPr lang="el-GR" dirty="0">
                <a:latin typeface="Times New Roman" panose="02020603050405020304" pitchFamily="18" charset="0"/>
                <a:cs typeface="Times New Roman" panose="02020603050405020304" pitchFamily="18" charset="0"/>
              </a:rPr>
              <a:t>Μέσω του </a:t>
            </a:r>
            <a:r>
              <a:rPr lang="en-US" dirty="0">
                <a:latin typeface="Times New Roman" panose="02020603050405020304" pitchFamily="18" charset="0"/>
                <a:cs typeface="Times New Roman" panose="02020603050405020304" pitchFamily="18" charset="0"/>
              </a:rPr>
              <a:t>Black Energy 3 </a:t>
            </a:r>
            <a:r>
              <a:rPr lang="el-GR" dirty="0">
                <a:latin typeface="Times New Roman" panose="02020603050405020304" pitchFamily="18" charset="0"/>
                <a:cs typeface="Times New Roman" panose="02020603050405020304" pitchFamily="18" charset="0"/>
              </a:rPr>
              <a:t>εκτελούντα </a:t>
            </a:r>
            <a:r>
              <a:rPr lang="el-GR" b="1" dirty="0">
                <a:latin typeface="Times New Roman" panose="02020603050405020304" pitchFamily="18" charset="0"/>
                <a:cs typeface="Times New Roman" panose="02020603050405020304" pitchFamily="18" charset="0"/>
              </a:rPr>
              <a:t>επιθέσεις </a:t>
            </a:r>
            <a:r>
              <a:rPr lang="el-GR" b="1" dirty="0" err="1">
                <a:latin typeface="Times New Roman" panose="02020603050405020304" pitchFamily="18" charset="0"/>
                <a:cs typeface="Times New Roman" panose="02020603050405020304" pitchFamily="18" charset="0"/>
              </a:rPr>
              <a:t>DoS</a:t>
            </a:r>
            <a:r>
              <a:rPr lang="el-GR" b="1"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και </a:t>
            </a:r>
            <a:r>
              <a:rPr lang="el-GR" b="1" dirty="0">
                <a:latin typeface="Times New Roman" panose="02020603050405020304" pitchFamily="18" charset="0"/>
                <a:cs typeface="Times New Roman" panose="02020603050405020304" pitchFamily="18" charset="0"/>
              </a:rPr>
              <a:t>υποκλέπτονται</a:t>
            </a:r>
            <a:r>
              <a:rPr lang="el-GR" dirty="0">
                <a:latin typeface="Times New Roman" panose="02020603050405020304" pitchFamily="18" charset="0"/>
                <a:cs typeface="Times New Roman" panose="02020603050405020304" pitchFamily="18" charset="0"/>
              </a:rPr>
              <a:t> δεδομένα όπως τα </a:t>
            </a:r>
            <a:r>
              <a:rPr lang="el-GR" b="1" dirty="0">
                <a:latin typeface="Times New Roman" panose="02020603050405020304" pitchFamily="18" charset="0"/>
                <a:cs typeface="Times New Roman" panose="02020603050405020304" pitchFamily="18" charset="0"/>
              </a:rPr>
              <a:t>προσωπικά διαπιστευτήρια του χρήστη</a:t>
            </a:r>
            <a:r>
              <a:rPr lang="el-GR" dirty="0">
                <a:latin typeface="Times New Roman" panose="02020603050405020304" pitchFamily="18" charset="0"/>
                <a:cs typeface="Times New Roman" panose="02020603050405020304" pitchFamily="18" charset="0"/>
              </a:rPr>
              <a:t>. </a:t>
            </a:r>
          </a:p>
          <a:p>
            <a:r>
              <a:rPr lang="el-GR" dirty="0">
                <a:latin typeface="Times New Roman" panose="02020603050405020304" pitchFamily="18" charset="0"/>
                <a:cs typeface="Times New Roman" panose="02020603050405020304" pitchFamily="18" charset="0"/>
              </a:rPr>
              <a:t>Τέλος, πραγματοποιείται λήψη αυτόματα του λογισμικού </a:t>
            </a:r>
            <a:r>
              <a:rPr lang="el-GR" b="1" dirty="0" err="1">
                <a:latin typeface="Times New Roman" panose="02020603050405020304" pitchFamily="18" charset="0"/>
                <a:cs typeface="Times New Roman" panose="02020603050405020304" pitchFamily="18" charset="0"/>
              </a:rPr>
              <a:t>KillDisk</a:t>
            </a:r>
            <a:r>
              <a:rPr lang="el-GR" dirty="0">
                <a:latin typeface="Times New Roman" panose="02020603050405020304" pitchFamily="18" charset="0"/>
                <a:cs typeface="Times New Roman" panose="02020603050405020304" pitchFamily="18" charset="0"/>
              </a:rPr>
              <a:t>, το οποίο χρησιμοποιείται για τον </a:t>
            </a:r>
            <a:r>
              <a:rPr lang="el-GR" b="1" dirty="0">
                <a:latin typeface="Times New Roman" panose="02020603050405020304" pitchFamily="18" charset="0"/>
                <a:cs typeface="Times New Roman" panose="02020603050405020304" pitchFamily="18" charset="0"/>
              </a:rPr>
              <a:t>τερματισμό υπηρεσιών </a:t>
            </a:r>
            <a:r>
              <a:rPr lang="el-GR" dirty="0">
                <a:latin typeface="Times New Roman" panose="02020603050405020304" pitchFamily="18" charset="0"/>
                <a:cs typeface="Times New Roman" panose="02020603050405020304" pitchFamily="18" charset="0"/>
              </a:rPr>
              <a:t>και την </a:t>
            </a:r>
            <a:r>
              <a:rPr lang="el-GR" b="1" dirty="0">
                <a:latin typeface="Times New Roman" panose="02020603050405020304" pitchFamily="18" charset="0"/>
                <a:cs typeface="Times New Roman" panose="02020603050405020304" pitchFamily="18" charset="0"/>
              </a:rPr>
              <a:t>καταστροφή σημαντικών αρχείων </a:t>
            </a:r>
            <a:r>
              <a:rPr lang="el-GR" dirty="0">
                <a:latin typeface="Times New Roman" panose="02020603050405020304" pitchFamily="18" charset="0"/>
                <a:cs typeface="Times New Roman" panose="02020603050405020304" pitchFamily="18" charset="0"/>
              </a:rPr>
              <a:t>του συστήματος. </a:t>
            </a:r>
          </a:p>
        </p:txBody>
      </p:sp>
    </p:spTree>
    <p:extLst>
      <p:ext uri="{BB962C8B-B14F-4D97-AF65-F5344CB8AC3E}">
        <p14:creationId xmlns:p14="http://schemas.microsoft.com/office/powerpoint/2010/main" val="53750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Ελεύθερη σχεδίαση: Σχήμα 4">
            <a:extLst>
              <a:ext uri="{FF2B5EF4-FFF2-40B4-BE49-F238E27FC236}">
                <a16:creationId xmlns:a16="http://schemas.microsoft.com/office/drawing/2014/main" id="{5609016C-09D0-4D7F-AA25-0F70305B940D}"/>
              </a:ext>
            </a:extLst>
          </p:cNvPr>
          <p:cNvSpPr/>
          <p:nvPr/>
        </p:nvSpPr>
        <p:spPr>
          <a:xfrm>
            <a:off x="0" y="0"/>
            <a:ext cx="12173803" cy="2101755"/>
          </a:xfrm>
          <a:custGeom>
            <a:avLst/>
            <a:gdLst>
              <a:gd name="connsiteX0" fmla="*/ 0 w 12173803"/>
              <a:gd name="connsiteY0" fmla="*/ 0 h 2101755"/>
              <a:gd name="connsiteX1" fmla="*/ 12173803 w 12173803"/>
              <a:gd name="connsiteY1" fmla="*/ 0 h 2101755"/>
              <a:gd name="connsiteX2" fmla="*/ 12173803 w 12173803"/>
              <a:gd name="connsiteY2" fmla="*/ 1310185 h 2101755"/>
              <a:gd name="connsiteX3" fmla="*/ 0 w 12173803"/>
              <a:gd name="connsiteY3" fmla="*/ 2101755 h 2101755"/>
              <a:gd name="connsiteX4" fmla="*/ 0 w 12173803"/>
              <a:gd name="connsiteY4" fmla="*/ 0 h 2101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3803" h="2101755">
                <a:moveTo>
                  <a:pt x="0" y="0"/>
                </a:moveTo>
                <a:lnTo>
                  <a:pt x="12173803" y="0"/>
                </a:lnTo>
                <a:lnTo>
                  <a:pt x="12173803" y="1310185"/>
                </a:lnTo>
                <a:lnTo>
                  <a:pt x="0" y="210175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3" name="Θέση περιεχομένου 2">
            <a:extLst>
              <a:ext uri="{FF2B5EF4-FFF2-40B4-BE49-F238E27FC236}">
                <a16:creationId xmlns:a16="http://schemas.microsoft.com/office/drawing/2014/main" id="{CCD4C6FF-3DDE-47DA-B472-0F6BA27053E0}"/>
              </a:ext>
            </a:extLst>
          </p:cNvPr>
          <p:cNvSpPr>
            <a:spLocks noGrp="1"/>
          </p:cNvSpPr>
          <p:nvPr>
            <p:ph idx="1"/>
          </p:nvPr>
        </p:nvSpPr>
        <p:spPr>
          <a:xfrm>
            <a:off x="838200" y="2188976"/>
            <a:ext cx="10515600" cy="4351338"/>
          </a:xfrm>
        </p:spPr>
        <p:txBody>
          <a:bodyPr>
            <a:normAutofit fontScale="92500" lnSpcReduction="20000"/>
          </a:bodyPr>
          <a:lstStyle/>
          <a:p>
            <a:r>
              <a:rPr lang="el-GR" dirty="0">
                <a:latin typeface="Times New Roman" panose="02020603050405020304" pitchFamily="18" charset="0"/>
                <a:cs typeface="Times New Roman" panose="02020603050405020304" pitchFamily="18" charset="0"/>
              </a:rPr>
              <a:t>Η επίθεση επηρέασε </a:t>
            </a:r>
            <a:r>
              <a:rPr lang="el-GR" b="1" dirty="0">
                <a:latin typeface="Times New Roman" panose="02020603050405020304" pitchFamily="18" charset="0"/>
                <a:cs typeface="Times New Roman" panose="02020603050405020304" pitchFamily="18" charset="0"/>
              </a:rPr>
              <a:t>3 εταιρείες παραγωγής ηλεκτρικού </a:t>
            </a:r>
            <a:r>
              <a:rPr lang="el-GR" dirty="0">
                <a:latin typeface="Times New Roman" panose="02020603050405020304" pitchFamily="18" charset="0"/>
                <a:cs typeface="Times New Roman" panose="02020603050405020304" pitchFamily="18" charset="0"/>
              </a:rPr>
              <a:t>ρεύματος, σε διαφορετικές περιοχές του κράτους, με αποτέλεσμα περίπου </a:t>
            </a:r>
            <a:r>
              <a:rPr lang="el-GR" b="1" dirty="0">
                <a:latin typeface="Times New Roman" panose="02020603050405020304" pitchFamily="18" charset="0"/>
                <a:cs typeface="Times New Roman" panose="02020603050405020304" pitchFamily="18" charset="0"/>
              </a:rPr>
              <a:t>225,000 πολίτες</a:t>
            </a:r>
            <a:r>
              <a:rPr lang="el-GR" dirty="0">
                <a:latin typeface="Times New Roman" panose="02020603050405020304" pitchFamily="18" charset="0"/>
                <a:cs typeface="Times New Roman" panose="02020603050405020304" pitchFamily="18" charset="0"/>
              </a:rPr>
              <a:t> να μην έχουν ηλεκτρικό ρεύμα. Ταυτόχρονα λόγω της επίθεσης </a:t>
            </a:r>
            <a:r>
              <a:rPr lang="en-US" dirty="0">
                <a:latin typeface="Times New Roman" panose="02020603050405020304" pitchFamily="18" charset="0"/>
                <a:cs typeface="Times New Roman" panose="02020603050405020304" pitchFamily="18" charset="0"/>
              </a:rPr>
              <a:t>DoS</a:t>
            </a:r>
            <a:r>
              <a:rPr lang="el-GR" dirty="0">
                <a:latin typeface="Times New Roman" panose="02020603050405020304" pitchFamily="18" charset="0"/>
                <a:cs typeface="Times New Roman" panose="02020603050405020304" pitchFamily="18" charset="0"/>
              </a:rPr>
              <a:t> στα τηλεφωνικά κέντρα, κανείς δεν μπορούσε να ενημερωθεί.</a:t>
            </a:r>
          </a:p>
          <a:p>
            <a:pPr marL="0" indent="0">
              <a:buNone/>
            </a:pPr>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Η απόδοση ευθυνών σε ομάδα Ρώσων </a:t>
            </a:r>
            <a:r>
              <a:rPr lang="en-US" dirty="0">
                <a:latin typeface="Times New Roman" panose="02020603050405020304" pitchFamily="18" charset="0"/>
                <a:cs typeface="Times New Roman" panose="02020603050405020304" pitchFamily="18" charset="0"/>
              </a:rPr>
              <a:t>hackers</a:t>
            </a:r>
            <a:r>
              <a:rPr lang="el-GR" dirty="0">
                <a:latin typeface="Times New Roman" panose="02020603050405020304" pitchFamily="18" charset="0"/>
                <a:cs typeface="Times New Roman" panose="02020603050405020304" pitchFamily="18" charset="0"/>
              </a:rPr>
              <a:t>, αποτελεί και αυτή με τη σειρά της έναν παράγοντα που προσδίδει στη βαρύτητα της συγκεκριμένης επίθεσης και θέτει σοβαρά ζητήματα εθνικής ασφάλειας. Για την κυβέρνηση της Ουκρανίας και οποιασδήποτε χώρας σε αντίστοιχη κατάσταση, μία τέτοια επίθεση συνεπάγεται </a:t>
            </a:r>
            <a:r>
              <a:rPr lang="el-GR" b="1" dirty="0">
                <a:latin typeface="Times New Roman" panose="02020603050405020304" pitchFamily="18" charset="0"/>
                <a:cs typeface="Times New Roman" panose="02020603050405020304" pitchFamily="18" charset="0"/>
              </a:rPr>
              <a:t>αβεβαιότητα</a:t>
            </a:r>
            <a:r>
              <a:rPr lang="el-GR" dirty="0">
                <a:latin typeface="Times New Roman" panose="02020603050405020304" pitchFamily="18" charset="0"/>
                <a:cs typeface="Times New Roman" panose="02020603050405020304" pitchFamily="18" charset="0"/>
              </a:rPr>
              <a:t> </a:t>
            </a:r>
            <a:r>
              <a:rPr lang="el-GR" b="1" dirty="0">
                <a:latin typeface="Times New Roman" panose="02020603050405020304" pitchFamily="18" charset="0"/>
                <a:cs typeface="Times New Roman" panose="02020603050405020304" pitchFamily="18" charset="0"/>
              </a:rPr>
              <a:t>των πολιτών </a:t>
            </a:r>
            <a:r>
              <a:rPr lang="el-GR" dirty="0">
                <a:latin typeface="Times New Roman" panose="02020603050405020304" pitchFamily="18" charset="0"/>
                <a:cs typeface="Times New Roman" panose="02020603050405020304" pitchFamily="18" charset="0"/>
              </a:rPr>
              <a:t>και </a:t>
            </a:r>
            <a:r>
              <a:rPr lang="el-GR" b="1" dirty="0">
                <a:latin typeface="Times New Roman" panose="02020603050405020304" pitchFamily="18" charset="0"/>
                <a:cs typeface="Times New Roman" panose="02020603050405020304" pitchFamily="18" charset="0"/>
              </a:rPr>
              <a:t>ανασφάλεια</a:t>
            </a:r>
            <a:r>
              <a:rPr lang="el-GR" dirty="0">
                <a:latin typeface="Times New Roman" panose="02020603050405020304" pitchFamily="18" charset="0"/>
                <a:cs typeface="Times New Roman" panose="02020603050405020304" pitchFamily="18" charset="0"/>
              </a:rPr>
              <a:t>, καθώς αποδεικνύεται ότι το κράτος </a:t>
            </a:r>
            <a:r>
              <a:rPr lang="el-GR" b="1" dirty="0">
                <a:latin typeface="Times New Roman" panose="02020603050405020304" pitchFamily="18" charset="0"/>
                <a:cs typeface="Times New Roman" panose="02020603050405020304" pitchFamily="18" charset="0"/>
              </a:rPr>
              <a:t>δεν ήταν σε θέση να προστατέψει</a:t>
            </a:r>
            <a:r>
              <a:rPr lang="el-GR" dirty="0">
                <a:latin typeface="Times New Roman" panose="02020603050405020304" pitchFamily="18" charset="0"/>
                <a:cs typeface="Times New Roman" panose="02020603050405020304" pitchFamily="18" charset="0"/>
              </a:rPr>
              <a:t> τα πληγέντα συστήματα και τα δεδομένα των αξιωματούχων της.</a:t>
            </a:r>
          </a:p>
        </p:txBody>
      </p:sp>
      <p:sp>
        <p:nvSpPr>
          <p:cNvPr id="4" name="Τίτλος 1">
            <a:extLst>
              <a:ext uri="{FF2B5EF4-FFF2-40B4-BE49-F238E27FC236}">
                <a16:creationId xmlns:a16="http://schemas.microsoft.com/office/drawing/2014/main" id="{8DFF6C6E-01BC-442A-A5CE-D7B0CC2C8624}"/>
              </a:ext>
            </a:extLst>
          </p:cNvPr>
          <p:cNvSpPr>
            <a:spLocks noGrp="1"/>
          </p:cNvSpPr>
          <p:nvPr>
            <p:ph type="title"/>
          </p:nvPr>
        </p:nvSpPr>
        <p:spPr>
          <a:xfrm>
            <a:off x="838200" y="365125"/>
            <a:ext cx="10515600" cy="1325563"/>
          </a:xfrm>
        </p:spPr>
        <p:txBody>
          <a:bodyPr/>
          <a:lstStyle/>
          <a:p>
            <a:r>
              <a:rPr lang="el-GR" dirty="0">
                <a:solidFill>
                  <a:schemeClr val="bg1"/>
                </a:solidFill>
                <a:latin typeface="Times New Roman" panose="02020603050405020304" pitchFamily="18" charset="0"/>
                <a:cs typeface="Times New Roman" panose="02020603050405020304" pitchFamily="18" charset="0"/>
              </a:rPr>
              <a:t>1) Επίθεση στο ηλεκτρικό δίκτυο της Ουκρανίας - Επιπτώσεις</a:t>
            </a:r>
          </a:p>
        </p:txBody>
      </p:sp>
    </p:spTree>
    <p:extLst>
      <p:ext uri="{BB962C8B-B14F-4D97-AF65-F5344CB8AC3E}">
        <p14:creationId xmlns:p14="http://schemas.microsoft.com/office/powerpoint/2010/main" val="287230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Ελεύθερη σχεδίαση: Σχήμα 3">
            <a:extLst>
              <a:ext uri="{FF2B5EF4-FFF2-40B4-BE49-F238E27FC236}">
                <a16:creationId xmlns:a16="http://schemas.microsoft.com/office/drawing/2014/main" id="{0DA32510-E727-40C6-8111-C15D752A11AB}"/>
              </a:ext>
            </a:extLst>
          </p:cNvPr>
          <p:cNvSpPr/>
          <p:nvPr/>
        </p:nvSpPr>
        <p:spPr>
          <a:xfrm flipH="1">
            <a:off x="0" y="0"/>
            <a:ext cx="12173803" cy="2101755"/>
          </a:xfrm>
          <a:custGeom>
            <a:avLst/>
            <a:gdLst>
              <a:gd name="connsiteX0" fmla="*/ 0 w 12173803"/>
              <a:gd name="connsiteY0" fmla="*/ 0 h 2101755"/>
              <a:gd name="connsiteX1" fmla="*/ 12173803 w 12173803"/>
              <a:gd name="connsiteY1" fmla="*/ 0 h 2101755"/>
              <a:gd name="connsiteX2" fmla="*/ 12173803 w 12173803"/>
              <a:gd name="connsiteY2" fmla="*/ 1310185 h 2101755"/>
              <a:gd name="connsiteX3" fmla="*/ 0 w 12173803"/>
              <a:gd name="connsiteY3" fmla="*/ 2101755 h 2101755"/>
              <a:gd name="connsiteX4" fmla="*/ 0 w 12173803"/>
              <a:gd name="connsiteY4" fmla="*/ 0 h 2101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3803" h="2101755">
                <a:moveTo>
                  <a:pt x="0" y="0"/>
                </a:moveTo>
                <a:lnTo>
                  <a:pt x="12173803" y="0"/>
                </a:lnTo>
                <a:lnTo>
                  <a:pt x="12173803" y="1310185"/>
                </a:lnTo>
                <a:lnTo>
                  <a:pt x="0" y="210175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2" name="Τίτλος 1">
            <a:extLst>
              <a:ext uri="{FF2B5EF4-FFF2-40B4-BE49-F238E27FC236}">
                <a16:creationId xmlns:a16="http://schemas.microsoft.com/office/drawing/2014/main" id="{8629A8F8-0461-4F4D-9CCE-FBEE72BEB389}"/>
              </a:ext>
            </a:extLst>
          </p:cNvPr>
          <p:cNvSpPr>
            <a:spLocks noGrp="1"/>
          </p:cNvSpPr>
          <p:nvPr>
            <p:ph type="title"/>
          </p:nvPr>
        </p:nvSpPr>
        <p:spPr/>
        <p:txBody>
          <a:bodyPr/>
          <a:lstStyle/>
          <a:p>
            <a:r>
              <a:rPr lang="el-GR" dirty="0">
                <a:solidFill>
                  <a:schemeClr val="bg1"/>
                </a:solidFill>
                <a:latin typeface="Times New Roman" panose="02020603050405020304" pitchFamily="18" charset="0"/>
                <a:cs typeface="Times New Roman" panose="02020603050405020304" pitchFamily="18" charset="0"/>
              </a:rPr>
              <a:t>2) </a:t>
            </a:r>
            <a:r>
              <a:rPr lang="en-US" dirty="0">
                <a:solidFill>
                  <a:schemeClr val="bg1"/>
                </a:solidFill>
                <a:latin typeface="Times New Roman" panose="02020603050405020304" pitchFamily="18" charset="0"/>
                <a:cs typeface="Times New Roman" panose="02020603050405020304" pitchFamily="18" charset="0"/>
              </a:rPr>
              <a:t>SolarWinds –</a:t>
            </a:r>
            <a:r>
              <a:rPr lang="el-GR" dirty="0">
                <a:solidFill>
                  <a:schemeClr val="bg1"/>
                </a:solidFill>
                <a:latin typeface="Times New Roman" panose="02020603050405020304" pitchFamily="18" charset="0"/>
                <a:cs typeface="Times New Roman" panose="02020603050405020304" pitchFamily="18" charset="0"/>
              </a:rPr>
              <a:t> Γενική</a:t>
            </a:r>
            <a:r>
              <a:rPr lang="en-US" dirty="0">
                <a:solidFill>
                  <a:schemeClr val="bg1"/>
                </a:solidFill>
                <a:latin typeface="Times New Roman" panose="02020603050405020304" pitchFamily="18" charset="0"/>
                <a:cs typeface="Times New Roman" panose="02020603050405020304" pitchFamily="18" charset="0"/>
              </a:rPr>
              <a:t> </a:t>
            </a:r>
            <a:r>
              <a:rPr lang="el-GR" dirty="0">
                <a:solidFill>
                  <a:schemeClr val="bg1"/>
                </a:solidFill>
                <a:latin typeface="Times New Roman" panose="02020603050405020304" pitchFamily="18" charset="0"/>
                <a:cs typeface="Times New Roman" panose="02020603050405020304" pitchFamily="18" charset="0"/>
              </a:rPr>
              <a:t>Περιγραφή </a:t>
            </a:r>
          </a:p>
        </p:txBody>
      </p:sp>
      <p:sp>
        <p:nvSpPr>
          <p:cNvPr id="3" name="Θέση περιεχομένου 2">
            <a:extLst>
              <a:ext uri="{FF2B5EF4-FFF2-40B4-BE49-F238E27FC236}">
                <a16:creationId xmlns:a16="http://schemas.microsoft.com/office/drawing/2014/main" id="{180346DA-A2DB-4D2E-A70C-1827A5232D61}"/>
              </a:ext>
            </a:extLst>
          </p:cNvPr>
          <p:cNvSpPr>
            <a:spLocks noGrp="1"/>
          </p:cNvSpPr>
          <p:nvPr>
            <p:ph idx="1"/>
          </p:nvPr>
        </p:nvSpPr>
        <p:spPr>
          <a:xfrm>
            <a:off x="838200" y="2166825"/>
            <a:ext cx="10515600" cy="4351338"/>
          </a:xfrm>
        </p:spPr>
        <p:txBody>
          <a:bodyPr>
            <a:normAutofit fontScale="92500" lnSpcReduction="20000"/>
          </a:bodyPr>
          <a:lstStyle/>
          <a:p>
            <a:r>
              <a:rPr lang="el-GR" dirty="0">
                <a:latin typeface="Times New Roman" panose="02020603050405020304" pitchFamily="18" charset="0"/>
                <a:cs typeface="Times New Roman" panose="02020603050405020304" pitchFamily="18" charset="0"/>
              </a:rPr>
              <a:t>Αποτελεί μία </a:t>
            </a:r>
            <a:r>
              <a:rPr lang="el-GR" b="1" dirty="0">
                <a:latin typeface="Times New Roman" panose="02020603050405020304" pitchFamily="18" charset="0"/>
                <a:cs typeface="Times New Roman" panose="02020603050405020304" pitchFamily="18" charset="0"/>
              </a:rPr>
              <a:t>επίθεση αλυσίδας</a:t>
            </a:r>
            <a:r>
              <a:rPr lang="el-GR" dirty="0">
                <a:latin typeface="Times New Roman" panose="02020603050405020304" pitchFamily="18" charset="0"/>
                <a:cs typeface="Times New Roman" panose="02020603050405020304" pitchFamily="18" charset="0"/>
              </a:rPr>
              <a:t>: ένας επιτιθέμενος αποκτά πρόσβαση σε ένα σύστημα παραβιάζοντας κάποιο από τα υποσυστήματα του, εκμεταλλευόμενος μια αδυναμία που έχει το συγκεκριμένο υποσύστημα. </a:t>
            </a:r>
          </a:p>
          <a:p>
            <a:r>
              <a:rPr lang="el-GR" dirty="0">
                <a:latin typeface="Times New Roman" panose="02020603050405020304" pitchFamily="18" charset="0"/>
                <a:cs typeface="Times New Roman" panose="02020603050405020304" pitchFamily="18" charset="0"/>
              </a:rPr>
              <a:t>Οι επιτιθέμενοι απέκτησαν πρόσβαση σε χιλιάδες μηχανήματα μέσω του λογισμικού </a:t>
            </a:r>
            <a:r>
              <a:rPr lang="el-GR" b="1" dirty="0" err="1">
                <a:latin typeface="Times New Roman" panose="02020603050405020304" pitchFamily="18" charset="0"/>
                <a:cs typeface="Times New Roman" panose="02020603050405020304" pitchFamily="18" charset="0"/>
              </a:rPr>
              <a:t>Orion</a:t>
            </a:r>
            <a:r>
              <a:rPr lang="el-GR" b="1" dirty="0">
                <a:latin typeface="Times New Roman" panose="02020603050405020304" pitchFamily="18" charset="0"/>
                <a:cs typeface="Times New Roman" panose="02020603050405020304" pitchFamily="18" charset="0"/>
              </a:rPr>
              <a:t> της εταιρείας </a:t>
            </a:r>
            <a:r>
              <a:rPr lang="en-US" b="1" dirty="0">
                <a:latin typeface="Times New Roman" panose="02020603050405020304" pitchFamily="18" charset="0"/>
                <a:cs typeface="Times New Roman" panose="02020603050405020304" pitchFamily="18" charset="0"/>
              </a:rPr>
              <a:t>SolarWinds</a:t>
            </a:r>
            <a:r>
              <a:rPr lang="el-GR" dirty="0">
                <a:latin typeface="Times New Roman" panose="02020603050405020304" pitchFamily="18" charset="0"/>
                <a:cs typeface="Times New Roman" panose="02020603050405020304" pitchFamily="18" charset="0"/>
              </a:rPr>
              <a:t>, του οποίου τις ενημερώσεις μόλυναν με αποτέλεσμα, οι τροποποιημένες ενημερώσεις στη συνέχεια να διανέμονταν επί μήνες στους πελάτες της </a:t>
            </a:r>
            <a:r>
              <a:rPr lang="el-GR" dirty="0" err="1">
                <a:latin typeface="Times New Roman" panose="02020603050405020304" pitchFamily="18" charset="0"/>
                <a:cs typeface="Times New Roman" panose="02020603050405020304" pitchFamily="18" charset="0"/>
              </a:rPr>
              <a:t>SolarWinds</a:t>
            </a:r>
            <a:r>
              <a:rPr lang="el-GR" dirty="0">
                <a:latin typeface="Times New Roman" panose="02020603050405020304" pitchFamily="18" charset="0"/>
                <a:cs typeface="Times New Roman" panose="02020603050405020304" pitchFamily="18" charset="0"/>
              </a:rPr>
              <a:t> ως γνήσιες.	</a:t>
            </a:r>
          </a:p>
          <a:p>
            <a:r>
              <a:rPr lang="el-GR" dirty="0">
                <a:latin typeface="Times New Roman" panose="02020603050405020304" pitchFamily="18" charset="0"/>
                <a:cs typeface="Times New Roman" panose="02020603050405020304" pitchFamily="18" charset="0"/>
              </a:rPr>
              <a:t>Ο κακόβουλος κώδικας περιείχε αρκετές δικλείδες που του επέτρεπαν να </a:t>
            </a:r>
            <a:r>
              <a:rPr lang="el-GR" b="1" dirty="0">
                <a:latin typeface="Times New Roman" panose="02020603050405020304" pitchFamily="18" charset="0"/>
                <a:cs typeface="Times New Roman" panose="02020603050405020304" pitchFamily="18" charset="0"/>
              </a:rPr>
              <a:t>αποφεύγει την ανίχνευση</a:t>
            </a:r>
            <a:r>
              <a:rPr lang="el-GR" dirty="0">
                <a:latin typeface="Times New Roman" panose="02020603050405020304" pitchFamily="18" charset="0"/>
                <a:cs typeface="Times New Roman" panose="02020603050405020304" pitchFamily="18" charset="0"/>
              </a:rPr>
              <a:t>.</a:t>
            </a:r>
          </a:p>
          <a:p>
            <a:r>
              <a:rPr lang="el-GR" dirty="0">
                <a:latin typeface="Times New Roman" panose="02020603050405020304" pitchFamily="18" charset="0"/>
                <a:cs typeface="Times New Roman" panose="02020603050405020304" pitchFamily="18" charset="0"/>
              </a:rPr>
              <a:t>Βασικές λειτουργίες του αποτελούν: η αποστολή στους επιτιθέμενους πληροφοριών σχετικών με την </a:t>
            </a:r>
            <a:r>
              <a:rPr lang="el-GR" b="1" dirty="0">
                <a:latin typeface="Times New Roman" panose="02020603050405020304" pitchFamily="18" charset="0"/>
                <a:cs typeface="Times New Roman" panose="02020603050405020304" pitchFamily="18" charset="0"/>
              </a:rPr>
              <a:t>τοπολογία του δικτύου </a:t>
            </a:r>
            <a:r>
              <a:rPr lang="el-GR" dirty="0">
                <a:latin typeface="Times New Roman" panose="02020603050405020304" pitchFamily="18" charset="0"/>
                <a:cs typeface="Times New Roman" panose="02020603050405020304" pitchFamily="18" charset="0"/>
              </a:rPr>
              <a:t>καθώς και δεδομένων όπως τις </a:t>
            </a:r>
            <a:r>
              <a:rPr lang="el-GR" b="1" dirty="0">
                <a:latin typeface="Times New Roman" panose="02020603050405020304" pitchFamily="18" charset="0"/>
                <a:cs typeface="Times New Roman" panose="02020603050405020304" pitchFamily="18" charset="0"/>
              </a:rPr>
              <a:t>πληροφορίες σχετικά με το μηχάνημα</a:t>
            </a:r>
            <a:r>
              <a:rPr lang="el-GR" dirty="0">
                <a:latin typeface="Times New Roman" panose="02020603050405020304" pitchFamily="18" charset="0"/>
                <a:cs typeface="Times New Roman" panose="02020603050405020304" pitchFamily="18" charset="0"/>
              </a:rPr>
              <a:t>, </a:t>
            </a:r>
            <a:r>
              <a:rPr lang="el-GR" b="1" dirty="0">
                <a:latin typeface="Times New Roman" panose="02020603050405020304" pitchFamily="18" charset="0"/>
                <a:cs typeface="Times New Roman" panose="02020603050405020304" pitchFamily="18" charset="0"/>
              </a:rPr>
              <a:t>αρχεία</a:t>
            </a:r>
            <a:r>
              <a:rPr lang="el-GR" dirty="0">
                <a:latin typeface="Times New Roman" panose="02020603050405020304" pitchFamily="18" charset="0"/>
                <a:cs typeface="Times New Roman" panose="02020603050405020304" pitchFamily="18" charset="0"/>
              </a:rPr>
              <a:t> και </a:t>
            </a:r>
            <a:r>
              <a:rPr lang="el-GR" b="1" dirty="0">
                <a:latin typeface="Times New Roman" panose="02020603050405020304" pitchFamily="18" charset="0"/>
                <a:cs typeface="Times New Roman" panose="02020603050405020304" pitchFamily="18" charset="0"/>
              </a:rPr>
              <a:t>μηνύματα ηλεκτρονικού ταχυδρομείου</a:t>
            </a:r>
            <a:r>
              <a:rPr lang="el-G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1754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Ελεύθερη σχεδίαση: Σχήμα 4">
            <a:extLst>
              <a:ext uri="{FF2B5EF4-FFF2-40B4-BE49-F238E27FC236}">
                <a16:creationId xmlns:a16="http://schemas.microsoft.com/office/drawing/2014/main" id="{0F901DA9-9334-4A15-9104-5917B869D21D}"/>
              </a:ext>
            </a:extLst>
          </p:cNvPr>
          <p:cNvSpPr/>
          <p:nvPr/>
        </p:nvSpPr>
        <p:spPr>
          <a:xfrm flipH="1">
            <a:off x="0" y="0"/>
            <a:ext cx="12173803" cy="2101755"/>
          </a:xfrm>
          <a:custGeom>
            <a:avLst/>
            <a:gdLst>
              <a:gd name="connsiteX0" fmla="*/ 0 w 12173803"/>
              <a:gd name="connsiteY0" fmla="*/ 0 h 2101755"/>
              <a:gd name="connsiteX1" fmla="*/ 12173803 w 12173803"/>
              <a:gd name="connsiteY1" fmla="*/ 0 h 2101755"/>
              <a:gd name="connsiteX2" fmla="*/ 12173803 w 12173803"/>
              <a:gd name="connsiteY2" fmla="*/ 1310185 h 2101755"/>
              <a:gd name="connsiteX3" fmla="*/ 0 w 12173803"/>
              <a:gd name="connsiteY3" fmla="*/ 2101755 h 2101755"/>
              <a:gd name="connsiteX4" fmla="*/ 0 w 12173803"/>
              <a:gd name="connsiteY4" fmla="*/ 0 h 2101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3803" h="2101755">
                <a:moveTo>
                  <a:pt x="0" y="0"/>
                </a:moveTo>
                <a:lnTo>
                  <a:pt x="12173803" y="0"/>
                </a:lnTo>
                <a:lnTo>
                  <a:pt x="12173803" y="1310185"/>
                </a:lnTo>
                <a:lnTo>
                  <a:pt x="0" y="210175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3" name="Θέση περιεχομένου 2">
            <a:extLst>
              <a:ext uri="{FF2B5EF4-FFF2-40B4-BE49-F238E27FC236}">
                <a16:creationId xmlns:a16="http://schemas.microsoft.com/office/drawing/2014/main" id="{6995E5E1-2F0E-4B1C-A757-21EB50F38C75}"/>
              </a:ext>
            </a:extLst>
          </p:cNvPr>
          <p:cNvSpPr>
            <a:spLocks noGrp="1"/>
          </p:cNvSpPr>
          <p:nvPr>
            <p:ph idx="1"/>
          </p:nvPr>
        </p:nvSpPr>
        <p:spPr>
          <a:xfrm>
            <a:off x="400878" y="2167219"/>
            <a:ext cx="10515600" cy="4351338"/>
          </a:xfrm>
        </p:spPr>
        <p:txBody>
          <a:bodyPr>
            <a:normAutofit fontScale="92500" lnSpcReduction="10000"/>
          </a:bodyPr>
          <a:lstStyle/>
          <a:p>
            <a:pPr lvl="1"/>
            <a:r>
              <a:rPr lang="el-GR" sz="2800" dirty="0">
                <a:latin typeface="Times New Roman" panose="02020603050405020304" pitchFamily="18" charset="0"/>
                <a:cs typeface="Times New Roman" panose="02020603050405020304" pitchFamily="18" charset="0"/>
              </a:rPr>
              <a:t>Παρ’ όλο που δεν είναι δυνατόν να προσδιοριστούν ακριβώς τα δεδομένα που έχουν διαρρεύσει, είναι δεδομένο ότι αποτελούν επίσημα </a:t>
            </a:r>
            <a:r>
              <a:rPr lang="el-GR" sz="2800" b="1" dirty="0">
                <a:latin typeface="Times New Roman" panose="02020603050405020304" pitchFamily="18" charset="0"/>
                <a:cs typeface="Times New Roman" panose="02020603050405020304" pitchFamily="18" charset="0"/>
              </a:rPr>
              <a:t>κρατικά</a:t>
            </a:r>
            <a:r>
              <a:rPr lang="el-GR" sz="2800" dirty="0">
                <a:latin typeface="Times New Roman" panose="02020603050405020304" pitchFamily="18" charset="0"/>
                <a:cs typeface="Times New Roman" panose="02020603050405020304" pitchFamily="18" charset="0"/>
              </a:rPr>
              <a:t> </a:t>
            </a:r>
            <a:r>
              <a:rPr lang="el-GR" sz="2800" b="1" dirty="0">
                <a:latin typeface="Times New Roman" panose="02020603050405020304" pitchFamily="18" charset="0"/>
                <a:cs typeface="Times New Roman" panose="02020603050405020304" pitchFamily="18" charset="0"/>
              </a:rPr>
              <a:t>στοιχεία</a:t>
            </a:r>
            <a:r>
              <a:rPr lang="el-GR" sz="2800" dirty="0">
                <a:latin typeface="Times New Roman" panose="02020603050405020304" pitchFamily="18" charset="0"/>
                <a:cs typeface="Times New Roman" panose="02020603050405020304" pitchFamily="18" charset="0"/>
              </a:rPr>
              <a:t>, όπως </a:t>
            </a:r>
            <a:r>
              <a:rPr lang="el-GR" sz="2800" b="1" dirty="0">
                <a:latin typeface="Times New Roman" panose="02020603050405020304" pitchFamily="18" charset="0"/>
                <a:cs typeface="Times New Roman" panose="02020603050405020304" pitchFamily="18" charset="0"/>
              </a:rPr>
              <a:t>απόρρητα έγγραφα </a:t>
            </a:r>
            <a:r>
              <a:rPr lang="el-GR" sz="2800" dirty="0">
                <a:latin typeface="Times New Roman" panose="02020603050405020304" pitchFamily="18" charset="0"/>
                <a:cs typeface="Times New Roman" panose="02020603050405020304" pitchFamily="18" charset="0"/>
              </a:rPr>
              <a:t>και </a:t>
            </a:r>
            <a:r>
              <a:rPr lang="el-GR" sz="2800" b="1" dirty="0">
                <a:latin typeface="Times New Roman" panose="02020603050405020304" pitchFamily="18" charset="0"/>
                <a:cs typeface="Times New Roman" panose="02020603050405020304" pitchFamily="18" charset="0"/>
              </a:rPr>
              <a:t>εμπορικές συμφωνίες </a:t>
            </a:r>
            <a:r>
              <a:rPr lang="el-GR" sz="2800" dirty="0">
                <a:latin typeface="Times New Roman" panose="02020603050405020304" pitchFamily="18" charset="0"/>
                <a:cs typeface="Times New Roman" panose="02020603050405020304" pitchFamily="18" charset="0"/>
              </a:rPr>
              <a:t>αλλά και </a:t>
            </a:r>
            <a:r>
              <a:rPr lang="el-GR" sz="2800" b="1" dirty="0">
                <a:latin typeface="Times New Roman" panose="02020603050405020304" pitchFamily="18" charset="0"/>
                <a:cs typeface="Times New Roman" panose="02020603050405020304" pitchFamily="18" charset="0"/>
              </a:rPr>
              <a:t>προσωπικά δεδομένα στελεχών της κυβέρνησης.</a:t>
            </a:r>
          </a:p>
          <a:p>
            <a:pPr lvl="1"/>
            <a:r>
              <a:rPr lang="el-GR" sz="2800" dirty="0">
                <a:latin typeface="Times New Roman" panose="02020603050405020304" pitchFamily="18" charset="0"/>
                <a:cs typeface="Times New Roman" panose="02020603050405020304" pitchFamily="18" charset="0"/>
              </a:rPr>
              <a:t>Η επίθεση ανακαλύφθηκε την περίοδο των Αμερικανικών Προεδρικών εκλογών, επομένως υπήρξε ο κίνδυνος, τα δεδομένα αυτά να χρησιμοποιηθούν με σκοπό της </a:t>
            </a:r>
            <a:r>
              <a:rPr lang="el-GR" sz="2800" b="1" dirty="0">
                <a:latin typeface="Times New Roman" panose="02020603050405020304" pitchFamily="18" charset="0"/>
                <a:cs typeface="Times New Roman" panose="02020603050405020304" pitchFamily="18" charset="0"/>
              </a:rPr>
              <a:t>άσκηση επιρροής στα αποτελέσματα</a:t>
            </a:r>
            <a:r>
              <a:rPr lang="el-GR" sz="2800" dirty="0">
                <a:latin typeface="Times New Roman" panose="02020603050405020304" pitchFamily="18" charset="0"/>
                <a:cs typeface="Times New Roman" panose="02020603050405020304" pitchFamily="18" charset="0"/>
              </a:rPr>
              <a:t>, αν και κάτι τέτοιο δεν φαίνεται να συνέβη. </a:t>
            </a:r>
          </a:p>
          <a:p>
            <a:pPr lvl="1"/>
            <a:r>
              <a:rPr lang="el-GR" sz="2800" dirty="0">
                <a:latin typeface="Times New Roman" panose="02020603050405020304" pitchFamily="18" charset="0"/>
                <a:cs typeface="Times New Roman" panose="02020603050405020304" pitchFamily="18" charset="0"/>
              </a:rPr>
              <a:t>Τέλος, αρκετές ανησυχίες υπήρξαν σχετικά με τον ενδεχόμενο αντίκτυπο </a:t>
            </a:r>
            <a:r>
              <a:rPr lang="el-GR" sz="2800" b="1" dirty="0">
                <a:latin typeface="Times New Roman" panose="02020603050405020304" pitchFamily="18" charset="0"/>
                <a:cs typeface="Times New Roman" panose="02020603050405020304" pitchFamily="18" charset="0"/>
              </a:rPr>
              <a:t>στην οικονομία της χώρας </a:t>
            </a:r>
            <a:r>
              <a:rPr lang="el-GR" sz="2800" dirty="0">
                <a:latin typeface="Times New Roman" panose="02020603050405020304" pitchFamily="18" charset="0"/>
                <a:cs typeface="Times New Roman" panose="02020603050405020304" pitchFamily="18" charset="0"/>
              </a:rPr>
              <a:t>σε περίπτωση χρήσης των δεδομένων αυτών, ακόμη και για μία ενδεχόμενη </a:t>
            </a:r>
            <a:r>
              <a:rPr lang="el-GR" sz="2800" b="1" dirty="0">
                <a:latin typeface="Times New Roman" panose="02020603050405020304" pitchFamily="18" charset="0"/>
                <a:cs typeface="Times New Roman" panose="02020603050405020304" pitchFamily="18" charset="0"/>
              </a:rPr>
              <a:t>φυσική ζημιά σε κρίσιμες υποδομές </a:t>
            </a:r>
            <a:r>
              <a:rPr lang="el-GR" sz="2800" dirty="0">
                <a:latin typeface="Times New Roman" panose="02020603050405020304" pitchFamily="18" charset="0"/>
                <a:cs typeface="Times New Roman" panose="02020603050405020304" pitchFamily="18" charset="0"/>
              </a:rPr>
              <a:t>όπως στην περίπτωση της Ουκρανίας.</a:t>
            </a:r>
          </a:p>
        </p:txBody>
      </p:sp>
      <p:sp>
        <p:nvSpPr>
          <p:cNvPr id="4" name="Τίτλος 1">
            <a:extLst>
              <a:ext uri="{FF2B5EF4-FFF2-40B4-BE49-F238E27FC236}">
                <a16:creationId xmlns:a16="http://schemas.microsoft.com/office/drawing/2014/main" id="{6C5E8A1B-B8A6-45E8-B545-03B10FE7BED2}"/>
              </a:ext>
            </a:extLst>
          </p:cNvPr>
          <p:cNvSpPr>
            <a:spLocks noGrp="1"/>
          </p:cNvSpPr>
          <p:nvPr>
            <p:ph type="title"/>
          </p:nvPr>
        </p:nvSpPr>
        <p:spPr>
          <a:xfrm>
            <a:off x="838200" y="365125"/>
            <a:ext cx="10515600" cy="1325563"/>
          </a:xfrm>
        </p:spPr>
        <p:txBody>
          <a:bodyPr/>
          <a:lstStyle/>
          <a:p>
            <a:r>
              <a:rPr lang="el-GR" dirty="0">
                <a:solidFill>
                  <a:schemeClr val="bg1"/>
                </a:solidFill>
                <a:latin typeface="Times New Roman" panose="02020603050405020304" pitchFamily="18" charset="0"/>
                <a:cs typeface="Times New Roman" panose="02020603050405020304" pitchFamily="18" charset="0"/>
              </a:rPr>
              <a:t>2) </a:t>
            </a:r>
            <a:r>
              <a:rPr lang="en-US" dirty="0">
                <a:solidFill>
                  <a:schemeClr val="bg1"/>
                </a:solidFill>
                <a:latin typeface="Times New Roman" panose="02020603050405020304" pitchFamily="18" charset="0"/>
                <a:cs typeface="Times New Roman" panose="02020603050405020304" pitchFamily="18" charset="0"/>
              </a:rPr>
              <a:t>SolarWinds – </a:t>
            </a:r>
            <a:r>
              <a:rPr lang="el-GR" dirty="0">
                <a:solidFill>
                  <a:schemeClr val="bg1"/>
                </a:solidFill>
                <a:latin typeface="Times New Roman" panose="02020603050405020304" pitchFamily="18" charset="0"/>
                <a:cs typeface="Times New Roman" panose="02020603050405020304" pitchFamily="18" charset="0"/>
              </a:rPr>
              <a:t>Επιπτώσεις </a:t>
            </a:r>
          </a:p>
        </p:txBody>
      </p:sp>
    </p:spTree>
    <p:extLst>
      <p:ext uri="{BB962C8B-B14F-4D97-AF65-F5344CB8AC3E}">
        <p14:creationId xmlns:p14="http://schemas.microsoft.com/office/powerpoint/2010/main" val="310660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Ελεύθερη σχεδίαση: Σχήμα 3">
            <a:extLst>
              <a:ext uri="{FF2B5EF4-FFF2-40B4-BE49-F238E27FC236}">
                <a16:creationId xmlns:a16="http://schemas.microsoft.com/office/drawing/2014/main" id="{97F72A03-103D-4FC6-B3DD-50B3F4AAA500}"/>
              </a:ext>
            </a:extLst>
          </p:cNvPr>
          <p:cNvSpPr/>
          <p:nvPr/>
        </p:nvSpPr>
        <p:spPr>
          <a:xfrm>
            <a:off x="0" y="0"/>
            <a:ext cx="12173803" cy="2101755"/>
          </a:xfrm>
          <a:custGeom>
            <a:avLst/>
            <a:gdLst>
              <a:gd name="connsiteX0" fmla="*/ 0 w 12173803"/>
              <a:gd name="connsiteY0" fmla="*/ 0 h 2101755"/>
              <a:gd name="connsiteX1" fmla="*/ 12173803 w 12173803"/>
              <a:gd name="connsiteY1" fmla="*/ 0 h 2101755"/>
              <a:gd name="connsiteX2" fmla="*/ 12173803 w 12173803"/>
              <a:gd name="connsiteY2" fmla="*/ 1310185 h 2101755"/>
              <a:gd name="connsiteX3" fmla="*/ 0 w 12173803"/>
              <a:gd name="connsiteY3" fmla="*/ 2101755 h 2101755"/>
              <a:gd name="connsiteX4" fmla="*/ 0 w 12173803"/>
              <a:gd name="connsiteY4" fmla="*/ 0 h 2101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3803" h="2101755">
                <a:moveTo>
                  <a:pt x="0" y="0"/>
                </a:moveTo>
                <a:lnTo>
                  <a:pt x="12173803" y="0"/>
                </a:lnTo>
                <a:lnTo>
                  <a:pt x="12173803" y="1310185"/>
                </a:lnTo>
                <a:lnTo>
                  <a:pt x="0" y="210175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2" name="Τίτλος 1">
            <a:extLst>
              <a:ext uri="{FF2B5EF4-FFF2-40B4-BE49-F238E27FC236}">
                <a16:creationId xmlns:a16="http://schemas.microsoft.com/office/drawing/2014/main" id="{B13BB5FF-E3BB-423C-B4E7-9F8A1C029B23}"/>
              </a:ext>
            </a:extLst>
          </p:cNvPr>
          <p:cNvSpPr>
            <a:spLocks noGrp="1"/>
          </p:cNvSpPr>
          <p:nvPr>
            <p:ph type="title"/>
          </p:nvPr>
        </p:nvSpPr>
        <p:spPr/>
        <p:txBody>
          <a:bodyPr/>
          <a:lstStyle/>
          <a:p>
            <a:r>
              <a:rPr lang="el-GR" dirty="0">
                <a:solidFill>
                  <a:schemeClr val="bg1"/>
                </a:solidFill>
                <a:latin typeface="Times New Roman" panose="02020603050405020304" pitchFamily="18" charset="0"/>
                <a:cs typeface="Times New Roman" panose="02020603050405020304" pitchFamily="18" charset="0"/>
              </a:rPr>
              <a:t>3) </a:t>
            </a:r>
            <a:r>
              <a:rPr lang="en-US" dirty="0">
                <a:solidFill>
                  <a:schemeClr val="bg1"/>
                </a:solidFill>
                <a:latin typeface="Times New Roman" panose="02020603050405020304" pitchFamily="18" charset="0"/>
                <a:cs typeface="Times New Roman" panose="02020603050405020304" pitchFamily="18" charset="0"/>
              </a:rPr>
              <a:t>Athens Affair</a:t>
            </a:r>
            <a:r>
              <a:rPr lang="el-GR" dirty="0">
                <a:solidFill>
                  <a:schemeClr val="bg1"/>
                </a:solidFill>
                <a:latin typeface="Times New Roman" panose="02020603050405020304" pitchFamily="18" charset="0"/>
                <a:cs typeface="Times New Roman" panose="02020603050405020304" pitchFamily="18" charset="0"/>
              </a:rPr>
              <a:t> – Γενική Περιγραφή</a:t>
            </a:r>
          </a:p>
        </p:txBody>
      </p:sp>
      <p:sp>
        <p:nvSpPr>
          <p:cNvPr id="3" name="Θέση περιεχομένου 2">
            <a:extLst>
              <a:ext uri="{FF2B5EF4-FFF2-40B4-BE49-F238E27FC236}">
                <a16:creationId xmlns:a16="http://schemas.microsoft.com/office/drawing/2014/main" id="{3F0597FB-3129-4BCE-8147-EC7147EE3B9A}"/>
              </a:ext>
            </a:extLst>
          </p:cNvPr>
          <p:cNvSpPr>
            <a:spLocks noGrp="1"/>
          </p:cNvSpPr>
          <p:nvPr>
            <p:ph idx="1"/>
          </p:nvPr>
        </p:nvSpPr>
        <p:spPr>
          <a:xfrm>
            <a:off x="838200" y="2303298"/>
            <a:ext cx="10515600" cy="4351338"/>
          </a:xfrm>
        </p:spPr>
        <p:txBody>
          <a:bodyPr>
            <a:normAutofit fontScale="92500" lnSpcReduction="20000"/>
          </a:bodyPr>
          <a:lstStyle/>
          <a:p>
            <a:r>
              <a:rPr lang="el-GR" dirty="0">
                <a:latin typeface="Times New Roman" panose="02020603050405020304" pitchFamily="18" charset="0"/>
                <a:cs typeface="Times New Roman" panose="02020603050405020304" pitchFamily="18" charset="0"/>
              </a:rPr>
              <a:t>Αποτελεί το σκάνδαλο </a:t>
            </a:r>
            <a:r>
              <a:rPr lang="el-GR" b="1" dirty="0">
                <a:latin typeface="Times New Roman" panose="02020603050405020304" pitchFamily="18" charset="0"/>
                <a:cs typeface="Times New Roman" panose="02020603050405020304" pitchFamily="18" charset="0"/>
              </a:rPr>
              <a:t>τηλεφωνικών υποκλοπών </a:t>
            </a:r>
            <a:r>
              <a:rPr lang="el-GR" dirty="0">
                <a:latin typeface="Times New Roman" panose="02020603050405020304" pitchFamily="18" charset="0"/>
                <a:cs typeface="Times New Roman" panose="02020603050405020304" pitchFamily="18" charset="0"/>
              </a:rPr>
              <a:t>στην Ελλάδα που έλαβε χώρα τα έτη 2004-2005 και αφορά την «παγίδευση» τηλεφωνικών αριθμών και την </a:t>
            </a:r>
            <a:r>
              <a:rPr lang="el-GR" b="1" dirty="0">
                <a:latin typeface="Times New Roman" panose="02020603050405020304" pitchFamily="18" charset="0"/>
                <a:cs typeface="Times New Roman" panose="02020603050405020304" pitchFamily="18" charset="0"/>
              </a:rPr>
              <a:t>υποκλοπή συνομιλιών 100 πελατών </a:t>
            </a:r>
            <a:r>
              <a:rPr lang="el-GR" dirty="0">
                <a:latin typeface="Times New Roman" panose="02020603050405020304" pitchFamily="18" charset="0"/>
                <a:cs typeface="Times New Roman" panose="02020603050405020304" pitchFamily="18" charset="0"/>
              </a:rPr>
              <a:t>της εταιρείας κινητής τηλεφωνίας </a:t>
            </a:r>
            <a:r>
              <a:rPr lang="el-GR" dirty="0" err="1">
                <a:latin typeface="Times New Roman" panose="02020603050405020304" pitchFamily="18" charset="0"/>
                <a:cs typeface="Times New Roman" panose="02020603050405020304" pitchFamily="18" charset="0"/>
              </a:rPr>
              <a:t>Vodafone</a:t>
            </a:r>
            <a:r>
              <a:rPr lang="el-GR" dirty="0">
                <a:latin typeface="Times New Roman" panose="02020603050405020304" pitchFamily="18" charset="0"/>
                <a:cs typeface="Times New Roman" panose="02020603050405020304" pitchFamily="18" charset="0"/>
              </a:rPr>
              <a:t> </a:t>
            </a:r>
            <a:r>
              <a:rPr lang="el-GR" dirty="0" err="1">
                <a:latin typeface="Times New Roman" panose="02020603050405020304" pitchFamily="18" charset="0"/>
                <a:cs typeface="Times New Roman" panose="02020603050405020304" pitchFamily="18" charset="0"/>
              </a:rPr>
              <a:t>Greece</a:t>
            </a:r>
            <a:r>
              <a:rPr lang="el-GR" dirty="0">
                <a:latin typeface="Times New Roman" panose="02020603050405020304" pitchFamily="18" charset="0"/>
                <a:cs typeface="Times New Roman" panose="02020603050405020304" pitchFamily="18" charset="0"/>
              </a:rPr>
              <a:t>.</a:t>
            </a:r>
          </a:p>
          <a:p>
            <a:r>
              <a:rPr lang="el-GR" dirty="0">
                <a:latin typeface="Times New Roman" panose="02020603050405020304" pitchFamily="18" charset="0"/>
                <a:cs typeface="Times New Roman" panose="02020603050405020304" pitchFamily="18" charset="0"/>
              </a:rPr>
              <a:t>Οι επιτιθέμενοι </a:t>
            </a:r>
            <a:r>
              <a:rPr lang="el-GR" dirty="0" err="1">
                <a:latin typeface="Times New Roman" panose="02020603050405020304" pitchFamily="18" charset="0"/>
                <a:cs typeface="Times New Roman" panose="02020603050405020304" pitchFamily="18" charset="0"/>
              </a:rPr>
              <a:t>hackers</a:t>
            </a:r>
            <a:r>
              <a:rPr lang="el-GR" dirty="0">
                <a:latin typeface="Times New Roman" panose="02020603050405020304" pitchFamily="18" charset="0"/>
                <a:cs typeface="Times New Roman" panose="02020603050405020304" pitchFamily="18" charset="0"/>
              </a:rPr>
              <a:t> μπήκαν στο τηλεφωνικό δίκτυο της </a:t>
            </a:r>
            <a:r>
              <a:rPr lang="el-GR" dirty="0" err="1">
                <a:latin typeface="Times New Roman" panose="02020603050405020304" pitchFamily="18" charset="0"/>
                <a:cs typeface="Times New Roman" panose="02020603050405020304" pitchFamily="18" charset="0"/>
              </a:rPr>
              <a:t>Vodafone</a:t>
            </a:r>
            <a:r>
              <a:rPr lang="el-GR" dirty="0">
                <a:latin typeface="Times New Roman" panose="02020603050405020304" pitchFamily="18" charset="0"/>
                <a:cs typeface="Times New Roman" panose="02020603050405020304" pitchFamily="18" charset="0"/>
              </a:rPr>
              <a:t>, υπονομεύοντας και χρησιμοποιώντας για δικούς τους σκοπούς, το ήδη υπάρχον </a:t>
            </a:r>
            <a:r>
              <a:rPr lang="el-GR" b="1" dirty="0">
                <a:latin typeface="Times New Roman" panose="02020603050405020304" pitchFamily="18" charset="0"/>
                <a:cs typeface="Times New Roman" panose="02020603050405020304" pitchFamily="18" charset="0"/>
              </a:rPr>
              <a:t>σύστημα «νόμιμης συνακρόασης» </a:t>
            </a:r>
            <a:r>
              <a:rPr lang="el-GR" dirty="0">
                <a:latin typeface="Times New Roman" panose="02020603050405020304" pitchFamily="18" charset="0"/>
                <a:cs typeface="Times New Roman" panose="02020603050405020304" pitchFamily="18" charset="0"/>
              </a:rPr>
              <a:t>- επιτρέπει να παγιδευτούν συγκεκριμένοι τηλεφωνικοί αριθμοί μέσω μίας νόμιμης διαδικασίας.</a:t>
            </a:r>
          </a:p>
          <a:p>
            <a:r>
              <a:rPr lang="el-GR" dirty="0">
                <a:latin typeface="Times New Roman" panose="02020603050405020304" pitchFamily="18" charset="0"/>
                <a:cs typeface="Times New Roman" panose="02020603050405020304" pitchFamily="18" charset="0"/>
              </a:rPr>
              <a:t>Η ανάπτυξη του κακόβουλου λογισμικού, που εγκαταστάθηκε στον ηλεκτρονικό εξοπλισμό του δικτύου της εταιρείας, χαρακτηρίζεται από μεγάλη δυσκολία και πολυπλοκότητα. Η τεχνικά άρτια εκμετάλλευση των ιδιαιτεροτήτων του υπάρχον λογισμικού, επέτρεψε στους επιτιθέμενους να </a:t>
            </a:r>
            <a:r>
              <a:rPr lang="el-GR" b="1" dirty="0">
                <a:latin typeface="Times New Roman" panose="02020603050405020304" pitchFamily="18" charset="0"/>
                <a:cs typeface="Times New Roman" panose="02020603050405020304" pitchFamily="18" charset="0"/>
              </a:rPr>
              <a:t>δρουν απαρατήρητοι επί μήνες</a:t>
            </a:r>
            <a:r>
              <a:rPr lang="el-G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9303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Ελεύθερη σχεδίαση: Σχήμα 4">
            <a:extLst>
              <a:ext uri="{FF2B5EF4-FFF2-40B4-BE49-F238E27FC236}">
                <a16:creationId xmlns:a16="http://schemas.microsoft.com/office/drawing/2014/main" id="{9A46825B-36BD-46A0-9A29-CE4A03834E30}"/>
              </a:ext>
            </a:extLst>
          </p:cNvPr>
          <p:cNvSpPr/>
          <p:nvPr/>
        </p:nvSpPr>
        <p:spPr>
          <a:xfrm>
            <a:off x="0" y="0"/>
            <a:ext cx="12173803" cy="2101755"/>
          </a:xfrm>
          <a:custGeom>
            <a:avLst/>
            <a:gdLst>
              <a:gd name="connsiteX0" fmla="*/ 0 w 12173803"/>
              <a:gd name="connsiteY0" fmla="*/ 0 h 2101755"/>
              <a:gd name="connsiteX1" fmla="*/ 12173803 w 12173803"/>
              <a:gd name="connsiteY1" fmla="*/ 0 h 2101755"/>
              <a:gd name="connsiteX2" fmla="*/ 12173803 w 12173803"/>
              <a:gd name="connsiteY2" fmla="*/ 1310185 h 2101755"/>
              <a:gd name="connsiteX3" fmla="*/ 0 w 12173803"/>
              <a:gd name="connsiteY3" fmla="*/ 2101755 h 2101755"/>
              <a:gd name="connsiteX4" fmla="*/ 0 w 12173803"/>
              <a:gd name="connsiteY4" fmla="*/ 0 h 2101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3803" h="2101755">
                <a:moveTo>
                  <a:pt x="0" y="0"/>
                </a:moveTo>
                <a:lnTo>
                  <a:pt x="12173803" y="0"/>
                </a:lnTo>
                <a:lnTo>
                  <a:pt x="12173803" y="1310185"/>
                </a:lnTo>
                <a:lnTo>
                  <a:pt x="0" y="210175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3" name="Θέση περιεχομένου 2">
            <a:extLst>
              <a:ext uri="{FF2B5EF4-FFF2-40B4-BE49-F238E27FC236}">
                <a16:creationId xmlns:a16="http://schemas.microsoft.com/office/drawing/2014/main" id="{A2417894-F376-4B87-9039-164B22E5DD35}"/>
              </a:ext>
            </a:extLst>
          </p:cNvPr>
          <p:cNvSpPr>
            <a:spLocks noGrp="1"/>
          </p:cNvSpPr>
          <p:nvPr>
            <p:ph idx="1"/>
          </p:nvPr>
        </p:nvSpPr>
        <p:spPr>
          <a:xfrm>
            <a:off x="838200" y="2221417"/>
            <a:ext cx="10515600" cy="4351338"/>
          </a:xfrm>
        </p:spPr>
        <p:txBody>
          <a:bodyPr>
            <a:normAutofit lnSpcReduction="10000"/>
          </a:bodyPr>
          <a:lstStyle/>
          <a:p>
            <a:r>
              <a:rPr lang="el-GR" dirty="0">
                <a:latin typeface="Times New Roman" panose="02020603050405020304" pitchFamily="18" charset="0"/>
                <a:cs typeface="Times New Roman" panose="02020603050405020304" pitchFamily="18" charset="0"/>
              </a:rPr>
              <a:t>Τα 100 πρόσωπα που είχαν γίνει στόχος αποτελούσαν μεταξύ άλλων </a:t>
            </a:r>
            <a:r>
              <a:rPr lang="el-GR" b="1" dirty="0">
                <a:latin typeface="Times New Roman" panose="02020603050405020304" pitchFamily="18" charset="0"/>
                <a:cs typeface="Times New Roman" panose="02020603050405020304" pitchFamily="18" charset="0"/>
              </a:rPr>
              <a:t>υψηλόβαθμα μέλη της κυβέρνησης</a:t>
            </a:r>
            <a:r>
              <a:rPr lang="el-GR" dirty="0">
                <a:latin typeface="Times New Roman" panose="02020603050405020304" pitchFamily="18" charset="0"/>
                <a:cs typeface="Times New Roman" panose="02020603050405020304" pitchFamily="18" charset="0"/>
              </a:rPr>
              <a:t>, </a:t>
            </a:r>
            <a:r>
              <a:rPr lang="el-GR" b="1" dirty="0">
                <a:latin typeface="Times New Roman" panose="02020603050405020304" pitchFamily="18" charset="0"/>
                <a:cs typeface="Times New Roman" panose="02020603050405020304" pitchFamily="18" charset="0"/>
              </a:rPr>
              <a:t>αξιωματούχοι</a:t>
            </a:r>
            <a:r>
              <a:rPr lang="el-GR" dirty="0">
                <a:latin typeface="Times New Roman" panose="02020603050405020304" pitchFamily="18" charset="0"/>
                <a:cs typeface="Times New Roman" panose="02020603050405020304" pitchFamily="18" charset="0"/>
              </a:rPr>
              <a:t> του στρατού και του ναυτικού και όχι μόνο, διακινδυνεύοντας έτσι την </a:t>
            </a:r>
            <a:r>
              <a:rPr lang="el-GR" b="1" dirty="0">
                <a:latin typeface="Times New Roman" panose="02020603050405020304" pitchFamily="18" charset="0"/>
                <a:cs typeface="Times New Roman" panose="02020603050405020304" pitchFamily="18" charset="0"/>
              </a:rPr>
              <a:t>διαρροή κρατικών πληροφοριών. </a:t>
            </a:r>
          </a:p>
          <a:p>
            <a:r>
              <a:rPr lang="el-GR" dirty="0">
                <a:latin typeface="Times New Roman" panose="02020603050405020304" pitchFamily="18" charset="0"/>
                <a:cs typeface="Times New Roman" panose="02020603050405020304" pitchFamily="18" charset="0"/>
              </a:rPr>
              <a:t>Για ακόμη μία φορά δεν είναι δυνατός ο πλήρης </a:t>
            </a:r>
            <a:r>
              <a:rPr lang="el-GR" b="1" dirty="0">
                <a:latin typeface="Times New Roman" panose="02020603050405020304" pitchFamily="18" charset="0"/>
                <a:cs typeface="Times New Roman" panose="02020603050405020304" pitchFamily="18" charset="0"/>
              </a:rPr>
              <a:t>προσδιορισμός</a:t>
            </a:r>
            <a:r>
              <a:rPr lang="el-GR" dirty="0">
                <a:latin typeface="Times New Roman" panose="02020603050405020304" pitchFamily="18" charset="0"/>
                <a:cs typeface="Times New Roman" panose="02020603050405020304" pitchFamily="18" charset="0"/>
              </a:rPr>
              <a:t> των </a:t>
            </a:r>
            <a:r>
              <a:rPr lang="el-GR" b="1" dirty="0">
                <a:latin typeface="Times New Roman" panose="02020603050405020304" pitchFamily="18" charset="0"/>
                <a:cs typeface="Times New Roman" panose="02020603050405020304" pitchFamily="18" charset="0"/>
              </a:rPr>
              <a:t>δεδομένων</a:t>
            </a:r>
            <a:r>
              <a:rPr lang="el-GR" dirty="0">
                <a:latin typeface="Times New Roman" panose="02020603050405020304" pitchFamily="18" charset="0"/>
                <a:cs typeface="Times New Roman" panose="02020603050405020304" pitchFamily="18" charset="0"/>
              </a:rPr>
              <a:t> που υποκλάπηκαν, ούτε και </a:t>
            </a:r>
            <a:r>
              <a:rPr lang="el-GR" b="1" dirty="0">
                <a:latin typeface="Times New Roman" panose="02020603050405020304" pitchFamily="18" charset="0"/>
                <a:cs typeface="Times New Roman" panose="02020603050405020304" pitchFamily="18" charset="0"/>
              </a:rPr>
              <a:t>ο σκοπός της παραβίασης.</a:t>
            </a:r>
            <a:r>
              <a:rPr lang="el-GR" dirty="0">
                <a:latin typeface="Times New Roman" panose="02020603050405020304" pitchFamily="18" charset="0"/>
                <a:cs typeface="Times New Roman" panose="02020603050405020304" pitchFamily="18" charset="0"/>
              </a:rPr>
              <a:t> </a:t>
            </a:r>
          </a:p>
          <a:p>
            <a:r>
              <a:rPr lang="el-GR" dirty="0">
                <a:latin typeface="Times New Roman" panose="02020603050405020304" pitchFamily="18" charset="0"/>
                <a:cs typeface="Times New Roman" panose="02020603050405020304" pitchFamily="18" charset="0"/>
              </a:rPr>
              <a:t>Το γεγονός ότι τα άτομα ήταν συγκεκριμένα και κατείχαν υψηλόβαθμα αξιώματα, δημιουργεί μεγάλες ανησυχίες για τους απώτερους </a:t>
            </a:r>
            <a:r>
              <a:rPr lang="el-GR" b="1" dirty="0">
                <a:latin typeface="Times New Roman" panose="02020603050405020304" pitchFamily="18" charset="0"/>
                <a:cs typeface="Times New Roman" panose="02020603050405020304" pitchFamily="18" charset="0"/>
              </a:rPr>
              <a:t>σκοπούς των δραστών </a:t>
            </a:r>
            <a:r>
              <a:rPr lang="el-GR" dirty="0">
                <a:latin typeface="Times New Roman" panose="02020603050405020304" pitchFamily="18" charset="0"/>
                <a:cs typeface="Times New Roman" panose="02020603050405020304" pitchFamily="18" charset="0"/>
              </a:rPr>
              <a:t>και τον αντίκτυπο, της διαρροής των προσωπικών πληροφοριών των συγκεκριμένων ατόμων, για την εθνική ασφάλεια.</a:t>
            </a:r>
          </a:p>
        </p:txBody>
      </p:sp>
      <p:sp>
        <p:nvSpPr>
          <p:cNvPr id="4" name="Τίτλος 1">
            <a:extLst>
              <a:ext uri="{FF2B5EF4-FFF2-40B4-BE49-F238E27FC236}">
                <a16:creationId xmlns:a16="http://schemas.microsoft.com/office/drawing/2014/main" id="{652CF7D8-E3D5-49CA-8DC8-4765617C94FD}"/>
              </a:ext>
            </a:extLst>
          </p:cNvPr>
          <p:cNvSpPr>
            <a:spLocks noGrp="1"/>
          </p:cNvSpPr>
          <p:nvPr>
            <p:ph type="title"/>
          </p:nvPr>
        </p:nvSpPr>
        <p:spPr>
          <a:xfrm>
            <a:off x="838200" y="365125"/>
            <a:ext cx="10515600" cy="1325563"/>
          </a:xfrm>
        </p:spPr>
        <p:txBody>
          <a:bodyPr/>
          <a:lstStyle/>
          <a:p>
            <a:r>
              <a:rPr lang="el-GR" dirty="0">
                <a:solidFill>
                  <a:schemeClr val="bg1"/>
                </a:solidFill>
                <a:latin typeface="Times New Roman" panose="02020603050405020304" pitchFamily="18" charset="0"/>
                <a:cs typeface="Times New Roman" panose="02020603050405020304" pitchFamily="18" charset="0"/>
              </a:rPr>
              <a:t>3) </a:t>
            </a:r>
            <a:r>
              <a:rPr lang="en-US" dirty="0">
                <a:solidFill>
                  <a:schemeClr val="bg1"/>
                </a:solidFill>
                <a:latin typeface="Times New Roman" panose="02020603050405020304" pitchFamily="18" charset="0"/>
                <a:cs typeface="Times New Roman" panose="02020603050405020304" pitchFamily="18" charset="0"/>
              </a:rPr>
              <a:t>Athens Affair</a:t>
            </a:r>
            <a:r>
              <a:rPr lang="el-GR" dirty="0">
                <a:solidFill>
                  <a:schemeClr val="bg1"/>
                </a:solidFill>
                <a:latin typeface="Times New Roman" panose="02020603050405020304" pitchFamily="18" charset="0"/>
                <a:cs typeface="Times New Roman" panose="02020603050405020304" pitchFamily="18" charset="0"/>
              </a:rPr>
              <a:t> – Επιπτώσεις</a:t>
            </a:r>
          </a:p>
        </p:txBody>
      </p:sp>
    </p:spTree>
    <p:extLst>
      <p:ext uri="{BB962C8B-B14F-4D97-AF65-F5344CB8AC3E}">
        <p14:creationId xmlns:p14="http://schemas.microsoft.com/office/powerpoint/2010/main" val="276573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Εικόνα 9">
            <a:extLst>
              <a:ext uri="{FF2B5EF4-FFF2-40B4-BE49-F238E27FC236}">
                <a16:creationId xmlns:a16="http://schemas.microsoft.com/office/drawing/2014/main" id="{937AFC10-1A95-4E2F-B913-DA47E07B2C15}"/>
              </a:ext>
            </a:extLst>
          </p:cNvPr>
          <p:cNvPicPr>
            <a:picLocks noChangeAspect="1"/>
          </p:cNvPicPr>
          <p:nvPr/>
        </p:nvPicPr>
        <p:blipFill>
          <a:blip r:embed="rId2"/>
          <a:stretch>
            <a:fillRect/>
          </a:stretch>
        </p:blipFill>
        <p:spPr>
          <a:xfrm>
            <a:off x="7768930" y="3664296"/>
            <a:ext cx="3223104" cy="2820989"/>
          </a:xfrm>
          <a:prstGeom prst="rect">
            <a:avLst/>
          </a:prstGeom>
        </p:spPr>
      </p:pic>
      <p:pic>
        <p:nvPicPr>
          <p:cNvPr id="7" name="Εικόνα 6">
            <a:extLst>
              <a:ext uri="{FF2B5EF4-FFF2-40B4-BE49-F238E27FC236}">
                <a16:creationId xmlns:a16="http://schemas.microsoft.com/office/drawing/2014/main" id="{B9B34ACF-B2B0-4CB8-8830-674B7D31DAD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0" y="0"/>
            <a:ext cx="7768930" cy="6858000"/>
          </a:xfrm>
          <a:prstGeom prst="rect">
            <a:avLst/>
          </a:prstGeom>
        </p:spPr>
      </p:pic>
      <p:sp>
        <p:nvSpPr>
          <p:cNvPr id="4" name="Υπότιτλος 2">
            <a:extLst>
              <a:ext uri="{FF2B5EF4-FFF2-40B4-BE49-F238E27FC236}">
                <a16:creationId xmlns:a16="http://schemas.microsoft.com/office/drawing/2014/main" id="{61B2AA45-0ECD-43C4-84FD-DDFB97BC9BAC}"/>
              </a:ext>
            </a:extLst>
          </p:cNvPr>
          <p:cNvSpPr txBox="1">
            <a:spLocks/>
          </p:cNvSpPr>
          <p:nvPr/>
        </p:nvSpPr>
        <p:spPr>
          <a:xfrm>
            <a:off x="241696" y="3553242"/>
            <a:ext cx="5654138" cy="29320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l-GR" dirty="0">
                <a:solidFill>
                  <a:schemeClr val="bg1"/>
                </a:solidFill>
                <a:latin typeface="Times New Roman" panose="02020603050405020304" pitchFamily="18" charset="0"/>
                <a:cs typeface="Times New Roman" panose="02020603050405020304" pitchFamily="18" charset="0"/>
              </a:rPr>
              <a:t>Σε όλες τις παραπάνω υποθέσεις που είδαμε αναμφίβολα διακυβεύονται θέματα εθνικής ασφάλειας.</a:t>
            </a:r>
          </a:p>
          <a:p>
            <a:pPr marL="0" indent="0">
              <a:buNone/>
            </a:pPr>
            <a:r>
              <a:rPr lang="el-GR" dirty="0">
                <a:solidFill>
                  <a:schemeClr val="bg1"/>
                </a:solidFill>
                <a:latin typeface="Times New Roman" panose="02020603050405020304" pitchFamily="18" charset="0"/>
                <a:cs typeface="Times New Roman" panose="02020603050405020304" pitchFamily="18" charset="0"/>
              </a:rPr>
              <a:t>Ο σκοπός μας στη συνέχεια είναι να αναλύσουμε το ελληνικό νομοθετικό πλαίσιο, βάσει του οποίου θα αντιμετωπίζονταν νομικά όλες οι παραπάνω επιθέσεις.</a:t>
            </a:r>
          </a:p>
        </p:txBody>
      </p:sp>
      <p:sp>
        <p:nvSpPr>
          <p:cNvPr id="5" name="Υπότιτλος 2">
            <a:extLst>
              <a:ext uri="{FF2B5EF4-FFF2-40B4-BE49-F238E27FC236}">
                <a16:creationId xmlns:a16="http://schemas.microsoft.com/office/drawing/2014/main" id="{4B774B02-9E50-4040-9309-8DF389C095D9}"/>
              </a:ext>
            </a:extLst>
          </p:cNvPr>
          <p:cNvSpPr txBox="1">
            <a:spLocks/>
          </p:cNvSpPr>
          <p:nvPr/>
        </p:nvSpPr>
        <p:spPr>
          <a:xfrm>
            <a:off x="8131407" y="4277988"/>
            <a:ext cx="2498150" cy="182385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l-GR" sz="2400" dirty="0">
                <a:solidFill>
                  <a:schemeClr val="bg1"/>
                </a:solidFill>
                <a:latin typeface="Times New Roman" panose="02020603050405020304" pitchFamily="18" charset="0"/>
                <a:cs typeface="Times New Roman" panose="02020603050405020304" pitchFamily="18" charset="0"/>
              </a:rPr>
              <a:t>Θα αναφερθούμε σε νόμους και άρθρα τα οποία σχετίζονται με το Δίκαιο της Πληροφορίας και δεν θα αναφερθούμε σε όλες τις διατάξεις στις οποίες εμπίπτουν οι παραπάνω πράξεις. </a:t>
            </a:r>
          </a:p>
        </p:txBody>
      </p:sp>
    </p:spTree>
    <p:extLst>
      <p:ext uri="{BB962C8B-B14F-4D97-AF65-F5344CB8AC3E}">
        <p14:creationId xmlns:p14="http://schemas.microsoft.com/office/powerpoint/2010/main" val="2419153694"/>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DBC0A4FB96F64C9974F5115A5B07D6" ma:contentTypeVersion="11" ma:contentTypeDescription="Create a new document." ma:contentTypeScope="" ma:versionID="21b3e0e82052deb585a867b1a9d2557d">
  <xsd:schema xmlns:xsd="http://www.w3.org/2001/XMLSchema" xmlns:xs="http://www.w3.org/2001/XMLSchema" xmlns:p="http://schemas.microsoft.com/office/2006/metadata/properties" xmlns:ns3="50c70aa8-310d-46c1-8db6-17debd373553" xmlns:ns4="5317421f-1819-4fb3-81a5-e2c726a93ecf" targetNamespace="http://schemas.microsoft.com/office/2006/metadata/properties" ma:root="true" ma:fieldsID="afc8ae7d9a0943de138ee45dd5de5cc5" ns3:_="" ns4:_="">
    <xsd:import namespace="50c70aa8-310d-46c1-8db6-17debd373553"/>
    <xsd:import namespace="5317421f-1819-4fb3-81a5-e2c726a93ec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c70aa8-310d-46c1-8db6-17debd3735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317421f-1819-4fb3-81a5-e2c726a93ec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5A16A0-B63E-4E77-9952-16BEED4075F7}">
  <ds:schemaRefs>
    <ds:schemaRef ds:uri="http://schemas.microsoft.com/sharepoint/v3/contenttype/forms"/>
  </ds:schemaRefs>
</ds:datastoreItem>
</file>

<file path=customXml/itemProps2.xml><?xml version="1.0" encoding="utf-8"?>
<ds:datastoreItem xmlns:ds="http://schemas.openxmlformats.org/officeDocument/2006/customXml" ds:itemID="{DAC7326B-4BDE-4A58-9A4B-606937DE1FEE}">
  <ds:schemaRefs>
    <ds:schemaRef ds:uri="http://schemas.microsoft.com/office/2006/documentManagement/types"/>
    <ds:schemaRef ds:uri="http://schemas.openxmlformats.org/package/2006/metadata/core-properties"/>
    <ds:schemaRef ds:uri="http://schemas.microsoft.com/office/2006/metadata/properties"/>
    <ds:schemaRef ds:uri="5317421f-1819-4fb3-81a5-e2c726a93ecf"/>
    <ds:schemaRef ds:uri="http://purl.org/dc/dcmitype/"/>
    <ds:schemaRef ds:uri="50c70aa8-310d-46c1-8db6-17debd373553"/>
    <ds:schemaRef ds:uri="http://purl.org/dc/elements/1.1/"/>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8574A5A9-4375-4BCF-ABBD-B5105ABC5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c70aa8-310d-46c1-8db6-17debd373553"/>
    <ds:schemaRef ds:uri="5317421f-1819-4fb3-81a5-e2c726a93e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335</TotalTime>
  <Words>1593</Words>
  <Application>Microsoft Office PowerPoint</Application>
  <PresentationFormat>Ευρεία οθόνη</PresentationFormat>
  <Paragraphs>81</Paragraphs>
  <Slides>14</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14</vt:i4>
      </vt:variant>
    </vt:vector>
  </HeadingPairs>
  <TitlesOfParts>
    <vt:vector size="15" baseType="lpstr">
      <vt:lpstr>Θέμα του Office</vt:lpstr>
      <vt:lpstr>Γνωστές επιθέσεις σε πληροφοριακά συστήματα και η αντιμετώπισή τους βάσει της ελληνικής νομοθεσίας</vt:lpstr>
      <vt:lpstr>Παρουσίαση του PowerPoint</vt:lpstr>
      <vt:lpstr>1) Επίθεση στο ηλεκτρικό δίκτυο της Ουκρανίας - Γενική Περιγραφή</vt:lpstr>
      <vt:lpstr>1) Επίθεση στο ηλεκτρικό δίκτυο της Ουκρανίας - Επιπτώσεις</vt:lpstr>
      <vt:lpstr>2) SolarWinds – Γενική Περιγραφή </vt:lpstr>
      <vt:lpstr>2) SolarWinds – Επιπτώσεις </vt:lpstr>
      <vt:lpstr>3) Athens Affair – Γενική Περιγραφή</vt:lpstr>
      <vt:lpstr>3) Athens Affair – Επιπτώσεις</vt:lpstr>
      <vt:lpstr>Παρουσίαση του PowerPoint</vt:lpstr>
      <vt:lpstr>Βάσει των άρθρων του Ποινικού Κώδικα</vt:lpstr>
      <vt:lpstr>Βάσει των άρθρων του Ποινικού Κώδικα Έπειτα από έγκληση η δίωξη μπορεί να γίνει και βάση των άρθρων:</vt:lpstr>
      <vt:lpstr>Βάσει της Οδηγίας NIS  Οδηγία 2016/1148/ΕΕ &amp; Νόμος 4577/2018 </vt:lpstr>
      <vt:lpstr>Βάσει του Γενικού Κανονισμού Προστασίας Δεδομένων   &amp; Νόμος 4624/2019</vt:lpstr>
      <vt:lpstr>Συμπεράσματα?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Γνωστές επιθέσεις σε πληροφοριακά συστήματα και η αντιμετώπισή τους βάσει της ελληνικής νομοθεσίας</dc:title>
  <dc:creator>ELENI NIKOLAOU</dc:creator>
  <cp:lastModifiedBy>ELENI NIKOLAOU</cp:lastModifiedBy>
  <cp:revision>2</cp:revision>
  <dcterms:created xsi:type="dcterms:W3CDTF">2021-05-10T09:27:34Z</dcterms:created>
  <dcterms:modified xsi:type="dcterms:W3CDTF">2022-12-02T07:49:30Z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0x0101009ADBC0A4FB96F64C9974F5115A5B07D6</vt:lpwstr>
  </property>
</Properties>
</file>