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9"/>
  </p:notesMasterIdLst>
  <p:sldIdLst>
    <p:sldId id="256" r:id="rId2"/>
    <p:sldId id="277" r:id="rId3"/>
    <p:sldId id="278" r:id="rId4"/>
    <p:sldId id="280" r:id="rId5"/>
    <p:sldId id="295" r:id="rId6"/>
    <p:sldId id="298" r:id="rId7"/>
    <p:sldId id="292" r:id="rId8"/>
    <p:sldId id="281" r:id="rId9"/>
    <p:sldId id="282" r:id="rId10"/>
    <p:sldId id="296" r:id="rId11"/>
    <p:sldId id="299" r:id="rId12"/>
    <p:sldId id="283" r:id="rId13"/>
    <p:sldId id="284" r:id="rId14"/>
    <p:sldId id="300" r:id="rId15"/>
    <p:sldId id="285" r:id="rId16"/>
    <p:sldId id="286" r:id="rId17"/>
    <p:sldId id="301" r:id="rId18"/>
    <p:sldId id="287" r:id="rId19"/>
    <p:sldId id="293" r:id="rId20"/>
    <p:sldId id="302" r:id="rId21"/>
    <p:sldId id="288" r:id="rId22"/>
    <p:sldId id="289" r:id="rId23"/>
    <p:sldId id="303" r:id="rId24"/>
    <p:sldId id="291" r:id="rId25"/>
    <p:sldId id="297" r:id="rId26"/>
    <p:sldId id="304" r:id="rId27"/>
    <p:sldId id="275" r:id="rId28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>
        <p:scale>
          <a:sx n="62" d="100"/>
          <a:sy n="62" d="100"/>
        </p:scale>
        <p:origin x="-149" y="230"/>
      </p:cViewPr>
      <p:guideLst>
        <p:guide orient="horz" pos="1320"/>
        <p:guide orient="horz" pos="4176"/>
        <p:guide pos="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2/2/2012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13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14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15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16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17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18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19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20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21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22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23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24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25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26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3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4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8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9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10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11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12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fennell/xproc-librari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XProc</a:t>
            </a:r>
            <a:r>
              <a:rPr lang="en-US" dirty="0" smtClean="0"/>
              <a:t> With </a:t>
            </a:r>
            <a:r>
              <a:rPr lang="en-US" dirty="0" err="1" smtClean="0"/>
              <a:t>MarkLogic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Fennell, Consultant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February 2012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Environment Set-up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966519" y="1641219"/>
            <a:ext cx="3999408" cy="4325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 bwMode="auto">
          <a:xfrm>
            <a:off x="5966223" y="2134706"/>
            <a:ext cx="0" cy="3022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258010" y="1802506"/>
            <a:ext cx="881041" cy="31773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input</a:t>
            </a:r>
            <a:endParaRPr lang="en-GB" sz="1600" dirty="0"/>
          </a:p>
        </p:txBody>
      </p:sp>
      <p:cxnSp>
        <p:nvCxnSpPr>
          <p:cNvPr id="42" name="Straight Arrow Connector 41"/>
          <p:cNvCxnSpPr>
            <a:stCxn id="40" idx="3"/>
            <a:endCxn id="9" idx="1"/>
          </p:cNvCxnSpPr>
          <p:nvPr/>
        </p:nvCxnSpPr>
        <p:spPr bwMode="auto">
          <a:xfrm>
            <a:off x="4139051" y="1961371"/>
            <a:ext cx="455572" cy="40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258010" y="5378302"/>
            <a:ext cx="881041" cy="31773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output</a:t>
            </a:r>
            <a:endParaRPr lang="en-GB" sz="1600" dirty="0"/>
          </a:p>
        </p:txBody>
      </p:sp>
      <p:cxnSp>
        <p:nvCxnSpPr>
          <p:cNvPr id="46" name="Straight Arrow Connector 45"/>
          <p:cNvCxnSpPr>
            <a:stCxn id="55" idx="1"/>
            <a:endCxn id="44" idx="3"/>
          </p:cNvCxnSpPr>
          <p:nvPr/>
        </p:nvCxnSpPr>
        <p:spPr bwMode="auto">
          <a:xfrm flipH="1" flipV="1">
            <a:off x="4139051" y="5537167"/>
            <a:ext cx="272692" cy="56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ounded Rectangle 52"/>
          <p:cNvSpPr/>
          <p:nvPr/>
        </p:nvSpPr>
        <p:spPr bwMode="auto">
          <a:xfrm>
            <a:off x="1178073" y="2522261"/>
            <a:ext cx="881041" cy="1041230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8073" y="2722498"/>
            <a:ext cx="881041" cy="3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err="1" smtClean="0">
                <a:solidFill>
                  <a:schemeClr val="bg1"/>
                </a:solidFill>
              </a:rPr>
              <a:t>Config</a:t>
            </a:r>
            <a:r>
              <a:rPr lang="en-GB" sz="1500" dirty="0" smtClean="0">
                <a:solidFill>
                  <a:schemeClr val="bg1"/>
                </a:solidFill>
              </a:rPr>
              <a:t>. </a:t>
            </a:r>
            <a:endParaRPr lang="en-GB" sz="1500" dirty="0">
              <a:solidFill>
                <a:schemeClr val="bg1"/>
              </a:solidFill>
            </a:endParaRPr>
          </a:p>
        </p:txBody>
      </p:sp>
      <p:cxnSp>
        <p:nvCxnSpPr>
          <p:cNvPr id="71" name="Elbow Connector 70"/>
          <p:cNvCxnSpPr>
            <a:stCxn id="53" idx="0"/>
            <a:endCxn id="40" idx="1"/>
          </p:cNvCxnSpPr>
          <p:nvPr/>
        </p:nvCxnSpPr>
        <p:spPr bwMode="auto">
          <a:xfrm rot="5400000" flipH="1" flipV="1">
            <a:off x="2157857" y="1422108"/>
            <a:ext cx="560890" cy="163941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Elbow Connector 70"/>
          <p:cNvCxnSpPr>
            <a:stCxn id="44" idx="1"/>
            <a:endCxn id="63" idx="2"/>
          </p:cNvCxnSpPr>
          <p:nvPr/>
        </p:nvCxnSpPr>
        <p:spPr bwMode="auto">
          <a:xfrm rot="10800000">
            <a:off x="1618594" y="5085289"/>
            <a:ext cx="1639416" cy="4518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1178073" y="4044059"/>
            <a:ext cx="881041" cy="1041230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78073" y="4244296"/>
            <a:ext cx="881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>
                <a:solidFill>
                  <a:schemeClr val="bg1"/>
                </a:solidFill>
              </a:rPr>
              <a:t>Result</a:t>
            </a:r>
            <a:endParaRPr lang="en-GB" sz="15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41" idx="2"/>
            <a:endCxn id="55" idx="0"/>
          </p:cNvCxnSpPr>
          <p:nvPr/>
        </p:nvCxnSpPr>
        <p:spPr bwMode="auto">
          <a:xfrm>
            <a:off x="5966223" y="5158353"/>
            <a:ext cx="0" cy="215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65" idx="2"/>
            <a:endCxn id="41" idx="0"/>
          </p:cNvCxnSpPr>
          <p:nvPr/>
        </p:nvCxnSpPr>
        <p:spPr bwMode="auto">
          <a:xfrm>
            <a:off x="5966223" y="4507441"/>
            <a:ext cx="0" cy="312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0" idx="2"/>
            <a:endCxn id="7" idx="0"/>
          </p:cNvCxnSpPr>
          <p:nvPr/>
        </p:nvCxnSpPr>
        <p:spPr bwMode="auto">
          <a:xfrm>
            <a:off x="5966223" y="2754639"/>
            <a:ext cx="0" cy="2429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7" idx="2"/>
            <a:endCxn id="45" idx="0"/>
          </p:cNvCxnSpPr>
          <p:nvPr/>
        </p:nvCxnSpPr>
        <p:spPr bwMode="auto">
          <a:xfrm>
            <a:off x="5966223" y="3315302"/>
            <a:ext cx="0" cy="2684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5" idx="2"/>
            <a:endCxn id="65" idx="0"/>
          </p:cNvCxnSpPr>
          <p:nvPr/>
        </p:nvCxnSpPr>
        <p:spPr bwMode="auto">
          <a:xfrm>
            <a:off x="5966223" y="3901471"/>
            <a:ext cx="0" cy="2882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94623" y="1796152"/>
            <a:ext cx="2743200" cy="33855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admin:get</a:t>
            </a:r>
            <a:r>
              <a:rPr lang="en-GB" sz="1600" b="1" dirty="0" smtClean="0"/>
              <a:t>-configuration</a:t>
            </a:r>
            <a:endParaRPr lang="en-GB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77503" y="2436909"/>
            <a:ext cx="2377440" cy="3177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admin:forest</a:t>
            </a:r>
            <a:r>
              <a:rPr lang="en-GB" sz="1600" b="1" dirty="0" smtClean="0"/>
              <a:t>-create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411743" y="3583741"/>
            <a:ext cx="3108960" cy="3177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admin:save</a:t>
            </a:r>
            <a:r>
              <a:rPr lang="en-GB" sz="1600" b="1" dirty="0" smtClean="0"/>
              <a:t>-configuration...</a:t>
            </a:r>
            <a:endParaRPr lang="en-GB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94623" y="4189711"/>
            <a:ext cx="2743200" cy="3177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admin:get</a:t>
            </a:r>
            <a:r>
              <a:rPr lang="en-GB" sz="1600" b="1" dirty="0" smtClean="0"/>
              <a:t>-configuration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0343" y="2997572"/>
            <a:ext cx="2651760" cy="3177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admin:database</a:t>
            </a:r>
            <a:r>
              <a:rPr lang="en-GB" sz="1600" b="1" dirty="0" smtClean="0"/>
              <a:t>-create</a:t>
            </a:r>
            <a:endParaRPr lang="en-GB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74583" y="4819799"/>
            <a:ext cx="3383280" cy="33855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admin:database</a:t>
            </a:r>
            <a:r>
              <a:rPr lang="en-GB" sz="1600" b="1" dirty="0" smtClean="0"/>
              <a:t>-attach-forest</a:t>
            </a:r>
            <a:endParaRPr lang="en-GB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11743" y="5373504"/>
            <a:ext cx="3108960" cy="33855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/>
              <a:t>admin:save</a:t>
            </a:r>
            <a:r>
              <a:rPr lang="en-GB" sz="1600" b="1" dirty="0" smtClean="0"/>
              <a:t>-configuration...</a:t>
            </a:r>
            <a:endParaRPr lang="en-GB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uses with </a:t>
            </a:r>
            <a:r>
              <a:rPr lang="en-US" sz="3200" dirty="0" err="1" smtClean="0"/>
              <a:t>MarkLogic</a:t>
            </a:r>
            <a:endParaRPr lang="en-US" sz="3200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There are many areas that XProc can be </a:t>
            </a:r>
            <a:r>
              <a:rPr lang="en-US" sz="1800" dirty="0" err="1" smtClean="0"/>
              <a:t>utilised</a:t>
            </a:r>
            <a:r>
              <a:rPr lang="en-US" sz="1800" dirty="0" smtClean="0"/>
              <a:t> with </a:t>
            </a:r>
            <a:r>
              <a:rPr lang="en-US" sz="1800" dirty="0" err="1" smtClean="0"/>
              <a:t>MarkLogic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dirty="0" smtClean="0"/>
              <a:t>Environment Set-up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Content Loading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Workflows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Unit &amp; Integration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Loading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Content arrives in many different ways and forms</a:t>
            </a:r>
          </a:p>
          <a:p>
            <a:endParaRPr lang="en-US" sz="1800" dirty="0" smtClean="0"/>
          </a:p>
          <a:p>
            <a:r>
              <a:rPr lang="en-US" sz="1800" dirty="0" smtClean="0"/>
              <a:t>XProc can handle all these scenarios via specific steps descriptions</a:t>
            </a:r>
          </a:p>
          <a:p>
            <a:endParaRPr lang="en-US" sz="1800" dirty="0" smtClean="0"/>
          </a:p>
          <a:p>
            <a:r>
              <a:rPr lang="en-US" sz="1800" dirty="0" smtClean="0"/>
              <a:t>XML Calabash has extension for document loading in MarkLogic</a:t>
            </a:r>
          </a:p>
          <a:p>
            <a:endParaRPr lang="en-US" sz="1800" dirty="0" smtClean="0"/>
          </a:p>
          <a:p>
            <a:r>
              <a:rPr lang="en-US" sz="1800" dirty="0" smtClean="0"/>
              <a:t>You can create a content loader in the style of </a:t>
            </a:r>
            <a:r>
              <a:rPr lang="en-US" sz="1800" dirty="0" err="1" smtClean="0"/>
              <a:t>RecordLoader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XProc provides more options for content processing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Loading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99983" y="1631088"/>
            <a:ext cx="5744035" cy="4322140"/>
            <a:chOff x="1699983" y="1804086"/>
            <a:chExt cx="5744035" cy="4322140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481683" y="1804086"/>
              <a:ext cx="2962335" cy="4322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4664724" y="2840482"/>
              <a:ext cx="2467436" cy="2645664"/>
            </a:xfrm>
            <a:prstGeom prst="roundRect">
              <a:avLst>
                <a:gd name="adj" fmla="val 817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rot="5400000">
              <a:off x="5735620" y="2481037"/>
              <a:ext cx="351149" cy="15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5400000">
              <a:off x="5732324" y="3160493"/>
              <a:ext cx="357740" cy="15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rot="5400000">
              <a:off x="5740564" y="3835006"/>
              <a:ext cx="341262" cy="15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Elbow Connector 74"/>
            <p:cNvCxnSpPr>
              <a:stCxn id="83" idx="3"/>
              <a:endCxn id="89" idx="3"/>
            </p:cNvCxnSpPr>
            <p:nvPr/>
          </p:nvCxnSpPr>
          <p:spPr bwMode="auto">
            <a:xfrm flipH="1">
              <a:off x="6423258" y="2142957"/>
              <a:ext cx="448056" cy="3633711"/>
            </a:xfrm>
            <a:prstGeom prst="bentConnector3">
              <a:avLst>
                <a:gd name="adj1" fmla="val -88186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705566" y="1980451"/>
              <a:ext cx="938784" cy="33855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77" name="Straight Arrow Connector 76"/>
            <p:cNvCxnSpPr>
              <a:stCxn id="76" idx="3"/>
              <a:endCxn id="83" idx="1"/>
            </p:cNvCxnSpPr>
            <p:nvPr/>
          </p:nvCxnSpPr>
          <p:spPr bwMode="auto">
            <a:xfrm flipV="1">
              <a:off x="4644350" y="2142957"/>
              <a:ext cx="306725" cy="67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3705566" y="5614162"/>
              <a:ext cx="938784" cy="33855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  <p:cxnSp>
          <p:nvCxnSpPr>
            <p:cNvPr id="79" name="Straight Arrow Connector 78"/>
            <p:cNvCxnSpPr>
              <a:stCxn id="89" idx="1"/>
              <a:endCxn id="78" idx="3"/>
            </p:cNvCxnSpPr>
            <p:nvPr/>
          </p:nvCxnSpPr>
          <p:spPr bwMode="auto">
            <a:xfrm flipH="1">
              <a:off x="4644350" y="5776668"/>
              <a:ext cx="754781" cy="67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5399131" y="3339363"/>
              <a:ext cx="1024128" cy="32501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load</a:t>
              </a:r>
              <a:endParaRPr lang="en-GB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1075" y="2656611"/>
              <a:ext cx="1920239" cy="32501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for-each</a:t>
              </a:r>
              <a:endParaRPr lang="en-GB" sz="1600" b="1" dirty="0"/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1699983" y="2456434"/>
              <a:ext cx="938784" cy="1109472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99983" y="2669794"/>
              <a:ext cx="9387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err="1" smtClean="0">
                  <a:solidFill>
                    <a:schemeClr val="bg1"/>
                  </a:solidFill>
                </a:rPr>
                <a:t>Config</a:t>
              </a:r>
              <a:r>
                <a:rPr lang="en-GB" sz="1500" dirty="0" smtClean="0">
                  <a:solidFill>
                    <a:schemeClr val="bg1"/>
                  </a:solidFill>
                </a:rPr>
                <a:t>. 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Elbow Connector 70"/>
            <p:cNvCxnSpPr>
              <a:stCxn id="92" idx="0"/>
              <a:endCxn id="76" idx="1"/>
            </p:cNvCxnSpPr>
            <p:nvPr/>
          </p:nvCxnSpPr>
          <p:spPr bwMode="auto">
            <a:xfrm rot="5400000" flipH="1" flipV="1">
              <a:off x="2784117" y="1534986"/>
              <a:ext cx="306706" cy="1536191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Elbow Connector 70"/>
            <p:cNvCxnSpPr>
              <a:stCxn id="78" idx="1"/>
              <a:endCxn id="90" idx="2"/>
            </p:cNvCxnSpPr>
            <p:nvPr/>
          </p:nvCxnSpPr>
          <p:spPr bwMode="auto">
            <a:xfrm rot="10800000">
              <a:off x="2169376" y="5187443"/>
              <a:ext cx="1536191" cy="595997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0" name="Rounded Rectangle 89"/>
            <p:cNvSpPr/>
            <p:nvPr/>
          </p:nvSpPr>
          <p:spPr bwMode="auto">
            <a:xfrm>
              <a:off x="1699983" y="4077970"/>
              <a:ext cx="938784" cy="1109472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99983" y="4291330"/>
              <a:ext cx="938784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smtClean="0">
                  <a:solidFill>
                    <a:schemeClr val="bg1"/>
                  </a:solidFill>
                </a:rPr>
                <a:t>Result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99131" y="5614162"/>
              <a:ext cx="1024128" cy="32501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identity</a:t>
              </a:r>
              <a:endParaRPr lang="en-GB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51075" y="1980451"/>
              <a:ext cx="1920239" cy="32501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directory-list</a:t>
              </a:r>
              <a:endParaRPr lang="en-GB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1531" y="4158037"/>
              <a:ext cx="1024128" cy="3385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chemeClr val="lt1">
                  <a:alpha val="5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7389" y="4071538"/>
              <a:ext cx="1024128" cy="3385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chemeClr val="lt1">
                  <a:alpha val="5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1600" b="1" dirty="0"/>
            </a:p>
          </p:txBody>
        </p:sp>
        <p:cxnSp>
          <p:nvCxnSpPr>
            <p:cNvPr id="73" name="Straight Arrow Connector 72"/>
            <p:cNvCxnSpPr>
              <a:stCxn id="80" idx="2"/>
              <a:endCxn id="82" idx="0"/>
            </p:cNvCxnSpPr>
            <p:nvPr/>
          </p:nvCxnSpPr>
          <p:spPr bwMode="auto">
            <a:xfrm flipH="1">
              <a:off x="5909271" y="4330649"/>
              <a:ext cx="1924" cy="4798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5399131" y="4005637"/>
              <a:ext cx="1024128" cy="325012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chemeClr val="lt1">
                  <a:alpha val="5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xslt</a:t>
              </a:r>
              <a:endParaRPr lang="en-GB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85040" y="4810479"/>
              <a:ext cx="2248461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ml:document</a:t>
              </a:r>
              <a:r>
                <a:rPr lang="en-GB" sz="1600" b="1" dirty="0" smtClean="0"/>
                <a:t>-insert</a:t>
              </a:r>
              <a:endParaRPr lang="en-GB" sz="16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uses with </a:t>
            </a:r>
            <a:r>
              <a:rPr lang="en-US" sz="3200" dirty="0" err="1" smtClean="0"/>
              <a:t>MarkLogic</a:t>
            </a:r>
            <a:endParaRPr lang="en-US" sz="3200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There are many areas that XProc can be </a:t>
            </a:r>
            <a:r>
              <a:rPr lang="en-US" sz="1800" dirty="0" err="1" smtClean="0"/>
              <a:t>utilised</a:t>
            </a:r>
            <a:r>
              <a:rPr lang="en-US" sz="1800" dirty="0" smtClean="0"/>
              <a:t> with </a:t>
            </a:r>
            <a:r>
              <a:rPr lang="en-US" sz="1800" dirty="0" err="1" smtClean="0"/>
              <a:t>MarkLogic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dirty="0" smtClean="0"/>
              <a:t>Environment Set-up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Loading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Content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Workflows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Unit &amp; Integration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Processing</a:t>
            </a:r>
            <a:endParaRPr lang="en-US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Combinations of previous concepts can be used to process content</a:t>
            </a:r>
          </a:p>
          <a:p>
            <a:endParaRPr lang="en-US" sz="1800" dirty="0" smtClean="0"/>
          </a:p>
          <a:p>
            <a:r>
              <a:rPr lang="en-US" sz="1800" dirty="0" smtClean="0"/>
              <a:t>Not just client-side but also content within the database too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Corb</a:t>
            </a:r>
            <a:r>
              <a:rPr lang="en-US" sz="1800" dirty="0" smtClean="0"/>
              <a:t> style content processing is possible</a:t>
            </a:r>
          </a:p>
          <a:p>
            <a:endParaRPr lang="en-US" sz="1800" dirty="0" smtClean="0"/>
          </a:p>
          <a:p>
            <a:r>
              <a:rPr lang="en-US" sz="1800" dirty="0" smtClean="0"/>
              <a:t> More flexibility than </a:t>
            </a:r>
            <a:r>
              <a:rPr lang="en-US" sz="1800" dirty="0" err="1" smtClean="0"/>
              <a:t>Corb</a:t>
            </a:r>
            <a:endParaRPr lang="en-US" sz="1800" dirty="0" smtClean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7855" y="1301805"/>
            <a:ext cx="8685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Processing</a:t>
            </a:r>
            <a:endParaRPr lang="en-US" dirty="0" smtClean="0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714034" y="1628863"/>
            <a:ext cx="5715932" cy="4325112"/>
            <a:chOff x="1614741" y="1492936"/>
            <a:chExt cx="5914519" cy="4475378"/>
          </a:xfrm>
        </p:grpSpPr>
        <p:sp>
          <p:nvSpPr>
            <p:cNvPr id="5" name="Rectangle 4"/>
            <p:cNvSpPr/>
            <p:nvPr/>
          </p:nvSpPr>
          <p:spPr bwMode="auto">
            <a:xfrm>
              <a:off x="3995228" y="1492936"/>
              <a:ext cx="3534032" cy="4475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5726410" y="2149548"/>
              <a:ext cx="357740" cy="15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360828" y="1695094"/>
              <a:ext cx="938784" cy="33855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42" name="Straight Arrow Connector 41"/>
            <p:cNvCxnSpPr>
              <a:stCxn id="40" idx="3"/>
              <a:endCxn id="9" idx="1"/>
            </p:cNvCxnSpPr>
            <p:nvPr/>
          </p:nvCxnSpPr>
          <p:spPr bwMode="auto">
            <a:xfrm>
              <a:off x="4299612" y="1864371"/>
              <a:ext cx="645548" cy="5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74329" y="5376088"/>
              <a:ext cx="938784" cy="33855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  <p:cxnSp>
          <p:nvCxnSpPr>
            <p:cNvPr id="46" name="Straight Arrow Connector 45"/>
            <p:cNvCxnSpPr>
              <a:stCxn id="38" idx="1"/>
              <a:endCxn id="44" idx="3"/>
            </p:cNvCxnSpPr>
            <p:nvPr/>
          </p:nvCxnSpPr>
          <p:spPr bwMode="auto">
            <a:xfrm flipH="1">
              <a:off x="4213113" y="5545365"/>
              <a:ext cx="72234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Rounded Rectangle 52"/>
            <p:cNvSpPr/>
            <p:nvPr/>
          </p:nvSpPr>
          <p:spPr bwMode="auto">
            <a:xfrm>
              <a:off x="1614741" y="2456434"/>
              <a:ext cx="938784" cy="1109472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14741" y="2669794"/>
              <a:ext cx="938784" cy="38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err="1" smtClean="0">
                  <a:solidFill>
                    <a:schemeClr val="bg1"/>
                  </a:solidFill>
                </a:rPr>
                <a:t>Config</a:t>
              </a:r>
              <a:r>
                <a:rPr lang="en-GB" sz="1500" dirty="0" smtClean="0">
                  <a:solidFill>
                    <a:schemeClr val="bg1"/>
                  </a:solidFill>
                </a:rPr>
                <a:t>.</a:t>
              </a:r>
              <a:r>
                <a:rPr lang="en-GB" sz="1800" dirty="0" smtClean="0">
                  <a:solidFill>
                    <a:schemeClr val="bg1"/>
                  </a:solidFill>
                </a:rPr>
                <a:t> 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Elbow Connector 70"/>
            <p:cNvCxnSpPr>
              <a:stCxn id="53" idx="0"/>
              <a:endCxn id="40" idx="1"/>
            </p:cNvCxnSpPr>
            <p:nvPr/>
          </p:nvCxnSpPr>
          <p:spPr bwMode="auto">
            <a:xfrm rot="5400000" flipH="1" flipV="1">
              <a:off x="2426449" y="1522056"/>
              <a:ext cx="592063" cy="1276695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Elbow Connector 70"/>
            <p:cNvCxnSpPr>
              <a:stCxn id="44" idx="1"/>
              <a:endCxn id="63" idx="2"/>
            </p:cNvCxnSpPr>
            <p:nvPr/>
          </p:nvCxnSpPr>
          <p:spPr bwMode="auto">
            <a:xfrm rot="10800000">
              <a:off x="2084133" y="5187443"/>
              <a:ext cx="1190196" cy="35792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1614741" y="4077970"/>
              <a:ext cx="938784" cy="1109472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4741" y="4291330"/>
              <a:ext cx="938784" cy="33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smtClean="0">
                  <a:solidFill>
                    <a:schemeClr val="bg1"/>
                  </a:solidFill>
                </a:rPr>
                <a:t>Result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Elbow Connector 70"/>
            <p:cNvCxnSpPr>
              <a:stCxn id="10" idx="3"/>
              <a:endCxn id="45" idx="0"/>
            </p:cNvCxnSpPr>
            <p:nvPr/>
          </p:nvCxnSpPr>
          <p:spPr bwMode="auto">
            <a:xfrm flipH="1">
              <a:off x="5905280" y="2503576"/>
              <a:ext cx="960120" cy="1355761"/>
            </a:xfrm>
            <a:prstGeom prst="bentConnector4">
              <a:avLst>
                <a:gd name="adj1" fmla="val -24637"/>
                <a:gd name="adj2" fmla="val 80037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945160" y="1695094"/>
              <a:ext cx="1920240" cy="35031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xpc:load</a:t>
              </a:r>
              <a:r>
                <a:rPr lang="en-GB" sz="1600" b="1" dirty="0" smtClean="0"/>
                <a:t>-query</a:t>
              </a:r>
              <a:endParaRPr lang="en-GB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5160" y="2328418"/>
              <a:ext cx="1920240" cy="35031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xpc:get-uris</a:t>
              </a:r>
              <a:endParaRPr lang="en-GB" sz="1600" b="1" dirty="0"/>
            </a:p>
          </p:txBody>
        </p:sp>
        <p:cxnSp>
          <p:nvCxnSpPr>
            <p:cNvPr id="78" name="Straight Arrow Connector 77"/>
            <p:cNvCxnSpPr>
              <a:stCxn id="48" idx="2"/>
              <a:endCxn id="38" idx="0"/>
            </p:cNvCxnSpPr>
            <p:nvPr/>
          </p:nvCxnSpPr>
          <p:spPr bwMode="auto">
            <a:xfrm>
              <a:off x="5905281" y="5066271"/>
              <a:ext cx="0" cy="3098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Rounded Rectangle 47"/>
            <p:cNvSpPr/>
            <p:nvPr/>
          </p:nvSpPr>
          <p:spPr bwMode="auto">
            <a:xfrm>
              <a:off x="4687123" y="4000537"/>
              <a:ext cx="2436315" cy="1065734"/>
            </a:xfrm>
            <a:prstGeom prst="roundRect">
              <a:avLst>
                <a:gd name="adj" fmla="val 817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8" name="Elbow Connector 70"/>
            <p:cNvCxnSpPr/>
            <p:nvPr/>
          </p:nvCxnSpPr>
          <p:spPr bwMode="auto">
            <a:xfrm rot="5400000">
              <a:off x="4715274" y="3535435"/>
              <a:ext cx="1398155" cy="981857"/>
            </a:xfrm>
            <a:prstGeom prst="bentConnector4">
              <a:avLst>
                <a:gd name="adj1" fmla="val 14682"/>
                <a:gd name="adj2" fmla="val 131904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45" idx="2"/>
              <a:endCxn id="65" idx="0"/>
            </p:cNvCxnSpPr>
            <p:nvPr/>
          </p:nvCxnSpPr>
          <p:spPr bwMode="auto">
            <a:xfrm>
              <a:off x="5905280" y="4184350"/>
              <a:ext cx="1" cy="3206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115848" y="3859338"/>
              <a:ext cx="1578864" cy="32501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for-each</a:t>
              </a:r>
              <a:endParaRPr lang="en-GB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23423" y="4505019"/>
              <a:ext cx="1963715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ml:adhoc</a:t>
              </a:r>
              <a:r>
                <a:rPr lang="en-GB" sz="1600" b="1" dirty="0" smtClean="0"/>
                <a:t>-query</a:t>
              </a:r>
              <a:endParaRPr lang="en-GB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5455" y="5376088"/>
              <a:ext cx="1939651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wrap-sequence</a:t>
              </a:r>
              <a:endParaRPr lang="en-GB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2488" y="2925826"/>
              <a:ext cx="2005584" cy="35031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xpc:load</a:t>
              </a:r>
              <a:r>
                <a:rPr lang="en-GB" sz="1600" b="1" dirty="0" smtClean="0"/>
                <a:t>-query</a:t>
              </a:r>
              <a:endParaRPr lang="en-GB" sz="1600" b="1" dirty="0"/>
            </a:p>
          </p:txBody>
        </p:sp>
        <p:cxnSp>
          <p:nvCxnSpPr>
            <p:cNvPr id="31" name="Elbow Connector 70"/>
            <p:cNvCxnSpPr>
              <a:stCxn id="40" idx="3"/>
              <a:endCxn id="7" idx="1"/>
            </p:cNvCxnSpPr>
            <p:nvPr/>
          </p:nvCxnSpPr>
          <p:spPr bwMode="auto">
            <a:xfrm>
              <a:off x="4299612" y="1864371"/>
              <a:ext cx="602876" cy="123661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uses with </a:t>
            </a:r>
            <a:r>
              <a:rPr lang="en-US" sz="3200" dirty="0" err="1" smtClean="0"/>
              <a:t>MarkLogic</a:t>
            </a:r>
            <a:endParaRPr lang="en-US" sz="3200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There are many areas that XProc can be </a:t>
            </a:r>
            <a:r>
              <a:rPr lang="en-US" sz="1800" dirty="0" err="1" smtClean="0"/>
              <a:t>utilised</a:t>
            </a:r>
            <a:r>
              <a:rPr lang="en-US" sz="1800" dirty="0" smtClean="0"/>
              <a:t> with </a:t>
            </a:r>
            <a:r>
              <a:rPr lang="en-US" sz="1800" dirty="0" err="1" smtClean="0"/>
              <a:t>MarkLogic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dirty="0" smtClean="0"/>
              <a:t>Environment Set-up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Loading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Processing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Content Workflows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Unit &amp; Integration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Workflow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All the above tasks are a form of 'content workflow'</a:t>
            </a:r>
          </a:p>
          <a:p>
            <a:endParaRPr lang="en-US" sz="1800" dirty="0" smtClean="0"/>
          </a:p>
          <a:p>
            <a:r>
              <a:rPr lang="en-US" sz="1800" dirty="0" smtClean="0"/>
              <a:t>More advanced workflows with business logic are also possible</a:t>
            </a:r>
          </a:p>
          <a:p>
            <a:endParaRPr lang="en-US" sz="1800" dirty="0" smtClean="0"/>
          </a:p>
          <a:p>
            <a:r>
              <a:rPr lang="en-US" sz="1800" dirty="0" smtClean="0"/>
              <a:t>Content aggregation, matching and merging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 Workflows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470510" y="1631791"/>
            <a:ext cx="6202980" cy="4325112"/>
            <a:chOff x="1470510" y="1631791"/>
            <a:chExt cx="6202980" cy="4325112"/>
          </a:xfrm>
        </p:grpSpPr>
        <p:sp>
          <p:nvSpPr>
            <p:cNvPr id="6" name="Rectangle 5"/>
            <p:cNvSpPr/>
            <p:nvPr/>
          </p:nvSpPr>
          <p:spPr bwMode="auto">
            <a:xfrm>
              <a:off x="4594067" y="1631791"/>
              <a:ext cx="3079423" cy="4325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7" idx="2"/>
              <a:endCxn id="36" idx="0"/>
            </p:cNvCxnSpPr>
            <p:nvPr/>
          </p:nvCxnSpPr>
          <p:spPr bwMode="auto">
            <a:xfrm flipH="1">
              <a:off x="6110784" y="5151176"/>
              <a:ext cx="1" cy="3266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ounded Rectangle 6"/>
            <p:cNvSpPr/>
            <p:nvPr/>
          </p:nvSpPr>
          <p:spPr bwMode="auto">
            <a:xfrm>
              <a:off x="4967038" y="2944649"/>
              <a:ext cx="2287493" cy="2206527"/>
            </a:xfrm>
            <a:prstGeom prst="roundRect">
              <a:avLst>
                <a:gd name="adj" fmla="val 817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5400000">
              <a:off x="5949719" y="2614877"/>
              <a:ext cx="322132" cy="1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rot="5400000">
              <a:off x="5946695" y="3238186"/>
              <a:ext cx="328178" cy="1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5400000">
              <a:off x="5954254" y="3856961"/>
              <a:ext cx="313062" cy="1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6108869" y="4311677"/>
              <a:ext cx="3832" cy="3041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03109" y="2155686"/>
              <a:ext cx="897092" cy="310578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14" name="Straight Arrow Connector 13"/>
            <p:cNvCxnSpPr>
              <a:stCxn id="13" idx="3"/>
              <a:endCxn id="26" idx="1"/>
            </p:cNvCxnSpPr>
            <p:nvPr/>
          </p:nvCxnSpPr>
          <p:spPr bwMode="auto">
            <a:xfrm>
              <a:off x="4900201" y="2310975"/>
              <a:ext cx="29310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621461" y="4013522"/>
              <a:ext cx="978646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filter</a:t>
              </a:r>
              <a:endParaRPr lang="en-GB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01417" y="3402305"/>
              <a:ext cx="1618735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ldp:get</a:t>
              </a:r>
              <a:r>
                <a:rPr lang="en-GB" sz="1600" b="1" dirty="0" smtClean="0"/>
                <a:t>-page</a:t>
              </a:r>
              <a:endParaRPr lang="en-GB" sz="1600" b="1" dirty="0"/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163859" y="2592336"/>
              <a:ext cx="897092" cy="1017791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63859" y="2788065"/>
              <a:ext cx="897092" cy="564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smtClean="0">
                  <a:solidFill>
                    <a:schemeClr val="bg1"/>
                  </a:solidFill>
                </a:rPr>
                <a:t>Web Page 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Elbow Connector 70"/>
            <p:cNvCxnSpPr>
              <a:stCxn id="29" idx="0"/>
              <a:endCxn id="13" idx="1"/>
            </p:cNvCxnSpPr>
            <p:nvPr/>
          </p:nvCxnSpPr>
          <p:spPr bwMode="auto">
            <a:xfrm rot="5400000" flipH="1" flipV="1">
              <a:off x="3167076" y="1756303"/>
              <a:ext cx="281362" cy="139070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Elbow Connector 70"/>
            <p:cNvCxnSpPr>
              <a:stCxn id="15" idx="1"/>
              <a:endCxn id="27" idx="2"/>
            </p:cNvCxnSpPr>
            <p:nvPr/>
          </p:nvCxnSpPr>
          <p:spPr bwMode="auto">
            <a:xfrm rot="10800000">
              <a:off x="2535140" y="5097670"/>
              <a:ext cx="1467969" cy="546747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ounded Rectangle 26"/>
            <p:cNvSpPr/>
            <p:nvPr/>
          </p:nvSpPr>
          <p:spPr bwMode="auto">
            <a:xfrm>
              <a:off x="2086594" y="4079878"/>
              <a:ext cx="897092" cy="1017791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86594" y="4275607"/>
              <a:ext cx="8970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smtClean="0">
                  <a:solidFill>
                    <a:schemeClr val="bg1"/>
                  </a:solidFill>
                </a:rPr>
                <a:t>Result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93304" y="2155686"/>
              <a:ext cx="1834961" cy="31057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filter</a:t>
              </a:r>
              <a:endParaRPr lang="en-GB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93304" y="2775972"/>
              <a:ext cx="1834961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ldp:aggregate</a:t>
              </a:r>
              <a:endParaRPr lang="en-GB" sz="1600" b="1" dirty="0"/>
            </a:p>
          </p:txBody>
        </p:sp>
        <p:cxnSp>
          <p:nvCxnSpPr>
            <p:cNvPr id="33" name="Elbow Connector 11"/>
            <p:cNvCxnSpPr>
              <a:stCxn id="19" idx="1"/>
              <a:endCxn id="20" idx="1"/>
            </p:cNvCxnSpPr>
            <p:nvPr/>
          </p:nvCxnSpPr>
          <p:spPr bwMode="auto">
            <a:xfrm rot="10800000" flipH="1">
              <a:off x="5165550" y="2945250"/>
              <a:ext cx="27754" cy="1839853"/>
            </a:xfrm>
            <a:prstGeom prst="bentConnector3">
              <a:avLst>
                <a:gd name="adj1" fmla="val -823665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008455" y="1776721"/>
              <a:ext cx="861208" cy="310578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1493962" y="2279595"/>
              <a:ext cx="861208" cy="1017791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0510" y="2475324"/>
              <a:ext cx="9216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</a:rPr>
                <a:t>HTML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</a:rPr>
                <a:t>Wrapper</a:t>
              </a:r>
              <a:endParaRPr lang="en-GB" sz="15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70"/>
            <p:cNvCxnSpPr>
              <a:stCxn id="32" idx="0"/>
              <a:endCxn id="31" idx="1"/>
            </p:cNvCxnSpPr>
            <p:nvPr/>
          </p:nvCxnSpPr>
          <p:spPr bwMode="auto">
            <a:xfrm rot="5400000" flipH="1" flipV="1">
              <a:off x="2792718" y="1063858"/>
              <a:ext cx="347585" cy="208389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36" idx="1"/>
              <a:endCxn id="15" idx="3"/>
            </p:cNvCxnSpPr>
            <p:nvPr/>
          </p:nvCxnSpPr>
          <p:spPr bwMode="auto">
            <a:xfrm flipH="1">
              <a:off x="4900201" y="5633146"/>
              <a:ext cx="721260" cy="112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Elbow Connector 11"/>
            <p:cNvCxnSpPr>
              <a:stCxn id="31" idx="3"/>
              <a:endCxn id="36" idx="3"/>
            </p:cNvCxnSpPr>
            <p:nvPr/>
          </p:nvCxnSpPr>
          <p:spPr bwMode="auto">
            <a:xfrm>
              <a:off x="4869663" y="1932010"/>
              <a:ext cx="1730444" cy="3701136"/>
            </a:xfrm>
            <a:prstGeom prst="bentConnector3">
              <a:avLst>
                <a:gd name="adj1" fmla="val 148914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165550" y="4615825"/>
              <a:ext cx="1890468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ldp:aggregate</a:t>
              </a:r>
              <a:endParaRPr lang="en-GB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1461" y="5477857"/>
              <a:ext cx="978646" cy="31057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insert</a:t>
              </a:r>
              <a:endParaRPr lang="en-GB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3109" y="5489127"/>
              <a:ext cx="897092" cy="310578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ipelinesA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494271" y="1231708"/>
            <a:ext cx="9638269" cy="49191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06627" y="1235676"/>
            <a:ext cx="9650627" cy="4930346"/>
          </a:xfrm>
          <a:prstGeom prst="rect">
            <a:avLst/>
          </a:prstGeom>
          <a:solidFill>
            <a:schemeClr val="bg1">
              <a:alpha val="3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7903" y="1989438"/>
            <a:ext cx="5325762" cy="3155101"/>
            <a:chOff x="827903" y="1989438"/>
            <a:chExt cx="5325762" cy="3155101"/>
          </a:xfrm>
        </p:grpSpPr>
        <p:sp>
          <p:nvSpPr>
            <p:cNvPr id="7" name="Rectangle 6"/>
            <p:cNvSpPr/>
            <p:nvPr/>
          </p:nvSpPr>
          <p:spPr>
            <a:xfrm>
              <a:off x="827903" y="2697893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7903" y="3393990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903" y="4102444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7903" y="4798550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903" y="1989438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6862011" cy="792162"/>
          </a:xfrm>
        </p:spPr>
        <p:txBody>
          <a:bodyPr/>
          <a:lstStyle/>
          <a:p>
            <a:pPr eaLnBrk="0" hangingPunct="0">
              <a:spcBef>
                <a:spcPct val="20000"/>
              </a:spcBef>
              <a:spcAft>
                <a:spcPct val="10000"/>
              </a:spcAft>
            </a:pPr>
            <a:r>
              <a:rPr lang="en-US" sz="3200" dirty="0" err="1" smtClean="0">
                <a:ea typeface="MS PGothic" pitchFamily="34" charset="-128"/>
                <a:cs typeface="Arial" charset="0"/>
              </a:rPr>
              <a:t>XProc</a:t>
            </a:r>
            <a:r>
              <a:rPr lang="en-US" sz="3200" dirty="0" smtClean="0">
                <a:ea typeface="MS PGothic" pitchFamily="34" charset="-128"/>
                <a:cs typeface="Arial" charset="0"/>
              </a:rPr>
              <a:t>: XML Pipeline Language</a:t>
            </a:r>
            <a:endParaRPr lang="en-US" sz="3200" dirty="0">
              <a:ea typeface="MS PGothic" pitchFamily="34" charset="-128"/>
              <a:cs typeface="Arial" charset="0"/>
            </a:endParaRP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5228968" cy="4144963"/>
          </a:xfrm>
        </p:spPr>
        <p:txBody>
          <a:bodyPr/>
          <a:lstStyle/>
          <a:p>
            <a:r>
              <a:rPr lang="en-US" sz="1800" dirty="0" smtClean="0"/>
              <a:t>Overview of XML Pipeline Languages and </a:t>
            </a:r>
            <a:r>
              <a:rPr lang="en-US" sz="1800" dirty="0" err="1" smtClean="0"/>
              <a:t>XProc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Why XProc is Important</a:t>
            </a:r>
          </a:p>
          <a:p>
            <a:endParaRPr lang="en-US" sz="1800" dirty="0" smtClean="0"/>
          </a:p>
          <a:p>
            <a:r>
              <a:rPr lang="en-US" sz="1800" dirty="0" smtClean="0"/>
              <a:t>Potential Use Cases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 Future</a:t>
            </a:r>
          </a:p>
          <a:p>
            <a:endParaRPr lang="en-US" sz="1800" dirty="0" smtClean="0"/>
          </a:p>
          <a:p>
            <a:r>
              <a:rPr lang="en-US" sz="1800" dirty="0" smtClean="0"/>
              <a:t>Demonstrations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7855" y="1301805"/>
            <a:ext cx="8685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lang="en-US" sz="2000" b="1" dirty="0">
              <a:latin typeface="+mj-lt"/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uses with </a:t>
            </a:r>
            <a:r>
              <a:rPr lang="en-US" sz="3200" dirty="0" err="1" smtClean="0"/>
              <a:t>MarkLogic</a:t>
            </a:r>
            <a:endParaRPr lang="en-US" sz="3200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There are many areas that XProc can be </a:t>
            </a:r>
            <a:r>
              <a:rPr lang="en-US" sz="1800" dirty="0" err="1" smtClean="0"/>
              <a:t>utilised</a:t>
            </a:r>
            <a:r>
              <a:rPr lang="en-US" sz="1800" dirty="0" smtClean="0"/>
              <a:t> with </a:t>
            </a:r>
            <a:r>
              <a:rPr lang="en-US" sz="1800" dirty="0" err="1" smtClean="0"/>
              <a:t>MarkLogic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dirty="0" smtClean="0"/>
              <a:t>Environment Set-up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Loading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Workflows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Unit &amp; Integration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&amp; Integration Testing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Unit test pipelines can target specific modules (Unit Tests)</a:t>
            </a:r>
          </a:p>
          <a:p>
            <a:endParaRPr lang="en-US" sz="1800" dirty="0" smtClean="0"/>
          </a:p>
          <a:p>
            <a:r>
              <a:rPr lang="en-US" sz="1800" dirty="0" smtClean="0"/>
              <a:t>Test pipelines provide known inputs and compare with expected results</a:t>
            </a:r>
          </a:p>
          <a:p>
            <a:endParaRPr lang="en-US" sz="1800" dirty="0" smtClean="0"/>
          </a:p>
          <a:p>
            <a:r>
              <a:rPr lang="en-US" sz="1800" dirty="0" smtClean="0"/>
              <a:t>Schema validation can be applied to the output result of a test step</a:t>
            </a:r>
          </a:p>
          <a:p>
            <a:endParaRPr lang="en-US" sz="1800" dirty="0" smtClean="0"/>
          </a:p>
          <a:p>
            <a:r>
              <a:rPr lang="en-US" sz="1800" dirty="0" smtClean="0"/>
              <a:t>Test individual element/attribute values with </a:t>
            </a:r>
            <a:r>
              <a:rPr lang="en-US" sz="1800" dirty="0" err="1" smtClean="0"/>
              <a:t>Schematron</a:t>
            </a: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r>
              <a:rPr lang="en-US" sz="1800" dirty="0" smtClean="0"/>
              <a:t>Extend this technique to HTTP </a:t>
            </a:r>
            <a:r>
              <a:rPr lang="en-US" sz="1800" smtClean="0"/>
              <a:t>requests (Integration Tests)</a:t>
            </a:r>
            <a:endParaRPr lang="en-US" sz="1800" dirty="0" smtClean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7855" y="1301805"/>
            <a:ext cx="8685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Testing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379353" y="1641218"/>
            <a:ext cx="6385294" cy="4325112"/>
            <a:chOff x="1484388" y="1641218"/>
            <a:chExt cx="6385294" cy="4325112"/>
          </a:xfrm>
        </p:grpSpPr>
        <p:sp>
          <p:nvSpPr>
            <p:cNvPr id="5" name="Rectangle 4"/>
            <p:cNvSpPr/>
            <p:nvPr/>
          </p:nvSpPr>
          <p:spPr bwMode="auto">
            <a:xfrm>
              <a:off x="4377801" y="1641218"/>
              <a:ext cx="3491881" cy="3356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13253" y="4476332"/>
              <a:ext cx="892374" cy="321817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  <p:cxnSp>
          <p:nvCxnSpPr>
            <p:cNvPr id="74" name="Elbow Connector 70"/>
            <p:cNvCxnSpPr>
              <a:stCxn id="83" idx="1"/>
              <a:endCxn id="63" idx="0"/>
            </p:cNvCxnSpPr>
            <p:nvPr/>
          </p:nvCxnSpPr>
          <p:spPr bwMode="auto">
            <a:xfrm rot="10800000" flipV="1">
              <a:off x="1930575" y="4127432"/>
              <a:ext cx="1782678" cy="54090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Elbow Connector 70"/>
            <p:cNvCxnSpPr>
              <a:stCxn id="29" idx="3"/>
              <a:endCxn id="7" idx="1"/>
            </p:cNvCxnSpPr>
            <p:nvPr/>
          </p:nvCxnSpPr>
          <p:spPr bwMode="auto">
            <a:xfrm>
              <a:off x="4605627" y="2068377"/>
              <a:ext cx="48674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Elbow Connector 70"/>
            <p:cNvCxnSpPr>
              <a:stCxn id="50" idx="3"/>
              <a:endCxn id="45" idx="1"/>
            </p:cNvCxnSpPr>
            <p:nvPr/>
          </p:nvCxnSpPr>
          <p:spPr bwMode="auto">
            <a:xfrm>
              <a:off x="4605627" y="2552922"/>
              <a:ext cx="734448" cy="8009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7" idx="2"/>
              <a:endCxn id="45" idx="0"/>
            </p:cNvCxnSpPr>
            <p:nvPr/>
          </p:nvCxnSpPr>
          <p:spPr bwMode="auto">
            <a:xfrm>
              <a:off x="6212168" y="2239831"/>
              <a:ext cx="0" cy="9447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713253" y="1907468"/>
              <a:ext cx="892374" cy="321817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37" name="Elbow Connector 70"/>
            <p:cNvCxnSpPr>
              <a:stCxn id="31" idx="0"/>
              <a:endCxn id="29" idx="1"/>
            </p:cNvCxnSpPr>
            <p:nvPr/>
          </p:nvCxnSpPr>
          <p:spPr bwMode="auto">
            <a:xfrm rot="5400000" flipH="1" flipV="1">
              <a:off x="2642613" y="1396903"/>
              <a:ext cx="399165" cy="1742115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713253" y="2392013"/>
              <a:ext cx="892374" cy="321817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56" name="Elbow Connector 70"/>
            <p:cNvCxnSpPr>
              <a:stCxn id="52" idx="0"/>
              <a:endCxn id="50" idx="1"/>
            </p:cNvCxnSpPr>
            <p:nvPr/>
          </p:nvCxnSpPr>
          <p:spPr bwMode="auto">
            <a:xfrm rot="5400000" flipH="1" flipV="1">
              <a:off x="3045798" y="2165150"/>
              <a:ext cx="279682" cy="1055227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3713253" y="3966523"/>
              <a:ext cx="892374" cy="321817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  <p:cxnSp>
          <p:nvCxnSpPr>
            <p:cNvPr id="92" name="Elbow Connector 70"/>
            <p:cNvCxnSpPr>
              <a:stCxn id="44" idx="1"/>
              <a:endCxn id="89" idx="0"/>
            </p:cNvCxnSpPr>
            <p:nvPr/>
          </p:nvCxnSpPr>
          <p:spPr bwMode="auto">
            <a:xfrm rot="10800000" flipV="1">
              <a:off x="2617463" y="4637241"/>
              <a:ext cx="1095790" cy="274466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Elbow Connector 70"/>
            <p:cNvCxnSpPr>
              <a:stCxn id="7" idx="3"/>
              <a:endCxn id="44" idx="3"/>
            </p:cNvCxnSpPr>
            <p:nvPr/>
          </p:nvCxnSpPr>
          <p:spPr bwMode="auto">
            <a:xfrm flipH="1">
              <a:off x="4605627" y="2068377"/>
              <a:ext cx="2726334" cy="2568864"/>
            </a:xfrm>
            <a:prstGeom prst="bentConnector3">
              <a:avLst>
                <a:gd name="adj1" fmla="val -8493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5092375" y="1896922"/>
              <a:ext cx="2239586" cy="34290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ml:invoke</a:t>
              </a:r>
              <a:r>
                <a:rPr lang="en-GB" sz="1600" b="1" dirty="0" smtClean="0"/>
                <a:t>-module</a:t>
              </a:r>
              <a:endParaRPr lang="en-GB" sz="1600" b="1" dirty="0"/>
            </a:p>
          </p:txBody>
        </p:sp>
        <p:cxnSp>
          <p:nvCxnSpPr>
            <p:cNvPr id="154" name="Elbow Connector 70"/>
            <p:cNvCxnSpPr>
              <a:stCxn id="45" idx="2"/>
              <a:endCxn id="83" idx="3"/>
            </p:cNvCxnSpPr>
            <p:nvPr/>
          </p:nvCxnSpPr>
          <p:spPr bwMode="auto">
            <a:xfrm rot="5400000">
              <a:off x="5106767" y="3022030"/>
              <a:ext cx="604263" cy="1606541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340075" y="3184615"/>
              <a:ext cx="1744186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/>
                <a:t>cxu:compare</a:t>
              </a:r>
              <a:endParaRPr lang="en-GB" sz="1600" b="1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84388" y="2467542"/>
              <a:ext cx="973499" cy="1054623"/>
              <a:chOff x="2118361" y="2584450"/>
              <a:chExt cx="1024128" cy="1109472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2118361" y="2584450"/>
                <a:ext cx="1024128" cy="1109472"/>
              </a:xfrm>
              <a:prstGeom prst="round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18361" y="2797810"/>
                <a:ext cx="1024128" cy="3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dirty="0" err="1" smtClean="0">
                    <a:solidFill>
                      <a:schemeClr val="bg1"/>
                    </a:solidFill>
                  </a:rPr>
                  <a:t>Config</a:t>
                </a:r>
                <a:r>
                  <a:rPr lang="en-GB" sz="1400" dirty="0" smtClean="0">
                    <a:solidFill>
                      <a:schemeClr val="bg1"/>
                    </a:solidFill>
                  </a:rPr>
                  <a:t>.. 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171276" y="2832604"/>
              <a:ext cx="973499" cy="1054623"/>
              <a:chOff x="2758441" y="2968498"/>
              <a:chExt cx="1024128" cy="1109472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2758441" y="2968498"/>
                <a:ext cx="1024128" cy="1109472"/>
              </a:xfrm>
              <a:prstGeom prst="round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8441" y="3181858"/>
                <a:ext cx="1024128" cy="59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Expected</a:t>
                </a:r>
              </a:p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Result</a:t>
                </a:r>
                <a:endParaRPr lang="en-GB" sz="1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388" y="4668332"/>
              <a:ext cx="892374" cy="1054623"/>
              <a:chOff x="1478281" y="4504690"/>
              <a:chExt cx="938784" cy="1109472"/>
            </a:xfrm>
          </p:grpSpPr>
          <p:sp>
            <p:nvSpPr>
              <p:cNvPr id="63" name="Rounded Rectangle 62"/>
              <p:cNvSpPr/>
              <p:nvPr/>
            </p:nvSpPr>
            <p:spPr bwMode="auto">
              <a:xfrm>
                <a:off x="1478281" y="4504690"/>
                <a:ext cx="938784" cy="1109472"/>
              </a:xfrm>
              <a:prstGeom prst="round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78281" y="4718050"/>
                <a:ext cx="938784" cy="59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Test</a:t>
                </a:r>
              </a:p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Result</a:t>
                </a:r>
                <a:endParaRPr lang="en-GB" sz="1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171276" y="4911707"/>
              <a:ext cx="892374" cy="1054623"/>
              <a:chOff x="2289049" y="4760722"/>
              <a:chExt cx="938784" cy="1109472"/>
            </a:xfrm>
          </p:grpSpPr>
          <p:sp>
            <p:nvSpPr>
              <p:cNvPr id="89" name="Rounded Rectangle 88"/>
              <p:cNvSpPr/>
              <p:nvPr/>
            </p:nvSpPr>
            <p:spPr bwMode="auto">
              <a:xfrm>
                <a:off x="2289049" y="4760722"/>
                <a:ext cx="938784" cy="1109472"/>
              </a:xfrm>
              <a:prstGeom prst="round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89049" y="4974082"/>
                <a:ext cx="938784" cy="59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Actual</a:t>
                </a:r>
              </a:p>
              <a:p>
                <a:pPr algn="ctr"/>
                <a:r>
                  <a:rPr lang="en-GB" sz="1500" dirty="0" smtClean="0">
                    <a:solidFill>
                      <a:schemeClr val="bg1"/>
                    </a:solidFill>
                  </a:rPr>
                  <a:t>Result</a:t>
                </a:r>
                <a:endParaRPr lang="en-GB" sz="15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Integration Testing</a:t>
            </a:r>
            <a:endParaRPr lang="en-US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1400499" y="1641219"/>
            <a:ext cx="6343002" cy="4325112"/>
            <a:chOff x="1178073" y="1591791"/>
            <a:chExt cx="6343002" cy="43251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917083" y="1591791"/>
              <a:ext cx="3603992" cy="4325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Arrow Connector 22"/>
            <p:cNvCxnSpPr>
              <a:stCxn id="9" idx="2"/>
              <a:endCxn id="10" idx="0"/>
            </p:cNvCxnSpPr>
            <p:nvPr/>
          </p:nvCxnSpPr>
          <p:spPr bwMode="auto">
            <a:xfrm>
              <a:off x="5719079" y="3222122"/>
              <a:ext cx="0" cy="3022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58010" y="1802506"/>
              <a:ext cx="881041" cy="317730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</a:t>
              </a:r>
              <a:endParaRPr lang="en-GB" sz="1600" dirty="0"/>
            </a:p>
          </p:txBody>
        </p:sp>
        <p:cxnSp>
          <p:nvCxnSpPr>
            <p:cNvPr id="42" name="Straight Arrow Connector 41"/>
            <p:cNvCxnSpPr>
              <a:stCxn id="40" idx="3"/>
              <a:endCxn id="9" idx="0"/>
            </p:cNvCxnSpPr>
            <p:nvPr/>
          </p:nvCxnSpPr>
          <p:spPr bwMode="auto">
            <a:xfrm>
              <a:off x="4139051" y="1961371"/>
              <a:ext cx="1580028" cy="922197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58010" y="5378302"/>
              <a:ext cx="881041" cy="317730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</a:t>
              </a:r>
              <a:endParaRPr lang="en-GB" sz="1600" dirty="0"/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1178073" y="2522261"/>
              <a:ext cx="881041" cy="1041230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78073" y="2722498"/>
              <a:ext cx="881041" cy="33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err="1" smtClean="0">
                  <a:solidFill>
                    <a:schemeClr val="bg1"/>
                  </a:solidFill>
                </a:rPr>
                <a:t>Config</a:t>
              </a:r>
              <a:r>
                <a:rPr lang="en-GB" sz="1500" dirty="0" smtClean="0">
                  <a:solidFill>
                    <a:schemeClr val="bg1"/>
                  </a:solidFill>
                </a:rPr>
                <a:t>. 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Elbow Connector 70"/>
            <p:cNvCxnSpPr>
              <a:stCxn id="53" idx="0"/>
              <a:endCxn id="40" idx="1"/>
            </p:cNvCxnSpPr>
            <p:nvPr/>
          </p:nvCxnSpPr>
          <p:spPr bwMode="auto">
            <a:xfrm rot="5400000" flipH="1" flipV="1">
              <a:off x="2157857" y="1422108"/>
              <a:ext cx="560890" cy="1639416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Elbow Connector 70"/>
            <p:cNvCxnSpPr>
              <a:stCxn id="44" idx="1"/>
              <a:endCxn id="63" idx="2"/>
            </p:cNvCxnSpPr>
            <p:nvPr/>
          </p:nvCxnSpPr>
          <p:spPr bwMode="auto">
            <a:xfrm rot="10800000">
              <a:off x="1618594" y="5085289"/>
              <a:ext cx="1639416" cy="451878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1178073" y="4044059"/>
              <a:ext cx="881041" cy="1041230"/>
            </a:xfrm>
            <a:prstGeom prst="round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78073" y="4244296"/>
              <a:ext cx="8810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 smtClean="0">
                  <a:solidFill>
                    <a:schemeClr val="bg1"/>
                  </a:solidFill>
                </a:rPr>
                <a:t>Result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10" idx="2"/>
              <a:endCxn id="7" idx="0"/>
            </p:cNvCxnSpPr>
            <p:nvPr/>
          </p:nvCxnSpPr>
          <p:spPr bwMode="auto">
            <a:xfrm>
              <a:off x="5719079" y="3862880"/>
              <a:ext cx="0" cy="2962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stCxn id="7" idx="2"/>
              <a:endCxn id="44" idx="3"/>
            </p:cNvCxnSpPr>
            <p:nvPr/>
          </p:nvCxnSpPr>
          <p:spPr bwMode="auto">
            <a:xfrm rot="5400000">
              <a:off x="4409324" y="4227411"/>
              <a:ext cx="1039483" cy="1580028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347479" y="2883568"/>
              <a:ext cx="2743200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http:request</a:t>
              </a:r>
              <a:endParaRPr lang="en-GB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6039" y="3524326"/>
              <a:ext cx="2926080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25425" lvl="0" indent="-225425" algn="ctr">
                <a:spcBef>
                  <a:spcPct val="20000"/>
                </a:spcBef>
                <a:buClr>
                  <a:schemeClr val="tx2"/>
                </a:buClr>
                <a:buSzPct val="100000"/>
                <a:defRPr/>
              </a:pPr>
              <a:r>
                <a:rPr lang="en-GB" sz="1600" b="1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validate-with-</a:t>
              </a:r>
              <a:r>
                <a:rPr lang="en-GB" sz="1600" b="1" dirty="0" err="1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schematron</a:t>
              </a:r>
              <a:endParaRPr lang="en-GB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6039" y="4159130"/>
              <a:ext cx="2926080" cy="33855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25425" lvl="0" indent="-225425" algn="ctr">
                <a:spcBef>
                  <a:spcPct val="20000"/>
                </a:spcBef>
                <a:buClr>
                  <a:schemeClr val="tx2"/>
                </a:buClr>
                <a:buSzPct val="100000"/>
                <a:defRPr/>
              </a:pPr>
              <a:r>
                <a:rPr lang="en-GB" sz="1600" b="1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validate-with-xml-schema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Future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XProc</a:t>
            </a:r>
            <a:r>
              <a:rPr lang="en-US" sz="1800" dirty="0" smtClean="0"/>
              <a:t> is an official W3C Recommendation</a:t>
            </a:r>
          </a:p>
          <a:p>
            <a:endParaRPr lang="en-US" sz="1800" dirty="0" smtClean="0"/>
          </a:p>
          <a:p>
            <a:r>
              <a:rPr lang="en-US" sz="1800" dirty="0" smtClean="0"/>
              <a:t>XProc has been designed to be flexible in its implementation</a:t>
            </a:r>
          </a:p>
          <a:p>
            <a:endParaRPr lang="en-US" sz="1800" dirty="0" smtClean="0"/>
          </a:p>
          <a:p>
            <a:r>
              <a:rPr lang="en-US" sz="1800" dirty="0" smtClean="0"/>
              <a:t>With its flexibility, parallel step execution and streaming are possible</a:t>
            </a:r>
          </a:p>
          <a:p>
            <a:endParaRPr lang="en-US" sz="1800" dirty="0" smtClean="0"/>
          </a:p>
          <a:p>
            <a:r>
              <a:rPr lang="en-US" sz="1800" dirty="0" smtClean="0"/>
              <a:t>Why not Enterprise Messaging Systems as inputs?</a:t>
            </a:r>
          </a:p>
          <a:p>
            <a:endParaRPr lang="en-US" sz="1800" dirty="0" smtClean="0"/>
          </a:p>
          <a:p>
            <a:r>
              <a:rPr lang="en-US" sz="1800" dirty="0" smtClean="0"/>
              <a:t>Step orchestration via SMIL Timesheets…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cess_piping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235674"/>
            <a:ext cx="9143999" cy="4919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06627" y="1235676"/>
            <a:ext cx="9650627" cy="4967416"/>
          </a:xfrm>
          <a:prstGeom prst="rect">
            <a:avLst/>
          </a:prstGeom>
          <a:solidFill>
            <a:schemeClr val="bg1">
              <a:alpha val="3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827903" y="1989438"/>
            <a:ext cx="3200401" cy="2458995"/>
            <a:chOff x="827903" y="1989438"/>
            <a:chExt cx="2273193" cy="2458995"/>
          </a:xfrm>
        </p:grpSpPr>
        <p:sp>
          <p:nvSpPr>
            <p:cNvPr id="7" name="Rectangle 6"/>
            <p:cNvSpPr/>
            <p:nvPr/>
          </p:nvSpPr>
          <p:spPr>
            <a:xfrm>
              <a:off x="827903" y="2697893"/>
              <a:ext cx="2273193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7903" y="3393990"/>
              <a:ext cx="2273193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903" y="4102444"/>
              <a:ext cx="2273193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7903" y="1989438"/>
              <a:ext cx="2273193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Demonstrations</a:t>
            </a:r>
            <a:endParaRPr lang="en-US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5228968" cy="4144963"/>
          </a:xfrm>
        </p:spPr>
        <p:txBody>
          <a:bodyPr/>
          <a:lstStyle/>
          <a:p>
            <a:pPr marL="236538" lvl="1"/>
            <a:r>
              <a:rPr lang="en-US" dirty="0" smtClean="0"/>
              <a:t>Environment Set-up</a:t>
            </a:r>
          </a:p>
          <a:p>
            <a:pPr marL="236538" lvl="1"/>
            <a:endParaRPr lang="en-US" dirty="0" smtClean="0"/>
          </a:p>
          <a:p>
            <a:pPr marL="236538" lvl="1"/>
            <a:r>
              <a:rPr lang="en-US" dirty="0" smtClean="0"/>
              <a:t>Content Loading</a:t>
            </a:r>
          </a:p>
          <a:p>
            <a:pPr marL="236538" lvl="1"/>
            <a:endParaRPr lang="en-US" dirty="0" smtClean="0"/>
          </a:p>
          <a:p>
            <a:pPr marL="236538" lvl="1"/>
            <a:r>
              <a:rPr lang="en-US" dirty="0" smtClean="0"/>
              <a:t>Content Processing</a:t>
            </a:r>
          </a:p>
          <a:p>
            <a:pPr marL="236538" lvl="1">
              <a:buNone/>
            </a:pPr>
            <a:endParaRPr lang="en-US" dirty="0" smtClean="0"/>
          </a:p>
          <a:p>
            <a:pPr marL="236538" lvl="1"/>
            <a:r>
              <a:rPr lang="en-US" dirty="0" smtClean="0"/>
              <a:t>Unit &amp; Integration Testing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code for these demos are now publically available: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XProcCorb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XProcLoader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XProcMLAdmin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: &lt;</a:t>
            </a:r>
            <a:r>
              <a:rPr lang="en-US" sz="1800" dirty="0" smtClean="0">
                <a:hlinkClick r:id="rId3"/>
              </a:rPr>
              <a:t> </a:t>
            </a:r>
            <a:r>
              <a:rPr lang="en-US" sz="1800" dirty="0" err="1" smtClean="0">
                <a:hlinkClick r:id="rId3"/>
              </a:rPr>
              <a:t>philipfennell</a:t>
            </a:r>
            <a:r>
              <a:rPr lang="en-US" sz="1800" dirty="0" smtClean="0">
                <a:hlinkClick r:id="rId3"/>
              </a:rPr>
              <a:t> / </a:t>
            </a:r>
            <a:r>
              <a:rPr lang="en-US" sz="1800" dirty="0" err="1" smtClean="0">
                <a:hlinkClick r:id="rId3"/>
              </a:rPr>
              <a:t>xproc</a:t>
            </a:r>
            <a:r>
              <a:rPr lang="en-US" sz="1800" dirty="0" smtClean="0">
                <a:hlinkClick r:id="rId3"/>
              </a:rPr>
              <a:t>-libraries</a:t>
            </a:r>
            <a:r>
              <a:rPr lang="en-US" sz="1800" dirty="0" smtClean="0"/>
              <a:t> 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6260432" cy="792162"/>
          </a:xfrm>
        </p:spPr>
        <p:txBody>
          <a:bodyPr/>
          <a:lstStyle/>
          <a:p>
            <a:r>
              <a:rPr lang="en-US" sz="3200" dirty="0" smtClean="0"/>
              <a:t>XML Pipeline Languages</a:t>
            </a:r>
            <a:endParaRPr lang="en-US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XML content processing pipelines are by no means new</a:t>
            </a:r>
          </a:p>
          <a:p>
            <a:endParaRPr lang="en-US" sz="1800" dirty="0" smtClean="0"/>
          </a:p>
          <a:p>
            <a:r>
              <a:rPr lang="en-US" sz="1800" dirty="0" smtClean="0"/>
              <a:t>Tend to be created using high-level tools like Apache Ant</a:t>
            </a:r>
          </a:p>
          <a:p>
            <a:endParaRPr lang="en-US" sz="1800" dirty="0" smtClean="0"/>
          </a:p>
          <a:p>
            <a:r>
              <a:rPr lang="en-US" sz="1800" dirty="0" smtClean="0"/>
              <a:t>Apache Cocoon was the first real XML 'pipeline' processor</a:t>
            </a:r>
          </a:p>
          <a:p>
            <a:endParaRPr lang="en-US" sz="1800" dirty="0" smtClean="0"/>
          </a:p>
          <a:p>
            <a:r>
              <a:rPr lang="en-US" sz="1800" dirty="0" smtClean="0"/>
              <a:t>These tools come with a lot of baggage</a:t>
            </a:r>
          </a:p>
          <a:p>
            <a:endParaRPr lang="en-US" sz="1800" dirty="0" smtClean="0"/>
          </a:p>
          <a:p>
            <a:r>
              <a:rPr lang="en-US" sz="1800" dirty="0" smtClean="0"/>
              <a:t>XProc adheres to the principles of pipeline processing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7855" y="1301805"/>
            <a:ext cx="8685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XProc</a:t>
            </a:r>
            <a:r>
              <a:rPr lang="en-US" sz="3200" dirty="0" smtClean="0"/>
              <a:t> is Important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2005264"/>
            <a:ext cx="7620000" cy="4144963"/>
          </a:xfrm>
        </p:spPr>
        <p:txBody>
          <a:bodyPr/>
          <a:lstStyle/>
          <a:p>
            <a:r>
              <a:rPr lang="en-US" sz="1800" b="1" dirty="0" err="1" smtClean="0"/>
              <a:t>XProc</a:t>
            </a:r>
            <a:r>
              <a:rPr lang="en-US" sz="1800" b="1" dirty="0" smtClean="0"/>
              <a:t> places the XML developer in control</a:t>
            </a:r>
          </a:p>
          <a:p>
            <a:endParaRPr lang="en-US" sz="1800" dirty="0" smtClean="0"/>
          </a:p>
          <a:p>
            <a:r>
              <a:rPr lang="en-US" sz="1800" b="1" dirty="0" smtClean="0"/>
              <a:t>You can define your own libraries of compound steps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err="1" smtClean="0"/>
              <a:t>XProc</a:t>
            </a:r>
            <a:r>
              <a:rPr lang="en-US" sz="1800" dirty="0" smtClean="0"/>
              <a:t> has great flexibility in connecting together processing steps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XProc</a:t>
            </a:r>
            <a:r>
              <a:rPr lang="en-US" sz="1800" dirty="0" smtClean="0"/>
              <a:t> instructions can replace 'yards' of conventional code</a:t>
            </a:r>
          </a:p>
          <a:p>
            <a:endParaRPr lang="en-US" sz="1800" dirty="0" smtClean="0"/>
          </a:p>
          <a:p>
            <a:r>
              <a:rPr lang="en-US" sz="1800" dirty="0" smtClean="0"/>
              <a:t>XProc solves the impedance miss-match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XProc</a:t>
            </a:r>
            <a:r>
              <a:rPr lang="en-US" sz="3200" dirty="0" smtClean="0"/>
              <a:t> Processing Steps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59270" y="1246007"/>
            <a:ext cx="2178050" cy="4800600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1400" b="1" dirty="0" smtClean="0"/>
          </a:p>
          <a:p>
            <a:pPr>
              <a:buNone/>
            </a:pPr>
            <a:r>
              <a:rPr lang="en-GB" sz="1400" b="1" dirty="0" smtClean="0"/>
              <a:t>Required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add-attribute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add-xml-base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compare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count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directory-list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error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escape-</a:t>
            </a:r>
            <a:r>
              <a:rPr lang="en-GB" sz="1400" dirty="0" err="1" smtClean="0"/>
              <a:t>markup</a:t>
            </a:r>
            <a:endParaRPr lang="en-GB" sz="1400" dirty="0" smtClean="0"/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filter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http-request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identity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label-elements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load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make-absolute-</a:t>
            </a:r>
            <a:r>
              <a:rPr lang="en-GB" sz="1400" dirty="0" err="1" smtClean="0"/>
              <a:t>uris</a:t>
            </a:r>
            <a:endParaRPr lang="en-GB" sz="140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717020" y="1246007"/>
            <a:ext cx="3114174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hash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uuid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validate-with-relax-</a:t>
            </a:r>
            <a:r>
              <a:rPr kumimoji="0" lang="en-GB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ng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</a:t>
            </a:r>
            <a:r>
              <a:rPr kumimoji="0" lang="en-GB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schematron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validate-with-xml-schema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www-form-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urldecode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www-form-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urlencode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xquery</a:t>
            </a:r>
            <a:endParaRPr kumimoji="0" lang="en-GB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xsl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-formatter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tabLst/>
              <a:defRPr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1400" dirty="0" smtClean="0"/>
              <a:t>t</a:t>
            </a:r>
            <a:r>
              <a:rPr lang="en-GB" sz="1400" dirty="0" smtClean="0"/>
              <a:t>emplate</a:t>
            </a:r>
            <a:endParaRPr lang="en-GB" sz="1400" dirty="0" smtClean="0"/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in-scope-names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199245" y="1253944"/>
            <a:ext cx="2016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set-attributes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split-sequence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string-replace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unescape-markup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unwrap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wrap-sequence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xinclude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xslt</a:t>
            </a:r>
            <a:endParaRPr kumimoji="0" lang="en-GB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XProc</a:t>
            </a:r>
            <a:r>
              <a:rPr lang="en-US" sz="3200" dirty="0" smtClean="0"/>
              <a:t> Processing Steps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59270" y="1246007"/>
            <a:ext cx="2178050" cy="4800600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1400" b="1" dirty="0" smtClean="0"/>
          </a:p>
          <a:p>
            <a:pPr>
              <a:buNone/>
            </a:pPr>
            <a:r>
              <a:rPr lang="en-GB" sz="1400" b="1" dirty="0" smtClean="0"/>
              <a:t>Required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add-attribute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add-xml-base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compare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count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directory-list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error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escape-</a:t>
            </a:r>
            <a:r>
              <a:rPr lang="en-GB" sz="1400" dirty="0" err="1" smtClean="0"/>
              <a:t>markup</a:t>
            </a:r>
            <a:endParaRPr lang="en-GB" sz="1400" dirty="0" smtClean="0"/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filter</a:t>
            </a: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tx2"/>
                </a:solidFill>
              </a:rPr>
              <a:t>http-request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identity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label-elements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load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make-absolute-</a:t>
            </a:r>
            <a:r>
              <a:rPr lang="en-GB" sz="1400" dirty="0" err="1" smtClean="0"/>
              <a:t>uris</a:t>
            </a:r>
            <a:endParaRPr lang="en-GB" sz="140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717020" y="1246007"/>
            <a:ext cx="3114174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hash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uuid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validate-with-relax-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ng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schematron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validate-with-xml-schema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www-form-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urldecode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www-form-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urlencode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xquery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xsl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-formatter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tabLst/>
              <a:defRPr/>
            </a:pP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1400" dirty="0" smtClean="0"/>
              <a:t>p:template</a:t>
            </a: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p:in-scope-names</a:t>
            </a: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199245" y="1253944"/>
            <a:ext cx="2016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set-attributes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split-sequence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string-replace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unescape-markup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unwrap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wrap-sequence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xinclude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xslt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0762" cy="792162"/>
          </a:xfrm>
        </p:spPr>
        <p:txBody>
          <a:bodyPr/>
          <a:lstStyle/>
          <a:p>
            <a:r>
              <a:rPr lang="en-US" sz="3200" dirty="0" err="1" smtClean="0"/>
              <a:t>XProc</a:t>
            </a:r>
            <a:r>
              <a:rPr lang="en-US" sz="3200" dirty="0" smtClean="0"/>
              <a:t> Processing Extension Steps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59270" y="1246006"/>
            <a:ext cx="2180492" cy="511772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1400" b="1" dirty="0" smtClean="0"/>
          </a:p>
          <a:p>
            <a:pPr>
              <a:buNone/>
            </a:pPr>
            <a:r>
              <a:rPr lang="en-GB" sz="1400" b="1" dirty="0" smtClean="0"/>
              <a:t>Calabash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cx:collection</a:t>
            </a:r>
            <a:r>
              <a:rPr lang="en-GB" sz="1400" dirty="0" smtClean="0"/>
              <a:t>-manager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cx:css</a:t>
            </a:r>
            <a:r>
              <a:rPr lang="en-GB" sz="1400" dirty="0" smtClean="0"/>
              <a:t>-formatter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cx:delta</a:t>
            </a:r>
            <a:r>
              <a:rPr lang="en-GB" sz="1400" dirty="0" smtClean="0"/>
              <a:t>-xml</a:t>
            </a:r>
          </a:p>
          <a:p>
            <a:pPr>
              <a:buFont typeface="Arial" pitchFamily="34" charset="0"/>
              <a:buChar char="•"/>
            </a:pPr>
            <a:r>
              <a:rPr lang="en-GB" sz="1400" b="1" dirty="0" err="1" smtClean="0">
                <a:solidFill>
                  <a:schemeClr val="tx2"/>
                </a:solidFill>
              </a:rPr>
              <a:t>cx:eval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cx:get</a:t>
            </a:r>
            <a:r>
              <a:rPr lang="en-GB" sz="1400" dirty="0" smtClean="0"/>
              <a:t>-cookies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cx:java</a:t>
            </a:r>
            <a:r>
              <a:rPr lang="en-GB" sz="1400" dirty="0" smtClean="0"/>
              <a:t>-properties</a:t>
            </a:r>
          </a:p>
          <a:p>
            <a:pPr>
              <a:buFont typeface="Arial" pitchFamily="34" charset="0"/>
              <a:buChar char="•"/>
            </a:pPr>
            <a:r>
              <a:rPr lang="en-GB" sz="1400" b="1" dirty="0" err="1" smtClean="0">
                <a:solidFill>
                  <a:schemeClr val="tx2"/>
                </a:solidFill>
              </a:rPr>
              <a:t>cx:message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cx:metadata</a:t>
            </a:r>
            <a:r>
              <a:rPr lang="en-GB" sz="1400" dirty="0" smtClean="0"/>
              <a:t>-extractor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cx:namespace</a:t>
            </a:r>
            <a:r>
              <a:rPr lang="en-GB" sz="1400" dirty="0" smtClean="0"/>
              <a:t>-delete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cx:pretty</a:t>
            </a:r>
            <a:r>
              <a:rPr lang="en-GB" sz="1400" dirty="0" smtClean="0"/>
              <a:t>-print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cx:report</a:t>
            </a:r>
            <a:r>
              <a:rPr lang="en-GB" sz="1400" dirty="0" smtClean="0"/>
              <a:t>-errors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cx:send</a:t>
            </a:r>
            <a:r>
              <a:rPr lang="en-GB" sz="1400" dirty="0" smtClean="0"/>
              <a:t>-mail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cx:set</a:t>
            </a:r>
            <a:r>
              <a:rPr lang="en-GB" sz="1400" dirty="0" smtClean="0"/>
              <a:t>-cookies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err="1" smtClean="0"/>
              <a:t>cx:uri</a:t>
            </a:r>
            <a:r>
              <a:rPr lang="en-GB" sz="1400" dirty="0" smtClean="0"/>
              <a:t>-info</a:t>
            </a:r>
          </a:p>
          <a:p>
            <a:pPr>
              <a:buFont typeface="Arial" pitchFamily="34" charset="0"/>
              <a:buChar char="•"/>
            </a:pPr>
            <a:r>
              <a:rPr lang="en-GB" sz="1400" b="1" dirty="0" err="1" smtClean="0">
                <a:solidFill>
                  <a:schemeClr val="tx2"/>
                </a:solidFill>
              </a:rPr>
              <a:t>cxu:compare</a:t>
            </a:r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717020" y="1246007"/>
            <a:ext cx="3114174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1400" b="1" noProof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MarkLogic</a:t>
            </a:r>
            <a:endParaRPr lang="en-US" sz="1400" b="1" noProof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kumimoji="0" lang="en-US" sz="1400" b="1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ml:adhoc</a:t>
            </a:r>
            <a:r>
              <a:rPr kumimoji="0" lang="en-US" sz="1400" b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-query</a:t>
            </a: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1400" b="1" noProof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l:invoke-module</a:t>
            </a:r>
          </a:p>
          <a:p>
            <a:pPr marL="225425" lvl="0" indent="-225425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/>
            </a:pPr>
            <a:r>
              <a:rPr kumimoji="0" lang="en-US" sz="1400" b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ml-insert-document</a:t>
            </a:r>
            <a:endParaRPr kumimoji="0" lang="en-GB" sz="14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14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199245" y="1253944"/>
            <a:ext cx="2016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Proposed</a:t>
            </a:r>
            <a:endParaRPr kumimoji="0" lang="en-GB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b="1" dirty="0" err="1" smtClean="0">
                <a:solidFill>
                  <a:schemeClr val="tx2"/>
                </a:solidFill>
              </a:rPr>
              <a:t>pxp:nvdl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pxp:unzip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pxp:zip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pxf:copy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pxf:delete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pxf:head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pxf:info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pxf:mkdir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pxf:move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pxf:tail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pxf:tempfile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pxf:touch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pos:cwd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pos:env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GB" sz="1400" dirty="0" err="1" smtClean="0"/>
              <a:t>pos:info</a:t>
            </a:r>
            <a:endParaRPr lang="en-GB" sz="1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uses with </a:t>
            </a:r>
            <a:r>
              <a:rPr lang="en-US" sz="3200" dirty="0" err="1" smtClean="0"/>
              <a:t>MarkLogic</a:t>
            </a:r>
            <a:endParaRPr lang="en-US" sz="3200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There are many areas that XProc can be </a:t>
            </a:r>
            <a:r>
              <a:rPr lang="en-US" sz="1800" dirty="0" err="1" smtClean="0"/>
              <a:t>utilised</a:t>
            </a:r>
            <a:r>
              <a:rPr lang="en-US" sz="1800" dirty="0" smtClean="0"/>
              <a:t> with </a:t>
            </a:r>
            <a:r>
              <a:rPr lang="en-US" sz="1800" dirty="0" err="1" smtClean="0"/>
              <a:t>MarkLogic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b="1" dirty="0" smtClean="0"/>
              <a:t>Environment Set-up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Loading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Content Workflows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Unit &amp; Integration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cess_piping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235674"/>
            <a:ext cx="9144000" cy="4919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06627" y="1235676"/>
            <a:ext cx="9650627" cy="4979774"/>
          </a:xfrm>
          <a:prstGeom prst="rect">
            <a:avLst/>
          </a:prstGeom>
          <a:solidFill>
            <a:schemeClr val="bg1">
              <a:alpha val="3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903" y="1989438"/>
            <a:ext cx="7498080" cy="3155101"/>
            <a:chOff x="827903" y="1989438"/>
            <a:chExt cx="5325762" cy="3155101"/>
          </a:xfrm>
        </p:grpSpPr>
        <p:sp>
          <p:nvSpPr>
            <p:cNvPr id="7" name="Rectangle 6"/>
            <p:cNvSpPr/>
            <p:nvPr/>
          </p:nvSpPr>
          <p:spPr>
            <a:xfrm>
              <a:off x="827903" y="2697893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7903" y="3393990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903" y="4102444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7903" y="4798550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7903" y="1989438"/>
              <a:ext cx="5325762" cy="345989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Environment Set-up</a:t>
            </a:r>
            <a:endParaRPr lang="en-US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MarkLogic’s</a:t>
            </a:r>
            <a:r>
              <a:rPr lang="en-US" sz="1800" dirty="0" smtClean="0"/>
              <a:t> Admin API can be accessed via the ml:* </a:t>
            </a:r>
            <a:r>
              <a:rPr lang="en-US" sz="1800" dirty="0" err="1" smtClean="0"/>
              <a:t>XProc</a:t>
            </a:r>
            <a:r>
              <a:rPr lang="en-US" sz="1800" dirty="0" smtClean="0"/>
              <a:t> extensions</a:t>
            </a:r>
          </a:p>
          <a:p>
            <a:endParaRPr lang="en-US" sz="1800" dirty="0" smtClean="0"/>
          </a:p>
          <a:p>
            <a:r>
              <a:rPr lang="en-US" sz="1800" dirty="0" smtClean="0"/>
              <a:t>Multiple Admin updates are a pipeline of configuration changes</a:t>
            </a:r>
          </a:p>
          <a:p>
            <a:endParaRPr lang="en-US" sz="1800" dirty="0" smtClean="0"/>
          </a:p>
          <a:p>
            <a:r>
              <a:rPr lang="en-US" sz="1800" dirty="0" smtClean="0"/>
              <a:t>Forests, Databases, App Servers, and the like, can be configured</a:t>
            </a:r>
          </a:p>
          <a:p>
            <a:endParaRPr lang="en-US" sz="1800" dirty="0" smtClean="0"/>
          </a:p>
          <a:p>
            <a:r>
              <a:rPr lang="en-US" sz="1800" dirty="0" smtClean="0"/>
              <a:t>Environment replication</a:t>
            </a:r>
          </a:p>
          <a:p>
            <a:endParaRPr lang="en-US" sz="1800" dirty="0" smtClean="0"/>
          </a:p>
          <a:p>
            <a:r>
              <a:rPr lang="en-US" sz="1800" dirty="0" smtClean="0"/>
              <a:t>Test environment set-up and tear-down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790</Words>
  <Application>Microsoft Office PowerPoint</Application>
  <PresentationFormat>On-screen Show (4:3)</PresentationFormat>
  <Paragraphs>408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MarkLogic Theme</vt:lpstr>
      <vt:lpstr>Using XProc With MarkLogic</vt:lpstr>
      <vt:lpstr>XProc: XML Pipeline Language</vt:lpstr>
      <vt:lpstr>XML Pipeline Languages</vt:lpstr>
      <vt:lpstr>Why XProc is Important</vt:lpstr>
      <vt:lpstr>XProc Processing Steps</vt:lpstr>
      <vt:lpstr>XProc Processing Steps</vt:lpstr>
      <vt:lpstr>XProc Processing Extension Steps</vt:lpstr>
      <vt:lpstr>Potential uses with MarkLogic</vt:lpstr>
      <vt:lpstr>Environment Set-up</vt:lpstr>
      <vt:lpstr>Environment Set-up</vt:lpstr>
      <vt:lpstr>Potential uses with MarkLogic</vt:lpstr>
      <vt:lpstr>Content Loading</vt:lpstr>
      <vt:lpstr>Content Loading</vt:lpstr>
      <vt:lpstr>Potential uses with MarkLogic</vt:lpstr>
      <vt:lpstr>Content Processing</vt:lpstr>
      <vt:lpstr>Content Processing</vt:lpstr>
      <vt:lpstr>Potential uses with MarkLogic</vt:lpstr>
      <vt:lpstr>Content Workflow</vt:lpstr>
      <vt:lpstr>Content Workflows</vt:lpstr>
      <vt:lpstr>Potential uses with MarkLogic</vt:lpstr>
      <vt:lpstr>Unit &amp; Integration Testing</vt:lpstr>
      <vt:lpstr>Unit Testing</vt:lpstr>
      <vt:lpstr>Integration Testing</vt:lpstr>
      <vt:lpstr>The Future</vt:lpstr>
      <vt:lpstr>Demonstrations</vt:lpstr>
      <vt:lpstr>Code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lesley</dc:creator>
  <cp:lastModifiedBy>pfennell</cp:lastModifiedBy>
  <cp:revision>300</cp:revision>
  <dcterms:created xsi:type="dcterms:W3CDTF">2010-04-15T21:25:32Z</dcterms:created>
  <dcterms:modified xsi:type="dcterms:W3CDTF">2012-02-02T18:12:37Z</dcterms:modified>
</cp:coreProperties>
</file>