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041A-211F-7445-A4AE-F827E0DA8ED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EF34-F19F-0547-B598-B5B91A4E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Demo:  Kafka - Write and Read data </a:t>
            </a:r>
          </a:p>
          <a:p>
            <a:r>
              <a:rPr lang="en-US" dirty="0" smtClean="0"/>
              <a:t>Time: 20 minutes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producer_wordcount.py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ex02_kafka_wordcount.py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838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69661"/>
            <a:ext cx="10515600" cy="321999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Develop a standalone Spark SQL </a:t>
            </a:r>
            <a:r>
              <a:rPr lang="en-US" dirty="0" smtClean="0"/>
              <a:t>application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PyCharm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more details</a:t>
            </a:r>
            <a:r>
              <a:rPr lang="en-US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b="1" dirty="0" smtClean="0"/>
              <a:t>text</a:t>
            </a:r>
            <a:r>
              <a:rPr lang="en-US" dirty="0"/>
              <a:t> format for source and </a:t>
            </a:r>
            <a:r>
              <a:rPr lang="en-US" b="1" dirty="0"/>
              <a:t>console</a:t>
            </a:r>
            <a:r>
              <a:rPr lang="en-US" dirty="0"/>
              <a:t> for sink</a:t>
            </a:r>
          </a:p>
          <a:p>
            <a:endParaRPr lang="en-US" dirty="0" smtClean="0"/>
          </a:p>
          <a:p>
            <a:r>
              <a:rPr lang="en-US" dirty="0" smtClean="0"/>
              <a:t>Time: 30 minutes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producer_wordcount.py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ex02_kafka_wordcount.py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8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Structured Streaming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Many use cases require aggregate statistics by event time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what's the #errors in each system in the 1 hour windows?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Many </a:t>
            </a:r>
            <a:r>
              <a:rPr lang="en-US" dirty="0"/>
              <a:t>challenges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Extracting </a:t>
            </a:r>
            <a:r>
              <a:rPr lang="en-US" dirty="0"/>
              <a:t>event time from data, handling late, out-of-order data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DStream</a:t>
            </a:r>
            <a:r>
              <a:rPr lang="en-US" dirty="0" smtClean="0"/>
              <a:t> </a:t>
            </a:r>
            <a:r>
              <a:rPr lang="en-US" dirty="0"/>
              <a:t>APIs were insufficient for event-time stuff</a:t>
            </a:r>
          </a:p>
        </p:txBody>
      </p:sp>
    </p:spTree>
    <p:extLst>
      <p:ext uri="{BB962C8B-B14F-4D97-AF65-F5344CB8AC3E}">
        <p14:creationId xmlns:p14="http://schemas.microsoft.com/office/powerpoint/2010/main" val="72821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Time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Windowing is just another type of grouping in </a:t>
            </a:r>
            <a:r>
              <a:rPr lang="en-US" dirty="0" smtClean="0"/>
              <a:t>Struct</a:t>
            </a:r>
            <a:r>
              <a:rPr lang="en-US" dirty="0" smtClean="0"/>
              <a:t>ured</a:t>
            </a:r>
            <a:r>
              <a:rPr lang="en-US" dirty="0" smtClean="0"/>
              <a:t> Streaming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of records every hour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parsedData</a:t>
            </a:r>
            <a:r>
              <a:rPr lang="en-US" dirty="0" smtClean="0"/>
              <a:t> .</a:t>
            </a:r>
            <a:r>
              <a:rPr lang="en-US" dirty="0" err="1" smtClean="0"/>
              <a:t>groupBy</a:t>
            </a:r>
            <a:r>
              <a:rPr lang="en-US" dirty="0" smtClean="0"/>
              <a:t>(window("timestamp","1 hour")) .count()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avg</a:t>
            </a:r>
            <a:r>
              <a:rPr lang="en-US" dirty="0"/>
              <a:t> signal strength of each device every 10 </a:t>
            </a:r>
            <a:r>
              <a:rPr lang="en-US" dirty="0" smtClean="0"/>
              <a:t>mins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parsedData</a:t>
            </a:r>
            <a:r>
              <a:rPr lang="en-US" dirty="0"/>
              <a:t> .</a:t>
            </a:r>
            <a:r>
              <a:rPr lang="en-US" dirty="0" err="1"/>
              <a:t>groupBy</a:t>
            </a:r>
            <a:r>
              <a:rPr lang="en-US" dirty="0"/>
              <a:t>( "device", window("timestamp","10 mins")) .</a:t>
            </a:r>
            <a:r>
              <a:rPr lang="en-US" dirty="0" err="1"/>
              <a:t>avg</a:t>
            </a:r>
            <a:r>
              <a:rPr lang="en-US" dirty="0"/>
              <a:t>("signal")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Support </a:t>
            </a:r>
            <a:r>
              <a:rPr lang="en-US" dirty="0"/>
              <a:t>UDAFs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4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Processing for Aggregations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9516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Aggregates </a:t>
            </a:r>
            <a:r>
              <a:rPr lang="en-US" dirty="0"/>
              <a:t>has to be saved as distributed state between triggers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Each </a:t>
            </a:r>
            <a:r>
              <a:rPr lang="en-US" dirty="0"/>
              <a:t>trigger reads previous state and writes updated state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State </a:t>
            </a:r>
            <a:r>
              <a:rPr lang="en-US" dirty="0"/>
              <a:t>stored in memory, backed by write ahead log in HDFS/S3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Fault-tolerant</a:t>
            </a:r>
            <a:r>
              <a:rPr lang="en-US" dirty="0"/>
              <a:t>, exactly-once guarantee!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898" y="1825625"/>
            <a:ext cx="407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handles 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4742" cy="294302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Keeping </a:t>
            </a:r>
            <a:r>
              <a:rPr lang="en-US" dirty="0"/>
              <a:t>state allows late data to update counts of old windows red = state updated with late data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384" y="1933303"/>
            <a:ext cx="6940616" cy="2734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278764"/>
            <a:ext cx="4264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But size of the state increases indefinitely if old windows are not dropped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9321" y="5278764"/>
            <a:ext cx="4264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Red = </a:t>
            </a:r>
            <a:r>
              <a:rPr lang="en-US" smtClean="0"/>
              <a:t>state updated with late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1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Demo:  Kafka - Write and Read data </a:t>
            </a:r>
          </a:p>
          <a:p>
            <a:r>
              <a:rPr lang="en-US" dirty="0" smtClean="0"/>
              <a:t>Time: 20 minutes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producer_wordcount.py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ex02_kafka_wordcount.py</a:t>
            </a:r>
          </a:p>
        </p:txBody>
      </p:sp>
    </p:spTree>
    <p:extLst>
      <p:ext uri="{BB962C8B-B14F-4D97-AF65-F5344CB8AC3E}">
        <p14:creationId xmlns:p14="http://schemas.microsoft.com/office/powerpoint/2010/main" val="141188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Watermark </a:t>
            </a:r>
            <a:r>
              <a:rPr lang="en-US" dirty="0"/>
              <a:t>- moving threshold of how late data is expected to be and when to drop old state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Trails </a:t>
            </a:r>
            <a:r>
              <a:rPr lang="en-US" dirty="0"/>
              <a:t>behind max event time seen by the engine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Watermark </a:t>
            </a:r>
            <a:r>
              <a:rPr lang="en-US" dirty="0"/>
              <a:t>delay = trailing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80" y="1690688"/>
            <a:ext cx="3518406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Watermark </a:t>
            </a:r>
            <a:r>
              <a:rPr lang="en-US" dirty="0"/>
              <a:t>- moving threshold of how late data is expected to be and when to drop old state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Trails </a:t>
            </a:r>
            <a:r>
              <a:rPr lang="en-US" dirty="0"/>
              <a:t>behind max event time seen by the engine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Watermark </a:t>
            </a:r>
            <a:r>
              <a:rPr lang="en-US" dirty="0"/>
              <a:t>delay = trailing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80" y="1690688"/>
            <a:ext cx="3518406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remember what was on the previous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8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5748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Data newer than watermark may be late, but allowed to aggregate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Data </a:t>
            </a:r>
            <a:r>
              <a:rPr lang="en-US" dirty="0"/>
              <a:t>older than watermark is "too late" and dropped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Windows </a:t>
            </a:r>
            <a:r>
              <a:rPr lang="en-US" dirty="0"/>
              <a:t>older than watermark automatically deleted to limit the amount of intermediate </a:t>
            </a:r>
            <a:r>
              <a:rPr lang="en-US" dirty="0" smtClean="0"/>
              <a:t>state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026013" y="2349910"/>
            <a:ext cx="0" cy="219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01781" y="2831690"/>
            <a:ext cx="1887793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65691" y="3898492"/>
            <a:ext cx="1887793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95071" y="1825625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event </a:t>
            </a:r>
            <a:r>
              <a:rPr lang="en-US" dirty="0" smtClean="0"/>
              <a:t>time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3588" y="2425258"/>
            <a:ext cx="193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max </a:t>
            </a:r>
            <a:r>
              <a:rPr lang="en-US" dirty="0" smtClean="0"/>
              <a:t>event time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56323" y="4040748"/>
            <a:ext cx="193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watermark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42322" y="4040748"/>
            <a:ext cx="193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older than watermark not expected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3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3271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parsedData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withWatermark</a:t>
            </a:r>
            <a:r>
              <a:rPr lang="en-US" dirty="0"/>
              <a:t>("timestamp", "10 minutes") .</a:t>
            </a:r>
            <a:r>
              <a:rPr lang="en-US" dirty="0" err="1"/>
              <a:t>groupBy</a:t>
            </a:r>
            <a:r>
              <a:rPr lang="en-US" dirty="0"/>
              <a:t>(window("timestamp","5 minutes")) .count()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Useful </a:t>
            </a:r>
            <a:r>
              <a:rPr lang="en-US" dirty="0"/>
              <a:t>only in </a:t>
            </a:r>
            <a:r>
              <a:rPr lang="en-US" dirty="0" err="1"/>
              <a:t>stateful</a:t>
            </a:r>
            <a:r>
              <a:rPr lang="en-US" dirty="0"/>
              <a:t> operations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Ignored </a:t>
            </a:r>
            <a:r>
              <a:rPr lang="en-US" dirty="0"/>
              <a:t>in non-</a:t>
            </a:r>
            <a:r>
              <a:rPr lang="en-US" dirty="0" err="1"/>
              <a:t>stateful</a:t>
            </a:r>
            <a:r>
              <a:rPr lang="en-US" dirty="0"/>
              <a:t> streaming queries and batch queries watermark delay of 10 mins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946" y="1567542"/>
            <a:ext cx="3651001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4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664" y="1825625"/>
            <a:ext cx="8934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8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</a:t>
            </a:r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510" y="1978025"/>
            <a:ext cx="596818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parsedData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withWatermark</a:t>
            </a:r>
            <a:r>
              <a:rPr lang="en-US" dirty="0"/>
              <a:t>("timestamp", "10 minutes") .</a:t>
            </a:r>
            <a:r>
              <a:rPr lang="en-US" dirty="0" err="1"/>
              <a:t>groupBy</a:t>
            </a:r>
            <a:r>
              <a:rPr lang="en-US" dirty="0"/>
              <a:t>(window("timestamp","5 minutes")) .count() .</a:t>
            </a:r>
            <a:r>
              <a:rPr lang="en-US" dirty="0" err="1"/>
              <a:t>writeStream</a:t>
            </a:r>
            <a:r>
              <a:rPr lang="en-US" dirty="0"/>
              <a:t> .trigger("10 seconds") .start()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5016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u="sng" dirty="0" smtClean="0"/>
              <a:t>Query Semantics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How to group data by time? (same for batch &amp; streaming)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u="sng" dirty="0" smtClean="0"/>
              <a:t>Processing Details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How late can data be?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How often to emit updates?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4342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Streaming Deduplication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Watermarks </a:t>
            </a:r>
            <a:r>
              <a:rPr lang="en-US" dirty="0"/>
              <a:t>to limit state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Joins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Stream-batch </a:t>
            </a:r>
            <a:r>
              <a:rPr lang="en-US" dirty="0"/>
              <a:t>joins supported, </a:t>
            </a:r>
            <a:r>
              <a:rPr lang="en-US" dirty="0" smtClean="0"/>
              <a:t>stream-stream </a:t>
            </a:r>
            <a:r>
              <a:rPr lang="en-US" dirty="0"/>
              <a:t>joins coming in 2.3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Arbitrary </a:t>
            </a:r>
            <a:r>
              <a:rPr lang="en-US" dirty="0" err="1"/>
              <a:t>Stateful</a:t>
            </a:r>
            <a:r>
              <a:rPr lang="en-US" dirty="0"/>
              <a:t> Processing [</a:t>
            </a:r>
            <a:r>
              <a:rPr lang="en-US" dirty="0" err="1" smtClean="0"/>
              <a:t>map|flatMap</a:t>
            </a:r>
            <a:r>
              <a:rPr lang="en-US" dirty="0" smtClean="0"/>
              <a:t>]</a:t>
            </a:r>
            <a:r>
              <a:rPr lang="en-US" dirty="0" err="1" smtClean="0"/>
              <a:t>GroupsWithState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2542" y="1825625"/>
            <a:ext cx="58698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parsedData.dropDuplicates</a:t>
            </a:r>
            <a:r>
              <a:rPr lang="en-US" dirty="0"/>
              <a:t>("</a:t>
            </a:r>
            <a:r>
              <a:rPr lang="en-US" dirty="0" err="1"/>
              <a:t>eventId</a:t>
            </a:r>
            <a:r>
              <a:rPr lang="en-US" dirty="0"/>
              <a:t>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parsedData.join</a:t>
            </a:r>
            <a:r>
              <a:rPr lang="en-US" dirty="0" smtClean="0"/>
              <a:t>(</a:t>
            </a:r>
            <a:r>
              <a:rPr lang="en-US" dirty="0" err="1" smtClean="0"/>
              <a:t>batchData</a:t>
            </a:r>
            <a:r>
              <a:rPr lang="en-US" dirty="0" smtClean="0"/>
              <a:t>, "device")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ds.groupByKey</a:t>
            </a:r>
            <a:r>
              <a:rPr lang="en-US" dirty="0" smtClean="0"/>
              <a:t>(_.id) .</a:t>
            </a:r>
            <a:r>
              <a:rPr lang="en-US" dirty="0" err="1" smtClean="0"/>
              <a:t>mapGroupsWithState</a:t>
            </a:r>
            <a:r>
              <a:rPr lang="en-US" dirty="0" smtClean="0"/>
              <a:t> (</a:t>
            </a:r>
            <a:r>
              <a:rPr lang="en-US" dirty="0" err="1" smtClean="0"/>
              <a:t>timeoutConf</a:t>
            </a:r>
            <a:r>
              <a:rPr lang="en-US" dirty="0" smtClean="0"/>
              <a:t>) (</a:t>
            </a:r>
            <a:r>
              <a:rPr lang="en-US" dirty="0" err="1" smtClean="0"/>
              <a:t>mappingWithStateFunc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8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Streaming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931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Get </a:t>
            </a:r>
            <a:r>
              <a:rPr lang="en-US" dirty="0"/>
              <a:t>last progress of the streaming query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Current </a:t>
            </a:r>
            <a:r>
              <a:rPr lang="en-US" dirty="0"/>
              <a:t>input and processing rates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Current </a:t>
            </a:r>
            <a:r>
              <a:rPr lang="en-US" dirty="0"/>
              <a:t>processed offsets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Current </a:t>
            </a:r>
            <a:r>
              <a:rPr lang="en-US" dirty="0"/>
              <a:t>state metrics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Get </a:t>
            </a:r>
            <a:r>
              <a:rPr lang="en-US" dirty="0"/>
              <a:t>progress asynchronously through by registering your own </a:t>
            </a:r>
            <a:r>
              <a:rPr lang="en-US" dirty="0" err="1"/>
              <a:t>StreamingQueryListener</a:t>
            </a:r>
            <a:r>
              <a:rPr lang="en-US" dirty="0"/>
              <a:t> new </a:t>
            </a:r>
            <a:r>
              <a:rPr lang="en-US" dirty="0" err="1" smtClean="0"/>
              <a:t>StreamingQueryListener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4490" y="1825625"/>
            <a:ext cx="5169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{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onQueryStart</a:t>
            </a:r>
            <a:r>
              <a:rPr lang="en-US" dirty="0" smtClean="0"/>
              <a:t>(...)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onQueryProgress</a:t>
            </a:r>
            <a:r>
              <a:rPr lang="en-US" dirty="0" smtClean="0"/>
              <a:t>(...)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onQueryTermination</a:t>
            </a:r>
            <a:r>
              <a:rPr lang="en-US" dirty="0" smtClean="0"/>
              <a:t>(...) } </a:t>
            </a:r>
            <a:r>
              <a:rPr lang="en-US" dirty="0" err="1" smtClean="0"/>
              <a:t>streamingQuery.lastProgress</a:t>
            </a:r>
            <a:r>
              <a:rPr lang="en-US" dirty="0" smtClean="0"/>
              <a:t>() { ... "</a:t>
            </a:r>
            <a:r>
              <a:rPr lang="en-US" dirty="0" err="1" smtClean="0"/>
              <a:t>inputRowsPerSecond</a:t>
            </a:r>
            <a:r>
              <a:rPr lang="en-US" dirty="0" smtClean="0"/>
              <a:t>" : 10024.225210926405, "</a:t>
            </a:r>
            <a:r>
              <a:rPr lang="en-US" dirty="0" err="1" smtClean="0"/>
              <a:t>processedRowsPerSecond</a:t>
            </a:r>
            <a:r>
              <a:rPr lang="en-US" dirty="0" smtClean="0"/>
              <a:t>" : 10063.737001006373, "</a:t>
            </a:r>
            <a:r>
              <a:rPr lang="en-US" dirty="0" err="1" smtClean="0"/>
              <a:t>durationMs</a:t>
            </a:r>
            <a:r>
              <a:rPr lang="en-US" dirty="0" smtClean="0"/>
              <a:t>" : { ... }, "sources" : [ ... ], "sink" : { ... } 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Steaming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4191" cy="4351338"/>
          </a:xfrm>
        </p:spPr>
        <p:txBody>
          <a:bodyPr/>
          <a:lstStyle/>
          <a:p>
            <a:r>
              <a:rPr lang="en-US" b="1" dirty="0"/>
              <a:t>Structured </a:t>
            </a:r>
            <a:r>
              <a:rPr lang="en-US" b="1" dirty="0" smtClean="0"/>
              <a:t>Streaming</a:t>
            </a:r>
          </a:p>
          <a:p>
            <a:r>
              <a:rPr lang="en-US" dirty="0" err="1" smtClean="0"/>
              <a:t>DataStreamReader</a:t>
            </a:r>
            <a:endParaRPr lang="en-US" dirty="0"/>
          </a:p>
          <a:p>
            <a:r>
              <a:rPr lang="en-US" dirty="0"/>
              <a:t>DataStreamWriter</a:t>
            </a:r>
          </a:p>
          <a:p>
            <a:r>
              <a:rPr lang="en-US" dirty="0"/>
              <a:t>Streaming Source</a:t>
            </a:r>
          </a:p>
          <a:p>
            <a:r>
              <a:rPr lang="en-US" dirty="0"/>
              <a:t>Streaming Sink</a:t>
            </a:r>
          </a:p>
          <a:p>
            <a:r>
              <a:rPr lang="en-US" dirty="0"/>
              <a:t>Streaming Query</a:t>
            </a:r>
          </a:p>
          <a:p>
            <a:r>
              <a:rPr lang="en-US" dirty="0"/>
              <a:t>StreamingQueryManager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52872" y="1835252"/>
            <a:ext cx="443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3727" y="1825625"/>
            <a:ext cx="5629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Structured Streaming</a:t>
            </a:r>
            <a:r>
              <a:rPr lang="en-US" dirty="0" smtClean="0"/>
              <a:t> is a computation model since Spark 2.0 that is an attempt to unify streaming, interactive, and batch query execution engines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Structured Streaming is a </a:t>
            </a:r>
            <a:r>
              <a:rPr lang="en-US" b="1" dirty="0"/>
              <a:t>stream processing </a:t>
            </a:r>
            <a:r>
              <a:rPr lang="en-US" b="1" dirty="0" smtClean="0"/>
              <a:t>engine </a:t>
            </a:r>
            <a:r>
              <a:rPr lang="en-US" dirty="0" smtClean="0"/>
              <a:t>with a high-level declarative streaming API built on top of Spark SQL allowing for continuous incremental execution of a structured query.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72391" y="399188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lines_df</a:t>
            </a:r>
            <a:r>
              <a:rPr lang="en-US" dirty="0" smtClean="0"/>
              <a:t> =  spark. \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read. \  // &lt;-- batch non-streaming 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text(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"/data/sales/"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batchQuery.isStreaming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res0: Boolean = false</a:t>
            </a:r>
          </a:p>
          <a:p>
            <a:endParaRPr lang="en-US" dirty="0"/>
          </a:p>
          <a:p>
            <a:r>
              <a:rPr lang="en-US" dirty="0" err="1" smtClean="0"/>
              <a:t>lines_df</a:t>
            </a:r>
            <a:r>
              <a:rPr lang="en-US" dirty="0" smtClean="0"/>
              <a:t> =  spark. \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chemeClr val="accent2"/>
                </a:solidFill>
              </a:rPr>
              <a:t>readStream</a:t>
            </a:r>
            <a:r>
              <a:rPr lang="en-US" dirty="0" smtClean="0">
                <a:solidFill>
                  <a:schemeClr val="accent2"/>
                </a:solidFill>
              </a:rPr>
              <a:t>. \ </a:t>
            </a:r>
            <a:r>
              <a:rPr lang="en-US" dirty="0">
                <a:solidFill>
                  <a:schemeClr val="accent2"/>
                </a:solidFill>
              </a:rPr>
              <a:t>// &lt;-- streaming 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text(</a:t>
            </a:r>
            <a:r>
              <a:rPr lang="en-US" b="1" dirty="0"/>
              <a:t>"/data/sales/"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7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4191" cy="4351338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</a:p>
          <a:p>
            <a:r>
              <a:rPr lang="en-US" b="1" dirty="0" err="1" smtClean="0"/>
              <a:t>DataStreamReader</a:t>
            </a:r>
            <a:endParaRPr lang="en-US" b="1" dirty="0"/>
          </a:p>
          <a:p>
            <a:r>
              <a:rPr lang="en-US" dirty="0"/>
              <a:t>DataStreamWriter</a:t>
            </a:r>
          </a:p>
          <a:p>
            <a:r>
              <a:rPr lang="en-US" dirty="0"/>
              <a:t>Streaming Source</a:t>
            </a:r>
          </a:p>
          <a:p>
            <a:r>
              <a:rPr lang="en-US" dirty="0"/>
              <a:t>Streaming Sink</a:t>
            </a:r>
          </a:p>
          <a:p>
            <a:r>
              <a:rPr lang="en-US" dirty="0"/>
              <a:t>Streaming Query</a:t>
            </a:r>
          </a:p>
          <a:p>
            <a:r>
              <a:rPr lang="en-US" dirty="0"/>
              <a:t>StreamingQueryManager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8515" y="1825625"/>
            <a:ext cx="443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3949" y="1825625"/>
            <a:ext cx="61770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DataStreamReader</a:t>
            </a:r>
            <a:r>
              <a:rPr lang="en-US" dirty="0"/>
              <a:t> is the interface for loading </a:t>
            </a:r>
            <a:r>
              <a:rPr lang="en-US" dirty="0" smtClean="0"/>
              <a:t>data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lines = spark \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r>
              <a:rPr lang="en-US" dirty="0" err="1" smtClean="0">
                <a:solidFill>
                  <a:schemeClr val="accent2"/>
                </a:solidFill>
              </a:rPr>
              <a:t>readStream</a:t>
            </a:r>
            <a:r>
              <a:rPr lang="en-US" dirty="0" smtClean="0">
                <a:solidFill>
                  <a:schemeClr val="accent2"/>
                </a:solidFill>
              </a:rPr>
              <a:t> \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>    .format(</a:t>
            </a:r>
            <a:r>
              <a:rPr lang="en-US" b="1" dirty="0"/>
              <a:t>"</a:t>
            </a:r>
            <a:r>
              <a:rPr lang="en-US" b="1" dirty="0" err="1"/>
              <a:t>kafka</a:t>
            </a:r>
            <a:r>
              <a:rPr lang="en-US" b="1" dirty="0"/>
              <a:t>"</a:t>
            </a:r>
            <a:r>
              <a:rPr lang="en-US" dirty="0" smtClean="0"/>
              <a:t>) \</a:t>
            </a:r>
            <a:br>
              <a:rPr lang="en-US" dirty="0" smtClean="0"/>
            </a:br>
            <a:r>
              <a:rPr lang="en-US" dirty="0" smtClean="0"/>
              <a:t>    .option(</a:t>
            </a:r>
            <a:r>
              <a:rPr lang="en-US" b="1" dirty="0"/>
              <a:t>"</a:t>
            </a:r>
            <a:r>
              <a:rPr lang="en-US" b="1" dirty="0" err="1"/>
              <a:t>kafka.bootstrap.servers</a:t>
            </a:r>
            <a:r>
              <a:rPr lang="en-US" b="1" dirty="0"/>
              <a:t>"</a:t>
            </a:r>
            <a:r>
              <a:rPr lang="en-US" dirty="0" smtClean="0"/>
              <a:t>, </a:t>
            </a:r>
            <a:r>
              <a:rPr lang="en-US" dirty="0" err="1" smtClean="0"/>
              <a:t>bootstrapServers</a:t>
            </a:r>
            <a:r>
              <a:rPr lang="en-US" dirty="0" smtClean="0"/>
              <a:t>) \</a:t>
            </a:r>
            <a:br>
              <a:rPr lang="en-US" dirty="0" smtClean="0"/>
            </a:br>
            <a:r>
              <a:rPr lang="en-US" dirty="0" smtClean="0"/>
              <a:t>    .option(</a:t>
            </a:r>
            <a:r>
              <a:rPr lang="en-US" dirty="0" err="1" smtClean="0"/>
              <a:t>subscribeType</a:t>
            </a:r>
            <a:r>
              <a:rPr lang="en-US" dirty="0" smtClean="0"/>
              <a:t>, topics) \</a:t>
            </a:r>
            <a:br>
              <a:rPr lang="en-US" dirty="0" smtClean="0"/>
            </a:br>
            <a:r>
              <a:rPr lang="en-US" dirty="0" smtClean="0"/>
              <a:t>    .load()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2. Structured </a:t>
            </a:r>
            <a:r>
              <a:rPr lang="en-US" dirty="0"/>
              <a:t>query is described using Dataset API</a:t>
            </a:r>
          </a:p>
        </p:txBody>
      </p:sp>
    </p:spTree>
    <p:extLst>
      <p:ext uri="{BB962C8B-B14F-4D97-AF65-F5344CB8AC3E}">
        <p14:creationId xmlns:p14="http://schemas.microsoft.com/office/powerpoint/2010/main" val="118782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4191" cy="4351338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</a:p>
          <a:p>
            <a:r>
              <a:rPr lang="en-US" dirty="0" err="1" smtClean="0"/>
              <a:t>DataStreamReader</a:t>
            </a:r>
            <a:endParaRPr lang="en-US" dirty="0"/>
          </a:p>
          <a:p>
            <a:r>
              <a:rPr lang="en-US" b="1" dirty="0"/>
              <a:t>DataStreamWriter</a:t>
            </a:r>
          </a:p>
          <a:p>
            <a:r>
              <a:rPr lang="en-US" dirty="0"/>
              <a:t>Streaming Source</a:t>
            </a:r>
          </a:p>
          <a:p>
            <a:r>
              <a:rPr lang="en-US" dirty="0"/>
              <a:t>Streaming Sink</a:t>
            </a:r>
          </a:p>
          <a:p>
            <a:r>
              <a:rPr lang="en-US" dirty="0"/>
              <a:t>Streaming Query</a:t>
            </a:r>
          </a:p>
          <a:p>
            <a:r>
              <a:rPr lang="en-US" dirty="0"/>
              <a:t>StreamingQueryManager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8515" y="1825625"/>
            <a:ext cx="443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8077" y="1825625"/>
            <a:ext cx="4474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DataStreamWriter</a:t>
            </a:r>
            <a:r>
              <a:rPr lang="en-US" dirty="0"/>
              <a:t> is the interface for writing result of a streaming query to a data sink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0154" y="298563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from </a:t>
            </a:r>
            <a:r>
              <a:rPr lang="en-US" dirty="0" err="1" smtClean="0"/>
              <a:t>pyspark.sql</a:t>
            </a:r>
            <a:r>
              <a:rPr lang="en-US" dirty="0" smtClean="0"/>
              <a:t> </a:t>
            </a:r>
            <a:r>
              <a:rPr lang="en-US" b="1" dirty="0"/>
              <a:t>import </a:t>
            </a:r>
            <a:r>
              <a:rPr lang="en-US" dirty="0" smtClean="0"/>
              <a:t>SparkSession</a:t>
            </a:r>
          </a:p>
          <a:p>
            <a:endParaRPr lang="en-US" dirty="0" smtClean="0"/>
          </a:p>
          <a:p>
            <a:r>
              <a:rPr lang="en-US" dirty="0" smtClean="0"/>
              <a:t>query = </a:t>
            </a:r>
            <a:r>
              <a:rPr lang="en-US" dirty="0" err="1" smtClean="0"/>
              <a:t>wordCounts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>
                <a:solidFill>
                  <a:schemeClr val="accent2"/>
                </a:solidFill>
              </a:rPr>
              <a:t>writeStream</a:t>
            </a:r>
            <a:r>
              <a:rPr lang="en-US" dirty="0" smtClean="0">
                <a:solidFill>
                  <a:schemeClr val="accent2"/>
                </a:solidFill>
              </a:rPr>
              <a:t> \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outputMode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'complete'</a:t>
            </a:r>
            <a:r>
              <a:rPr lang="en-US" dirty="0" smtClean="0"/>
              <a:t>) \</a:t>
            </a:r>
            <a:br>
              <a:rPr lang="en-US" dirty="0" smtClean="0"/>
            </a:br>
            <a:r>
              <a:rPr lang="en-US" dirty="0" smtClean="0"/>
              <a:t>    .format(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'console'</a:t>
            </a:r>
            <a:r>
              <a:rPr lang="en-US" dirty="0" smtClean="0"/>
              <a:t>) \</a:t>
            </a:r>
            <a:br>
              <a:rPr lang="en-US" dirty="0" smtClean="0"/>
            </a:br>
            <a:r>
              <a:rPr lang="en-US" dirty="0" smtClean="0"/>
              <a:t>    .start()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7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4191" cy="4351338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</a:p>
          <a:p>
            <a:r>
              <a:rPr lang="en-US" dirty="0" err="1" smtClean="0"/>
              <a:t>DataStreamReader</a:t>
            </a:r>
            <a:endParaRPr lang="en-US" dirty="0"/>
          </a:p>
          <a:p>
            <a:r>
              <a:rPr lang="en-US" dirty="0"/>
              <a:t>DataStreamWriter</a:t>
            </a:r>
          </a:p>
          <a:p>
            <a:r>
              <a:rPr lang="en-US" b="1" dirty="0"/>
              <a:t>Streaming Source</a:t>
            </a:r>
          </a:p>
          <a:p>
            <a:r>
              <a:rPr lang="en-US" dirty="0"/>
              <a:t>Streaming Sink</a:t>
            </a:r>
          </a:p>
          <a:p>
            <a:r>
              <a:rPr lang="en-US" dirty="0"/>
              <a:t>Streaming Query</a:t>
            </a:r>
          </a:p>
          <a:p>
            <a:r>
              <a:rPr lang="en-US" dirty="0"/>
              <a:t>StreamingQueryManager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8515" y="1825625"/>
            <a:ext cx="443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9668" y="1825625"/>
            <a:ext cx="5603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b="1" dirty="0"/>
              <a:t>Streaming Source</a:t>
            </a:r>
            <a:r>
              <a:rPr lang="en-US" dirty="0"/>
              <a:t> acts as a continuous stream of data for a streaming query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Defined using </a:t>
            </a:r>
            <a:r>
              <a:rPr lang="en-US" b="1" dirty="0"/>
              <a:t>format method </a:t>
            </a:r>
            <a:r>
              <a:rPr lang="en-US" dirty="0"/>
              <a:t>on </a:t>
            </a:r>
            <a:r>
              <a:rPr lang="en-US" dirty="0" err="1"/>
              <a:t>DataStreamReader</a:t>
            </a:r>
            <a:endParaRPr lang="en-US" dirty="0"/>
          </a:p>
          <a:p>
            <a:pPr marL="800100" lvl="1" indent="-342900" fontAlgn="base">
              <a:buFont typeface="Arial" charset="0"/>
              <a:buChar char="•"/>
            </a:pPr>
            <a:r>
              <a:rPr lang="en-US" dirty="0"/>
              <a:t>Uses </a:t>
            </a:r>
            <a:r>
              <a:rPr lang="en-US" b="1" dirty="0" err="1"/>
              <a:t>shortName</a:t>
            </a:r>
            <a:r>
              <a:rPr lang="en-US" dirty="0"/>
              <a:t> of a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FileStreamSource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TextSocketSource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KafkaSource</a:t>
            </a:r>
            <a:r>
              <a:rPr lang="en-US" dirty="0"/>
              <a:t> for Apache </a:t>
            </a:r>
            <a:r>
              <a:rPr lang="en-US" dirty="0" smtClean="0"/>
              <a:t>Kafka 0.10+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MemoryStream</a:t>
            </a:r>
            <a:r>
              <a:rPr lang="en-US" dirty="0" smtClean="0"/>
              <a:t> for unit tests</a:t>
            </a:r>
            <a:r>
              <a:rPr lang="en-US" dirty="0"/>
              <a:t>, </a:t>
            </a:r>
            <a:r>
              <a:rPr lang="en-US" dirty="0" err="1"/>
              <a:t>PoCs</a:t>
            </a:r>
            <a:r>
              <a:rPr lang="en-US" dirty="0"/>
              <a:t>, tutorials and debugging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9668" y="42782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lines = spark \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readStream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.format(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"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kafka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"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 \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.option(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"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kafka.bootstrap.servers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"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bootstrapServers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 \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.option(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subscribeType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topics) \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/>
              <a:t>    .load()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4191" cy="4351338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</a:p>
          <a:p>
            <a:r>
              <a:rPr lang="en-US" dirty="0" err="1" smtClean="0"/>
              <a:t>DataStreamReader</a:t>
            </a:r>
            <a:endParaRPr lang="en-US" dirty="0"/>
          </a:p>
          <a:p>
            <a:r>
              <a:rPr lang="en-US" dirty="0"/>
              <a:t>DataStreamWriter</a:t>
            </a:r>
          </a:p>
          <a:p>
            <a:r>
              <a:rPr lang="en-US" dirty="0"/>
              <a:t>Streaming Source</a:t>
            </a:r>
          </a:p>
          <a:p>
            <a:r>
              <a:rPr lang="en-US" b="1" dirty="0"/>
              <a:t>Streaming Sink</a:t>
            </a:r>
          </a:p>
          <a:p>
            <a:r>
              <a:rPr lang="en-US" dirty="0"/>
              <a:t>Streaming Query</a:t>
            </a:r>
          </a:p>
          <a:p>
            <a:r>
              <a:rPr lang="en-US" dirty="0"/>
              <a:t>StreamingQueryManager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8515" y="1825625"/>
            <a:ext cx="443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9668" y="1825625"/>
            <a:ext cx="5603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b="1" dirty="0"/>
              <a:t>Streaming Sink</a:t>
            </a:r>
            <a:r>
              <a:rPr lang="en-US" dirty="0" smtClean="0"/>
              <a:t> represents an external storage to write streaming datasets to.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 smtClean="0"/>
              <a:t>Defined using </a:t>
            </a:r>
            <a:r>
              <a:rPr lang="en-US" b="1" dirty="0"/>
              <a:t>format</a:t>
            </a:r>
            <a:r>
              <a:rPr lang="en-US" dirty="0" smtClean="0"/>
              <a:t> method on </a:t>
            </a:r>
            <a:r>
              <a:rPr lang="en-US" b="1" dirty="0" err="1" smtClean="0"/>
              <a:t>DataStreamWriter</a:t>
            </a:r>
            <a:endParaRPr lang="en-US" b="1" dirty="0" smtClean="0"/>
          </a:p>
          <a:p>
            <a:pPr marL="800100" lvl="1" indent="-342900" fontAlgn="base">
              <a:buFont typeface="Arial" charset="0"/>
              <a:buChar char="•"/>
            </a:pPr>
            <a:r>
              <a:rPr lang="en-US" dirty="0" smtClean="0"/>
              <a:t>Uses</a:t>
            </a:r>
            <a:r>
              <a:rPr lang="en-US" dirty="0"/>
              <a:t> </a:t>
            </a:r>
            <a:r>
              <a:rPr lang="en-US" b="1" dirty="0" err="1"/>
              <a:t>shortName</a:t>
            </a:r>
            <a:r>
              <a:rPr lang="en-US" dirty="0"/>
              <a:t> of a sink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ConsoleSink</a:t>
            </a:r>
            <a:r>
              <a:rPr lang="en-US" dirty="0" smtClean="0"/>
              <a:t>, </a:t>
            </a:r>
            <a:r>
              <a:rPr lang="en-US" b="1" dirty="0" err="1"/>
              <a:t>FileStreamSink</a:t>
            </a:r>
            <a:r>
              <a:rPr lang="en-US" dirty="0" smtClean="0"/>
              <a:t> and </a:t>
            </a:r>
            <a:r>
              <a:rPr lang="en-US" b="1" dirty="0" err="1" smtClean="0"/>
              <a:t>ForeachSink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KafkaSink</a:t>
            </a:r>
            <a:r>
              <a:rPr lang="en-US" dirty="0" smtClean="0"/>
              <a:t> for Apache Kafka 0.10+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MemorySink</a:t>
            </a:r>
            <a:r>
              <a:rPr lang="en-US" dirty="0" smtClean="0"/>
              <a:t> for unit tests, tutorials and debugging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9668" y="42782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query = </a:t>
            </a:r>
            <a:r>
              <a:rPr lang="en-US" dirty="0" err="1" smtClean="0"/>
              <a:t>wordCounts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writeStream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outputMode</a:t>
            </a:r>
            <a:r>
              <a:rPr lang="en-US" dirty="0" smtClean="0"/>
              <a:t>(</a:t>
            </a:r>
            <a:r>
              <a:rPr lang="en-US" b="1" dirty="0"/>
              <a:t>'complete'</a:t>
            </a:r>
            <a:r>
              <a:rPr lang="en-US" dirty="0" smtClean="0"/>
              <a:t>) \</a:t>
            </a:r>
            <a:br>
              <a:rPr lang="en-US" dirty="0" smtClean="0"/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.format(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'console'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 \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.start()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5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4191" cy="4351338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</a:p>
          <a:p>
            <a:r>
              <a:rPr lang="en-US" dirty="0" err="1" smtClean="0"/>
              <a:t>DataStreamReader</a:t>
            </a:r>
            <a:endParaRPr lang="en-US" dirty="0"/>
          </a:p>
          <a:p>
            <a:r>
              <a:rPr lang="en-US" dirty="0"/>
              <a:t>DataStreamWriter</a:t>
            </a:r>
          </a:p>
          <a:p>
            <a:r>
              <a:rPr lang="en-US" dirty="0"/>
              <a:t>Streaming Source</a:t>
            </a:r>
          </a:p>
          <a:p>
            <a:r>
              <a:rPr lang="en-US" dirty="0"/>
              <a:t>Streaming Sink</a:t>
            </a:r>
          </a:p>
          <a:p>
            <a:r>
              <a:rPr lang="en-US" b="1" dirty="0"/>
              <a:t>Streaming Query</a:t>
            </a:r>
          </a:p>
          <a:p>
            <a:r>
              <a:rPr lang="en-US" dirty="0"/>
              <a:t>StreamingQueryManager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8515" y="1825625"/>
            <a:ext cx="443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9668" y="1825625"/>
            <a:ext cx="5603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b="1" dirty="0" err="1"/>
              <a:t>StreamingQuery</a:t>
            </a:r>
            <a:r>
              <a:rPr lang="en-US" dirty="0" smtClean="0"/>
              <a:t> represents a streaming query </a:t>
            </a:r>
          </a:p>
          <a:p>
            <a:pPr fontAlgn="base"/>
            <a:r>
              <a:rPr lang="en-US" dirty="0" smtClean="0"/>
              <a:t>import </a:t>
            </a:r>
            <a:r>
              <a:rPr lang="en-US" dirty="0" err="1" smtClean="0"/>
              <a:t>org</a:t>
            </a:r>
            <a:r>
              <a:rPr lang="en-US" dirty="0" err="1"/>
              <a:t>.apache.spark.sql.streaming.StreamingQuery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query: </a:t>
            </a:r>
            <a:r>
              <a:rPr lang="en-US" dirty="0" err="1" smtClean="0"/>
              <a:t>StreamingQuery</a:t>
            </a:r>
            <a:r>
              <a:rPr lang="en-US" dirty="0" smtClean="0"/>
              <a:t> = </a:t>
            </a:r>
            <a:r>
              <a:rPr lang="en-US" dirty="0" err="1" smtClean="0"/>
              <a:t>counter</a:t>
            </a:r>
            <a:r>
              <a:rPr lang="en-US" dirty="0" err="1"/>
              <a:t>.writeStream.start</a:t>
            </a:r>
            <a:r>
              <a:rPr lang="en-US" dirty="0" smtClean="0"/>
              <a:t> 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b="1" dirty="0" smtClean="0"/>
              <a:t>id</a:t>
            </a:r>
            <a:r>
              <a:rPr lang="en-US" dirty="0" smtClean="0"/>
              <a:t> is the unique id of a query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b="1" dirty="0" err="1" smtClean="0"/>
              <a:t>runId</a:t>
            </a:r>
            <a:r>
              <a:rPr lang="en-US" dirty="0" smtClean="0"/>
              <a:t> is the unique id of the run of a query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dirty="0" smtClean="0"/>
              <a:t>Use </a:t>
            </a:r>
            <a:r>
              <a:rPr lang="en-US" b="1" dirty="0" err="1"/>
              <a:t>awaitTermination</a:t>
            </a:r>
            <a:r>
              <a:rPr lang="en-US" dirty="0" smtClean="0"/>
              <a:t> to wait for the termination of a query, either by </a:t>
            </a:r>
            <a:r>
              <a:rPr lang="en-US" b="1" dirty="0" err="1"/>
              <a:t>query.stop</a:t>
            </a:r>
            <a:r>
              <a:rPr lang="en-US" dirty="0" smtClean="0"/>
              <a:t> or by an exception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dirty="0" smtClean="0"/>
              <a:t>Use </a:t>
            </a:r>
            <a:r>
              <a:rPr lang="en-US" b="1" dirty="0"/>
              <a:t>stop</a:t>
            </a:r>
            <a:r>
              <a:rPr lang="en-US" dirty="0" smtClean="0"/>
              <a:t> to stop execution of a query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16102" y="42688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query = </a:t>
            </a:r>
            <a:r>
              <a:rPr lang="en-US" dirty="0" err="1" smtClean="0"/>
              <a:t>wordCounts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writeStream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outputMode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'complete'</a:t>
            </a:r>
            <a:r>
              <a:rPr lang="en-US" dirty="0" smtClean="0"/>
              <a:t>) \</a:t>
            </a:r>
            <a:br>
              <a:rPr lang="en-US" dirty="0" smtClean="0"/>
            </a:br>
            <a:r>
              <a:rPr lang="en-US" dirty="0" smtClean="0"/>
              <a:t>    .format(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'console'</a:t>
            </a:r>
            <a:r>
              <a:rPr lang="en-US" dirty="0" smtClean="0"/>
              <a:t>) \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.start()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query.awaitTermination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5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4191" cy="4351338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</a:p>
          <a:p>
            <a:r>
              <a:rPr lang="en-US" dirty="0" err="1" smtClean="0"/>
              <a:t>DataStreamReader</a:t>
            </a:r>
            <a:endParaRPr lang="en-US" dirty="0"/>
          </a:p>
          <a:p>
            <a:r>
              <a:rPr lang="en-US" dirty="0"/>
              <a:t>DataStreamWriter</a:t>
            </a:r>
          </a:p>
          <a:p>
            <a:r>
              <a:rPr lang="en-US" dirty="0"/>
              <a:t>Streaming Source</a:t>
            </a:r>
          </a:p>
          <a:p>
            <a:r>
              <a:rPr lang="en-US" dirty="0"/>
              <a:t>Streaming Sink</a:t>
            </a:r>
          </a:p>
          <a:p>
            <a:r>
              <a:rPr lang="en-US" dirty="0"/>
              <a:t>Streaming Query</a:t>
            </a:r>
          </a:p>
          <a:p>
            <a:r>
              <a:rPr lang="en-US" b="1" dirty="0"/>
              <a:t>StreamingQueryManager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8515" y="1825625"/>
            <a:ext cx="443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9668" y="1825625"/>
            <a:ext cx="6284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StreamingQueryManager</a:t>
            </a:r>
            <a:r>
              <a:rPr lang="en-US" dirty="0"/>
              <a:t> is the management interface for streaming queries in a single SparkSession.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StreamingQueryManager manages streaming queries and allows for: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Getting all active structured queries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Getting a structured query by </a:t>
            </a:r>
            <a:r>
              <a:rPr lang="en-US" dirty="0" smtClean="0"/>
              <a:t>id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Waiting for any streaming query to be terminated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Registering or de-registering </a:t>
            </a:r>
            <a:r>
              <a:rPr lang="en-US" dirty="0" err="1"/>
              <a:t>StreamingQueryListeners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StreamingQueryManager is </a:t>
            </a:r>
            <a:r>
              <a:rPr lang="en-US" dirty="0" smtClean="0"/>
              <a:t>available using SparkSession and streams property.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57736" y="50541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spark = SparkSession \</a:t>
            </a:r>
            <a:br>
              <a:rPr lang="en-US" dirty="0" smtClean="0"/>
            </a:br>
            <a:r>
              <a:rPr lang="en-US" dirty="0" smtClean="0"/>
              <a:t>    .builder \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appName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StructuredKafkaWordCount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/>
              <a:t>) \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config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spark.ui.port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"44040" </a:t>
            </a:r>
            <a:r>
              <a:rPr lang="en-US" dirty="0" smtClean="0"/>
              <a:t>) \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getOrCreate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618</Words>
  <Application>Microsoft Macintosh PowerPoint</Application>
  <PresentationFormat>Widescreen</PresentationFormat>
  <Paragraphs>213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Lesson 2</vt:lpstr>
      <vt:lpstr>let's remember what was on the previous lesson</vt:lpstr>
      <vt:lpstr>Structured Steaming</vt:lpstr>
      <vt:lpstr>Stream Reader </vt:lpstr>
      <vt:lpstr>Stream Writer</vt:lpstr>
      <vt:lpstr>Source</vt:lpstr>
      <vt:lpstr>Sink</vt:lpstr>
      <vt:lpstr>Query</vt:lpstr>
      <vt:lpstr>Query Manager</vt:lpstr>
      <vt:lpstr>Demo</vt:lpstr>
      <vt:lpstr>Exercise </vt:lpstr>
      <vt:lpstr>Complex Structured Streaming </vt:lpstr>
      <vt:lpstr>Event Time</vt:lpstr>
      <vt:lpstr>Event Time Aggregations</vt:lpstr>
      <vt:lpstr>Stateful Processing for Aggregations</vt:lpstr>
      <vt:lpstr>Automatically handles Late Data</vt:lpstr>
      <vt:lpstr>Demo</vt:lpstr>
      <vt:lpstr>Watermarking</vt:lpstr>
      <vt:lpstr>Watermarking</vt:lpstr>
      <vt:lpstr>Watermarking</vt:lpstr>
      <vt:lpstr>Watermarking</vt:lpstr>
      <vt:lpstr>Watermarking</vt:lpstr>
      <vt:lpstr>Clean separation of concerns</vt:lpstr>
      <vt:lpstr>Other Interesting Operations</vt:lpstr>
      <vt:lpstr>Monitoring Streaming Queries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Philip Goldman</dc:creator>
  <cp:lastModifiedBy>Philip Goldman</cp:lastModifiedBy>
  <cp:revision>9</cp:revision>
  <dcterms:created xsi:type="dcterms:W3CDTF">2018-05-22T07:02:49Z</dcterms:created>
  <dcterms:modified xsi:type="dcterms:W3CDTF">2018-05-22T08:16:23Z</dcterms:modified>
</cp:coreProperties>
</file>