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4" r:id="rId3"/>
    <p:sldId id="262" r:id="rId4"/>
    <p:sldId id="263" r:id="rId5"/>
    <p:sldId id="308" r:id="rId6"/>
    <p:sldId id="292" r:id="rId7"/>
    <p:sldId id="309" r:id="rId8"/>
    <p:sldId id="264" r:id="rId9"/>
    <p:sldId id="265" r:id="rId10"/>
    <p:sldId id="266" r:id="rId11"/>
    <p:sldId id="267" r:id="rId12"/>
    <p:sldId id="268" r:id="rId13"/>
    <p:sldId id="269" r:id="rId14"/>
    <p:sldId id="270" r:id="rId16"/>
    <p:sldId id="271" r:id="rId17"/>
    <p:sldId id="257" r:id="rId18"/>
    <p:sldId id="258" r:id="rId19"/>
    <p:sldId id="259" r:id="rId20"/>
    <p:sldId id="260" r:id="rId21"/>
    <p:sldId id="261" r:id="rId22"/>
    <p:sldId id="273" r:id="rId23"/>
    <p:sldId id="27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3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86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75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7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8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6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0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7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9730" y="222250"/>
            <a:ext cx="7590155" cy="761365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17525" y="1292225"/>
            <a:ext cx="1036256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1. Visits</a:t>
            </a:r>
            <a:endParaRPr lang="en-US" altLang="zh-CN" sz="4400"/>
          </a:p>
          <a:p>
            <a:endParaRPr lang="en-US" altLang="zh-CN" sz="4400"/>
          </a:p>
          <a:p>
            <a:r>
              <a:rPr lang="en-US" altLang="zh-CN" sz="4400"/>
              <a:t>2. Summary of drugs/operations/lasers</a:t>
            </a:r>
            <a:endParaRPr lang="en-US" altLang="zh-CN" sz="4400"/>
          </a:p>
          <a:p>
            <a:endParaRPr lang="en-US" altLang="zh-CN" sz="4400"/>
          </a:p>
          <a:p>
            <a:r>
              <a:rPr lang="en-US" altLang="zh-CN" sz="4400"/>
              <a:t>3. Costs</a:t>
            </a:r>
            <a:endParaRPr lang="en-US" altLang="zh-CN" sz="4400"/>
          </a:p>
          <a:p>
            <a:endParaRPr lang="en-US" altLang="zh-CN" sz="4400"/>
          </a:p>
          <a:p>
            <a:r>
              <a:rPr lang="en-US" altLang="zh-CN" sz="4400"/>
              <a:t>4. Verfication</a:t>
            </a:r>
            <a:endParaRPr lang="en-US" altLang="zh-CN" sz="4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49555" y="14605"/>
            <a:ext cx="7103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Drugs - 23 types, patients </a:t>
            </a:r>
            <a:r>
              <a:rPr lang="en-US" altLang="zh-CN" sz="2800" b="1">
                <a:sym typeface="+mn-ea"/>
              </a:rPr>
              <a:t>&gt;=180</a:t>
            </a:r>
            <a:r>
              <a:rPr lang="en-US" altLang="zh-CN" sz="2800" b="1"/>
              <a:t> only</a:t>
            </a:r>
            <a:endParaRPr lang="en-US" altLang="zh-CN" sz="2800" b="1"/>
          </a:p>
        </p:txBody>
      </p:sp>
      <p:pic>
        <p:nvPicPr>
          <p:cNvPr id="100" name="内容占位符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930" y="873125"/>
            <a:ext cx="5847080" cy="575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内容占位符 10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0600" y="873125"/>
            <a:ext cx="5811520" cy="50203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0" y="14605"/>
            <a:ext cx="6106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Operations(1/2) - all 96 types</a:t>
            </a:r>
            <a:endParaRPr lang="en-US" altLang="zh-CN" sz="2800" b="1"/>
          </a:p>
        </p:txBody>
      </p:sp>
      <p:pic>
        <p:nvPicPr>
          <p:cNvPr id="112" name="内容占位符 11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03315" y="1442720"/>
            <a:ext cx="5614670" cy="3829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内容占位符 11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5875" y="1392555"/>
            <a:ext cx="5572125" cy="49079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100" name="内容占位符 99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26505" y="1533525"/>
            <a:ext cx="5375275" cy="36664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内容占位符 10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5595" y="1398270"/>
            <a:ext cx="5532120" cy="4872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0" y="110490"/>
            <a:ext cx="585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ym typeface="+mn-ea"/>
              </a:rPr>
              <a:t>Operations(2/2) - </a:t>
            </a:r>
            <a:r>
              <a:rPr lang="en-US" altLang="zh-CN" sz="2800" b="1"/>
              <a:t>selected 8 types</a:t>
            </a:r>
            <a:endParaRPr lang="en-US" altLang="zh-CN" sz="2800" b="1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0"/>
            <a:ext cx="5856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Lasers - selected 9 types</a:t>
            </a:r>
            <a:endParaRPr lang="en-US" altLang="zh-CN" sz="2800" b="1"/>
          </a:p>
        </p:txBody>
      </p:sp>
      <p:pic>
        <p:nvPicPr>
          <p:cNvPr id="100" name="内容占位符 99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92900" y="2176145"/>
            <a:ext cx="5177155" cy="3531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内容占位符 100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120" y="2242820"/>
            <a:ext cx="5176520" cy="44094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zh-CN"/>
              <a:t>3. Costs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950" y="43250"/>
            <a:ext cx="10969200" cy="705600"/>
          </a:xfrm>
        </p:spPr>
        <p:txBody>
          <a:bodyPr/>
          <a:p>
            <a:r>
              <a:rPr lang="en-US" altLang="zh-CN"/>
              <a:t>Total Costs - Drugs(pateints &gt;=180)</a:t>
            </a:r>
            <a:endParaRPr lang="en-US" altLang="zh-CN"/>
          </a:p>
        </p:txBody>
      </p:sp>
      <p:pic>
        <p:nvPicPr>
          <p:cNvPr id="111" name="内容占位符 1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95" y="988695"/>
            <a:ext cx="8752840" cy="582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9419590" y="1171575"/>
            <a:ext cx="2691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Overall Cost of Drugs(2009-2019) = HKD 324,402,088 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595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Total Costs - </a:t>
            </a:r>
            <a:r>
              <a:rPr lang="en-US" altLang="zh-CN"/>
              <a:t>Operations</a:t>
            </a:r>
            <a:endParaRPr lang="en-US" altLang="zh-CN"/>
          </a:p>
        </p:txBody>
      </p:sp>
      <p:pic>
        <p:nvPicPr>
          <p:cNvPr id="110" name="内容占位符 1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80" y="887095"/>
            <a:ext cx="8595360" cy="572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8993505" y="1116330"/>
            <a:ext cx="28454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Overall Cost of Operations(2009-2019) = </a:t>
            </a:r>
            <a:endParaRPr lang="en-US" altLang="zh-CN" dirty="0"/>
          </a:p>
          <a:p>
            <a:r>
              <a:rPr lang="en-US" altLang="zh-CN" dirty="0"/>
              <a:t>HKD 564,163,850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90" y="7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Total Costs - </a:t>
            </a:r>
            <a:r>
              <a:rPr lang="en-US" altLang="zh-CN"/>
              <a:t>Lasers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733155" y="1221740"/>
            <a:ext cx="3049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/>
              <a:t>Overall Cost of Lasers(2009-2019) = </a:t>
            </a:r>
            <a:endParaRPr lang="en-US" altLang="zh-CN" dirty="0"/>
          </a:p>
          <a:p>
            <a:r>
              <a:rPr lang="en-US" altLang="zh-CN" dirty="0"/>
              <a:t>HKD 61,197,970 </a:t>
            </a:r>
            <a:endParaRPr lang="en-US" altLang="zh-CN" dirty="0"/>
          </a:p>
        </p:txBody>
      </p:sp>
      <p:pic>
        <p:nvPicPr>
          <p:cNvPr id="102" name="内容占位符 1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" y="1008380"/>
            <a:ext cx="8114665" cy="53473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110" y="54680"/>
            <a:ext cx="10969200" cy="705600"/>
          </a:xfrm>
        </p:spPr>
        <p:txBody>
          <a:bodyPr/>
          <a:p>
            <a:r>
              <a:rPr lang="en-US" altLang="zh-CN"/>
              <a:t>Total Costs - Overall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17805" y="895985"/>
            <a:ext cx="52698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en-US" altLang="zh-CN" dirty="0"/>
              <a:t>Overall Cost of </a:t>
            </a:r>
            <a:r>
              <a:rPr lang="en-US" altLang="zh-CN" dirty="0" err="1"/>
              <a:t>Drugs+Operations</a:t>
            </a:r>
            <a:r>
              <a:rPr lang="en-US" altLang="zh-CN" dirty="0"/>
              <a:t> = </a:t>
            </a:r>
            <a:endParaRPr lang="en-US" altLang="zh-CN" dirty="0"/>
          </a:p>
          <a:p>
            <a:r>
              <a:rPr lang="en-US" dirty="0"/>
              <a:t>HKD 888,565,938 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835612" y="910608"/>
            <a:ext cx="5650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Overall Cost of </a:t>
            </a:r>
            <a:r>
              <a:rPr lang="en-US" altLang="zh-CN" dirty="0" err="1"/>
              <a:t>Drugs+Operations+Lasers</a:t>
            </a:r>
            <a:r>
              <a:rPr lang="en-US" altLang="zh-CN" dirty="0"/>
              <a:t> =</a:t>
            </a:r>
            <a:endParaRPr lang="en-US" altLang="zh-CN" dirty="0"/>
          </a:p>
          <a:p>
            <a:r>
              <a:rPr lang="en-US" altLang="zh-CN" dirty="0"/>
              <a:t>HKD 3,774,408,398</a:t>
            </a:r>
            <a:endParaRPr lang="en-US" altLang="zh-CN" dirty="0"/>
          </a:p>
        </p:txBody>
      </p:sp>
      <p:pic>
        <p:nvPicPr>
          <p:cNvPr id="8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15" y="2108200"/>
            <a:ext cx="5675630" cy="3349625"/>
          </a:xfrm>
          <a:prstGeom prst="rect">
            <a:avLst/>
          </a:prstGeom>
        </p:spPr>
      </p:pic>
      <p:pic>
        <p:nvPicPr>
          <p:cNvPr id="10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107565"/>
            <a:ext cx="5676900" cy="3350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110" y="54680"/>
            <a:ext cx="10969200" cy="705600"/>
          </a:xfrm>
        </p:spPr>
        <p:txBody>
          <a:bodyPr/>
          <a:p>
            <a:r>
              <a:rPr lang="en-US" altLang="zh-CN"/>
              <a:t>Association between costs and incomes:</a:t>
            </a:r>
            <a:endParaRPr lang="en-US" altLang="zh-C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5070" y="1752600"/>
            <a:ext cx="5582920" cy="3556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" y="1752600"/>
            <a:ext cx="5582920" cy="3556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1. Visits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1575" y="2976950"/>
            <a:ext cx="10969200" cy="705600"/>
          </a:xfrm>
        </p:spPr>
        <p:txBody>
          <a:bodyPr>
            <a:noAutofit/>
          </a:bodyPr>
          <a:p>
            <a:pPr algn="ctr"/>
            <a:r>
              <a:rPr lang="en-US" altLang="zh-CN" sz="4400"/>
              <a:t>4. Verfication</a:t>
            </a:r>
            <a:endParaRPr lang="en-US" altLang="zh-CN" sz="44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5950" y="59760"/>
            <a:ext cx="10969200" cy="705600"/>
          </a:xfrm>
        </p:spPr>
        <p:txBody>
          <a:bodyPr/>
          <a:p>
            <a:r>
              <a:rPr lang="en-US" altLang="zh-CN"/>
              <a:t>Data Verfication</a:t>
            </a:r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/>
        </p:nvSpPr>
        <p:spPr>
          <a:xfrm>
            <a:off x="1601470" y="2000885"/>
            <a:ext cx="466344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None/>
            </a:pPr>
            <a:r>
              <a:rPr lang="en-US" altLang="zh-CN" sz="1800" b="0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Glaucoma vs. Others</a:t>
            </a:r>
            <a:endParaRPr lang="en-US" altLang="zh-CN" sz="1800" b="0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6884670" y="1962785"/>
            <a:ext cx="466344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1800" b="0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Glaucoma/PAC/OHT vs. No Glaucoma</a:t>
            </a:r>
            <a:endParaRPr lang="en-US" altLang="zh-CN" sz="1800" b="0" spc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6575" y="6078220"/>
            <a:ext cx="10623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Finding: AUC is closer to 0.5, which means there is no better criteria in [180: 366] for distinguishing galucoma and others.  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35195" y="396875"/>
            <a:ext cx="57327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All data were randomly selected from &gt;=180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4975" y="875665"/>
            <a:ext cx="71761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&gt;=180 as threshold: 1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265(92.7%) Glaucoma/OHT/PAC out of 286;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	    2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208(72.7%) Glaucoma out of 286;</a:t>
            </a:r>
            <a:endParaRPr lang="en-US" altLang="zh-CN">
              <a:sym typeface="+mn-ea"/>
            </a:endParaRPr>
          </a:p>
        </p:txBody>
      </p:sp>
      <p:pic>
        <p:nvPicPr>
          <p:cNvPr id="114" name="内容占位符 11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5490" y="2579370"/>
            <a:ext cx="4902200" cy="3327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" name="内容占位符 11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3190" y="2579370"/>
            <a:ext cx="4902200" cy="3327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851275" y="1565275"/>
            <a:ext cx="188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154016</a:t>
            </a:r>
            <a:r>
              <a:rPr lang="en-US"/>
              <a:t> </a:t>
            </a:r>
            <a:r>
              <a:rPr lang="en-US" altLang="zh-CN"/>
              <a:t>in total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4130" y="102870"/>
            <a:ext cx="60007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(1/4) </a:t>
            </a:r>
            <a:r>
              <a:rPr lang="en-US" sz="2800" b="1"/>
              <a:t>- All Combined files (drugs/operations/lasers/diagonse)</a:t>
            </a:r>
            <a:endParaRPr lang="en-US" sz="2800" b="1"/>
          </a:p>
        </p:txBody>
      </p:sp>
      <p:pic>
        <p:nvPicPr>
          <p:cNvPr id="104" name="内容占位符 10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330" y="2067560"/>
            <a:ext cx="517715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内容占位符 10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595" y="2110105"/>
            <a:ext cx="5176520" cy="35299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9860" y="152400"/>
            <a:ext cx="7625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All Combined files (drugs/operations/lasers/diagonse) in </a:t>
            </a:r>
            <a:r>
              <a:rPr lang="en-US" b="1">
                <a:solidFill>
                  <a:srgbClr val="FF0000"/>
                </a:solidFill>
                <a:sym typeface="+mn-ea"/>
              </a:rPr>
              <a:t>HKWC only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6" name="内容占位符 10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330" y="2052955"/>
            <a:ext cx="5177155" cy="3644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内容占位符 10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595" y="2095500"/>
            <a:ext cx="5176520" cy="355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4241800" y="13525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14201</a:t>
            </a:r>
            <a:r>
              <a:rPr lang="en-US" altLang="zh-CN"/>
              <a:t> in total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4130" y="102870"/>
            <a:ext cx="114744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(2/4) </a:t>
            </a:r>
            <a:r>
              <a:rPr lang="en-US" sz="2800" b="1"/>
              <a:t>- All Combined files (drugs&gt;=</a:t>
            </a:r>
            <a:r>
              <a:rPr lang="en-US" altLang="zh-CN" sz="2800" b="1"/>
              <a:t>180</a:t>
            </a:r>
            <a:r>
              <a:rPr lang="en-US" sz="2800" b="1"/>
              <a:t>/operations/lasers/diagonse)</a:t>
            </a:r>
            <a:endParaRPr lang="en-US" sz="2800" b="1"/>
          </a:p>
        </p:txBody>
      </p:sp>
      <p:pic>
        <p:nvPicPr>
          <p:cNvPr id="102" name="内容占位符 101"/>
          <p:cNvPicPr>
            <a:picLocks noChangeAspect="1"/>
          </p:cNvPicPr>
          <p:nvPr>
            <p:ph sz="half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067560"/>
            <a:ext cx="5177155" cy="36144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内容占位符 10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1595" y="2110105"/>
            <a:ext cx="5176520" cy="35299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3245485" y="141605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114904</a:t>
            </a:r>
            <a:r>
              <a:rPr lang="en-US" altLang="zh-CN"/>
              <a:t> in </a:t>
            </a:r>
            <a:r>
              <a:rPr lang="en-US" altLang="zh-CN"/>
              <a:t>total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9860" y="152400"/>
            <a:ext cx="8272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>
                <a:sym typeface="+mn-ea"/>
              </a:rPr>
              <a:t>All Combined files (drugs&gt;=180/operations/lasers/diagonse) in </a:t>
            </a:r>
            <a:r>
              <a:rPr lang="en-US" b="1">
                <a:solidFill>
                  <a:srgbClr val="FF0000"/>
                </a:solidFill>
                <a:sym typeface="+mn-ea"/>
              </a:rPr>
              <a:t>HKWC only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pic>
        <p:nvPicPr>
          <p:cNvPr id="108" name="内容占位符 10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8330" y="2052955"/>
            <a:ext cx="5177155" cy="3644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内容占位符 10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1595" y="2095500"/>
            <a:ext cx="5176520" cy="3559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784600" y="14605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10323</a:t>
            </a:r>
            <a:r>
              <a:rPr lang="en-US" altLang="zh-CN"/>
              <a:t> in total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0650" y="2068195"/>
            <a:ext cx="5664835" cy="3954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1440" y="1574165"/>
            <a:ext cx="18840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126257</a:t>
            </a:r>
            <a:r>
              <a:rPr lang="en-US"/>
              <a:t> </a:t>
            </a:r>
            <a:r>
              <a:rPr lang="en-US" altLang="zh-CN"/>
              <a:t>in total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4130" y="102870"/>
            <a:ext cx="60007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(3/4) </a:t>
            </a:r>
            <a:r>
              <a:rPr lang="en-US" sz="2800" b="1"/>
              <a:t>- Use drug excels only</a:t>
            </a:r>
            <a:endParaRPr lang="en-US" sz="28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330" y="2068195"/>
            <a:ext cx="5687060" cy="37928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13805" y="1800860"/>
            <a:ext cx="5716905" cy="38125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130" y="102870"/>
            <a:ext cx="8115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/>
              <a:t>Visits</a:t>
            </a:r>
            <a:r>
              <a:rPr lang="en-US" sz="2800" b="1">
                <a:sym typeface="+mn-ea"/>
              </a:rPr>
              <a:t>(4/4) </a:t>
            </a:r>
            <a:r>
              <a:rPr lang="en-US" sz="2800" b="1"/>
              <a:t>- Use drug excels only (&gt;=180)</a:t>
            </a:r>
            <a:endParaRPr lang="en-US" sz="2800" b="1"/>
          </a:p>
        </p:txBody>
      </p:sp>
      <p:pic>
        <p:nvPicPr>
          <p:cNvPr id="3" name="内容占位符 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7805" y="1816735"/>
            <a:ext cx="5612765" cy="3796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89730" y="1448435"/>
            <a:ext cx="1640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80059</a:t>
            </a:r>
            <a:r>
              <a:rPr lang="en-US" altLang="zh-CN"/>
              <a:t> in total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2. Summary of Drugs/Operations/Lasers 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7.xml><?xml version="1.0" encoding="utf-8"?>
<p:tagLst xmlns:p="http://schemas.openxmlformats.org/presentationml/2006/main">
  <p:tag name="KSO_WM_UNIT_PLACING_PICTURE_USER_VIEWPORT" val="{&quot;height&quot;:7495,&quot;width&quot;:10733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6.xml><?xml version="1.0" encoding="utf-8"?>
<p:tagLst xmlns:p="http://schemas.openxmlformats.org/presentationml/2006/main">
  <p:tag name="KSO_WM_UNIT_PLACING_PICTURE_USER_VIEWPORT" val="{&quot;height&quot;:5561,&quot;width&quot;:8152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86.xml><?xml version="1.0" encoding="utf-8"?>
<p:tagLst xmlns:p="http://schemas.openxmlformats.org/presentationml/2006/main">
  <p:tag name="KSO_DOCER_TEMPLATE_OPEN_ONCE_MARK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演示</Application>
  <PresentationFormat>宽屏</PresentationFormat>
  <Paragraphs>87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Content</vt:lpstr>
      <vt:lpstr>1. Visits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Summary of Drugs/Operations/Lasers </vt:lpstr>
      <vt:lpstr>PowerPoint 演示文稿</vt:lpstr>
      <vt:lpstr>PowerPoint 演示文稿</vt:lpstr>
      <vt:lpstr>PowerPoint 演示文稿</vt:lpstr>
      <vt:lpstr>PowerPoint 演示文稿</vt:lpstr>
      <vt:lpstr>3. Costs</vt:lpstr>
      <vt:lpstr>Total Costs - Drugs(pateints &gt;=180)</vt:lpstr>
      <vt:lpstr>Total Costs - Operations</vt:lpstr>
      <vt:lpstr>Total Costs - Lasers</vt:lpstr>
      <vt:lpstr>Total Costs - Overall</vt:lpstr>
      <vt:lpstr>Association between costs and incomes:</vt:lpstr>
      <vt:lpstr>4. Verfication</vt:lpstr>
      <vt:lpstr>Data Verfication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文档存本地丢失不负责</cp:lastModifiedBy>
  <cp:revision>190</cp:revision>
  <dcterms:created xsi:type="dcterms:W3CDTF">2019-06-19T02:08:00Z</dcterms:created>
  <dcterms:modified xsi:type="dcterms:W3CDTF">2022-04-01T08:02:14Z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A0299D32B2B94F4EB0F0B97A06D01852</vt:lpwstr>
  </property>
</Properties>
</file>