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18" r:id="rId2"/>
    <p:sldMasterId id="2147483809" r:id="rId3"/>
  </p:sldMasterIdLst>
  <p:notesMasterIdLst>
    <p:notesMasterId r:id="rId18"/>
  </p:notesMasterIdLst>
  <p:sldIdLst>
    <p:sldId id="460" r:id="rId4"/>
    <p:sldId id="467" r:id="rId5"/>
    <p:sldId id="462" r:id="rId6"/>
    <p:sldId id="476" r:id="rId7"/>
    <p:sldId id="473" r:id="rId8"/>
    <p:sldId id="468" r:id="rId9"/>
    <p:sldId id="469" r:id="rId10"/>
    <p:sldId id="470" r:id="rId11"/>
    <p:sldId id="466" r:id="rId12"/>
    <p:sldId id="471" r:id="rId13"/>
    <p:sldId id="464" r:id="rId14"/>
    <p:sldId id="474" r:id="rId15"/>
    <p:sldId id="475" r:id="rId16"/>
    <p:sldId id="472" r:id="rId17"/>
  </p:sldIdLst>
  <p:sldSz cx="24384000" cy="13716000"/>
  <p:notesSz cx="6858000" cy="9144000"/>
  <p:defaultTextStyle>
    <a:defPPr marL="0" marR="0" indent="0" algn="l" defTabSz="91404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16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033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547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042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551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065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599581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098" algn="ctr" defTabSz="8251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14665" userDrawn="1">
          <p15:clr>
            <a:srgbClr val="A4A3A4"/>
          </p15:clr>
        </p15:guide>
        <p15:guide id="3" pos="6297" userDrawn="1">
          <p15:clr>
            <a:srgbClr val="A4A3A4"/>
          </p15:clr>
        </p15:guide>
        <p15:guide id="4" orient="horz" pos="7881" userDrawn="1">
          <p15:clr>
            <a:srgbClr val="A4A3A4"/>
          </p15:clr>
        </p15:guide>
        <p15:guide id="5" orient="horz" pos="8244" userDrawn="1">
          <p15:clr>
            <a:srgbClr val="A4A3A4"/>
          </p15:clr>
        </p15:guide>
        <p15:guide id="6" orient="horz" pos="7722" userDrawn="1">
          <p15:clr>
            <a:srgbClr val="A4A3A4"/>
          </p15:clr>
        </p15:guide>
        <p15:guide id="7" pos="649" userDrawn="1">
          <p15:clr>
            <a:srgbClr val="A4A3A4"/>
          </p15:clr>
        </p15:guide>
        <p15:guide id="8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4BA"/>
    <a:srgbClr val="FF9900"/>
    <a:srgbClr val="00FF00"/>
    <a:srgbClr val="07657E"/>
    <a:srgbClr val="005E8C"/>
    <a:srgbClr val="F26A20"/>
    <a:srgbClr val="942092"/>
    <a:srgbClr val="FF40FF"/>
    <a:srgbClr val="00419F"/>
    <a:srgbClr val="9D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2"/>
    <p:restoredTop sz="94014"/>
  </p:normalViewPr>
  <p:slideViewPr>
    <p:cSldViewPr snapToGrid="0" snapToObjects="1">
      <p:cViewPr varScale="1">
        <p:scale>
          <a:sx n="78" d="100"/>
          <a:sy n="78" d="100"/>
        </p:scale>
        <p:origin x="964" y="64"/>
      </p:cViewPr>
      <p:guideLst>
        <p:guide orient="horz" pos="3367"/>
        <p:guide pos="14665"/>
        <p:guide pos="6297"/>
        <p:guide orient="horz" pos="7881"/>
        <p:guide orient="horz" pos="8244"/>
        <p:guide orient="horz" pos="7722"/>
        <p:guide pos="649"/>
        <p:guide orient="horz" pos="4320"/>
      </p:guideLst>
    </p:cSldViewPr>
  </p:slideViewPr>
  <p:outlineViewPr>
    <p:cViewPr>
      <p:scale>
        <a:sx n="33" d="100"/>
        <a:sy n="33" d="100"/>
      </p:scale>
      <p:origin x="0" y="-1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5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126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1pPr>
    <a:lvl2pPr indent="228516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033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547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042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551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065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599581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098" defTabSz="457033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6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0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00A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3984170"/>
            <a:ext cx="11359978" cy="29627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96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&amp; Subtitle">
    <p:bg>
      <p:bgPr>
        <a:solidFill>
          <a:srgbClr val="844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9077500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&amp; Subtitle">
    <p:bg>
      <p:bgPr>
        <a:solidFill>
          <a:srgbClr val="EE35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36439826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6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202466043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- Top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06725062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333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bg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dirty="0"/>
              <a:t>Body Level One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Subtitle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51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Subtitle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6970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Subtitle">
    <p:bg>
      <p:bgPr>
        <a:solidFill>
          <a:srgbClr val="EE35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/>
          <p:nvPr userDrawn="1"/>
        </p:nvSpPr>
        <p:spPr>
          <a:xfrm>
            <a:off x="4310742" y="-2188030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5270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- Top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110991" y="-1953569"/>
            <a:ext cx="2013941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380228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44B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67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&amp; Subtitle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32387785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Subtitle">
    <p:bg>
      <p:bgPr>
        <a:solidFill>
          <a:srgbClr val="59C3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30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Top">
    <p:bg>
      <p:bgPr>
        <a:solidFill>
          <a:srgbClr val="F26A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625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Subtitle">
    <p:bg>
      <p:bgPr>
        <a:solidFill>
          <a:srgbClr val="BCC3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957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570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008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0" y="-4212773"/>
            <a:ext cx="1864723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50600"/>
            <a:ext cx="24384000" cy="2565400"/>
          </a:xfrm>
          <a:custGeom>
            <a:avLst/>
            <a:gdLst>
              <a:gd name="connsiteX0" fmla="*/ 0 w 24384000"/>
              <a:gd name="connsiteY0" fmla="*/ 0 h 4699000"/>
              <a:gd name="connsiteX1" fmla="*/ 24384000 w 24384000"/>
              <a:gd name="connsiteY1" fmla="*/ 0 h 4699000"/>
              <a:gd name="connsiteX2" fmla="*/ 24384000 w 24384000"/>
              <a:gd name="connsiteY2" fmla="*/ 4699000 h 4699000"/>
              <a:gd name="connsiteX3" fmla="*/ 0 w 24384000"/>
              <a:gd name="connsiteY3" fmla="*/ 4699000 h 4699000"/>
              <a:gd name="connsiteX4" fmla="*/ 0 w 24384000"/>
              <a:gd name="connsiteY4" fmla="*/ 0 h 4699000"/>
              <a:gd name="connsiteX0" fmla="*/ 0 w 24409400"/>
              <a:gd name="connsiteY0" fmla="*/ 0 h 4699000"/>
              <a:gd name="connsiteX1" fmla="*/ 24409400 w 24409400"/>
              <a:gd name="connsiteY1" fmla="*/ 2641600 h 4699000"/>
              <a:gd name="connsiteX2" fmla="*/ 24384000 w 24409400"/>
              <a:gd name="connsiteY2" fmla="*/ 4699000 h 4699000"/>
              <a:gd name="connsiteX3" fmla="*/ 0 w 24409400"/>
              <a:gd name="connsiteY3" fmla="*/ 4699000 h 4699000"/>
              <a:gd name="connsiteX4" fmla="*/ 0 w 24409400"/>
              <a:gd name="connsiteY4" fmla="*/ 0 h 4699000"/>
              <a:gd name="connsiteX0" fmla="*/ 0 w 24409400"/>
              <a:gd name="connsiteY0" fmla="*/ 0 h 2565400"/>
              <a:gd name="connsiteX1" fmla="*/ 24409400 w 24409400"/>
              <a:gd name="connsiteY1" fmla="*/ 508000 h 2565400"/>
              <a:gd name="connsiteX2" fmla="*/ 24384000 w 24409400"/>
              <a:gd name="connsiteY2" fmla="*/ 2565400 h 2565400"/>
              <a:gd name="connsiteX3" fmla="*/ 0 w 24409400"/>
              <a:gd name="connsiteY3" fmla="*/ 2565400 h 2565400"/>
              <a:gd name="connsiteX4" fmla="*/ 0 w 24409400"/>
              <a:gd name="connsiteY4" fmla="*/ 0 h 2565400"/>
              <a:gd name="connsiteX0" fmla="*/ 0 w 24384000"/>
              <a:gd name="connsiteY0" fmla="*/ 0 h 2565400"/>
              <a:gd name="connsiteX1" fmla="*/ 24333200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4000"/>
              <a:gd name="connsiteY0" fmla="*/ 0 h 2565400"/>
              <a:gd name="connsiteX1" fmla="*/ 24374389 w 24384000"/>
              <a:gd name="connsiteY1" fmla="*/ 127000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  <a:gd name="connsiteX0" fmla="*/ 0 w 24387758"/>
              <a:gd name="connsiteY0" fmla="*/ 0 h 2565400"/>
              <a:gd name="connsiteX1" fmla="*/ 24387088 w 24387758"/>
              <a:gd name="connsiteY1" fmla="*/ 1333500 h 2565400"/>
              <a:gd name="connsiteX2" fmla="*/ 24384000 w 24387758"/>
              <a:gd name="connsiteY2" fmla="*/ 2565400 h 2565400"/>
              <a:gd name="connsiteX3" fmla="*/ 0 w 24387758"/>
              <a:gd name="connsiteY3" fmla="*/ 2565400 h 2565400"/>
              <a:gd name="connsiteX4" fmla="*/ 0 w 24387758"/>
              <a:gd name="connsiteY4" fmla="*/ 0 h 2565400"/>
              <a:gd name="connsiteX0" fmla="*/ 0 w 24384000"/>
              <a:gd name="connsiteY0" fmla="*/ 0 h 2565400"/>
              <a:gd name="connsiteX1" fmla="*/ 24374388 w 24384000"/>
              <a:gd name="connsiteY1" fmla="*/ 1339850 h 2565400"/>
              <a:gd name="connsiteX2" fmla="*/ 24384000 w 24384000"/>
              <a:gd name="connsiteY2" fmla="*/ 2565400 h 2565400"/>
              <a:gd name="connsiteX3" fmla="*/ 0 w 24384000"/>
              <a:gd name="connsiteY3" fmla="*/ 2565400 h 2565400"/>
              <a:gd name="connsiteX4" fmla="*/ 0 w 24384000"/>
              <a:gd name="connsiteY4" fmla="*/ 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2565400">
                <a:moveTo>
                  <a:pt x="0" y="0"/>
                </a:moveTo>
                <a:lnTo>
                  <a:pt x="24374388" y="1339850"/>
                </a:lnTo>
                <a:cubicBezTo>
                  <a:pt x="24377592" y="1771650"/>
                  <a:pt x="24380796" y="2133600"/>
                  <a:pt x="24384000" y="2565400"/>
                </a:cubicBezTo>
                <a:lnTo>
                  <a:pt x="0" y="256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9100" y="269875"/>
            <a:ext cx="10716986" cy="16557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7779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1_Title &amp; Subtitle">
    <p:bg>
      <p:bgPr>
        <a:solidFill>
          <a:srgbClr val="004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2724543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- Top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110991" y="-1953569"/>
            <a:ext cx="20139410" cy="18647230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</p:spPr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6667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Sub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20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0800530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</p:spPr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3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&amp; Subtitle">
    <p:bg>
      <p:bgPr>
        <a:solidFill>
          <a:srgbClr val="BCC3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4467960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&amp; Sub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7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1398247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572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3_Title &amp;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8123160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Subtitle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676400" y="1000125"/>
            <a:ext cx="21031200" cy="2651125"/>
          </a:xfrm>
        </p:spPr>
        <p:txBody>
          <a:bodyPr anchor="t">
            <a:normAutofit/>
          </a:bodyPr>
          <a:lstStyle>
            <a:lvl1pPr algn="l">
              <a:defRPr sz="96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</p:spPr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6744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s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7"/>
          <p:cNvSpPr>
            <a:spLocks noGrp="1"/>
          </p:cNvSpPr>
          <p:nvPr>
            <p:ph type="title" hasCustomPrompt="1"/>
          </p:nvPr>
        </p:nvSpPr>
        <p:spPr>
          <a:xfrm>
            <a:off x="4321992" y="5257800"/>
            <a:ext cx="15740016" cy="1854060"/>
          </a:xfrm>
          <a:prstGeom prst="rect">
            <a:avLst/>
          </a:prstGeom>
        </p:spPr>
        <p:txBody>
          <a:bodyPr lIns="38387" tIns="38387" rIns="38387" bIns="38387" anchor="ctr"/>
          <a:lstStyle>
            <a:lvl1pPr algn="ctr">
              <a:defRPr sz="110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7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1992" y="7304400"/>
            <a:ext cx="15740016" cy="633216"/>
          </a:xfrm>
          <a:prstGeom prst="rect">
            <a:avLst/>
          </a:prstGeom>
        </p:spPr>
        <p:txBody>
          <a:bodyPr lIns="38387" tIns="38387" rIns="38387" bIns="38387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8516" algn="ctr">
              <a:spcBef>
                <a:spcPts val="0"/>
              </a:spcBef>
              <a:buSzTx/>
              <a:buNone/>
              <a:defRPr sz="4000"/>
            </a:lvl2pPr>
            <a:lvl3pPr marL="0" indent="457033" algn="ctr">
              <a:spcBef>
                <a:spcPts val="0"/>
              </a:spcBef>
              <a:buSzTx/>
              <a:buNone/>
              <a:defRPr sz="4000"/>
            </a:lvl3pPr>
            <a:lvl4pPr marL="0" indent="685547" algn="ctr">
              <a:spcBef>
                <a:spcPts val="0"/>
              </a:spcBef>
              <a:buSzTx/>
              <a:buNone/>
              <a:defRPr sz="4000"/>
            </a:lvl4pPr>
            <a:lvl5pPr marL="0" indent="91404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90123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&amp; Subtitle">
    <p:bg>
      <p:bgPr>
        <a:solidFill>
          <a:srgbClr val="59C3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3044045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&amp; Subtitle">
    <p:bg>
      <p:bgPr>
        <a:solidFill>
          <a:srgbClr val="24A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59423626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Subtitle">
    <p:bg>
      <p:bgPr>
        <a:solidFill>
          <a:srgbClr val="076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99724619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&amp; Subtitle">
    <p:bg>
      <p:bgPr>
        <a:solidFill>
          <a:srgbClr val="FBD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7065768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&amp; Subtitle">
    <p:bg>
      <p:bgPr>
        <a:solidFill>
          <a:srgbClr val="EB6C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17669958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&amp; Subtitle">
    <p:bg>
      <p:bgPr>
        <a:solidFill>
          <a:srgbClr val="DD23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192000" y="2298706"/>
            <a:ext cx="11359978" cy="4648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192000" y="7073921"/>
            <a:ext cx="11359978" cy="1587502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None/>
              <a:defRPr sz="4500">
                <a:solidFill>
                  <a:schemeClr val="bg1"/>
                </a:solidFill>
              </a:defRPr>
            </a:lvl1pPr>
            <a:lvl2pPr marL="0" indent="228516" algn="l">
              <a:spcBef>
                <a:spcPts val="0"/>
              </a:spcBef>
              <a:buSzTx/>
              <a:buNone/>
              <a:defRPr sz="4000">
                <a:solidFill>
                  <a:schemeClr val="bg1"/>
                </a:solidFill>
              </a:defRPr>
            </a:lvl2pPr>
            <a:lvl3pPr marL="0" indent="457033" algn="l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3pPr>
            <a:lvl4pPr marL="0" indent="685547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4pPr>
            <a:lvl5pPr marL="0" indent="914042" algn="ctr">
              <a:spcBef>
                <a:spcPts val="0"/>
              </a:spcBef>
              <a:buSzTx/>
              <a:buNone/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BODY LEVEL ONE</a:t>
            </a:r>
          </a:p>
          <a:p>
            <a:pPr lvl="1"/>
            <a:r>
              <a:rPr lang="en-US" dirty="0"/>
              <a:t>BODY LEVEL TWO</a:t>
            </a:r>
          </a:p>
          <a:p>
            <a:pPr lvl="2"/>
            <a:r>
              <a:rPr lang="en-US" dirty="0"/>
              <a:t>BODY LEVEL THREE</a:t>
            </a:r>
          </a:p>
        </p:txBody>
      </p:sp>
    </p:spTree>
    <p:extLst>
      <p:ext uri="{BB962C8B-B14F-4D97-AF65-F5344CB8AC3E}">
        <p14:creationId xmlns:p14="http://schemas.microsoft.com/office/powerpoint/2010/main" val="173522841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5" y="952502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5" y="3238533"/>
            <a:ext cx="21005800" cy="920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t">
            <a:noAutofit/>
          </a:bodyPr>
          <a:lstStyle/>
          <a:p>
            <a:r>
              <a:rPr dirty="0"/>
              <a:t>Body Level 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3" r:id="rId2"/>
    <p:sldLayoutId id="2147483795" r:id="rId3"/>
    <p:sldLayoutId id="2147483797" r:id="rId4"/>
    <p:sldLayoutId id="2147483801" r:id="rId5"/>
    <p:sldLayoutId id="2147483817" r:id="rId6"/>
    <p:sldLayoutId id="2147483799" r:id="rId7"/>
    <p:sldLayoutId id="2147483798" r:id="rId8"/>
    <p:sldLayoutId id="2147483796" r:id="rId9"/>
    <p:sldLayoutId id="2147483800" r:id="rId10"/>
    <p:sldLayoutId id="2147483802" r:id="rId11"/>
    <p:sldLayoutId id="2147483816" r:id="rId12"/>
    <p:sldLayoutId id="2147483841" r:id="rId13"/>
    <p:sldLayoutId id="2147483661" r:id="rId14"/>
  </p:sldLayoutIdLst>
  <p:transition spd="slow">
    <p:push dir="u"/>
  </p:transition>
  <p:txStyles>
    <p:titleStyle>
      <a:lvl1pPr marL="0" marR="0" indent="0" algn="l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bg1"/>
          </a:solidFill>
          <a:uFillTx/>
          <a:latin typeface="Lato Hairline" charset="0"/>
          <a:ea typeface="Lato Hairline" charset="0"/>
          <a:cs typeface="Lato Hairline" charset="0"/>
          <a:sym typeface="Helvetica Light"/>
        </a:defRPr>
      </a:lvl1pPr>
      <a:lvl2pPr marL="0" marR="0" indent="228516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033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547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042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55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065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59958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098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5200" b="0" i="0" u="none" strike="noStrike" cap="none" spc="0" baseline="0">
          <a:ln>
            <a:noFill/>
          </a:ln>
          <a:solidFill>
            <a:schemeClr val="bg1"/>
          </a:solidFill>
          <a:uFillTx/>
          <a:latin typeface="Lato Light" charset="0"/>
          <a:ea typeface="Lato Light" charset="0"/>
          <a:cs typeface="Lato Light" charset="0"/>
          <a:sym typeface="Helvetica Light"/>
        </a:defRPr>
      </a:lvl1pPr>
      <a:lvl2pPr marL="634752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4400" b="0" i="0" u="none" strike="noStrike" cap="none" spc="0" baseline="0">
          <a:ln>
            <a:noFill/>
          </a:ln>
          <a:solidFill>
            <a:schemeClr val="bg1"/>
          </a:solidFill>
          <a:uFillTx/>
          <a:latin typeface="Lato Light" charset="0"/>
          <a:ea typeface="Lato Light" charset="0"/>
          <a:cs typeface="Lato Light" charset="0"/>
          <a:sym typeface="Helvetica Light"/>
        </a:defRPr>
      </a:lvl2pPr>
      <a:lvl3pPr marL="1269507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3600" b="0" i="0" u="none" strike="noStrike" cap="none" spc="0" baseline="0">
          <a:ln>
            <a:noFill/>
          </a:ln>
          <a:solidFill>
            <a:schemeClr val="bg1"/>
          </a:solidFill>
          <a:uFillTx/>
          <a:latin typeface="Lato Light" charset="0"/>
          <a:ea typeface="Lato Light" charset="0"/>
          <a:cs typeface="Lato Light" charset="0"/>
          <a:sym typeface="Helvetica Light"/>
        </a:defRPr>
      </a:lvl3pPr>
      <a:lvl4pPr marL="1904267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ato Thin" charset="0"/>
          <a:ea typeface="Lato Thin" charset="0"/>
          <a:cs typeface="Lato Thin" charset="0"/>
          <a:sym typeface="Helvetica Light"/>
        </a:defRPr>
      </a:lvl4pPr>
      <a:lvl5pPr marL="2539020" marR="0" indent="0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ato Thin" charset="0"/>
          <a:ea typeface="Lato Thin" charset="0"/>
          <a:cs typeface="Lato Thin" charset="0"/>
          <a:sym typeface="Helvetica Light"/>
        </a:defRPr>
      </a:lvl5pPr>
      <a:lvl6pPr marL="3808528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3281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78034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2786" marR="0" indent="-634753" algn="l" defTabSz="82517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16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033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547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042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55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065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599581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098" algn="ctr" defTabSz="8251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766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38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39" r:id="rId4"/>
    <p:sldLayoutId id="2147483833" r:id="rId5"/>
    <p:sldLayoutId id="2147483848" r:id="rId6"/>
    <p:sldLayoutId id="2147483831" r:id="rId7"/>
    <p:sldLayoutId id="2147483840" r:id="rId8"/>
    <p:sldLayoutId id="2147483835" r:id="rId9"/>
    <p:sldLayoutId id="2147483836" r:id="rId10"/>
    <p:sldLayoutId id="2147483837" r:id="rId11"/>
    <p:sldLayoutId id="21474838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Hairline" charset="0"/>
          <a:ea typeface="Lato Hairline" charset="0"/>
          <a:cs typeface="Lato Hairline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4400" b="0" i="0" kern="1200">
          <a:solidFill>
            <a:schemeClr val="tx1"/>
          </a:solidFill>
          <a:latin typeface="Lato Thin" charset="0"/>
          <a:ea typeface="Lato Thin" charset="0"/>
          <a:cs typeface="Lato Thi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2549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05" r:id="rId2"/>
    <p:sldLayoutId id="2147483804" r:id="rId3"/>
    <p:sldLayoutId id="2147483808" r:id="rId4"/>
    <p:sldLayoutId id="2147483814" r:id="rId5"/>
    <p:sldLayoutId id="2147483812" r:id="rId6"/>
    <p:sldLayoutId id="2147483811" r:id="rId7"/>
    <p:sldLayoutId id="214748381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600" b="0" i="0" kern="1200">
          <a:solidFill>
            <a:schemeClr val="tx1"/>
          </a:solidFill>
          <a:latin typeface="Lato Hairline" charset="0"/>
          <a:ea typeface="Lato Hairline" charset="0"/>
          <a:cs typeface="Lato Hairline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0" y="2298706"/>
            <a:ext cx="11998036" cy="4648200"/>
          </a:xfrm>
        </p:spPr>
        <p:txBody>
          <a:bodyPr/>
          <a:lstStyle/>
          <a:p>
            <a:r>
              <a:rPr lang="en-US" sz="8800" b="1" dirty="0"/>
              <a:t>YZY Language School</a:t>
            </a:r>
            <a:endParaRPr lang="en-US" sz="72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2192000" y="7988323"/>
            <a:ext cx="11359978" cy="3744497"/>
          </a:xfrm>
        </p:spPr>
        <p:txBody>
          <a:bodyPr/>
          <a:lstStyle/>
          <a:p>
            <a:r>
              <a:rPr kumimoji="1" lang="en-US" altLang="zh-CN" dirty="0"/>
              <a:t>Ying HAO</a:t>
            </a:r>
          </a:p>
          <a:p>
            <a:r>
              <a:rPr lang="en-CA" dirty="0" err="1"/>
              <a:t>Yaowu</a:t>
            </a:r>
            <a:r>
              <a:rPr lang="en-CA" dirty="0"/>
              <a:t> HUANG</a:t>
            </a:r>
          </a:p>
          <a:p>
            <a:r>
              <a:rPr kumimoji="1" lang="en-CA" altLang="zh-CN" dirty="0" err="1"/>
              <a:t>Zhiwei</a:t>
            </a:r>
            <a:r>
              <a:rPr kumimoji="1" lang="en-CA" altLang="zh-CN" dirty="0"/>
              <a:t> LI</a:t>
            </a:r>
            <a:endParaRPr kumimoji="1" lang="en-US" altLang="zh-CN" dirty="0"/>
          </a:p>
          <a:p>
            <a:r>
              <a:rPr kumimoji="1" lang="en-US" altLang="zh-CN" dirty="0"/>
              <a:t>APR 19, 2021</a:t>
            </a:r>
            <a:endParaRPr kumimoji="1" lang="zh-CN" alt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C8AEB0F-C6FD-4480-B9C1-3DB424A6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7" t="4167" r="7421" b="2158"/>
          <a:stretch/>
        </p:blipFill>
        <p:spPr>
          <a:xfrm>
            <a:off x="0" y="0"/>
            <a:ext cx="11780874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8257DC7-C8AB-454B-9095-B5BE2C910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2438401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3" r="31333" b="-1"/>
          <a:stretch/>
        </p:blipFill>
        <p:spPr>
          <a:xfrm>
            <a:off x="14963234" y="1507680"/>
            <a:ext cx="9420766" cy="12208320"/>
          </a:xfrm>
          <a:custGeom>
            <a:avLst/>
            <a:gdLst/>
            <a:ahLst/>
            <a:cxnLst/>
            <a:rect l="l" t="t" r="r" b="b"/>
            <a:pathLst>
              <a:path w="4710383" h="6104160">
                <a:moveTo>
                  <a:pt x="2581213" y="5529271"/>
                </a:moveTo>
                <a:cubicBezTo>
                  <a:pt x="2581213" y="5529271"/>
                  <a:pt x="2581213" y="5529271"/>
                  <a:pt x="4212052" y="5529271"/>
                </a:cubicBezTo>
                <a:cubicBezTo>
                  <a:pt x="4314199" y="5529271"/>
                  <a:pt x="4412824" y="5585421"/>
                  <a:pt x="4462137" y="5676664"/>
                </a:cubicBezTo>
                <a:cubicBezTo>
                  <a:pt x="4462137" y="5676664"/>
                  <a:pt x="4462137" y="5676664"/>
                  <a:pt x="4661644" y="6020228"/>
                </a:cubicBezTo>
                <a:lnTo>
                  <a:pt x="4710383" y="6104160"/>
                </a:lnTo>
                <a:lnTo>
                  <a:pt x="2080429" y="6104160"/>
                </a:lnTo>
                <a:lnTo>
                  <a:pt x="2184381" y="5924374"/>
                </a:lnTo>
                <a:cubicBezTo>
                  <a:pt x="2229076" y="5847072"/>
                  <a:pt x="2276752" y="5764617"/>
                  <a:pt x="2327605" y="5676664"/>
                </a:cubicBezTo>
                <a:cubicBezTo>
                  <a:pt x="2380440" y="5585421"/>
                  <a:pt x="2475543" y="5529271"/>
                  <a:pt x="2581213" y="5529271"/>
                </a:cubicBezTo>
                <a:close/>
                <a:moveTo>
                  <a:pt x="2563539" y="4022432"/>
                </a:moveTo>
                <a:cubicBezTo>
                  <a:pt x="2563539" y="4022432"/>
                  <a:pt x="2563539" y="4022432"/>
                  <a:pt x="3208691" y="4022432"/>
                </a:cubicBezTo>
                <a:cubicBezTo>
                  <a:pt x="3249101" y="4022432"/>
                  <a:pt x="3288116" y="4044644"/>
                  <a:pt x="3307624" y="4080740"/>
                </a:cubicBezTo>
                <a:cubicBezTo>
                  <a:pt x="3307624" y="4080740"/>
                  <a:pt x="3307624" y="4080740"/>
                  <a:pt x="3630897" y="4637438"/>
                </a:cubicBezTo>
                <a:cubicBezTo>
                  <a:pt x="3651799" y="4672145"/>
                  <a:pt x="3651799" y="4716569"/>
                  <a:pt x="3630897" y="4751276"/>
                </a:cubicBezTo>
                <a:cubicBezTo>
                  <a:pt x="3630897" y="4751276"/>
                  <a:pt x="3630897" y="4751276"/>
                  <a:pt x="3307624" y="5307975"/>
                </a:cubicBezTo>
                <a:cubicBezTo>
                  <a:pt x="3288116" y="5344069"/>
                  <a:pt x="3249101" y="5366282"/>
                  <a:pt x="3208691" y="5366282"/>
                </a:cubicBezTo>
                <a:cubicBezTo>
                  <a:pt x="3208691" y="5366282"/>
                  <a:pt x="3208691" y="5366282"/>
                  <a:pt x="2563539" y="5366282"/>
                </a:cubicBezTo>
                <a:cubicBezTo>
                  <a:pt x="2521736" y="5366282"/>
                  <a:pt x="2484114" y="5344069"/>
                  <a:pt x="2463212" y="5307975"/>
                </a:cubicBezTo>
                <a:cubicBezTo>
                  <a:pt x="2463212" y="5307975"/>
                  <a:pt x="2463212" y="5307975"/>
                  <a:pt x="2141332" y="4751276"/>
                </a:cubicBezTo>
                <a:cubicBezTo>
                  <a:pt x="2120431" y="4716569"/>
                  <a:pt x="2120431" y="4672145"/>
                  <a:pt x="2141332" y="4637438"/>
                </a:cubicBezTo>
                <a:cubicBezTo>
                  <a:pt x="2141332" y="4637438"/>
                  <a:pt x="2141332" y="4637438"/>
                  <a:pt x="2463212" y="4080740"/>
                </a:cubicBezTo>
                <a:cubicBezTo>
                  <a:pt x="2484114" y="4044644"/>
                  <a:pt x="2521736" y="4022432"/>
                  <a:pt x="2563539" y="4022432"/>
                </a:cubicBezTo>
                <a:close/>
                <a:moveTo>
                  <a:pt x="2493311" y="3428754"/>
                </a:moveTo>
                <a:cubicBezTo>
                  <a:pt x="2493311" y="3428754"/>
                  <a:pt x="2493311" y="3428754"/>
                  <a:pt x="2726177" y="3428754"/>
                </a:cubicBezTo>
                <a:cubicBezTo>
                  <a:pt x="2740762" y="3428754"/>
                  <a:pt x="2754844" y="3436772"/>
                  <a:pt x="2761886" y="3449800"/>
                </a:cubicBezTo>
                <a:cubicBezTo>
                  <a:pt x="2761886" y="3449800"/>
                  <a:pt x="2761886" y="3449800"/>
                  <a:pt x="2878570" y="3650739"/>
                </a:cubicBezTo>
                <a:cubicBezTo>
                  <a:pt x="2886115" y="3663266"/>
                  <a:pt x="2886115" y="3679301"/>
                  <a:pt x="2878570" y="3691828"/>
                </a:cubicBezTo>
                <a:cubicBezTo>
                  <a:pt x="2878570" y="3691828"/>
                  <a:pt x="2878570" y="3691828"/>
                  <a:pt x="2761886" y="3892766"/>
                </a:cubicBezTo>
                <a:cubicBezTo>
                  <a:pt x="2754844" y="3905795"/>
                  <a:pt x="2740762" y="3913812"/>
                  <a:pt x="2726177" y="3913812"/>
                </a:cubicBezTo>
                <a:cubicBezTo>
                  <a:pt x="2726177" y="3913812"/>
                  <a:pt x="2726177" y="3913812"/>
                  <a:pt x="2493311" y="3913812"/>
                </a:cubicBezTo>
                <a:cubicBezTo>
                  <a:pt x="2478223" y="3913812"/>
                  <a:pt x="2464643" y="3905795"/>
                  <a:pt x="2457098" y="3892766"/>
                </a:cubicBezTo>
                <a:cubicBezTo>
                  <a:pt x="2457098" y="3892766"/>
                  <a:pt x="2457098" y="3892766"/>
                  <a:pt x="2340917" y="3691828"/>
                </a:cubicBezTo>
                <a:cubicBezTo>
                  <a:pt x="2333373" y="3679301"/>
                  <a:pt x="2333373" y="3663266"/>
                  <a:pt x="2340917" y="3650739"/>
                </a:cubicBezTo>
                <a:cubicBezTo>
                  <a:pt x="2340917" y="3650739"/>
                  <a:pt x="2340917" y="3650739"/>
                  <a:pt x="2457098" y="3449800"/>
                </a:cubicBezTo>
                <a:cubicBezTo>
                  <a:pt x="2464643" y="3436772"/>
                  <a:pt x="2478223" y="3428754"/>
                  <a:pt x="2493311" y="3428754"/>
                </a:cubicBezTo>
                <a:close/>
                <a:moveTo>
                  <a:pt x="1733609" y="2705264"/>
                </a:moveTo>
                <a:cubicBezTo>
                  <a:pt x="1733609" y="2705264"/>
                  <a:pt x="1733609" y="2705264"/>
                  <a:pt x="2174613" y="2705264"/>
                </a:cubicBezTo>
                <a:cubicBezTo>
                  <a:pt x="2202236" y="2705264"/>
                  <a:pt x="2228906" y="2720447"/>
                  <a:pt x="2242241" y="2745121"/>
                </a:cubicBezTo>
                <a:cubicBezTo>
                  <a:pt x="2242241" y="2745121"/>
                  <a:pt x="2242241" y="2745121"/>
                  <a:pt x="2463220" y="3125661"/>
                </a:cubicBezTo>
                <a:cubicBezTo>
                  <a:pt x="2477507" y="3149385"/>
                  <a:pt x="2477507" y="3179753"/>
                  <a:pt x="2463220" y="3203478"/>
                </a:cubicBezTo>
                <a:cubicBezTo>
                  <a:pt x="2463220" y="3203478"/>
                  <a:pt x="2463220" y="3203478"/>
                  <a:pt x="2242241" y="3584017"/>
                </a:cubicBezTo>
                <a:cubicBezTo>
                  <a:pt x="2228906" y="3608691"/>
                  <a:pt x="2202236" y="3623874"/>
                  <a:pt x="2174613" y="3623874"/>
                </a:cubicBezTo>
                <a:cubicBezTo>
                  <a:pt x="2174613" y="3623874"/>
                  <a:pt x="2174613" y="3623874"/>
                  <a:pt x="1733609" y="3623874"/>
                </a:cubicBezTo>
                <a:cubicBezTo>
                  <a:pt x="1705034" y="3623874"/>
                  <a:pt x="1679316" y="3608691"/>
                  <a:pt x="1665029" y="3584017"/>
                </a:cubicBezTo>
                <a:cubicBezTo>
                  <a:pt x="1665029" y="3584017"/>
                  <a:pt x="1665029" y="3584017"/>
                  <a:pt x="1445004" y="3203478"/>
                </a:cubicBezTo>
                <a:cubicBezTo>
                  <a:pt x="1430715" y="3179753"/>
                  <a:pt x="1430715" y="3149385"/>
                  <a:pt x="1445004" y="3125661"/>
                </a:cubicBezTo>
                <a:cubicBezTo>
                  <a:pt x="1445004" y="3125661"/>
                  <a:pt x="1445004" y="3125661"/>
                  <a:pt x="1665029" y="2745121"/>
                </a:cubicBezTo>
                <a:cubicBezTo>
                  <a:pt x="1679316" y="2720447"/>
                  <a:pt x="1705034" y="2705264"/>
                  <a:pt x="1733609" y="2705264"/>
                </a:cubicBezTo>
                <a:close/>
                <a:moveTo>
                  <a:pt x="3163744" y="1328911"/>
                </a:moveTo>
                <a:cubicBezTo>
                  <a:pt x="3163744" y="1328911"/>
                  <a:pt x="3163744" y="1328911"/>
                  <a:pt x="3931865" y="1328911"/>
                </a:cubicBezTo>
                <a:cubicBezTo>
                  <a:pt x="3979976" y="1328911"/>
                  <a:pt x="4026428" y="1355357"/>
                  <a:pt x="4049655" y="1398332"/>
                </a:cubicBezTo>
                <a:cubicBezTo>
                  <a:pt x="4049655" y="1398332"/>
                  <a:pt x="4049655" y="1398332"/>
                  <a:pt x="4434545" y="2061138"/>
                </a:cubicBezTo>
                <a:cubicBezTo>
                  <a:pt x="4459430" y="2102461"/>
                  <a:pt x="4459430" y="2155353"/>
                  <a:pt x="4434545" y="2196675"/>
                </a:cubicBezTo>
                <a:cubicBezTo>
                  <a:pt x="4434545" y="2196675"/>
                  <a:pt x="4434545" y="2196675"/>
                  <a:pt x="4049655" y="2859481"/>
                </a:cubicBezTo>
                <a:cubicBezTo>
                  <a:pt x="4026428" y="2902456"/>
                  <a:pt x="3979976" y="2928902"/>
                  <a:pt x="3931865" y="2928902"/>
                </a:cubicBezTo>
                <a:cubicBezTo>
                  <a:pt x="3931865" y="2928902"/>
                  <a:pt x="3931865" y="2928902"/>
                  <a:pt x="3163744" y="2928902"/>
                </a:cubicBezTo>
                <a:cubicBezTo>
                  <a:pt x="3113973" y="2928902"/>
                  <a:pt x="3069180" y="2902456"/>
                  <a:pt x="3044295" y="2859481"/>
                </a:cubicBezTo>
                <a:cubicBezTo>
                  <a:pt x="3044295" y="2859481"/>
                  <a:pt x="3044295" y="2859481"/>
                  <a:pt x="2661065" y="2196675"/>
                </a:cubicBezTo>
                <a:cubicBezTo>
                  <a:pt x="2636179" y="2155353"/>
                  <a:pt x="2636179" y="2102461"/>
                  <a:pt x="2661065" y="2061138"/>
                </a:cubicBezTo>
                <a:cubicBezTo>
                  <a:pt x="2661065" y="2061138"/>
                  <a:pt x="2661065" y="2061138"/>
                  <a:pt x="3044295" y="1398332"/>
                </a:cubicBezTo>
                <a:cubicBezTo>
                  <a:pt x="3069180" y="1355357"/>
                  <a:pt x="3113973" y="1328911"/>
                  <a:pt x="3163744" y="1328911"/>
                </a:cubicBezTo>
                <a:close/>
                <a:moveTo>
                  <a:pt x="841327" y="0"/>
                </a:moveTo>
                <a:cubicBezTo>
                  <a:pt x="841327" y="0"/>
                  <a:pt x="841327" y="0"/>
                  <a:pt x="2080896" y="0"/>
                </a:cubicBezTo>
                <a:cubicBezTo>
                  <a:pt x="2158536" y="0"/>
                  <a:pt x="2233499" y="42678"/>
                  <a:pt x="2270981" y="112029"/>
                </a:cubicBezTo>
                <a:cubicBezTo>
                  <a:pt x="2270981" y="112029"/>
                  <a:pt x="2270981" y="112029"/>
                  <a:pt x="2892105" y="1181644"/>
                </a:cubicBezTo>
                <a:cubicBezTo>
                  <a:pt x="2932263" y="1248329"/>
                  <a:pt x="2932263" y="1333683"/>
                  <a:pt x="2892105" y="1400367"/>
                </a:cubicBezTo>
                <a:cubicBezTo>
                  <a:pt x="2892105" y="1400367"/>
                  <a:pt x="2892105" y="1400367"/>
                  <a:pt x="2270981" y="2469983"/>
                </a:cubicBezTo>
                <a:cubicBezTo>
                  <a:pt x="2233499" y="2539334"/>
                  <a:pt x="2158536" y="2582012"/>
                  <a:pt x="2080896" y="2582012"/>
                </a:cubicBezTo>
                <a:cubicBezTo>
                  <a:pt x="2080896" y="2582012"/>
                  <a:pt x="2080896" y="2582012"/>
                  <a:pt x="841327" y="2582012"/>
                </a:cubicBezTo>
                <a:cubicBezTo>
                  <a:pt x="761010" y="2582012"/>
                  <a:pt x="688724" y="2539334"/>
                  <a:pt x="648565" y="2469983"/>
                </a:cubicBezTo>
                <a:cubicBezTo>
                  <a:pt x="648565" y="2469983"/>
                  <a:pt x="648565" y="2469983"/>
                  <a:pt x="30120" y="1400367"/>
                </a:cubicBezTo>
                <a:cubicBezTo>
                  <a:pt x="-10039" y="1333683"/>
                  <a:pt x="-10039" y="1248329"/>
                  <a:pt x="30120" y="1181644"/>
                </a:cubicBezTo>
                <a:cubicBezTo>
                  <a:pt x="30120" y="1181644"/>
                  <a:pt x="30120" y="1181644"/>
                  <a:pt x="648565" y="112029"/>
                </a:cubicBezTo>
                <a:cubicBezTo>
                  <a:pt x="688724" y="42678"/>
                  <a:pt x="761010" y="0"/>
                  <a:pt x="841327" y="0"/>
                </a:cubicBezTo>
                <a:close/>
              </a:path>
            </a:pathLst>
          </a:cu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CE7791B-2975-4C35-98EB-8B19B282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String Translation</a:t>
            </a:r>
            <a:endParaRPr lang="en-US" sz="60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690D3C-20C3-4846-8E28-8140AC4937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5565620"/>
            <a:ext cx="15342599" cy="815038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F04C021-2A99-4FE9-8D8F-BC7366BED46B}"/>
              </a:ext>
            </a:extLst>
          </p:cNvPr>
          <p:cNvSpPr/>
          <p:nvPr/>
        </p:nvSpPr>
        <p:spPr>
          <a:xfrm>
            <a:off x="930728" y="6915150"/>
            <a:ext cx="2326822" cy="228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FA3919-9524-4474-94D4-3AC707C1CC60}"/>
              </a:ext>
            </a:extLst>
          </p:cNvPr>
          <p:cNvSpPr/>
          <p:nvPr/>
        </p:nvSpPr>
        <p:spPr>
          <a:xfrm>
            <a:off x="930728" y="7537521"/>
            <a:ext cx="2326822" cy="228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F0699-FEA5-4BA8-AC89-21F88FABE9C5}"/>
              </a:ext>
            </a:extLst>
          </p:cNvPr>
          <p:cNvSpPr/>
          <p:nvPr/>
        </p:nvSpPr>
        <p:spPr>
          <a:xfrm>
            <a:off x="5304062" y="7559291"/>
            <a:ext cx="2762251" cy="41721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A1E1F-5911-4586-831C-FE2FD1ECFEBA}"/>
              </a:ext>
            </a:extLst>
          </p:cNvPr>
          <p:cNvSpPr/>
          <p:nvPr/>
        </p:nvSpPr>
        <p:spPr>
          <a:xfrm>
            <a:off x="8735786" y="7515750"/>
            <a:ext cx="3943350" cy="6675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FB0916B-2CF6-41D3-AACD-612396471B83}"/>
              </a:ext>
            </a:extLst>
          </p:cNvPr>
          <p:cNvSpPr/>
          <p:nvPr/>
        </p:nvSpPr>
        <p:spPr>
          <a:xfrm>
            <a:off x="314325" y="2571749"/>
            <a:ext cx="3559628" cy="2530929"/>
          </a:xfrm>
          <a:prstGeom prst="wedgeRoundRectCallout">
            <a:avLst>
              <a:gd name="adj1" fmla="val -12347"/>
              <a:gd name="adj2" fmla="val 1154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Use translation resources in </a:t>
            </a:r>
            <a:r>
              <a:rPr lang="en-CA" sz="2800" dirty="0">
                <a:solidFill>
                  <a:schemeClr val="bg1">
                    <a:lumMod val="85000"/>
                  </a:schemeClr>
                </a:solidFill>
              </a:rPr>
              <a:t>XAML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9F3B65E-BC46-4A20-B61E-28A0CE5062CD}"/>
              </a:ext>
            </a:extLst>
          </p:cNvPr>
          <p:cNvSpPr/>
          <p:nvPr/>
        </p:nvSpPr>
        <p:spPr>
          <a:xfrm>
            <a:off x="4378237" y="2571748"/>
            <a:ext cx="3559628" cy="2530929"/>
          </a:xfrm>
          <a:prstGeom prst="wedgeRoundRectCallout">
            <a:avLst>
              <a:gd name="adj1" fmla="val -8448"/>
              <a:gd name="adj2" fmla="val 1550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Use translation resources in </a:t>
            </a:r>
            <a:r>
              <a:rPr lang="en-CA" sz="2800" dirty="0" err="1">
                <a:solidFill>
                  <a:schemeClr val="bg1">
                    <a:lumMod val="85000"/>
                  </a:schemeClr>
                </a:solidFill>
              </a:rPr>
              <a:t>c#</a:t>
            </a:r>
            <a:r>
              <a:rPr lang="en-CA" sz="2800" dirty="0">
                <a:solidFill>
                  <a:schemeClr val="bg1">
                    <a:lumMod val="85000"/>
                  </a:schemeClr>
                </a:solidFill>
              </a:rPr>
              <a:t> code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1D3D2EF-54B2-4833-97F8-B3590056C5BF}"/>
              </a:ext>
            </a:extLst>
          </p:cNvPr>
          <p:cNvSpPr/>
          <p:nvPr/>
        </p:nvSpPr>
        <p:spPr>
          <a:xfrm>
            <a:off x="8442149" y="2571747"/>
            <a:ext cx="3559628" cy="2530929"/>
          </a:xfrm>
          <a:prstGeom prst="wedgeRoundRectCallout">
            <a:avLst>
              <a:gd name="adj1" fmla="val 1873"/>
              <a:gd name="adj2" fmla="val 149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Set language culture (configuration) before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InitializeComponent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D65003-EE98-476B-9574-E2DCD96FCCA7}"/>
              </a:ext>
            </a:extLst>
          </p:cNvPr>
          <p:cNvSpPr/>
          <p:nvPr/>
        </p:nvSpPr>
        <p:spPr>
          <a:xfrm>
            <a:off x="12645662" y="6838949"/>
            <a:ext cx="2762251" cy="6675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BA20947C-FBCE-45E8-98EF-07A83E44D4E6}"/>
              </a:ext>
            </a:extLst>
          </p:cNvPr>
          <p:cNvSpPr/>
          <p:nvPr/>
        </p:nvSpPr>
        <p:spPr>
          <a:xfrm>
            <a:off x="15473231" y="9129557"/>
            <a:ext cx="3559628" cy="2530929"/>
          </a:xfrm>
          <a:prstGeom prst="wedgeRoundRectCallout">
            <a:avLst>
              <a:gd name="adj1" fmla="val -72668"/>
              <a:gd name="adj2" fmla="val -117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Resources in </a:t>
            </a:r>
            <a:r>
              <a:rPr lang="en-CA" sz="2800" dirty="0">
                <a:solidFill>
                  <a:schemeClr val="bg1">
                    <a:lumMod val="85000"/>
                  </a:schemeClr>
                </a:solidFill>
              </a:rPr>
              <a:t>Properties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9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8257DC7-C8AB-454B-9095-B5BE2C910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2438401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3" r="31333" b="-1"/>
          <a:stretch/>
        </p:blipFill>
        <p:spPr>
          <a:xfrm>
            <a:off x="14963234" y="1507680"/>
            <a:ext cx="9420766" cy="12208320"/>
          </a:xfrm>
          <a:custGeom>
            <a:avLst/>
            <a:gdLst/>
            <a:ahLst/>
            <a:cxnLst/>
            <a:rect l="l" t="t" r="r" b="b"/>
            <a:pathLst>
              <a:path w="4710383" h="6104160">
                <a:moveTo>
                  <a:pt x="2581213" y="5529271"/>
                </a:moveTo>
                <a:cubicBezTo>
                  <a:pt x="2581213" y="5529271"/>
                  <a:pt x="2581213" y="5529271"/>
                  <a:pt x="4212052" y="5529271"/>
                </a:cubicBezTo>
                <a:cubicBezTo>
                  <a:pt x="4314199" y="5529271"/>
                  <a:pt x="4412824" y="5585421"/>
                  <a:pt x="4462137" y="5676664"/>
                </a:cubicBezTo>
                <a:cubicBezTo>
                  <a:pt x="4462137" y="5676664"/>
                  <a:pt x="4462137" y="5676664"/>
                  <a:pt x="4661644" y="6020228"/>
                </a:cubicBezTo>
                <a:lnTo>
                  <a:pt x="4710383" y="6104160"/>
                </a:lnTo>
                <a:lnTo>
                  <a:pt x="2080429" y="6104160"/>
                </a:lnTo>
                <a:lnTo>
                  <a:pt x="2184381" y="5924374"/>
                </a:lnTo>
                <a:cubicBezTo>
                  <a:pt x="2229076" y="5847072"/>
                  <a:pt x="2276752" y="5764617"/>
                  <a:pt x="2327605" y="5676664"/>
                </a:cubicBezTo>
                <a:cubicBezTo>
                  <a:pt x="2380440" y="5585421"/>
                  <a:pt x="2475543" y="5529271"/>
                  <a:pt x="2581213" y="5529271"/>
                </a:cubicBezTo>
                <a:close/>
                <a:moveTo>
                  <a:pt x="2563539" y="4022432"/>
                </a:moveTo>
                <a:cubicBezTo>
                  <a:pt x="2563539" y="4022432"/>
                  <a:pt x="2563539" y="4022432"/>
                  <a:pt x="3208691" y="4022432"/>
                </a:cubicBezTo>
                <a:cubicBezTo>
                  <a:pt x="3249101" y="4022432"/>
                  <a:pt x="3288116" y="4044644"/>
                  <a:pt x="3307624" y="4080740"/>
                </a:cubicBezTo>
                <a:cubicBezTo>
                  <a:pt x="3307624" y="4080740"/>
                  <a:pt x="3307624" y="4080740"/>
                  <a:pt x="3630897" y="4637438"/>
                </a:cubicBezTo>
                <a:cubicBezTo>
                  <a:pt x="3651799" y="4672145"/>
                  <a:pt x="3651799" y="4716569"/>
                  <a:pt x="3630897" y="4751276"/>
                </a:cubicBezTo>
                <a:cubicBezTo>
                  <a:pt x="3630897" y="4751276"/>
                  <a:pt x="3630897" y="4751276"/>
                  <a:pt x="3307624" y="5307975"/>
                </a:cubicBezTo>
                <a:cubicBezTo>
                  <a:pt x="3288116" y="5344069"/>
                  <a:pt x="3249101" y="5366282"/>
                  <a:pt x="3208691" y="5366282"/>
                </a:cubicBezTo>
                <a:cubicBezTo>
                  <a:pt x="3208691" y="5366282"/>
                  <a:pt x="3208691" y="5366282"/>
                  <a:pt x="2563539" y="5366282"/>
                </a:cubicBezTo>
                <a:cubicBezTo>
                  <a:pt x="2521736" y="5366282"/>
                  <a:pt x="2484114" y="5344069"/>
                  <a:pt x="2463212" y="5307975"/>
                </a:cubicBezTo>
                <a:cubicBezTo>
                  <a:pt x="2463212" y="5307975"/>
                  <a:pt x="2463212" y="5307975"/>
                  <a:pt x="2141332" y="4751276"/>
                </a:cubicBezTo>
                <a:cubicBezTo>
                  <a:pt x="2120431" y="4716569"/>
                  <a:pt x="2120431" y="4672145"/>
                  <a:pt x="2141332" y="4637438"/>
                </a:cubicBezTo>
                <a:cubicBezTo>
                  <a:pt x="2141332" y="4637438"/>
                  <a:pt x="2141332" y="4637438"/>
                  <a:pt x="2463212" y="4080740"/>
                </a:cubicBezTo>
                <a:cubicBezTo>
                  <a:pt x="2484114" y="4044644"/>
                  <a:pt x="2521736" y="4022432"/>
                  <a:pt x="2563539" y="4022432"/>
                </a:cubicBezTo>
                <a:close/>
                <a:moveTo>
                  <a:pt x="2493311" y="3428754"/>
                </a:moveTo>
                <a:cubicBezTo>
                  <a:pt x="2493311" y="3428754"/>
                  <a:pt x="2493311" y="3428754"/>
                  <a:pt x="2726177" y="3428754"/>
                </a:cubicBezTo>
                <a:cubicBezTo>
                  <a:pt x="2740762" y="3428754"/>
                  <a:pt x="2754844" y="3436772"/>
                  <a:pt x="2761886" y="3449800"/>
                </a:cubicBezTo>
                <a:cubicBezTo>
                  <a:pt x="2761886" y="3449800"/>
                  <a:pt x="2761886" y="3449800"/>
                  <a:pt x="2878570" y="3650739"/>
                </a:cubicBezTo>
                <a:cubicBezTo>
                  <a:pt x="2886115" y="3663266"/>
                  <a:pt x="2886115" y="3679301"/>
                  <a:pt x="2878570" y="3691828"/>
                </a:cubicBezTo>
                <a:cubicBezTo>
                  <a:pt x="2878570" y="3691828"/>
                  <a:pt x="2878570" y="3691828"/>
                  <a:pt x="2761886" y="3892766"/>
                </a:cubicBezTo>
                <a:cubicBezTo>
                  <a:pt x="2754844" y="3905795"/>
                  <a:pt x="2740762" y="3913812"/>
                  <a:pt x="2726177" y="3913812"/>
                </a:cubicBezTo>
                <a:cubicBezTo>
                  <a:pt x="2726177" y="3913812"/>
                  <a:pt x="2726177" y="3913812"/>
                  <a:pt x="2493311" y="3913812"/>
                </a:cubicBezTo>
                <a:cubicBezTo>
                  <a:pt x="2478223" y="3913812"/>
                  <a:pt x="2464643" y="3905795"/>
                  <a:pt x="2457098" y="3892766"/>
                </a:cubicBezTo>
                <a:cubicBezTo>
                  <a:pt x="2457098" y="3892766"/>
                  <a:pt x="2457098" y="3892766"/>
                  <a:pt x="2340917" y="3691828"/>
                </a:cubicBezTo>
                <a:cubicBezTo>
                  <a:pt x="2333373" y="3679301"/>
                  <a:pt x="2333373" y="3663266"/>
                  <a:pt x="2340917" y="3650739"/>
                </a:cubicBezTo>
                <a:cubicBezTo>
                  <a:pt x="2340917" y="3650739"/>
                  <a:pt x="2340917" y="3650739"/>
                  <a:pt x="2457098" y="3449800"/>
                </a:cubicBezTo>
                <a:cubicBezTo>
                  <a:pt x="2464643" y="3436772"/>
                  <a:pt x="2478223" y="3428754"/>
                  <a:pt x="2493311" y="3428754"/>
                </a:cubicBezTo>
                <a:close/>
                <a:moveTo>
                  <a:pt x="1733609" y="2705264"/>
                </a:moveTo>
                <a:cubicBezTo>
                  <a:pt x="1733609" y="2705264"/>
                  <a:pt x="1733609" y="2705264"/>
                  <a:pt x="2174613" y="2705264"/>
                </a:cubicBezTo>
                <a:cubicBezTo>
                  <a:pt x="2202236" y="2705264"/>
                  <a:pt x="2228906" y="2720447"/>
                  <a:pt x="2242241" y="2745121"/>
                </a:cubicBezTo>
                <a:cubicBezTo>
                  <a:pt x="2242241" y="2745121"/>
                  <a:pt x="2242241" y="2745121"/>
                  <a:pt x="2463220" y="3125661"/>
                </a:cubicBezTo>
                <a:cubicBezTo>
                  <a:pt x="2477507" y="3149385"/>
                  <a:pt x="2477507" y="3179753"/>
                  <a:pt x="2463220" y="3203478"/>
                </a:cubicBezTo>
                <a:cubicBezTo>
                  <a:pt x="2463220" y="3203478"/>
                  <a:pt x="2463220" y="3203478"/>
                  <a:pt x="2242241" y="3584017"/>
                </a:cubicBezTo>
                <a:cubicBezTo>
                  <a:pt x="2228906" y="3608691"/>
                  <a:pt x="2202236" y="3623874"/>
                  <a:pt x="2174613" y="3623874"/>
                </a:cubicBezTo>
                <a:cubicBezTo>
                  <a:pt x="2174613" y="3623874"/>
                  <a:pt x="2174613" y="3623874"/>
                  <a:pt x="1733609" y="3623874"/>
                </a:cubicBezTo>
                <a:cubicBezTo>
                  <a:pt x="1705034" y="3623874"/>
                  <a:pt x="1679316" y="3608691"/>
                  <a:pt x="1665029" y="3584017"/>
                </a:cubicBezTo>
                <a:cubicBezTo>
                  <a:pt x="1665029" y="3584017"/>
                  <a:pt x="1665029" y="3584017"/>
                  <a:pt x="1445004" y="3203478"/>
                </a:cubicBezTo>
                <a:cubicBezTo>
                  <a:pt x="1430715" y="3179753"/>
                  <a:pt x="1430715" y="3149385"/>
                  <a:pt x="1445004" y="3125661"/>
                </a:cubicBezTo>
                <a:cubicBezTo>
                  <a:pt x="1445004" y="3125661"/>
                  <a:pt x="1445004" y="3125661"/>
                  <a:pt x="1665029" y="2745121"/>
                </a:cubicBezTo>
                <a:cubicBezTo>
                  <a:pt x="1679316" y="2720447"/>
                  <a:pt x="1705034" y="2705264"/>
                  <a:pt x="1733609" y="2705264"/>
                </a:cubicBezTo>
                <a:close/>
                <a:moveTo>
                  <a:pt x="3163744" y="1328911"/>
                </a:moveTo>
                <a:cubicBezTo>
                  <a:pt x="3163744" y="1328911"/>
                  <a:pt x="3163744" y="1328911"/>
                  <a:pt x="3931865" y="1328911"/>
                </a:cubicBezTo>
                <a:cubicBezTo>
                  <a:pt x="3979976" y="1328911"/>
                  <a:pt x="4026428" y="1355357"/>
                  <a:pt x="4049655" y="1398332"/>
                </a:cubicBezTo>
                <a:cubicBezTo>
                  <a:pt x="4049655" y="1398332"/>
                  <a:pt x="4049655" y="1398332"/>
                  <a:pt x="4434545" y="2061138"/>
                </a:cubicBezTo>
                <a:cubicBezTo>
                  <a:pt x="4459430" y="2102461"/>
                  <a:pt x="4459430" y="2155353"/>
                  <a:pt x="4434545" y="2196675"/>
                </a:cubicBezTo>
                <a:cubicBezTo>
                  <a:pt x="4434545" y="2196675"/>
                  <a:pt x="4434545" y="2196675"/>
                  <a:pt x="4049655" y="2859481"/>
                </a:cubicBezTo>
                <a:cubicBezTo>
                  <a:pt x="4026428" y="2902456"/>
                  <a:pt x="3979976" y="2928902"/>
                  <a:pt x="3931865" y="2928902"/>
                </a:cubicBezTo>
                <a:cubicBezTo>
                  <a:pt x="3931865" y="2928902"/>
                  <a:pt x="3931865" y="2928902"/>
                  <a:pt x="3163744" y="2928902"/>
                </a:cubicBezTo>
                <a:cubicBezTo>
                  <a:pt x="3113973" y="2928902"/>
                  <a:pt x="3069180" y="2902456"/>
                  <a:pt x="3044295" y="2859481"/>
                </a:cubicBezTo>
                <a:cubicBezTo>
                  <a:pt x="3044295" y="2859481"/>
                  <a:pt x="3044295" y="2859481"/>
                  <a:pt x="2661065" y="2196675"/>
                </a:cubicBezTo>
                <a:cubicBezTo>
                  <a:pt x="2636179" y="2155353"/>
                  <a:pt x="2636179" y="2102461"/>
                  <a:pt x="2661065" y="2061138"/>
                </a:cubicBezTo>
                <a:cubicBezTo>
                  <a:pt x="2661065" y="2061138"/>
                  <a:pt x="2661065" y="2061138"/>
                  <a:pt x="3044295" y="1398332"/>
                </a:cubicBezTo>
                <a:cubicBezTo>
                  <a:pt x="3069180" y="1355357"/>
                  <a:pt x="3113973" y="1328911"/>
                  <a:pt x="3163744" y="1328911"/>
                </a:cubicBezTo>
                <a:close/>
                <a:moveTo>
                  <a:pt x="841327" y="0"/>
                </a:moveTo>
                <a:cubicBezTo>
                  <a:pt x="841327" y="0"/>
                  <a:pt x="841327" y="0"/>
                  <a:pt x="2080896" y="0"/>
                </a:cubicBezTo>
                <a:cubicBezTo>
                  <a:pt x="2158536" y="0"/>
                  <a:pt x="2233499" y="42678"/>
                  <a:pt x="2270981" y="112029"/>
                </a:cubicBezTo>
                <a:cubicBezTo>
                  <a:pt x="2270981" y="112029"/>
                  <a:pt x="2270981" y="112029"/>
                  <a:pt x="2892105" y="1181644"/>
                </a:cubicBezTo>
                <a:cubicBezTo>
                  <a:pt x="2932263" y="1248329"/>
                  <a:pt x="2932263" y="1333683"/>
                  <a:pt x="2892105" y="1400367"/>
                </a:cubicBezTo>
                <a:cubicBezTo>
                  <a:pt x="2892105" y="1400367"/>
                  <a:pt x="2892105" y="1400367"/>
                  <a:pt x="2270981" y="2469983"/>
                </a:cubicBezTo>
                <a:cubicBezTo>
                  <a:pt x="2233499" y="2539334"/>
                  <a:pt x="2158536" y="2582012"/>
                  <a:pt x="2080896" y="2582012"/>
                </a:cubicBezTo>
                <a:cubicBezTo>
                  <a:pt x="2080896" y="2582012"/>
                  <a:pt x="2080896" y="2582012"/>
                  <a:pt x="841327" y="2582012"/>
                </a:cubicBezTo>
                <a:cubicBezTo>
                  <a:pt x="761010" y="2582012"/>
                  <a:pt x="688724" y="2539334"/>
                  <a:pt x="648565" y="2469983"/>
                </a:cubicBezTo>
                <a:cubicBezTo>
                  <a:pt x="648565" y="2469983"/>
                  <a:pt x="648565" y="2469983"/>
                  <a:pt x="30120" y="1400367"/>
                </a:cubicBezTo>
                <a:cubicBezTo>
                  <a:pt x="-10039" y="1333683"/>
                  <a:pt x="-10039" y="1248329"/>
                  <a:pt x="30120" y="1181644"/>
                </a:cubicBezTo>
                <a:cubicBezTo>
                  <a:pt x="30120" y="1181644"/>
                  <a:pt x="30120" y="1181644"/>
                  <a:pt x="648565" y="112029"/>
                </a:cubicBezTo>
                <a:cubicBezTo>
                  <a:pt x="688724" y="42678"/>
                  <a:pt x="761010" y="0"/>
                  <a:pt x="841327" y="0"/>
                </a:cubicBez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7DB7B3-5DCA-4062-882A-A741B9982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3" y="1912721"/>
            <a:ext cx="5012452" cy="431130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CE7791B-2975-4C35-98EB-8B19B282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Database Migration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4980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610BA-2445-48AC-8748-FC944DAA41F9}"/>
              </a:ext>
            </a:extLst>
          </p:cNvPr>
          <p:cNvSpPr txBox="1"/>
          <p:nvPr/>
        </p:nvSpPr>
        <p:spPr>
          <a:xfrm>
            <a:off x="419099" y="2614963"/>
            <a:ext cx="14502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0" indent="-914400" algn="l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  <a:sym typeface="Helvetica Light"/>
              </a:rPr>
              <a:t>Performance need further optimization</a:t>
            </a:r>
          </a:p>
          <a:p>
            <a:pPr marL="914400" marR="0" lvl="0" indent="-914400" algn="l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  <a:sym typeface="Helvetica Light"/>
              </a:rPr>
              <a:t>How to integrate JS Payment Gateway with WPF desktop App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6906AC-5EF2-4E3E-B81D-6950BDD8E582}"/>
              </a:ext>
            </a:extLst>
          </p:cNvPr>
          <p:cNvSpPr txBox="1">
            <a:spLocks/>
          </p:cNvSpPr>
          <p:nvPr/>
        </p:nvSpPr>
        <p:spPr>
          <a:xfrm>
            <a:off x="419099" y="269875"/>
            <a:ext cx="15042573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j-ea"/>
                <a:cs typeface="+mj-cs"/>
                <a:sym typeface="Helvetica Light"/>
              </a:rPr>
              <a:t>Future Work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Thin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4461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610BA-2445-48AC-8748-FC944DAA41F9}"/>
              </a:ext>
            </a:extLst>
          </p:cNvPr>
          <p:cNvSpPr txBox="1"/>
          <p:nvPr/>
        </p:nvSpPr>
        <p:spPr>
          <a:xfrm>
            <a:off x="419099" y="2614963"/>
            <a:ext cx="1450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0" indent="-914400" algn="l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  <a:sym typeface="Helvetica Light"/>
              </a:rPr>
              <a:t>…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6906AC-5EF2-4E3E-B81D-6950BDD8E582}"/>
              </a:ext>
            </a:extLst>
          </p:cNvPr>
          <p:cNvSpPr txBox="1">
            <a:spLocks/>
          </p:cNvSpPr>
          <p:nvPr/>
        </p:nvSpPr>
        <p:spPr>
          <a:xfrm>
            <a:off x="419099" y="269875"/>
            <a:ext cx="15042573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j-ea"/>
                <a:cs typeface="+mj-cs"/>
                <a:sym typeface="Helvetica Light"/>
              </a:rPr>
              <a:t>Summary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Thin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074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1008" y="4943933"/>
            <a:ext cx="11998036" cy="4648200"/>
          </a:xfrm>
        </p:spPr>
        <p:txBody>
          <a:bodyPr/>
          <a:lstStyle/>
          <a:p>
            <a:pPr algn="ctr"/>
            <a:r>
              <a:rPr lang="en-US" sz="8800" b="1" dirty="0"/>
              <a:t>Thank You!</a:t>
            </a:r>
            <a:br>
              <a:rPr lang="en-US" sz="8800" b="1" dirty="0"/>
            </a:br>
            <a:r>
              <a:rPr lang="en-US" sz="8800" b="1" dirty="0"/>
              <a:t>Merci!</a:t>
            </a:r>
            <a:br>
              <a:rPr lang="en-US" sz="8800" b="1" dirty="0"/>
            </a:br>
            <a:r>
              <a:rPr lang="en-US" sz="8800" b="1" dirty="0"/>
              <a:t>  </a:t>
            </a:r>
            <a:r>
              <a:rPr lang="zh-CN" altLang="en-US" sz="8800" b="1" dirty="0"/>
              <a:t>谢谢！</a:t>
            </a:r>
            <a:endParaRPr lang="en-US" sz="7200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4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5888C3-B4EE-E941-BA2B-EDBE718A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07" y="685800"/>
            <a:ext cx="12123964" cy="9119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>
              <a:spcAft>
                <a:spcPts val="600"/>
              </a:spcAft>
            </a:pPr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Agenda</a:t>
            </a:r>
            <a:b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US" sz="3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Purpose of the System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Solution Overview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Challenges of the project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MVVM Architecture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Multiple Validations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Unit Test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UI Design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Drawing pie chart / bar chart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String Translation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Database Migration</a:t>
            </a:r>
            <a:b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Future Work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3319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5888C3-B4EE-E941-BA2B-EDBE718A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96" y="1098700"/>
            <a:ext cx="11796930" cy="8264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Purpose of the System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Multi-Language Support: English, French, Mandarin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Register/Cancel Courses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Manage assignment and grade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Search by key-words/time/language: course, teacher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Course Time: day or night of weekdays, weekends, summer camp, etc.</a:t>
            </a:r>
            <a:b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Course Type: small class, one-to-one class, on-line class, etc.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Payment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Modules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Student Application 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register courses, cancel courses, payment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School Application</a:t>
            </a:r>
            <a:b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Teacher (course time, assignment, grade)</a:t>
            </a:r>
            <a:b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Library</a:t>
            </a:r>
            <a:b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all common shared functionalities</a:t>
            </a: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097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5888C3-B4EE-E941-BA2B-EDBE718A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96" y="1098700"/>
            <a:ext cx="11796930" cy="82644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Solution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Student Application 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register courses, cancel courses, payment</a:t>
            </a:r>
            <a:b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School Application</a:t>
            </a:r>
            <a:b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Teacher (course time, assignment, grade)</a:t>
            </a:r>
            <a:b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Library</a:t>
            </a:r>
            <a:b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all common shared functionalities</a:t>
            </a:r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95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610BA-2445-48AC-8748-FC944DAA41F9}"/>
              </a:ext>
            </a:extLst>
          </p:cNvPr>
          <p:cNvSpPr txBox="1"/>
          <p:nvPr/>
        </p:nvSpPr>
        <p:spPr>
          <a:xfrm>
            <a:off x="419099" y="2614963"/>
            <a:ext cx="14502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Bulk Data needs migration from local database to Azure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Database Design has to be altered for coding convenience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Database Validation conflicts with the one of Code Side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How to split coding work independently between members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How to write Unit Test cases without UI input 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How to make a modern UI instead of homework style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Performance need further optimization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How to integrate JS Payment Gateway with WPF desktop App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6906AC-5EF2-4E3E-B81D-6950BDD8E582}"/>
              </a:ext>
            </a:extLst>
          </p:cNvPr>
          <p:cNvSpPr txBox="1">
            <a:spLocks/>
          </p:cNvSpPr>
          <p:nvPr/>
        </p:nvSpPr>
        <p:spPr>
          <a:xfrm>
            <a:off x="419099" y="269875"/>
            <a:ext cx="15042573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Challenges in the first Client-Server Project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8329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r="30151"/>
          <a:stretch/>
        </p:blipFill>
        <p:spPr>
          <a:xfrm>
            <a:off x="12710884" y="10"/>
            <a:ext cx="11673116" cy="10260818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7A94F79-0FCB-44A9-A124-D4F0D0254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3" y="6634990"/>
            <a:ext cx="11141529" cy="255326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D6D50EB-DC88-494A-A03F-4CE6A21C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269875"/>
            <a:ext cx="15042573" cy="16557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MVVM Architecture – Why?</a:t>
            </a:r>
            <a:endParaRPr 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B10D2-1945-41FF-B8F0-F8D9DFCE06A2}"/>
              </a:ext>
            </a:extLst>
          </p:cNvPr>
          <p:cNvSpPr txBox="1"/>
          <p:nvPr/>
        </p:nvSpPr>
        <p:spPr>
          <a:xfrm>
            <a:off x="419100" y="2072838"/>
            <a:ext cx="13631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71717"/>
                </a:solidFill>
                <a:latin typeface="Segoe UI" panose="020B0502040204020203" pitchFamily="34" charset="0"/>
              </a:rPr>
              <a:t>Model (data layer) – View Model (logic layer) – View (user interface)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71717"/>
                </a:solidFill>
                <a:latin typeface="Segoe UI" panose="020B0502040204020203" pitchFamily="34" charset="0"/>
              </a:rPr>
              <a:t>View is built on XAML only.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71717"/>
                </a:solidFill>
                <a:latin typeface="Segoe UI" panose="020B0502040204020203" pitchFamily="34" charset="0"/>
              </a:rPr>
              <a:t>View model encapsulates the model.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71717"/>
                </a:solidFill>
                <a:latin typeface="Segoe UI" panose="020B0502040204020203" pitchFamily="34" charset="0"/>
              </a:rPr>
              <a:t>View links with View Model via data binding and command binding.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UI can be redesigned without touching the code (logic and data layers).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Unit tests can be built for the code (logic and data layers), without using UI.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CA" sz="28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Designers and developers can work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187506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6D50EB-DC88-494A-A03F-4CE6A21C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9875"/>
            <a:ext cx="13230398" cy="16557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MVVM Architecture – Code Example</a:t>
            </a:r>
            <a:endParaRPr lang="en-US" sz="6000" dirty="0"/>
          </a:p>
        </p:txBody>
      </p:sp>
      <p:pic>
        <p:nvPicPr>
          <p:cNvPr id="5" name="Picture 4" descr="A picture containing text, computer, indoor, screenshot&#10;&#10;Description automatically generated">
            <a:extLst>
              <a:ext uri="{FF2B5EF4-FFF2-40B4-BE49-F238E27FC236}">
                <a16:creationId xmlns:a16="http://schemas.microsoft.com/office/drawing/2014/main" id="{9652B78A-A029-45F1-BDAD-70C37637A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3" b="9378"/>
          <a:stretch/>
        </p:blipFill>
        <p:spPr>
          <a:xfrm>
            <a:off x="0" y="3249387"/>
            <a:ext cx="24384000" cy="1046661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E030818-7A7F-427C-8F24-1C89FC873320}"/>
              </a:ext>
            </a:extLst>
          </p:cNvPr>
          <p:cNvGrpSpPr/>
          <p:nvPr/>
        </p:nvGrpSpPr>
        <p:grpSpPr>
          <a:xfrm>
            <a:off x="1208314" y="3935186"/>
            <a:ext cx="5984422" cy="9576706"/>
            <a:chOff x="1208314" y="3935186"/>
            <a:chExt cx="5984422" cy="95767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2C44F3-E255-4BE5-BD8E-476823A28470}"/>
                </a:ext>
              </a:extLst>
            </p:cNvPr>
            <p:cNvSpPr/>
            <p:nvPr/>
          </p:nvSpPr>
          <p:spPr>
            <a:xfrm>
              <a:off x="1208314" y="3935186"/>
              <a:ext cx="5984422" cy="3224893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195546-B196-4777-9971-093542084600}"/>
                </a:ext>
              </a:extLst>
            </p:cNvPr>
            <p:cNvSpPr/>
            <p:nvPr/>
          </p:nvSpPr>
          <p:spPr>
            <a:xfrm>
              <a:off x="1208314" y="8150678"/>
              <a:ext cx="5984422" cy="5361214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6134A1-2FEF-463A-9CC0-07344ABC1A65}"/>
              </a:ext>
            </a:extLst>
          </p:cNvPr>
          <p:cNvGrpSpPr/>
          <p:nvPr/>
        </p:nvGrpSpPr>
        <p:grpSpPr>
          <a:xfrm>
            <a:off x="8275862" y="3935186"/>
            <a:ext cx="7015844" cy="9576706"/>
            <a:chOff x="8275862" y="3935186"/>
            <a:chExt cx="7015844" cy="957670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259BA5-F7C0-411C-8D7C-5AC240EE22D7}"/>
                </a:ext>
              </a:extLst>
            </p:cNvPr>
            <p:cNvSpPr/>
            <p:nvPr/>
          </p:nvSpPr>
          <p:spPr>
            <a:xfrm>
              <a:off x="8275863" y="3935186"/>
              <a:ext cx="7015843" cy="3020786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7A36AD-EEDD-4447-8BBE-750452F389F6}"/>
                </a:ext>
              </a:extLst>
            </p:cNvPr>
            <p:cNvSpPr/>
            <p:nvPr/>
          </p:nvSpPr>
          <p:spPr>
            <a:xfrm>
              <a:off x="8275862" y="9763123"/>
              <a:ext cx="7015843" cy="3748769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820735-AE31-4D38-A176-2437AF8CD51A}"/>
              </a:ext>
            </a:extLst>
          </p:cNvPr>
          <p:cNvGrpSpPr/>
          <p:nvPr/>
        </p:nvGrpSpPr>
        <p:grpSpPr>
          <a:xfrm>
            <a:off x="16159844" y="3780456"/>
            <a:ext cx="4479472" cy="9731436"/>
            <a:chOff x="16159844" y="3780456"/>
            <a:chExt cx="4479472" cy="97314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1C24E9-6680-4457-8B85-A8673656D0EB}"/>
                </a:ext>
              </a:extLst>
            </p:cNvPr>
            <p:cNvSpPr/>
            <p:nvPr/>
          </p:nvSpPr>
          <p:spPr>
            <a:xfrm>
              <a:off x="16159844" y="3780456"/>
              <a:ext cx="4479472" cy="1746765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0FF9CC-C3B6-4EFE-997B-D24126296096}"/>
                </a:ext>
              </a:extLst>
            </p:cNvPr>
            <p:cNvSpPr/>
            <p:nvPr/>
          </p:nvSpPr>
          <p:spPr>
            <a:xfrm>
              <a:off x="16159844" y="8427305"/>
              <a:ext cx="4479472" cy="5084587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DE002D7-BE85-46C4-AD81-6951CD5FA1BD}"/>
              </a:ext>
            </a:extLst>
          </p:cNvPr>
          <p:cNvCxnSpPr>
            <a:cxnSpLocks/>
          </p:cNvCxnSpPr>
          <p:nvPr/>
        </p:nvCxnSpPr>
        <p:spPr>
          <a:xfrm flipV="1">
            <a:off x="4200525" y="3935186"/>
            <a:ext cx="3963761" cy="3804544"/>
          </a:xfrm>
          <a:prstGeom prst="curvedConnector3">
            <a:avLst>
              <a:gd name="adj1" fmla="val 50000"/>
            </a:avLst>
          </a:prstGeom>
          <a:ln w="857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8CE063C-C0BC-401D-8338-FC18EC7AF540}"/>
              </a:ext>
            </a:extLst>
          </p:cNvPr>
          <p:cNvCxnSpPr>
            <a:cxnSpLocks/>
          </p:cNvCxnSpPr>
          <p:nvPr/>
        </p:nvCxnSpPr>
        <p:spPr>
          <a:xfrm flipV="1">
            <a:off x="14197693" y="6576364"/>
            <a:ext cx="2660196" cy="898453"/>
          </a:xfrm>
          <a:prstGeom prst="curvedConnector3">
            <a:avLst>
              <a:gd name="adj1" fmla="val 50000"/>
            </a:avLst>
          </a:prstGeom>
          <a:ln w="857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A917F5-6E29-4F51-8210-4A42E164D670}"/>
              </a:ext>
            </a:extLst>
          </p:cNvPr>
          <p:cNvGrpSpPr/>
          <p:nvPr/>
        </p:nvGrpSpPr>
        <p:grpSpPr>
          <a:xfrm>
            <a:off x="20865195" y="4424261"/>
            <a:ext cx="3301088" cy="9087631"/>
            <a:chOff x="20865195" y="4424261"/>
            <a:chExt cx="3301088" cy="908763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AA4681-913C-4375-AFD2-D9B4B4A00C1B}"/>
                </a:ext>
              </a:extLst>
            </p:cNvPr>
            <p:cNvSpPr/>
            <p:nvPr/>
          </p:nvSpPr>
          <p:spPr>
            <a:xfrm>
              <a:off x="20873360" y="7474817"/>
              <a:ext cx="3292923" cy="869083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744D6A-0A10-40FE-978A-2C200E3B4BAD}"/>
                </a:ext>
              </a:extLst>
            </p:cNvPr>
            <p:cNvSpPr/>
            <p:nvPr/>
          </p:nvSpPr>
          <p:spPr>
            <a:xfrm>
              <a:off x="20873360" y="4424261"/>
              <a:ext cx="3292923" cy="1833250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D30504-5FA1-4D8C-9E71-EF72585C3002}"/>
                </a:ext>
              </a:extLst>
            </p:cNvPr>
            <p:cNvSpPr/>
            <p:nvPr/>
          </p:nvSpPr>
          <p:spPr>
            <a:xfrm>
              <a:off x="20865196" y="9823410"/>
              <a:ext cx="3292923" cy="3688482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9EB2FA-5C0C-4966-8D12-0AAB20374AB7}"/>
                </a:ext>
              </a:extLst>
            </p:cNvPr>
            <p:cNvSpPr/>
            <p:nvPr/>
          </p:nvSpPr>
          <p:spPr>
            <a:xfrm>
              <a:off x="20865195" y="6423458"/>
              <a:ext cx="3292923" cy="869083"/>
            </a:xfrm>
            <a:prstGeom prst="rect">
              <a:avLst/>
            </a:prstGeom>
            <a:solidFill>
              <a:schemeClr val="accent3">
                <a:alpha val="84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FBE4552-E76C-4220-892E-AC7E6AD241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50118" y="6566975"/>
            <a:ext cx="3449082" cy="2815316"/>
          </a:xfrm>
          <a:prstGeom prst="curvedConnector3">
            <a:avLst>
              <a:gd name="adj1" fmla="val 54"/>
            </a:avLst>
          </a:prstGeom>
          <a:ln w="857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85ED800E-1A0E-401C-A392-6A0D3E9AD6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18" y="1854569"/>
            <a:ext cx="13382236" cy="106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Diagram, text, chat or text message&#10;&#10;Description automatically generated">
            <a:extLst>
              <a:ext uri="{FF2B5EF4-FFF2-40B4-BE49-F238E27FC236}">
                <a16:creationId xmlns:a16="http://schemas.microsoft.com/office/drawing/2014/main" id="{D84F610F-0FD5-4515-8AB3-AD75919F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221" y="5336766"/>
            <a:ext cx="3774917" cy="3638403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3680" y="10585018"/>
            <a:ext cx="13220320" cy="3130982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585020"/>
            <a:ext cx="12288740" cy="3130982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D6D50EB-DC88-494A-A03F-4CE6A21C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Multiple Validations</a:t>
            </a:r>
            <a:endParaRPr lang="en-US" sz="6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F28B1F-93AD-404D-9CF4-4F46E0B2B116}"/>
              </a:ext>
            </a:extLst>
          </p:cNvPr>
          <p:cNvGrpSpPr/>
          <p:nvPr/>
        </p:nvGrpSpPr>
        <p:grpSpPr>
          <a:xfrm>
            <a:off x="1044622" y="4337222"/>
            <a:ext cx="11389437" cy="2065995"/>
            <a:chOff x="419100" y="6639847"/>
            <a:chExt cx="11389437" cy="2065995"/>
          </a:xfrm>
        </p:grpSpPr>
        <p:pic>
          <p:nvPicPr>
            <p:cNvPr id="4" name="Picture 3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67A94F79-0FCB-44A9-A124-D4F0D0254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" y="6639847"/>
              <a:ext cx="9015252" cy="2065995"/>
            </a:xfrm>
            <a:prstGeom prst="rect">
              <a:avLst/>
            </a:prstGeom>
          </p:spPr>
        </p:pic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32C00D99-7585-451F-88ED-5C7E66709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8822" y="6639847"/>
              <a:ext cx="1289715" cy="128971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E4B39B2-6132-4B21-9D35-A12281587A43}"/>
                </a:ext>
              </a:extLst>
            </p:cNvPr>
            <p:cNvCxnSpPr/>
            <p:nvPr/>
          </p:nvCxnSpPr>
          <p:spPr>
            <a:xfrm>
              <a:off x="9434352" y="7315200"/>
              <a:ext cx="993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11303234-838D-4B39-8DFA-61B4095354BC}"/>
              </a:ext>
            </a:extLst>
          </p:cNvPr>
          <p:cNvSpPr/>
          <p:nvPr/>
        </p:nvSpPr>
        <p:spPr>
          <a:xfrm>
            <a:off x="1090153" y="2582948"/>
            <a:ext cx="1613551" cy="16557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 information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825A102C-3B4A-49A0-B2E2-97C70A06FFCB}"/>
              </a:ext>
            </a:extLst>
          </p:cNvPr>
          <p:cNvSpPr/>
          <p:nvPr/>
        </p:nvSpPr>
        <p:spPr>
          <a:xfrm>
            <a:off x="4745472" y="2582947"/>
            <a:ext cx="1613551" cy="16557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IDataErrorInfo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Down Arrow 16">
            <a:extLst>
              <a:ext uri="{FF2B5EF4-FFF2-40B4-BE49-F238E27FC236}">
                <a16:creationId xmlns:a16="http://schemas.microsoft.com/office/drawing/2014/main" id="{420E4CD8-445B-41C1-9B33-B690B8184C65}"/>
              </a:ext>
            </a:extLst>
          </p:cNvPr>
          <p:cNvSpPr/>
          <p:nvPr/>
        </p:nvSpPr>
        <p:spPr>
          <a:xfrm>
            <a:off x="8400791" y="2582946"/>
            <a:ext cx="1613551" cy="16557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E0263AE-6103-423B-8172-7A151BA68305}"/>
              </a:ext>
            </a:extLst>
          </p:cNvPr>
          <p:cNvCxnSpPr>
            <a:stCxn id="17" idx="1"/>
            <a:endCxn id="15" idx="3"/>
          </p:cNvCxnSpPr>
          <p:nvPr/>
        </p:nvCxnSpPr>
        <p:spPr>
          <a:xfrm rot="10800000" flipV="1">
            <a:off x="6359023" y="3120878"/>
            <a:ext cx="2041768" cy="1"/>
          </a:xfrm>
          <a:prstGeom prst="curvedConnector3">
            <a:avLst>
              <a:gd name="adj1" fmla="val 512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185DB85-EB7A-410C-8813-4692D6DB7BDC}"/>
              </a:ext>
            </a:extLst>
          </p:cNvPr>
          <p:cNvCxnSpPr/>
          <p:nvPr/>
        </p:nvCxnSpPr>
        <p:spPr>
          <a:xfrm rot="10800000" flipV="1">
            <a:off x="2703704" y="3141981"/>
            <a:ext cx="2041768" cy="1"/>
          </a:xfrm>
          <a:prstGeom prst="curvedConnector3">
            <a:avLst>
              <a:gd name="adj1" fmla="val 512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5688A8-692B-4225-B356-71213AF79901}"/>
              </a:ext>
            </a:extLst>
          </p:cNvPr>
          <p:cNvSpPr txBox="1"/>
          <p:nvPr/>
        </p:nvSpPr>
        <p:spPr>
          <a:xfrm>
            <a:off x="7011056" y="2843878"/>
            <a:ext cx="737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</a:rPr>
              <a:t>Message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35D94-0B6D-49A7-9EC4-122F804F6A6C}"/>
              </a:ext>
            </a:extLst>
          </p:cNvPr>
          <p:cNvSpPr txBox="1"/>
          <p:nvPr/>
        </p:nvSpPr>
        <p:spPr>
          <a:xfrm>
            <a:off x="2918918" y="2864984"/>
            <a:ext cx="1611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L="0" marR="0" indent="0" algn="l" defTabSz="914042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ValidatesOnDataErrors</a:t>
            </a:r>
            <a:endParaRPr lang="en-US" dirty="0"/>
          </a:p>
        </p:txBody>
      </p:sp>
      <p:sp>
        <p:nvSpPr>
          <p:cNvPr id="52" name="Callout: Bent Line 51">
            <a:extLst>
              <a:ext uri="{FF2B5EF4-FFF2-40B4-BE49-F238E27FC236}">
                <a16:creationId xmlns:a16="http://schemas.microsoft.com/office/drawing/2014/main" id="{36E92F97-C34A-44B6-8008-10E22B5E03E8}"/>
              </a:ext>
            </a:extLst>
          </p:cNvPr>
          <p:cNvSpPr/>
          <p:nvPr/>
        </p:nvSpPr>
        <p:spPr>
          <a:xfrm>
            <a:off x="2073349" y="6883719"/>
            <a:ext cx="2977116" cy="633500"/>
          </a:xfrm>
          <a:prstGeom prst="borderCallout2">
            <a:avLst>
              <a:gd name="adj1" fmla="val 31204"/>
              <a:gd name="adj2" fmla="val 103453"/>
              <a:gd name="adj3" fmla="val -41442"/>
              <a:gd name="adj4" fmla="val 103333"/>
              <a:gd name="adj5" fmla="val -193175"/>
              <a:gd name="adj6" fmla="val 117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FFFF00"/>
                </a:solidFill>
              </a:rPr>
              <a:t>Business Logic Validation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3" name="Callout: Bent Line 52">
            <a:extLst>
              <a:ext uri="{FF2B5EF4-FFF2-40B4-BE49-F238E27FC236}">
                <a16:creationId xmlns:a16="http://schemas.microsoft.com/office/drawing/2014/main" id="{6021B250-0304-42AC-AD55-F41E160E1EF9}"/>
              </a:ext>
            </a:extLst>
          </p:cNvPr>
          <p:cNvSpPr/>
          <p:nvPr/>
        </p:nvSpPr>
        <p:spPr>
          <a:xfrm>
            <a:off x="2073349" y="7787013"/>
            <a:ext cx="2977116" cy="633500"/>
          </a:xfrm>
          <a:prstGeom prst="borderCallout2">
            <a:avLst>
              <a:gd name="adj1" fmla="val 31204"/>
              <a:gd name="adj2" fmla="val 103453"/>
              <a:gd name="adj3" fmla="val -229421"/>
              <a:gd name="adj4" fmla="val 131547"/>
              <a:gd name="adj5" fmla="val -366049"/>
              <a:gd name="adj6" fmla="val 226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FFFF00"/>
                </a:solidFill>
              </a:rPr>
              <a:t>Data Format Validation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4" name="Callout: Bent Line 53">
            <a:extLst>
              <a:ext uri="{FF2B5EF4-FFF2-40B4-BE49-F238E27FC236}">
                <a16:creationId xmlns:a16="http://schemas.microsoft.com/office/drawing/2014/main" id="{D58D5826-8C70-4747-B0EE-569F919A017E}"/>
              </a:ext>
            </a:extLst>
          </p:cNvPr>
          <p:cNvSpPr/>
          <p:nvPr/>
        </p:nvSpPr>
        <p:spPr>
          <a:xfrm>
            <a:off x="2073349" y="8647736"/>
            <a:ext cx="2977116" cy="633500"/>
          </a:xfrm>
          <a:prstGeom prst="borderCallout2">
            <a:avLst>
              <a:gd name="adj1" fmla="val 31204"/>
              <a:gd name="adj2" fmla="val 103453"/>
              <a:gd name="adj3" fmla="val -288164"/>
              <a:gd name="adj4" fmla="val 173333"/>
              <a:gd name="adj5" fmla="val -507033"/>
              <a:gd name="adj6" fmla="val 304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rgbClr val="FFFF00"/>
                </a:solidFill>
              </a:rPr>
              <a:t>ACID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56" name="Picture 55" descr="Graphical user interface&#10;&#10;Description automatically generated">
            <a:extLst>
              <a:ext uri="{FF2B5EF4-FFF2-40B4-BE49-F238E27FC236}">
                <a16:creationId xmlns:a16="http://schemas.microsoft.com/office/drawing/2014/main" id="{7CDA86B6-B09E-4776-8038-8A19C4D4F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064" y="655344"/>
            <a:ext cx="10640676" cy="974526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6554BF20-972B-4D44-9893-397FD3B57705}"/>
              </a:ext>
            </a:extLst>
          </p:cNvPr>
          <p:cNvGrpSpPr/>
          <p:nvPr/>
        </p:nvGrpSpPr>
        <p:grpSpPr>
          <a:xfrm>
            <a:off x="13282064" y="655344"/>
            <a:ext cx="10640676" cy="9745260"/>
            <a:chOff x="13282064" y="655344"/>
            <a:chExt cx="10640676" cy="97452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6931CC-4B56-4EE8-BFFF-C2FBA96CE4C3}"/>
                </a:ext>
              </a:extLst>
            </p:cNvPr>
            <p:cNvSpPr/>
            <p:nvPr/>
          </p:nvSpPr>
          <p:spPr>
            <a:xfrm>
              <a:off x="13282064" y="655344"/>
              <a:ext cx="10640676" cy="4971593"/>
            </a:xfrm>
            <a:prstGeom prst="rect">
              <a:avLst/>
            </a:prstGeom>
            <a:solidFill>
              <a:schemeClr val="accent3">
                <a:alpha val="67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0AB6593-1D6A-4A15-B735-734B641661C7}"/>
                </a:ext>
              </a:extLst>
            </p:cNvPr>
            <p:cNvSpPr/>
            <p:nvPr/>
          </p:nvSpPr>
          <p:spPr>
            <a:xfrm>
              <a:off x="13282064" y="7038860"/>
              <a:ext cx="10640676" cy="3361744"/>
            </a:xfrm>
            <a:prstGeom prst="rect">
              <a:avLst/>
            </a:prstGeom>
            <a:solidFill>
              <a:schemeClr val="accent3">
                <a:alpha val="67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6C74493-7C03-495B-8846-4815D13A4022}"/>
                </a:ext>
              </a:extLst>
            </p:cNvPr>
            <p:cNvSpPr/>
            <p:nvPr/>
          </p:nvSpPr>
          <p:spPr>
            <a:xfrm>
              <a:off x="18320349" y="5614715"/>
              <a:ext cx="5602391" cy="1424146"/>
            </a:xfrm>
            <a:prstGeom prst="rect">
              <a:avLst/>
            </a:prstGeom>
            <a:solidFill>
              <a:schemeClr val="accent3">
                <a:alpha val="67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0D06716-9335-4441-87A0-6F5C1D2C3EFF}"/>
              </a:ext>
            </a:extLst>
          </p:cNvPr>
          <p:cNvSpPr/>
          <p:nvPr/>
        </p:nvSpPr>
        <p:spPr>
          <a:xfrm>
            <a:off x="13874651" y="6446710"/>
            <a:ext cx="881743" cy="230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4668D-470A-4326-BAD9-9E6DE7291814}"/>
              </a:ext>
            </a:extLst>
          </p:cNvPr>
          <p:cNvSpPr/>
          <p:nvPr/>
        </p:nvSpPr>
        <p:spPr>
          <a:xfrm>
            <a:off x="13890979" y="5835843"/>
            <a:ext cx="881743" cy="230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18" y="900444"/>
            <a:ext cx="7804840" cy="7063680"/>
          </a:xfrm>
          <a:prstGeom prst="rect">
            <a:avLst/>
          </a:prstGeom>
          <a:solidFill>
            <a:srgbClr val="595959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1D97C3D5-6923-45E9-854A-3742AC2B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328" y="1765358"/>
            <a:ext cx="6723354" cy="5325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6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User Interface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16" y="8291340"/>
            <a:ext cx="4782822" cy="452421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6FE8F5-3FB3-48E6-995A-0B23EE9E1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6706" y="8293594"/>
            <a:ext cx="2702124" cy="2121920"/>
          </a:xfrm>
          <a:prstGeom prst="rect">
            <a:avLst/>
          </a:prstGeom>
          <a:solidFill>
            <a:srgbClr val="37534A">
              <a:alpha val="20000"/>
            </a:srgbClr>
          </a:solidFill>
          <a:ln w="25400">
            <a:solidFill>
              <a:srgbClr val="37534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6834" y="10701026"/>
            <a:ext cx="2702124" cy="2121920"/>
          </a:xfrm>
          <a:prstGeom prst="rect">
            <a:avLst/>
          </a:prstGeom>
          <a:solidFill>
            <a:srgbClr val="37534A"/>
          </a:solidFill>
          <a:ln w="25400">
            <a:solidFill>
              <a:srgbClr val="375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251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0" cap="none" spc="0" normalizeH="0" baseline="0" noProof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Calibri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C116FA5-3FF7-4695-8D7B-D42992BA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7" t="-961" r="20299" b="962"/>
          <a:stretch/>
        </p:blipFill>
        <p:spPr>
          <a:xfrm>
            <a:off x="918207" y="8249636"/>
            <a:ext cx="4782822" cy="45733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E90C5D-9323-4731-9A32-F33CB9D7BC3D}"/>
              </a:ext>
            </a:extLst>
          </p:cNvPr>
          <p:cNvSpPr txBox="1"/>
          <p:nvPr/>
        </p:nvSpPr>
        <p:spPr>
          <a:xfrm>
            <a:off x="11685182" y="4167650"/>
            <a:ext cx="93566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  <a:highlight>
                  <a:srgbClr val="FFFF00"/>
                </a:highlight>
                <a:latin typeface="Bradley Hand ITC" panose="03070402050302030203" pitchFamily="66" charset="0"/>
                <a:ea typeface="+mj-ea"/>
                <a:cs typeface="+mj-cs"/>
              </a:rPr>
              <a:t>User Controls / tab, Responsive, </a:t>
            </a:r>
          </a:p>
          <a:p>
            <a:r>
              <a:rPr lang="en-US" sz="8000" b="1" dirty="0">
                <a:solidFill>
                  <a:srgbClr val="C00000"/>
                </a:solidFill>
                <a:highlight>
                  <a:srgbClr val="FFFF00"/>
                </a:highlight>
                <a:latin typeface="Bradley Hand ITC" panose="03070402050302030203" pitchFamily="66" charset="0"/>
                <a:ea typeface="+mj-ea"/>
                <a:cs typeface="+mj-cs"/>
              </a:rPr>
              <a:t>Animation Effect,</a:t>
            </a:r>
          </a:p>
          <a:p>
            <a:r>
              <a:rPr lang="en-US" sz="8000" b="1" dirty="0">
                <a:solidFill>
                  <a:srgbClr val="C00000"/>
                </a:solidFill>
                <a:highlight>
                  <a:srgbClr val="FFFF00"/>
                </a:highlight>
                <a:latin typeface="Bradley Hand ITC" panose="03070402050302030203" pitchFamily="66" charset="0"/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553149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Color titles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Raleway Light" charset="0"/>
            <a:ea typeface="Raleway Light" charset="0"/>
            <a:cs typeface="Raleway Light" charset="0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icture_background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ight_them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481</Words>
  <Application>Microsoft Office PowerPoint</Application>
  <PresentationFormat>Custom</PresentationFormat>
  <Paragraphs>53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Helvetica Light</vt:lpstr>
      <vt:lpstr>Helvetica Neue</vt:lpstr>
      <vt:lpstr>Lato Hairline</vt:lpstr>
      <vt:lpstr>Lato Light</vt:lpstr>
      <vt:lpstr>Lato Thin</vt:lpstr>
      <vt:lpstr>Arial</vt:lpstr>
      <vt:lpstr>Bradley Hand ITC</vt:lpstr>
      <vt:lpstr>Calibri</vt:lpstr>
      <vt:lpstr>Calibri Light</vt:lpstr>
      <vt:lpstr>Segoe UI</vt:lpstr>
      <vt:lpstr>Color titles</vt:lpstr>
      <vt:lpstr>picture_backgrounds</vt:lpstr>
      <vt:lpstr>light_themes</vt:lpstr>
      <vt:lpstr>YZY Language School</vt:lpstr>
      <vt:lpstr>Agenda  - Purpose of the System - Solution Overview - Challenges of the project - MVVM Architecture - Multiple Validations - Unit Test - UI Design - Drawing pie chart / bar chart - String Translation - Database Migration - Future Work</vt:lpstr>
      <vt:lpstr>Purpose of the System - Multi-Language Support: English, French, Mandarin - Register/Cancel Courses - Manage assignment and grade - Search by key-words/time/language: course, teacher  - Course Time: day or night of weekdays, weekends, summer camp, etc.  - Course Type: small class, one-to-one class, on-line class, etc. - Payment  Modules - Student Application   - register courses, cancel courses, payment - School Application  - Teacher (course time, assignment, grade) - Library  - all common shared functionalities</vt:lpstr>
      <vt:lpstr>Solution - Student Application   - register courses, cancel courses, payment - School Application  - Teacher (course time, assignment, grade) - Library  - all common shared functionalities</vt:lpstr>
      <vt:lpstr>PowerPoint Presentation</vt:lpstr>
      <vt:lpstr>MVVM Architecture – Why?</vt:lpstr>
      <vt:lpstr>MVVM Architecture – Code Example</vt:lpstr>
      <vt:lpstr>Multiple Validations</vt:lpstr>
      <vt:lpstr>User Interface</vt:lpstr>
      <vt:lpstr>String Translation</vt:lpstr>
      <vt:lpstr>Database Migration</vt:lpstr>
      <vt:lpstr>PowerPoint Presentation</vt:lpstr>
      <vt:lpstr>PowerPoint Presentation</vt:lpstr>
      <vt:lpstr>Thank You! Merci!  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 Library Project of OOP</dc:title>
  <dc:creator>Edwin LI</dc:creator>
  <cp:lastModifiedBy>Edwin LI</cp:lastModifiedBy>
  <cp:revision>130</cp:revision>
  <dcterms:created xsi:type="dcterms:W3CDTF">2020-11-27T00:34:42Z</dcterms:created>
  <dcterms:modified xsi:type="dcterms:W3CDTF">2021-04-19T16:42:05Z</dcterms:modified>
</cp:coreProperties>
</file>