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8" r:id="rId2"/>
    <p:sldMasterId id="2147483809" r:id="rId3"/>
  </p:sldMasterIdLst>
  <p:notesMasterIdLst>
    <p:notesMasterId r:id="rId9"/>
  </p:notesMasterIdLst>
  <p:sldIdLst>
    <p:sldId id="460" r:id="rId4"/>
    <p:sldId id="461" r:id="rId5"/>
    <p:sldId id="463" r:id="rId6"/>
    <p:sldId id="464" r:id="rId7"/>
    <p:sldId id="466" r:id="rId8"/>
  </p:sldIdLst>
  <p:sldSz cx="24384000" cy="13716000"/>
  <p:notesSz cx="6858000" cy="9144000"/>
  <p:defaultTextStyle>
    <a:defPPr marL="0" marR="0" indent="0" algn="l" defTabSz="91404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16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033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547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042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55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065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59958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098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14665" userDrawn="1">
          <p15:clr>
            <a:srgbClr val="A4A3A4"/>
          </p15:clr>
        </p15:guide>
        <p15:guide id="3" pos="6297" userDrawn="1">
          <p15:clr>
            <a:srgbClr val="A4A3A4"/>
          </p15:clr>
        </p15:guide>
        <p15:guide id="4" orient="horz" pos="7881" userDrawn="1">
          <p15:clr>
            <a:srgbClr val="A4A3A4"/>
          </p15:clr>
        </p15:guide>
        <p15:guide id="5" orient="horz" pos="8244" userDrawn="1">
          <p15:clr>
            <a:srgbClr val="A4A3A4"/>
          </p15:clr>
        </p15:guide>
        <p15:guide id="6" orient="horz" pos="7722" userDrawn="1">
          <p15:clr>
            <a:srgbClr val="A4A3A4"/>
          </p15:clr>
        </p15:guide>
        <p15:guide id="7" pos="649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57E"/>
    <a:srgbClr val="005E8C"/>
    <a:srgbClr val="F26A20"/>
    <a:srgbClr val="942092"/>
    <a:srgbClr val="FF40FF"/>
    <a:srgbClr val="00419F"/>
    <a:srgbClr val="5BC4BA"/>
    <a:srgbClr val="9D9F9E"/>
    <a:srgbClr val="44B3E7"/>
    <a:srgbClr val="00A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2"/>
    <p:restoredTop sz="94014"/>
  </p:normalViewPr>
  <p:slideViewPr>
    <p:cSldViewPr snapToGrid="0" snapToObjects="1">
      <p:cViewPr varScale="1">
        <p:scale>
          <a:sx n="78" d="100"/>
          <a:sy n="78" d="100"/>
        </p:scale>
        <p:origin x="964" y="64"/>
      </p:cViewPr>
      <p:guideLst>
        <p:guide orient="horz" pos="3367"/>
        <p:guide pos="14665"/>
        <p:guide pos="6297"/>
        <p:guide orient="horz" pos="7881"/>
        <p:guide orient="horz" pos="8244"/>
        <p:guide orient="horz" pos="7722"/>
        <p:guide pos="649"/>
        <p:guide orient="horz" pos="4320"/>
      </p:guideLst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5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126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16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033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547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042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55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065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58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098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3984170"/>
            <a:ext cx="11359978" cy="29627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96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&amp; Subtitle">
    <p:bg>
      <p:bgPr>
        <a:solidFill>
          <a:srgbClr val="844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07750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6439826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6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246604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- Top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0672506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33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bg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dirty="0"/>
              <a:t>Body Level One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51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97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270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80228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44B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3238778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30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Top">
    <p:bg>
      <p:bgPr>
        <a:solidFill>
          <a:srgbClr val="F26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62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957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70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0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779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666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80053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3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Sub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39824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467960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572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3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812316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674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9012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04404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&amp; Subtitle">
    <p:bg>
      <p:bgPr>
        <a:solidFill>
          <a:srgbClr val="24A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594236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972461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&amp; Subtitle">
    <p:bg>
      <p:bgPr>
        <a:solidFill>
          <a:srgbClr val="FBD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065768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&amp; Subtitle">
    <p:bg>
      <p:bgPr>
        <a:solidFill>
          <a:srgbClr val="EB6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1766995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&amp; Subtitle">
    <p:bg>
      <p:bgPr>
        <a:solidFill>
          <a:srgbClr val="DD2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7352284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5" y="952502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5" y="3238533"/>
            <a:ext cx="21005800" cy="920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Autofit/>
          </a:bodyPr>
          <a:lstStyle/>
          <a:p>
            <a:r>
              <a:rPr dirty="0"/>
              <a:t>Body Level 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3" r:id="rId2"/>
    <p:sldLayoutId id="2147483795" r:id="rId3"/>
    <p:sldLayoutId id="2147483797" r:id="rId4"/>
    <p:sldLayoutId id="2147483801" r:id="rId5"/>
    <p:sldLayoutId id="2147483817" r:id="rId6"/>
    <p:sldLayoutId id="2147483799" r:id="rId7"/>
    <p:sldLayoutId id="2147483798" r:id="rId8"/>
    <p:sldLayoutId id="2147483796" r:id="rId9"/>
    <p:sldLayoutId id="2147483800" r:id="rId10"/>
    <p:sldLayoutId id="2147483802" r:id="rId11"/>
    <p:sldLayoutId id="2147483816" r:id="rId12"/>
    <p:sldLayoutId id="2147483841" r:id="rId13"/>
    <p:sldLayoutId id="2147483661" r:id="rId14"/>
  </p:sldLayoutIdLst>
  <p:transition spd="slow">
    <p:push dir="u"/>
  </p:transition>
  <p:txStyles>
    <p:titleStyle>
      <a:lvl1pPr marL="0" marR="0" indent="0" algn="l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bg1"/>
          </a:solidFill>
          <a:uFillTx/>
          <a:latin typeface="Lato Hairline" charset="0"/>
          <a:ea typeface="Lato Hairline" charset="0"/>
          <a:cs typeface="Lato Hairline" charset="0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1pPr>
      <a:lvl2pPr marL="634752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44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2pPr>
      <a:lvl3pPr marL="126950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3pPr>
      <a:lvl4pPr marL="190426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4pPr>
      <a:lvl5pPr marL="253902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5pPr>
      <a:lvl6pPr marL="3808528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3281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8034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2786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766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39" r:id="rId4"/>
    <p:sldLayoutId id="2147483833" r:id="rId5"/>
    <p:sldLayoutId id="2147483848" r:id="rId6"/>
    <p:sldLayoutId id="2147483831" r:id="rId7"/>
    <p:sldLayoutId id="2147483840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5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05" r:id="rId2"/>
    <p:sldLayoutId id="2147483804" r:id="rId3"/>
    <p:sldLayoutId id="2147483808" r:id="rId4"/>
    <p:sldLayoutId id="2147483814" r:id="rId5"/>
    <p:sldLayoutId id="2147483812" r:id="rId6"/>
    <p:sldLayoutId id="2147483811" r:id="rId7"/>
    <p:sldLayoutId id="214748381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6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0" y="2298706"/>
            <a:ext cx="11998036" cy="4648200"/>
          </a:xfrm>
        </p:spPr>
        <p:txBody>
          <a:bodyPr/>
          <a:lstStyle/>
          <a:p>
            <a:r>
              <a:rPr lang="en-US" sz="8800" b="1" dirty="0"/>
              <a:t>YZY Language School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2192000" y="7988323"/>
            <a:ext cx="11359978" cy="3744497"/>
          </a:xfrm>
        </p:spPr>
        <p:txBody>
          <a:bodyPr/>
          <a:lstStyle/>
          <a:p>
            <a:r>
              <a:rPr kumimoji="1" lang="en-US" altLang="zh-CN" dirty="0"/>
              <a:t>Ying HAO</a:t>
            </a:r>
          </a:p>
          <a:p>
            <a:r>
              <a:rPr lang="en-CA" dirty="0" err="1"/>
              <a:t>Yaowu</a:t>
            </a:r>
            <a:r>
              <a:rPr lang="en-CA" dirty="0"/>
              <a:t> HUANG</a:t>
            </a:r>
          </a:p>
          <a:p>
            <a:r>
              <a:rPr kumimoji="1" lang="en-CA" altLang="zh-CN" dirty="0" err="1"/>
              <a:t>Zhiwei</a:t>
            </a:r>
            <a:r>
              <a:rPr kumimoji="1" lang="en-CA" altLang="zh-CN" dirty="0"/>
              <a:t> LI</a:t>
            </a:r>
            <a:endParaRPr kumimoji="1" lang="en-US" altLang="zh-CN" dirty="0"/>
          </a:p>
          <a:p>
            <a:r>
              <a:rPr kumimoji="1" lang="en-US" altLang="zh-CN" dirty="0"/>
              <a:t>APR 19, 2021</a:t>
            </a:r>
            <a:endParaRPr kumimoji="1" lang="zh-CN" alt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8AEB0F-C6FD-4480-B9C1-3DB424A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7" t="4167" r="7421" b="2158"/>
          <a:stretch/>
        </p:blipFill>
        <p:spPr>
          <a:xfrm>
            <a:off x="0" y="0"/>
            <a:ext cx="11780874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6" y="654052"/>
            <a:ext cx="6581774" cy="4575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33B8C68-2D91-B448-B1CB-AC0ABDF1BF58}"/>
              </a:ext>
            </a:extLst>
          </p:cNvPr>
          <p:cNvSpPr txBox="1">
            <a:spLocks/>
          </p:cNvSpPr>
          <p:nvPr/>
        </p:nvSpPr>
        <p:spPr>
          <a:xfrm>
            <a:off x="8447964" y="654052"/>
            <a:ext cx="14970826" cy="457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pPr marL="7429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Technologies and Challenges</a:t>
            </a:r>
          </a:p>
          <a:p>
            <a:pPr marL="7429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Design</a:t>
            </a:r>
          </a:p>
          <a:p>
            <a:pPr marL="7429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Mockup</a:t>
            </a: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4" b="20279"/>
          <a:stretch/>
        </p:blipFill>
        <p:spPr>
          <a:xfrm>
            <a:off x="-18336" y="5526302"/>
            <a:ext cx="24402336" cy="8186524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59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Technologies</a:t>
            </a: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C# / WPF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Entity Framework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RDBMS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- 2D drawing (chart)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Globalization / Localization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Unit Test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Challenges</a:t>
            </a: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Multiple Validations (XAML, view model, model, </a:t>
            </a:r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UI Design (Responsive, Tab, Animation Effect, User Control)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Drawing pie chart / bar chart</a:t>
            </a:r>
            <a:b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String Translation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Database Migration (Local to Azure)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Publish Install Packages</a:t>
            </a:r>
            <a:endParaRPr lang="en-US" sz="2800" strike="sngStrike" dirty="0">
              <a:solidFill>
                <a:srgbClr val="FF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sp>
        <p:nvSpPr>
          <p:cNvPr id="21" name="Title 3">
            <a:extLst>
              <a:ext uri="{FF2B5EF4-FFF2-40B4-BE49-F238E27FC236}">
                <a16:creationId xmlns:a16="http://schemas.microsoft.com/office/drawing/2014/main" id="{1D97C3D5-6923-45E9-854A-3742AC2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53" y="128479"/>
            <a:ext cx="10716986" cy="1655763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Migration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DB7B3-5DCA-4062-882A-A741B998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3" y="1912721"/>
            <a:ext cx="5012452" cy="43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0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8" y="900444"/>
            <a:ext cx="7804840" cy="7063680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1D97C3D5-6923-45E9-854A-3742AC2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8" y="1765358"/>
            <a:ext cx="6723354" cy="5325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6" y="8291340"/>
            <a:ext cx="4782822" cy="452421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6FE8F5-3FB3-48E6-995A-0B23EE9E1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6706" y="8293594"/>
            <a:ext cx="2702124" cy="2121920"/>
          </a:xfrm>
          <a:prstGeom prst="rect">
            <a:avLst/>
          </a:prstGeom>
          <a:solidFill>
            <a:srgbClr val="37534A">
              <a:alpha val="20000"/>
            </a:srgbClr>
          </a:solidFill>
          <a:ln w="25400">
            <a:solidFill>
              <a:srgbClr val="37534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6834" y="10701026"/>
            <a:ext cx="2702124" cy="2121920"/>
          </a:xfrm>
          <a:prstGeom prst="rect">
            <a:avLst/>
          </a:prstGeom>
          <a:solidFill>
            <a:srgbClr val="37534A"/>
          </a:solidFill>
          <a:ln w="25400">
            <a:solidFill>
              <a:srgbClr val="375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t="-961" r="20299" b="962"/>
          <a:stretch/>
        </p:blipFill>
        <p:spPr>
          <a:xfrm>
            <a:off x="918207" y="8249636"/>
            <a:ext cx="4782822" cy="457331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A4AF4B-0D25-48CC-AC33-DFDE8C19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686" y="450222"/>
            <a:ext cx="9113284" cy="12815556"/>
          </a:xfrm>
          <a:prstGeom prst="rect">
            <a:avLst/>
          </a:prstGeom>
        </p:spPr>
      </p:pic>
      <p:pic>
        <p:nvPicPr>
          <p:cNvPr id="10" name="Picture 9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5FE17BD-CA0E-4152-A4D8-7579D0408F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6" r="-25356" b="18666"/>
          <a:stretch/>
        </p:blipFill>
        <p:spPr>
          <a:xfrm>
            <a:off x="12507686" y="1117815"/>
            <a:ext cx="11977775" cy="2564278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A20D06DC-5E3E-43C3-A8D1-05C3DD446C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 r="13595" b="3633"/>
          <a:stretch/>
        </p:blipFill>
        <p:spPr>
          <a:xfrm>
            <a:off x="12497814" y="10033908"/>
            <a:ext cx="8915400" cy="2969430"/>
          </a:xfrm>
          <a:prstGeom prst="rect">
            <a:avLst/>
          </a:prstGeom>
        </p:spPr>
      </p:pic>
      <p:pic>
        <p:nvPicPr>
          <p:cNvPr id="14" name="Picture 13" descr="Chart, bubble chart&#10;&#10;Description automatically generated with medium confidence">
            <a:extLst>
              <a:ext uri="{FF2B5EF4-FFF2-40B4-BE49-F238E27FC236}">
                <a16:creationId xmlns:a16="http://schemas.microsoft.com/office/drawing/2014/main" id="{DCDDA136-721D-4A73-8721-0406B9E07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07" y="4576043"/>
            <a:ext cx="8868607" cy="62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4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olor titl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Raleway Light" charset="0"/>
            <a:ea typeface="Raleway Light" charset="0"/>
            <a:cs typeface="Raleway Light" charset="0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icture_backgrou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_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121</Words>
  <Application>Microsoft Office PowerPoint</Application>
  <PresentationFormat>Custom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Helvetica Light</vt:lpstr>
      <vt:lpstr>Helvetica Neue</vt:lpstr>
      <vt:lpstr>Lato Hairline</vt:lpstr>
      <vt:lpstr>Lato Light</vt:lpstr>
      <vt:lpstr>Lato Thin</vt:lpstr>
      <vt:lpstr>Arial</vt:lpstr>
      <vt:lpstr>Calibri</vt:lpstr>
      <vt:lpstr>Calibri Light</vt:lpstr>
      <vt:lpstr>Color titles</vt:lpstr>
      <vt:lpstr>picture_backgrounds</vt:lpstr>
      <vt:lpstr>light_themes</vt:lpstr>
      <vt:lpstr>YZY Language School</vt:lpstr>
      <vt:lpstr>Agenda</vt:lpstr>
      <vt:lpstr>Technologies - MVVM Architecture  - C# / WPF  - Entity Framework - RDBMS - 2D drawing (chart) - Globalization / Localization - Unit Test   Challenges - MVVM Architecture - Multiple Validations (XAML, view model, model, database) - UI Design (Responsive, Tab, Animation Effect, User Control) - Drawing pie chart / bar chart - String Translation - Database Migration (Local to Azure) - Publish Install Packages</vt:lpstr>
      <vt:lpstr>Database Migration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 Library Project of OOP</dc:title>
  <dc:creator>Edwin LI</dc:creator>
  <cp:lastModifiedBy>Edwin LI</cp:lastModifiedBy>
  <cp:revision>92</cp:revision>
  <dcterms:created xsi:type="dcterms:W3CDTF">2020-11-27T00:34:42Z</dcterms:created>
  <dcterms:modified xsi:type="dcterms:W3CDTF">2021-04-18T15:31:44Z</dcterms:modified>
</cp:coreProperties>
</file>