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75" r:id="rId4"/>
    <p:sldId id="262" r:id="rId5"/>
    <p:sldId id="261" r:id="rId6"/>
    <p:sldId id="259" r:id="rId7"/>
    <p:sldId id="272" r:id="rId8"/>
    <p:sldId id="260" r:id="rId9"/>
    <p:sldId id="264" r:id="rId10"/>
    <p:sldId id="276" r:id="rId11"/>
    <p:sldId id="265" r:id="rId12"/>
    <p:sldId id="277" r:id="rId13"/>
    <p:sldId id="273" r:id="rId14"/>
    <p:sldId id="266" r:id="rId15"/>
    <p:sldId id="267" r:id="rId16"/>
    <p:sldId id="274" r:id="rId17"/>
    <p:sldId id="263" r:id="rId18"/>
    <p:sldId id="268"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68" d="100"/>
          <a:sy n="68" d="100"/>
        </p:scale>
        <p:origin x="5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da-DK"/>
              <a:t>Klik for at redigere i master</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endParaRPr lang="en-US" dirty="0"/>
          </a:p>
        </p:txBody>
      </p:sp>
      <p:sp>
        <p:nvSpPr>
          <p:cNvPr id="4" name="Date Placeholder 3"/>
          <p:cNvSpPr>
            <a:spLocks noGrp="1"/>
          </p:cNvSpPr>
          <p:nvPr>
            <p:ph type="dt" sz="half" idx="10"/>
          </p:nvPr>
        </p:nvSpPr>
        <p:spPr/>
        <p:txBody>
          <a:bodyPr/>
          <a:lstStyle/>
          <a:p>
            <a:fld id="{62E80CEA-5F2D-4F19-8317-BD6DABCB9991}" type="datetimeFigureOut">
              <a:rPr lang="da-DK" smtClean="0"/>
              <a:t>09-10-2018</a:t>
            </a:fld>
            <a:endParaRPr lang="da-DK"/>
          </a:p>
        </p:txBody>
      </p:sp>
      <p:sp>
        <p:nvSpPr>
          <p:cNvPr id="5" name="Footer Placeholder 4"/>
          <p:cNvSpPr>
            <a:spLocks noGrp="1"/>
          </p:cNvSpPr>
          <p:nvPr>
            <p:ph type="ftr" sz="quarter" idx="11"/>
          </p:nvPr>
        </p:nvSpPr>
        <p:spPr>
          <a:xfrm>
            <a:off x="2416500" y="329307"/>
            <a:ext cx="4973915" cy="309201"/>
          </a:xfrm>
        </p:spPr>
        <p:txBody>
          <a:bodyPr/>
          <a:lstStyle/>
          <a:p>
            <a:endParaRPr lang="da-DK"/>
          </a:p>
        </p:txBody>
      </p:sp>
      <p:sp>
        <p:nvSpPr>
          <p:cNvPr id="6" name="Slide Number Placeholder 5"/>
          <p:cNvSpPr>
            <a:spLocks noGrp="1"/>
          </p:cNvSpPr>
          <p:nvPr>
            <p:ph type="sldNum" sz="quarter" idx="12"/>
          </p:nvPr>
        </p:nvSpPr>
        <p:spPr>
          <a:xfrm>
            <a:off x="1437664" y="798973"/>
            <a:ext cx="811019" cy="503578"/>
          </a:xfrm>
        </p:spPr>
        <p:txBody>
          <a:bodyPr/>
          <a:lstStyle/>
          <a:p>
            <a:fld id="{EE2FDCE1-5F93-4CF1-B99E-342EE72466C4}" type="slidenum">
              <a:rPr lang="da-DK" smtClean="0"/>
              <a:t>‹#›</a:t>
            </a:fld>
            <a:endParaRPr lang="da-DK"/>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3542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Vertical Text Placeholder 2"/>
          <p:cNvSpPr>
            <a:spLocks noGrp="1"/>
          </p:cNvSpPr>
          <p:nvPr>
            <p:ph type="body" orient="vert" idx="1"/>
          </p:nvPr>
        </p:nvSpPr>
        <p:spPr/>
        <p:txBody>
          <a:bodyPr vert="eaVe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62E80CEA-5F2D-4F19-8317-BD6DABCB9991}" type="datetimeFigureOut">
              <a:rPr lang="da-DK" smtClean="0"/>
              <a:t>09-10-2018</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EE2FDCE1-5F93-4CF1-B99E-342EE72466C4}" type="slidenum">
              <a:rPr lang="da-DK" smtClean="0"/>
              <a:t>‹#›</a:t>
            </a:fld>
            <a:endParaRPr lang="da-DK"/>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4691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da-DK"/>
              <a:t>Klik for at redigere i master</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62E80CEA-5F2D-4F19-8317-BD6DABCB9991}" type="datetimeFigureOut">
              <a:rPr lang="da-DK" smtClean="0"/>
              <a:t>09-10-2018</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EE2FDCE1-5F93-4CF1-B99E-342EE72466C4}" type="slidenum">
              <a:rPr lang="da-DK" smtClean="0"/>
              <a:t>‹#›</a:t>
            </a:fld>
            <a:endParaRPr lang="da-DK"/>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8881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Content Placeholder 2"/>
          <p:cNvSpPr>
            <a:spLocks noGrp="1"/>
          </p:cNvSpPr>
          <p:nvPr>
            <p:ph idx="1"/>
          </p:nvPr>
        </p:nvSpPr>
        <p:spPr/>
        <p:txBody>
          <a:bodyPr ancho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62E80CEA-5F2D-4F19-8317-BD6DABCB9991}" type="datetimeFigureOut">
              <a:rPr lang="da-DK" smtClean="0"/>
              <a:t>09-10-2018</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EE2FDCE1-5F93-4CF1-B99E-342EE72466C4}" type="slidenum">
              <a:rPr lang="da-DK" smtClean="0"/>
              <a:t>‹#›</a:t>
            </a:fld>
            <a:endParaRPr lang="da-DK"/>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0826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da-DK"/>
              <a:t>Klik for at redigere i master</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Rediger typografien i masterens</a:t>
            </a:r>
          </a:p>
        </p:txBody>
      </p:sp>
      <p:sp>
        <p:nvSpPr>
          <p:cNvPr id="4" name="Date Placeholder 3"/>
          <p:cNvSpPr>
            <a:spLocks noGrp="1"/>
          </p:cNvSpPr>
          <p:nvPr>
            <p:ph type="dt" sz="half" idx="10"/>
          </p:nvPr>
        </p:nvSpPr>
        <p:spPr/>
        <p:txBody>
          <a:bodyPr/>
          <a:lstStyle/>
          <a:p>
            <a:fld id="{62E80CEA-5F2D-4F19-8317-BD6DABCB9991}" type="datetimeFigureOut">
              <a:rPr lang="da-DK" smtClean="0"/>
              <a:t>09-10-2018</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EE2FDCE1-5F93-4CF1-B99E-342EE72466C4}" type="slidenum">
              <a:rPr lang="da-DK" smtClean="0"/>
              <a:t>‹#›</a:t>
            </a:fld>
            <a:endParaRPr lang="da-DK"/>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8574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da-DK"/>
              <a:t>Klik for at redigere i master</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Date Placeholder 4"/>
          <p:cNvSpPr>
            <a:spLocks noGrp="1"/>
          </p:cNvSpPr>
          <p:nvPr>
            <p:ph type="dt" sz="half" idx="10"/>
          </p:nvPr>
        </p:nvSpPr>
        <p:spPr/>
        <p:txBody>
          <a:bodyPr/>
          <a:lstStyle/>
          <a:p>
            <a:fld id="{62E80CEA-5F2D-4F19-8317-BD6DABCB9991}" type="datetimeFigureOut">
              <a:rPr lang="da-DK" smtClean="0"/>
              <a:t>09-10-2018</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E2FDCE1-5F93-4CF1-B99E-342EE72466C4}" type="slidenum">
              <a:rPr lang="da-DK" smtClean="0"/>
              <a:t>‹#›</a:t>
            </a:fld>
            <a:endParaRPr lang="da-DK"/>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437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da-DK"/>
              <a:t>Klik for at redigere i master</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4" name="Content Placeholder 3"/>
          <p:cNvSpPr>
            <a:spLocks noGrp="1"/>
          </p:cNvSpPr>
          <p:nvPr>
            <p:ph sz="half" idx="2"/>
          </p:nvPr>
        </p:nvSpPr>
        <p:spPr>
          <a:xfrm>
            <a:off x="1447191" y="2824269"/>
            <a:ext cx="4645152" cy="2644457"/>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6" name="Content Placeholder 5"/>
          <p:cNvSpPr>
            <a:spLocks noGrp="1"/>
          </p:cNvSpPr>
          <p:nvPr>
            <p:ph sz="quarter" idx="4"/>
          </p:nvPr>
        </p:nvSpPr>
        <p:spPr>
          <a:xfrm>
            <a:off x="6412362" y="2821491"/>
            <a:ext cx="4645152" cy="2637371"/>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62E80CEA-5F2D-4F19-8317-BD6DABCB9991}" type="datetimeFigureOut">
              <a:rPr lang="da-DK" smtClean="0"/>
              <a:t>09-10-2018</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EE2FDCE1-5F93-4CF1-B99E-342EE72466C4}" type="slidenum">
              <a:rPr lang="da-DK" smtClean="0"/>
              <a:t>‹#›</a:t>
            </a:fld>
            <a:endParaRPr lang="da-DK"/>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130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Date Placeholder 2"/>
          <p:cNvSpPr>
            <a:spLocks noGrp="1"/>
          </p:cNvSpPr>
          <p:nvPr>
            <p:ph type="dt" sz="half" idx="10"/>
          </p:nvPr>
        </p:nvSpPr>
        <p:spPr/>
        <p:txBody>
          <a:bodyPr/>
          <a:lstStyle/>
          <a:p>
            <a:fld id="{62E80CEA-5F2D-4F19-8317-BD6DABCB9991}" type="datetimeFigureOut">
              <a:rPr lang="da-DK" smtClean="0"/>
              <a:t>09-10-2018</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EE2FDCE1-5F93-4CF1-B99E-342EE72466C4}" type="slidenum">
              <a:rPr lang="da-DK" smtClean="0"/>
              <a:t>‹#›</a:t>
            </a:fld>
            <a:endParaRPr lang="da-DK"/>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0478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E80CEA-5F2D-4F19-8317-BD6DABCB9991}" type="datetimeFigureOut">
              <a:rPr lang="da-DK" smtClean="0"/>
              <a:t>09-10-2018</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EE2FDCE1-5F93-4CF1-B99E-342EE72466C4}" type="slidenum">
              <a:rPr lang="da-DK" smtClean="0"/>
              <a:t>‹#›</a:t>
            </a:fld>
            <a:endParaRPr lang="da-DK"/>
          </a:p>
        </p:txBody>
      </p:sp>
    </p:spTree>
    <p:extLst>
      <p:ext uri="{BB962C8B-B14F-4D97-AF65-F5344CB8AC3E}">
        <p14:creationId xmlns:p14="http://schemas.microsoft.com/office/powerpoint/2010/main" val="4262568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da-DK"/>
              <a:t>Klik for at redigere i master</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typografien i masterens</a:t>
            </a:r>
          </a:p>
        </p:txBody>
      </p:sp>
      <p:sp>
        <p:nvSpPr>
          <p:cNvPr id="5" name="Date Placeholder 4"/>
          <p:cNvSpPr>
            <a:spLocks noGrp="1"/>
          </p:cNvSpPr>
          <p:nvPr>
            <p:ph type="dt" sz="half" idx="10"/>
          </p:nvPr>
        </p:nvSpPr>
        <p:spPr/>
        <p:txBody>
          <a:bodyPr/>
          <a:lstStyle/>
          <a:p>
            <a:fld id="{62E80CEA-5F2D-4F19-8317-BD6DABCB9991}" type="datetimeFigureOut">
              <a:rPr lang="da-DK" smtClean="0"/>
              <a:t>09-10-2018</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E2FDCE1-5F93-4CF1-B99E-342EE72466C4}" type="slidenum">
              <a:rPr lang="da-DK" smtClean="0"/>
              <a:t>‹#›</a:t>
            </a:fld>
            <a:endParaRPr lang="da-DK"/>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0189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da-DK"/>
              <a:t>Klik for at redigere i master</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typografien i masterens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2E80CEA-5F2D-4F19-8317-BD6DABCB9991}" type="datetimeFigureOut">
              <a:rPr lang="da-DK" smtClean="0"/>
              <a:t>09-10-2018</a:t>
            </a:fld>
            <a:endParaRPr lang="da-DK"/>
          </a:p>
        </p:txBody>
      </p:sp>
      <p:sp>
        <p:nvSpPr>
          <p:cNvPr id="6" name="Footer Placeholder 5"/>
          <p:cNvSpPr>
            <a:spLocks noGrp="1"/>
          </p:cNvSpPr>
          <p:nvPr>
            <p:ph type="ftr" sz="quarter" idx="11"/>
          </p:nvPr>
        </p:nvSpPr>
        <p:spPr>
          <a:xfrm>
            <a:off x="1447382" y="318640"/>
            <a:ext cx="5541004" cy="320931"/>
          </a:xfrm>
        </p:spPr>
        <p:txBody>
          <a:bodyPr/>
          <a:lstStyle/>
          <a:p>
            <a:endParaRPr lang="da-DK"/>
          </a:p>
        </p:txBody>
      </p:sp>
      <p:sp>
        <p:nvSpPr>
          <p:cNvPr id="7" name="Slide Number Placeholder 6"/>
          <p:cNvSpPr>
            <a:spLocks noGrp="1"/>
          </p:cNvSpPr>
          <p:nvPr>
            <p:ph type="sldNum" sz="quarter" idx="12"/>
          </p:nvPr>
        </p:nvSpPr>
        <p:spPr/>
        <p:txBody>
          <a:bodyPr/>
          <a:lstStyle/>
          <a:p>
            <a:fld id="{EE2FDCE1-5F93-4CF1-B99E-342EE72466C4}" type="slidenum">
              <a:rPr lang="da-DK" smtClean="0"/>
              <a:t>‹#›</a:t>
            </a:fld>
            <a:endParaRPr lang="da-DK"/>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1779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da-DK"/>
              <a:t>Klik for at redigere i master</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E80CEA-5F2D-4F19-8317-BD6DABCB9991}" type="datetimeFigureOut">
              <a:rPr lang="da-DK" smtClean="0"/>
              <a:t>09-10-2018</a:t>
            </a:fld>
            <a:endParaRPr lang="da-DK"/>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E2FDCE1-5F93-4CF1-B99E-342EE72466C4}" type="slidenum">
              <a:rPr lang="da-DK" smtClean="0"/>
              <a:t>‹#›</a:t>
            </a:fld>
            <a:endParaRPr lang="da-DK"/>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1960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sans.org/reading-room/whitepapers/auditing/overview-threat-risk-assessment-76" TargetMode="External"/><Relationship Id="rId2" Type="http://schemas.openxmlformats.org/officeDocument/2006/relationships/hyperlink" Target="https://www.sans.org/reading-room/whitepapers/leadership/practical-approaches-organizational-information-security-management-33568" TargetMode="External"/><Relationship Id="rId1" Type="http://schemas.openxmlformats.org/officeDocument/2006/relationships/slideLayout" Target="../slideLayouts/slideLayout2.xml"/><Relationship Id="rId4" Type="http://schemas.openxmlformats.org/officeDocument/2006/relationships/hyperlink" Target="https://www.linkedin.com/pulse/nyt-gratis-v%C3%A6rkt%C3%B8j-kan-lette-arbejdet-med-henning-mortense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a-DK" dirty="0"/>
              <a:t>Webinar II</a:t>
            </a:r>
            <a:br>
              <a:rPr lang="da-DK" dirty="0"/>
            </a:br>
            <a:r>
              <a:rPr lang="da-DK" dirty="0"/>
              <a:t>d. 9/10-18</a:t>
            </a:r>
          </a:p>
        </p:txBody>
      </p:sp>
      <p:sp>
        <p:nvSpPr>
          <p:cNvPr id="3" name="Undertitel 2"/>
          <p:cNvSpPr>
            <a:spLocks noGrp="1"/>
          </p:cNvSpPr>
          <p:nvPr>
            <p:ph type="subTitle" idx="1"/>
          </p:nvPr>
        </p:nvSpPr>
        <p:spPr/>
        <p:txBody>
          <a:bodyPr/>
          <a:lstStyle/>
          <a:p>
            <a:r>
              <a:rPr lang="da-DK" dirty="0"/>
              <a:t>It sikkerhed som helhedstankegang</a:t>
            </a:r>
          </a:p>
        </p:txBody>
      </p:sp>
    </p:spTree>
    <p:extLst>
      <p:ext uri="{BB962C8B-B14F-4D97-AF65-F5344CB8AC3E}">
        <p14:creationId xmlns:p14="http://schemas.microsoft.com/office/powerpoint/2010/main" val="3340836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ISO/IEC 27002</a:t>
            </a:r>
          </a:p>
        </p:txBody>
      </p:sp>
      <p:sp>
        <p:nvSpPr>
          <p:cNvPr id="3" name="Content Placeholder 2"/>
          <p:cNvSpPr>
            <a:spLocks noGrp="1"/>
          </p:cNvSpPr>
          <p:nvPr>
            <p:ph idx="1"/>
          </p:nvPr>
        </p:nvSpPr>
        <p:spPr/>
        <p:txBody>
          <a:bodyPr/>
          <a:lstStyle/>
          <a:p>
            <a:r>
              <a:rPr lang="da-DK" dirty="0"/>
              <a:t>Gældende standard på området, erstatter den tidligere DS 484</a:t>
            </a:r>
          </a:p>
          <a:p>
            <a:r>
              <a:rPr lang="da-DK" dirty="0"/>
              <a:t>Best </a:t>
            </a:r>
            <a:r>
              <a:rPr lang="da-DK" dirty="0" err="1"/>
              <a:t>practice</a:t>
            </a:r>
            <a:r>
              <a:rPr lang="da-DK" dirty="0"/>
              <a:t> for informationssikkerhed</a:t>
            </a:r>
          </a:p>
          <a:p>
            <a:r>
              <a:rPr lang="da-DK" dirty="0"/>
              <a:t>Ikke lovkrav, i modsætning til GDPR!</a:t>
            </a:r>
          </a:p>
          <a:p>
            <a:r>
              <a:rPr lang="da-DK" dirty="0"/>
              <a:t>Specificerer ikke direkte hvordan man skal sikre sig, men at man skal have planlagt hvordan man vil gøre det</a:t>
            </a:r>
          </a:p>
          <a:p>
            <a:endParaRPr lang="da-DK" dirty="0"/>
          </a:p>
          <a:p>
            <a:endParaRPr lang="da-DK" dirty="0"/>
          </a:p>
        </p:txBody>
      </p:sp>
    </p:spTree>
    <p:extLst>
      <p:ext uri="{BB962C8B-B14F-4D97-AF65-F5344CB8AC3E}">
        <p14:creationId xmlns:p14="http://schemas.microsoft.com/office/powerpoint/2010/main" val="1765866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risikoanalyse</a:t>
            </a:r>
          </a:p>
        </p:txBody>
      </p:sp>
      <p:sp>
        <p:nvSpPr>
          <p:cNvPr id="3" name="Pladsholder til indhold 2"/>
          <p:cNvSpPr>
            <a:spLocks noGrp="1"/>
          </p:cNvSpPr>
          <p:nvPr>
            <p:ph idx="1"/>
          </p:nvPr>
        </p:nvSpPr>
        <p:spPr/>
        <p:txBody>
          <a:bodyPr/>
          <a:lstStyle/>
          <a:p>
            <a:r>
              <a:rPr lang="da-DK" dirty="0"/>
              <a:t>Den måske mest centrale del ved udformningen af en it-strategi. </a:t>
            </a:r>
          </a:p>
          <a:p>
            <a:r>
              <a:rPr lang="da-DK" dirty="0"/>
              <a:t>Svær at lave korrekt, hvordan ved man at man ikke har misset noget? </a:t>
            </a:r>
          </a:p>
          <a:p>
            <a:r>
              <a:rPr lang="da-DK" dirty="0"/>
              <a:t>Identificer både teknologiske, menneskelige og fysiske svagheder og risici. </a:t>
            </a:r>
          </a:p>
          <a:p>
            <a:r>
              <a:rPr lang="da-DK" dirty="0"/>
              <a:t>En svaghed er relativt til risikoen – at have en lille værdiboks derhjemme til værdier vil nok være at betragte som stærk beskyttelse fordi risikoen for indbrud er relativt lav, mens det modsatte må siges om fx en bank, hvor der nok skal et større, måske bevogtet pengeskab til at bevogte værdierne. </a:t>
            </a:r>
          </a:p>
        </p:txBody>
      </p:sp>
    </p:spTree>
    <p:extLst>
      <p:ext uri="{BB962C8B-B14F-4D97-AF65-F5344CB8AC3E}">
        <p14:creationId xmlns:p14="http://schemas.microsoft.com/office/powerpoint/2010/main" val="1073342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662F2-3291-4A67-8E7F-DB5ACC49653E}"/>
              </a:ext>
            </a:extLst>
          </p:cNvPr>
          <p:cNvSpPr>
            <a:spLocks noGrp="1"/>
          </p:cNvSpPr>
          <p:nvPr>
            <p:ph type="title"/>
          </p:nvPr>
        </p:nvSpPr>
        <p:spPr>
          <a:xfrm>
            <a:off x="1451579" y="804519"/>
            <a:ext cx="9603275" cy="1049235"/>
          </a:xfrm>
        </p:spPr>
        <p:txBody>
          <a:bodyPr>
            <a:normAutofit/>
          </a:bodyPr>
          <a:lstStyle/>
          <a:p>
            <a:r>
              <a:rPr lang="da-DK" dirty="0"/>
              <a:t>Risiko-matrix</a:t>
            </a:r>
            <a:endParaRPr lang="en-DK" dirty="0"/>
          </a:p>
        </p:txBody>
      </p:sp>
      <p:sp>
        <p:nvSpPr>
          <p:cNvPr id="3" name="Content Placeholder 2">
            <a:extLst>
              <a:ext uri="{FF2B5EF4-FFF2-40B4-BE49-F238E27FC236}">
                <a16:creationId xmlns:a16="http://schemas.microsoft.com/office/drawing/2014/main" id="{FB83466F-51AB-4265-800F-0CB0B8D1240C}"/>
              </a:ext>
            </a:extLst>
          </p:cNvPr>
          <p:cNvSpPr>
            <a:spLocks noGrp="1"/>
          </p:cNvSpPr>
          <p:nvPr>
            <p:ph idx="1"/>
          </p:nvPr>
        </p:nvSpPr>
        <p:spPr>
          <a:xfrm>
            <a:off x="1451579" y="2015734"/>
            <a:ext cx="4158849" cy="3450613"/>
          </a:xfrm>
        </p:spPr>
        <p:txBody>
          <a:bodyPr>
            <a:normAutofit fontScale="92500" lnSpcReduction="20000"/>
          </a:bodyPr>
          <a:lstStyle/>
          <a:p>
            <a:r>
              <a:rPr lang="da-DK" dirty="0"/>
              <a:t>Et forsøg på at visualisere sandsynlighed x skadevirkning. </a:t>
            </a:r>
          </a:p>
          <a:p>
            <a:r>
              <a:rPr lang="da-DK" dirty="0"/>
              <a:t>Eksemplet til højre kunne være et dansk gymnasium.</a:t>
            </a:r>
          </a:p>
          <a:p>
            <a:r>
              <a:rPr lang="da-DK" dirty="0"/>
              <a:t>Kan være et godt værktøj til at visualisere hvor man bør sætte ind først. </a:t>
            </a:r>
          </a:p>
          <a:p>
            <a:r>
              <a:rPr lang="da-DK" dirty="0"/>
              <a:t>Pas på: </a:t>
            </a:r>
          </a:p>
          <a:p>
            <a:pPr lvl="1"/>
            <a:r>
              <a:rPr lang="da-DK" dirty="0"/>
              <a:t>1) garbage in, garbage out!</a:t>
            </a:r>
          </a:p>
          <a:p>
            <a:pPr lvl="1"/>
            <a:r>
              <a:rPr lang="da-DK" dirty="0"/>
              <a:t>2) opløsningen er ikke god!</a:t>
            </a:r>
          </a:p>
          <a:p>
            <a:endParaRPr lang="da-DK" dirty="0"/>
          </a:p>
        </p:txBody>
      </p:sp>
      <p:graphicFrame>
        <p:nvGraphicFramePr>
          <p:cNvPr id="4" name="Table 3">
            <a:extLst>
              <a:ext uri="{FF2B5EF4-FFF2-40B4-BE49-F238E27FC236}">
                <a16:creationId xmlns:a16="http://schemas.microsoft.com/office/drawing/2014/main" id="{63914E44-6610-4682-B5E1-180E51C9787C}"/>
              </a:ext>
            </a:extLst>
          </p:cNvPr>
          <p:cNvGraphicFramePr>
            <a:graphicFrameLocks noGrp="1"/>
          </p:cNvGraphicFramePr>
          <p:nvPr/>
        </p:nvGraphicFramePr>
        <p:xfrm>
          <a:off x="6277257" y="2621615"/>
          <a:ext cx="4613875" cy="2229607"/>
        </p:xfrm>
        <a:graphic>
          <a:graphicData uri="http://schemas.openxmlformats.org/drawingml/2006/table">
            <a:tbl>
              <a:tblPr/>
              <a:tblGrid>
                <a:gridCol w="1126432">
                  <a:extLst>
                    <a:ext uri="{9D8B030D-6E8A-4147-A177-3AD203B41FA5}">
                      <a16:colId xmlns:a16="http://schemas.microsoft.com/office/drawing/2014/main" val="533243505"/>
                    </a:ext>
                  </a:extLst>
                </a:gridCol>
                <a:gridCol w="777378">
                  <a:extLst>
                    <a:ext uri="{9D8B030D-6E8A-4147-A177-3AD203B41FA5}">
                      <a16:colId xmlns:a16="http://schemas.microsoft.com/office/drawing/2014/main" val="3285868026"/>
                    </a:ext>
                  </a:extLst>
                </a:gridCol>
                <a:gridCol w="998323">
                  <a:extLst>
                    <a:ext uri="{9D8B030D-6E8A-4147-A177-3AD203B41FA5}">
                      <a16:colId xmlns:a16="http://schemas.microsoft.com/office/drawing/2014/main" val="2632899678"/>
                    </a:ext>
                  </a:extLst>
                </a:gridCol>
                <a:gridCol w="775439">
                  <a:extLst>
                    <a:ext uri="{9D8B030D-6E8A-4147-A177-3AD203B41FA5}">
                      <a16:colId xmlns:a16="http://schemas.microsoft.com/office/drawing/2014/main" val="1363979776"/>
                    </a:ext>
                  </a:extLst>
                </a:gridCol>
                <a:gridCol w="936303">
                  <a:extLst>
                    <a:ext uri="{9D8B030D-6E8A-4147-A177-3AD203B41FA5}">
                      <a16:colId xmlns:a16="http://schemas.microsoft.com/office/drawing/2014/main" val="2127299098"/>
                    </a:ext>
                  </a:extLst>
                </a:gridCol>
              </a:tblGrid>
              <a:tr h="264204">
                <a:tc>
                  <a:txBody>
                    <a:bodyPr/>
                    <a:lstStyle/>
                    <a:p>
                      <a:pPr algn="ctr" fontAlgn="ctr">
                        <a:spcBef>
                          <a:spcPts val="0"/>
                        </a:spcBef>
                        <a:spcAft>
                          <a:spcPts val="0"/>
                        </a:spcAft>
                      </a:pPr>
                      <a:r>
                        <a:rPr lang="en-US" sz="700" b="1" i="0" u="none" strike="noStrike" dirty="0">
                          <a:solidFill>
                            <a:srgbClr val="000000"/>
                          </a:solidFill>
                          <a:effectLst/>
                          <a:latin typeface="Calibri" panose="020F0502020204030204" pitchFamily="34" charset="0"/>
                        </a:rPr>
                        <a:t> </a:t>
                      </a:r>
                      <a:endParaRPr lang="en-US" sz="1100" b="0" i="0" u="none" strike="noStrike" dirty="0">
                        <a:effectLst/>
                        <a:latin typeface="Arial" panose="020B0604020202020204" pitchFamily="34" charset="0"/>
                      </a:endParaRPr>
                    </a:p>
                  </a:txBody>
                  <a:tcPr marL="3876" marR="3876" marT="3876" marB="0" anchor="ctr">
                    <a:lnL>
                      <a:noFill/>
                    </a:lnL>
                    <a:lnR>
                      <a:noFill/>
                    </a:lnR>
                    <a:lnT>
                      <a:noFill/>
                    </a:lnT>
                    <a:lnB>
                      <a:noFill/>
                    </a:lnB>
                  </a:tcPr>
                </a:tc>
                <a:tc gridSpan="4">
                  <a:txBody>
                    <a:bodyPr/>
                    <a:lstStyle/>
                    <a:p>
                      <a:pPr algn="ctr" fontAlgn="ctr">
                        <a:spcBef>
                          <a:spcPts val="0"/>
                        </a:spcBef>
                        <a:spcAft>
                          <a:spcPts val="0"/>
                        </a:spcAft>
                      </a:pPr>
                      <a:r>
                        <a:rPr lang="da-DK" sz="1200" b="1" i="0" u="none" strike="noStrike">
                          <a:solidFill>
                            <a:srgbClr val="FFFFFF"/>
                          </a:solidFill>
                          <a:effectLst/>
                          <a:latin typeface="Calibri" panose="020F0502020204030204" pitchFamily="34" charset="0"/>
                        </a:rPr>
                        <a:t>Skadevirkning</a:t>
                      </a:r>
                      <a:endParaRPr lang="da-DK" sz="1100" b="0" i="0" u="none" strike="noStrike">
                        <a:effectLst/>
                        <a:latin typeface="Arial" panose="020B0604020202020204" pitchFamily="34" charset="0"/>
                      </a:endParaRPr>
                    </a:p>
                  </a:txBody>
                  <a:tcPr marL="55818" marR="55818" marT="27909" marB="27909">
                    <a:lnL>
                      <a:noFill/>
                    </a:lnL>
                    <a:lnR>
                      <a:noFill/>
                    </a:lnR>
                    <a:lnT>
                      <a:noFill/>
                    </a:lnT>
                    <a:lnB>
                      <a:noFill/>
                    </a:lnB>
                    <a:solidFill>
                      <a:srgbClr val="00ADEE"/>
                    </a:solidFill>
                  </a:tcPr>
                </a:tc>
                <a:tc hMerge="1">
                  <a:txBody>
                    <a:bodyPr/>
                    <a:lstStyle/>
                    <a:p>
                      <a:endParaRPr lang="en-DK"/>
                    </a:p>
                  </a:txBody>
                  <a:tcPr/>
                </a:tc>
                <a:tc hMerge="1">
                  <a:txBody>
                    <a:bodyPr/>
                    <a:lstStyle/>
                    <a:p>
                      <a:endParaRPr lang="en-DK"/>
                    </a:p>
                  </a:txBody>
                  <a:tcPr/>
                </a:tc>
                <a:tc hMerge="1">
                  <a:txBody>
                    <a:bodyPr/>
                    <a:lstStyle/>
                    <a:p>
                      <a:endParaRPr lang="en-DK"/>
                    </a:p>
                  </a:txBody>
                  <a:tcPr/>
                </a:tc>
                <a:extLst>
                  <a:ext uri="{0D108BD9-81ED-4DB2-BD59-A6C34878D82A}">
                    <a16:rowId xmlns:a16="http://schemas.microsoft.com/office/drawing/2014/main" val="3953898386"/>
                  </a:ext>
                </a:extLst>
              </a:tr>
              <a:tr h="212263">
                <a:tc rowSpan="4">
                  <a:txBody>
                    <a:bodyPr/>
                    <a:lstStyle/>
                    <a:p>
                      <a:pPr algn="ctr" fontAlgn="ctr">
                        <a:spcBef>
                          <a:spcPts val="0"/>
                        </a:spcBef>
                        <a:spcAft>
                          <a:spcPts val="0"/>
                        </a:spcAft>
                      </a:pPr>
                      <a:r>
                        <a:rPr lang="da-DK" sz="1200" b="1" i="0" u="none" strike="noStrike" dirty="0">
                          <a:solidFill>
                            <a:srgbClr val="FFFFFF"/>
                          </a:solidFill>
                          <a:effectLst/>
                          <a:latin typeface="Calibri (Body)"/>
                        </a:rPr>
                        <a:t>Sandsynlighed</a:t>
                      </a:r>
                      <a:endParaRPr lang="da-DK" sz="1100" b="0" i="0" u="none" strike="noStrike" dirty="0">
                        <a:effectLst/>
                        <a:latin typeface="Arial" panose="020B0604020202020204" pitchFamily="34" charset="0"/>
                      </a:endParaRPr>
                    </a:p>
                  </a:txBody>
                  <a:tcPr marL="55818" marR="55818" marT="27909" marB="27909">
                    <a:lnL>
                      <a:noFill/>
                    </a:lnL>
                    <a:lnR>
                      <a:noFill/>
                    </a:lnR>
                    <a:lnT>
                      <a:noFill/>
                    </a:lnT>
                    <a:lnB w="12700" cap="flat" cmpd="sng" algn="ctr">
                      <a:solidFill>
                        <a:srgbClr val="FFFFFF"/>
                      </a:solidFill>
                      <a:prstDash val="solid"/>
                      <a:round/>
                      <a:headEnd type="none" w="med" len="med"/>
                      <a:tailEnd type="none" w="med" len="med"/>
                    </a:lnB>
                    <a:solidFill>
                      <a:srgbClr val="00ADEE"/>
                    </a:solidFill>
                  </a:tcPr>
                </a:tc>
                <a:tc>
                  <a:txBody>
                    <a:bodyPr/>
                    <a:lstStyle/>
                    <a:p>
                      <a:pPr algn="l" fontAlgn="ctr">
                        <a:spcBef>
                          <a:spcPts val="0"/>
                        </a:spcBef>
                        <a:spcAft>
                          <a:spcPts val="0"/>
                        </a:spcAft>
                      </a:pPr>
                      <a:r>
                        <a:rPr lang="en-US" sz="700" b="0" i="0" u="none" strike="noStrike" dirty="0">
                          <a:solidFill>
                            <a:srgbClr val="000000"/>
                          </a:solidFill>
                          <a:effectLst/>
                          <a:latin typeface="Calibri" panose="020F0502020204030204" pitchFamily="34" charset="0"/>
                        </a:rPr>
                        <a:t> </a:t>
                      </a:r>
                      <a:endParaRPr lang="en-US" sz="1100" b="0" i="0" u="none" strike="noStrike" dirty="0">
                        <a:effectLst/>
                        <a:latin typeface="Arial" panose="020B0604020202020204" pitchFamily="34" charset="0"/>
                      </a:endParaRPr>
                    </a:p>
                  </a:txBody>
                  <a:tcPr marL="3876" marR="3876" marT="3876" marB="0" anchor="ctr">
                    <a:lnL>
                      <a:noFill/>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pattFill prst="ltDnDiag">
                      <a:fgClr>
                        <a:srgbClr val="FFFFFF"/>
                      </a:fgClr>
                      <a:bgClr>
                        <a:srgbClr val="E7E6E6"/>
                      </a:bgClr>
                    </a:pattFill>
                  </a:tcPr>
                </a:tc>
                <a:tc>
                  <a:txBody>
                    <a:bodyPr/>
                    <a:lstStyle/>
                    <a:p>
                      <a:pPr algn="ctr" fontAlgn="ctr">
                        <a:spcBef>
                          <a:spcPts val="0"/>
                        </a:spcBef>
                        <a:spcAft>
                          <a:spcPts val="0"/>
                        </a:spcAft>
                      </a:pPr>
                      <a:r>
                        <a:rPr lang="da-DK" sz="1200" b="1" i="0" u="none" strike="noStrike">
                          <a:solidFill>
                            <a:srgbClr val="FFFFFF"/>
                          </a:solidFill>
                          <a:effectLst/>
                          <a:latin typeface="Calibri" panose="020F0502020204030204" pitchFamily="34" charset="0"/>
                        </a:rPr>
                        <a:t>Acceptabel</a:t>
                      </a:r>
                      <a:endParaRPr lang="da-DK" sz="1100" b="0" i="0" u="none" strike="noStrike">
                        <a:effectLst/>
                        <a:latin typeface="Arial" panose="020B0604020202020204" pitchFamily="34" charset="0"/>
                      </a:endParaRPr>
                    </a:p>
                  </a:txBody>
                  <a:tcPr marL="3876" marR="3876" marT="387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79797"/>
                    </a:solidFill>
                  </a:tcPr>
                </a:tc>
                <a:tc>
                  <a:txBody>
                    <a:bodyPr/>
                    <a:lstStyle/>
                    <a:p>
                      <a:pPr algn="ctr" fontAlgn="ctr">
                        <a:spcBef>
                          <a:spcPts val="0"/>
                        </a:spcBef>
                        <a:spcAft>
                          <a:spcPts val="0"/>
                        </a:spcAft>
                      </a:pPr>
                      <a:r>
                        <a:rPr lang="da-DK" sz="1200" b="1" i="0" u="none" strike="noStrike">
                          <a:solidFill>
                            <a:srgbClr val="FFFFFF"/>
                          </a:solidFill>
                          <a:effectLst/>
                          <a:latin typeface="Calibri" panose="020F0502020204030204" pitchFamily="34" charset="0"/>
                        </a:rPr>
                        <a:t>Alvorlig</a:t>
                      </a:r>
                      <a:endParaRPr lang="da-DK" sz="1100" b="0" i="0" u="none" strike="noStrike">
                        <a:effectLst/>
                        <a:latin typeface="Arial" panose="020B0604020202020204" pitchFamily="34" charset="0"/>
                      </a:endParaRPr>
                    </a:p>
                  </a:txBody>
                  <a:tcPr marL="3876" marR="3876" marT="387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79797"/>
                    </a:solidFill>
                  </a:tcPr>
                </a:tc>
                <a:tc>
                  <a:txBody>
                    <a:bodyPr/>
                    <a:lstStyle/>
                    <a:p>
                      <a:pPr algn="ctr" fontAlgn="ctr">
                        <a:spcBef>
                          <a:spcPts val="0"/>
                        </a:spcBef>
                        <a:spcAft>
                          <a:spcPts val="0"/>
                        </a:spcAft>
                      </a:pPr>
                      <a:r>
                        <a:rPr lang="da-DK" sz="1200" b="1" i="0" u="none" strike="noStrike">
                          <a:solidFill>
                            <a:srgbClr val="FFFFFF"/>
                          </a:solidFill>
                          <a:effectLst/>
                          <a:latin typeface="Calibri" panose="020F0502020204030204" pitchFamily="34" charset="0"/>
                        </a:rPr>
                        <a:t>Katastrofal</a:t>
                      </a:r>
                      <a:endParaRPr lang="da-DK" sz="1100" b="0" i="0" u="none" strike="noStrike">
                        <a:effectLst/>
                        <a:latin typeface="Arial" panose="020B0604020202020204" pitchFamily="34" charset="0"/>
                      </a:endParaRPr>
                    </a:p>
                  </a:txBody>
                  <a:tcPr marL="3876" marR="3876" marT="387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79797"/>
                    </a:solidFill>
                  </a:tcPr>
                </a:tc>
                <a:extLst>
                  <a:ext uri="{0D108BD9-81ED-4DB2-BD59-A6C34878D82A}">
                    <a16:rowId xmlns:a16="http://schemas.microsoft.com/office/drawing/2014/main" val="1917330578"/>
                  </a:ext>
                </a:extLst>
              </a:tr>
              <a:tr h="584380">
                <a:tc vMerge="1">
                  <a:txBody>
                    <a:bodyPr/>
                    <a:lstStyle/>
                    <a:p>
                      <a:endParaRPr lang="en-DK"/>
                    </a:p>
                  </a:txBody>
                  <a:tcPr/>
                </a:tc>
                <a:tc>
                  <a:txBody>
                    <a:bodyPr/>
                    <a:lstStyle/>
                    <a:p>
                      <a:pPr algn="ctr" fontAlgn="ctr">
                        <a:spcBef>
                          <a:spcPts val="0"/>
                        </a:spcBef>
                        <a:spcAft>
                          <a:spcPts val="0"/>
                        </a:spcAft>
                      </a:pPr>
                      <a:r>
                        <a:rPr lang="da-DK" sz="1200" b="1" i="0" u="none" strike="noStrike">
                          <a:solidFill>
                            <a:srgbClr val="FFFFFF"/>
                          </a:solidFill>
                          <a:effectLst/>
                          <a:latin typeface="Calibri" panose="020F0502020204030204" pitchFamily="34" charset="0"/>
                        </a:rPr>
                        <a:t>Ikke sandsynlig</a:t>
                      </a:r>
                      <a:endParaRPr lang="da-DK" sz="1100" b="0" i="0" u="none" strike="noStrike">
                        <a:effectLst/>
                        <a:latin typeface="Arial" panose="020B0604020202020204" pitchFamily="34" charset="0"/>
                      </a:endParaRPr>
                    </a:p>
                  </a:txBody>
                  <a:tcPr marL="3876" marR="3876" marT="387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79797"/>
                    </a:solidFill>
                  </a:tcPr>
                </a:tc>
                <a:tc>
                  <a:txBody>
                    <a:bodyPr/>
                    <a:lstStyle/>
                    <a:p>
                      <a:pPr algn="ctr" fontAlgn="ctr">
                        <a:spcBef>
                          <a:spcPts val="0"/>
                        </a:spcBef>
                        <a:spcAft>
                          <a:spcPts val="0"/>
                        </a:spcAft>
                      </a:pPr>
                      <a:r>
                        <a:rPr lang="da-DK" sz="1200" b="1" i="0" u="none" strike="noStrike">
                          <a:solidFill>
                            <a:srgbClr val="000000"/>
                          </a:solidFill>
                          <a:effectLst/>
                          <a:latin typeface="Calibri" panose="020F0502020204030204" pitchFamily="34" charset="0"/>
                        </a:rPr>
                        <a:t>Uautoriseret adgang til wifi</a:t>
                      </a:r>
                      <a:endParaRPr lang="da-DK" sz="1100" b="0" i="0" u="none" strike="noStrike">
                        <a:effectLst/>
                        <a:latin typeface="Arial" panose="020B0604020202020204" pitchFamily="34" charset="0"/>
                      </a:endParaRPr>
                    </a:p>
                  </a:txBody>
                  <a:tcPr marL="3876" marR="3876" marT="387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EC694"/>
                    </a:solidFill>
                  </a:tcPr>
                </a:tc>
                <a:tc>
                  <a:txBody>
                    <a:bodyPr/>
                    <a:lstStyle/>
                    <a:p>
                      <a:pPr algn="ctr" fontAlgn="ctr">
                        <a:spcBef>
                          <a:spcPts val="0"/>
                        </a:spcBef>
                        <a:spcAft>
                          <a:spcPts val="0"/>
                        </a:spcAft>
                      </a:pPr>
                      <a:r>
                        <a:rPr lang="da-DK" sz="1200" b="1" i="0" u="none" strike="noStrike">
                          <a:solidFill>
                            <a:srgbClr val="000000"/>
                          </a:solidFill>
                          <a:effectLst/>
                          <a:latin typeface="Calibri" panose="020F0502020204030204" pitchFamily="34" charset="0"/>
                        </a:rPr>
                        <a:t>Snyd med karakterer ved hacking</a:t>
                      </a:r>
                      <a:endParaRPr lang="da-DK" sz="1100" b="0" i="0" u="none" strike="noStrike">
                        <a:effectLst/>
                        <a:latin typeface="Arial" panose="020B0604020202020204" pitchFamily="34" charset="0"/>
                      </a:endParaRPr>
                    </a:p>
                  </a:txBody>
                  <a:tcPr marL="3876" marR="3876" marT="387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AB36D"/>
                    </a:solidFill>
                  </a:tcPr>
                </a:tc>
                <a:tc>
                  <a:txBody>
                    <a:bodyPr/>
                    <a:lstStyle/>
                    <a:p>
                      <a:pPr algn="ctr" fontAlgn="ctr">
                        <a:spcBef>
                          <a:spcPts val="0"/>
                        </a:spcBef>
                        <a:spcAft>
                          <a:spcPts val="0"/>
                        </a:spcAft>
                      </a:pPr>
                      <a:r>
                        <a:rPr lang="da-DK" sz="1200" b="1" i="0" u="none" strike="noStrike">
                          <a:solidFill>
                            <a:srgbClr val="000000"/>
                          </a:solidFill>
                          <a:effectLst/>
                          <a:latin typeface="Calibri" panose="020F0502020204030204" pitchFamily="34" charset="0"/>
                        </a:rPr>
                        <a:t>Skoleskyderi</a:t>
                      </a:r>
                      <a:endParaRPr lang="da-DK" sz="1100" b="0" i="0" u="none" strike="noStrike">
                        <a:effectLst/>
                        <a:latin typeface="Arial" panose="020B0604020202020204" pitchFamily="34" charset="0"/>
                      </a:endParaRPr>
                    </a:p>
                  </a:txBody>
                  <a:tcPr marL="3876" marR="3876" marT="387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AB36D"/>
                    </a:solidFill>
                  </a:tcPr>
                </a:tc>
                <a:extLst>
                  <a:ext uri="{0D108BD9-81ED-4DB2-BD59-A6C34878D82A}">
                    <a16:rowId xmlns:a16="http://schemas.microsoft.com/office/drawing/2014/main" val="1724164594"/>
                  </a:ext>
                </a:extLst>
              </a:tr>
              <a:tr h="584380">
                <a:tc vMerge="1">
                  <a:txBody>
                    <a:bodyPr/>
                    <a:lstStyle/>
                    <a:p>
                      <a:endParaRPr lang="en-DK"/>
                    </a:p>
                  </a:txBody>
                  <a:tcPr/>
                </a:tc>
                <a:tc>
                  <a:txBody>
                    <a:bodyPr/>
                    <a:lstStyle/>
                    <a:p>
                      <a:pPr algn="ctr" fontAlgn="ctr">
                        <a:spcBef>
                          <a:spcPts val="0"/>
                        </a:spcBef>
                        <a:spcAft>
                          <a:spcPts val="0"/>
                        </a:spcAft>
                      </a:pPr>
                      <a:r>
                        <a:rPr lang="da-DK" sz="1200" b="1" i="0" u="none" strike="noStrike">
                          <a:solidFill>
                            <a:srgbClr val="FFFFFF"/>
                          </a:solidFill>
                          <a:effectLst/>
                          <a:latin typeface="Calibri" panose="020F0502020204030204" pitchFamily="34" charset="0"/>
                        </a:rPr>
                        <a:t>Ret sandsynlig</a:t>
                      </a:r>
                      <a:endParaRPr lang="da-DK" sz="1100" b="0" i="0" u="none" strike="noStrike">
                        <a:effectLst/>
                        <a:latin typeface="Arial" panose="020B0604020202020204" pitchFamily="34" charset="0"/>
                      </a:endParaRPr>
                    </a:p>
                  </a:txBody>
                  <a:tcPr marL="3876" marR="3876" marT="387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79797"/>
                    </a:solidFill>
                  </a:tcPr>
                </a:tc>
                <a:tc>
                  <a:txBody>
                    <a:bodyPr/>
                    <a:lstStyle/>
                    <a:p>
                      <a:pPr algn="ctr" fontAlgn="ctr">
                        <a:spcBef>
                          <a:spcPts val="0"/>
                        </a:spcBef>
                        <a:spcAft>
                          <a:spcPts val="0"/>
                        </a:spcAft>
                      </a:pPr>
                      <a:r>
                        <a:rPr lang="da-DK" sz="1200" b="1" i="0" u="none" strike="noStrike">
                          <a:solidFill>
                            <a:srgbClr val="000000"/>
                          </a:solidFill>
                          <a:effectLst/>
                          <a:latin typeface="Calibri" panose="020F0502020204030204" pitchFamily="34" charset="0"/>
                        </a:rPr>
                        <a:t>Videresalg af konti</a:t>
                      </a:r>
                      <a:endParaRPr lang="da-DK" sz="1100" b="0" i="0" u="none" strike="noStrike">
                        <a:effectLst/>
                        <a:latin typeface="Arial" panose="020B0604020202020204" pitchFamily="34" charset="0"/>
                      </a:endParaRPr>
                    </a:p>
                  </a:txBody>
                  <a:tcPr marL="3876" marR="3876" marT="387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EC694"/>
                    </a:solidFill>
                  </a:tcPr>
                </a:tc>
                <a:tc>
                  <a:txBody>
                    <a:bodyPr/>
                    <a:lstStyle/>
                    <a:p>
                      <a:pPr algn="ctr" fontAlgn="ctr">
                        <a:spcBef>
                          <a:spcPts val="0"/>
                        </a:spcBef>
                        <a:spcAft>
                          <a:spcPts val="0"/>
                        </a:spcAft>
                      </a:pPr>
                      <a:r>
                        <a:rPr lang="da-DK" sz="1200" b="1" i="0" u="none" strike="noStrike">
                          <a:solidFill>
                            <a:srgbClr val="000000"/>
                          </a:solidFill>
                          <a:effectLst/>
                          <a:latin typeface="Calibri" panose="020F0502020204030204" pitchFamily="34" charset="0"/>
                        </a:rPr>
                        <a:t>Infektion med virus</a:t>
                      </a:r>
                      <a:endParaRPr lang="da-DK" sz="1100" b="0" i="0" u="none" strike="noStrike">
                        <a:effectLst/>
                        <a:latin typeface="Arial" panose="020B0604020202020204" pitchFamily="34" charset="0"/>
                      </a:endParaRPr>
                    </a:p>
                  </a:txBody>
                  <a:tcPr marL="3876" marR="3876" marT="387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AB36D"/>
                    </a:solidFill>
                  </a:tcPr>
                </a:tc>
                <a:tc>
                  <a:txBody>
                    <a:bodyPr/>
                    <a:lstStyle/>
                    <a:p>
                      <a:pPr algn="ctr" fontAlgn="ctr">
                        <a:spcBef>
                          <a:spcPts val="0"/>
                        </a:spcBef>
                        <a:spcAft>
                          <a:spcPts val="0"/>
                        </a:spcAft>
                      </a:pPr>
                      <a:r>
                        <a:rPr lang="da-DK" sz="1200" b="1" i="0" u="none" strike="noStrike">
                          <a:solidFill>
                            <a:srgbClr val="000000"/>
                          </a:solidFill>
                          <a:effectLst/>
                          <a:latin typeface="Calibri" panose="020F0502020204030204" pitchFamily="34" charset="0"/>
                        </a:rPr>
                        <a:t>Kapring af system til botnet</a:t>
                      </a:r>
                      <a:endParaRPr lang="da-DK" sz="1100" b="0" i="0" u="none" strike="noStrike">
                        <a:effectLst/>
                        <a:latin typeface="Arial" panose="020B0604020202020204" pitchFamily="34" charset="0"/>
                      </a:endParaRPr>
                    </a:p>
                  </a:txBody>
                  <a:tcPr marL="3876" marR="3876" marT="387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8063"/>
                    </a:solidFill>
                  </a:tcPr>
                </a:tc>
                <a:extLst>
                  <a:ext uri="{0D108BD9-81ED-4DB2-BD59-A6C34878D82A}">
                    <a16:rowId xmlns:a16="http://schemas.microsoft.com/office/drawing/2014/main" val="1544391120"/>
                  </a:ext>
                </a:extLst>
              </a:tr>
              <a:tr h="584380">
                <a:tc vMerge="1">
                  <a:txBody>
                    <a:bodyPr/>
                    <a:lstStyle/>
                    <a:p>
                      <a:endParaRPr lang="en-DK"/>
                    </a:p>
                  </a:txBody>
                  <a:tcPr/>
                </a:tc>
                <a:tc>
                  <a:txBody>
                    <a:bodyPr/>
                    <a:lstStyle/>
                    <a:p>
                      <a:pPr algn="ctr" fontAlgn="ctr">
                        <a:spcBef>
                          <a:spcPts val="0"/>
                        </a:spcBef>
                        <a:spcAft>
                          <a:spcPts val="0"/>
                        </a:spcAft>
                      </a:pPr>
                      <a:r>
                        <a:rPr lang="da-DK" sz="1200" b="1" i="0" u="none" strike="noStrike">
                          <a:solidFill>
                            <a:srgbClr val="FFFFFF"/>
                          </a:solidFill>
                          <a:effectLst/>
                          <a:latin typeface="Calibri" panose="020F0502020204030204" pitchFamily="34" charset="0"/>
                        </a:rPr>
                        <a:t>Sandsynlig</a:t>
                      </a:r>
                      <a:endParaRPr lang="da-DK" sz="1100" b="0" i="0" u="none" strike="noStrike">
                        <a:effectLst/>
                        <a:latin typeface="Arial" panose="020B0604020202020204" pitchFamily="34" charset="0"/>
                      </a:endParaRPr>
                    </a:p>
                  </a:txBody>
                  <a:tcPr marL="3876" marR="3876" marT="387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79797"/>
                    </a:solidFill>
                  </a:tcPr>
                </a:tc>
                <a:tc>
                  <a:txBody>
                    <a:bodyPr/>
                    <a:lstStyle/>
                    <a:p>
                      <a:pPr algn="ctr" fontAlgn="ctr">
                        <a:spcBef>
                          <a:spcPts val="0"/>
                        </a:spcBef>
                        <a:spcAft>
                          <a:spcPts val="0"/>
                        </a:spcAft>
                      </a:pPr>
                      <a:r>
                        <a:rPr lang="da-DK" sz="1200" b="1" i="0" u="none" strike="noStrike">
                          <a:solidFill>
                            <a:srgbClr val="000000"/>
                          </a:solidFill>
                          <a:effectLst/>
                          <a:latin typeface="Calibri" panose="020F0502020204030204" pitchFamily="34" charset="0"/>
                        </a:rPr>
                        <a:t>Opnåelse af uatoriseret adgang</a:t>
                      </a:r>
                      <a:endParaRPr lang="da-DK" sz="1100" b="0" i="0" u="none" strike="noStrike">
                        <a:effectLst/>
                        <a:latin typeface="Arial" panose="020B0604020202020204" pitchFamily="34" charset="0"/>
                      </a:endParaRPr>
                    </a:p>
                  </a:txBody>
                  <a:tcPr marL="3876" marR="3876" marT="387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AB36D"/>
                    </a:solidFill>
                  </a:tcPr>
                </a:tc>
                <a:tc>
                  <a:txBody>
                    <a:bodyPr/>
                    <a:lstStyle/>
                    <a:p>
                      <a:pPr algn="ctr" fontAlgn="ctr">
                        <a:spcBef>
                          <a:spcPts val="0"/>
                        </a:spcBef>
                        <a:spcAft>
                          <a:spcPts val="0"/>
                        </a:spcAft>
                      </a:pPr>
                      <a:r>
                        <a:rPr lang="da-DK" sz="1200" b="1" i="0" u="none" strike="noStrike">
                          <a:solidFill>
                            <a:srgbClr val="000000"/>
                          </a:solidFill>
                          <a:effectLst/>
                          <a:latin typeface="Calibri" panose="020F0502020204030204" pitchFamily="34" charset="0"/>
                        </a:rPr>
                        <a:t>Tyveri af passwords</a:t>
                      </a:r>
                      <a:endParaRPr lang="da-DK" sz="1100" b="0" i="0" u="none" strike="noStrike">
                        <a:effectLst/>
                        <a:latin typeface="Arial" panose="020B0604020202020204" pitchFamily="34" charset="0"/>
                      </a:endParaRPr>
                    </a:p>
                  </a:txBody>
                  <a:tcPr marL="3876" marR="3876" marT="387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8063"/>
                    </a:solidFill>
                  </a:tcPr>
                </a:tc>
                <a:tc>
                  <a:txBody>
                    <a:bodyPr/>
                    <a:lstStyle/>
                    <a:p>
                      <a:pPr algn="ctr" fontAlgn="ctr">
                        <a:spcBef>
                          <a:spcPts val="0"/>
                        </a:spcBef>
                        <a:spcAft>
                          <a:spcPts val="0"/>
                        </a:spcAft>
                      </a:pPr>
                      <a:r>
                        <a:rPr lang="da-DK" sz="1200" b="1" i="0" u="none" strike="noStrike" dirty="0">
                          <a:solidFill>
                            <a:srgbClr val="000000"/>
                          </a:solidFill>
                          <a:effectLst/>
                          <a:latin typeface="Calibri" panose="020F0502020204030204" pitchFamily="34" charset="0"/>
                        </a:rPr>
                        <a:t>Ransomware</a:t>
                      </a:r>
                      <a:endParaRPr lang="da-DK" sz="1100" b="0" i="0" u="none" strike="noStrike" dirty="0">
                        <a:effectLst/>
                        <a:latin typeface="Arial" panose="020B0604020202020204" pitchFamily="34" charset="0"/>
                      </a:endParaRPr>
                    </a:p>
                  </a:txBody>
                  <a:tcPr marL="3876" marR="3876" marT="387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8063"/>
                    </a:solidFill>
                  </a:tcPr>
                </a:tc>
                <a:extLst>
                  <a:ext uri="{0D108BD9-81ED-4DB2-BD59-A6C34878D82A}">
                    <a16:rowId xmlns:a16="http://schemas.microsoft.com/office/drawing/2014/main" val="2736517219"/>
                  </a:ext>
                </a:extLst>
              </a:tr>
            </a:tbl>
          </a:graphicData>
        </a:graphic>
      </p:graphicFrame>
    </p:spTree>
    <p:extLst>
      <p:ext uri="{BB962C8B-B14F-4D97-AF65-F5344CB8AC3E}">
        <p14:creationId xmlns:p14="http://schemas.microsoft.com/office/powerpoint/2010/main" val="3358962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Risici</a:t>
            </a:r>
          </a:p>
        </p:txBody>
      </p:sp>
      <p:sp>
        <p:nvSpPr>
          <p:cNvPr id="3" name="Content Placeholder 2"/>
          <p:cNvSpPr>
            <a:spLocks noGrp="1"/>
          </p:cNvSpPr>
          <p:nvPr>
            <p:ph idx="1"/>
          </p:nvPr>
        </p:nvSpPr>
        <p:spPr/>
        <p:txBody>
          <a:bodyPr/>
          <a:lstStyle/>
          <a:p>
            <a:r>
              <a:rPr lang="da-DK" dirty="0"/>
              <a:t>Hvilke risici kender I?</a:t>
            </a:r>
          </a:p>
          <a:p>
            <a:r>
              <a:rPr lang="da-DK" dirty="0"/>
              <a:t>Hvilke forårsager flest problemer i praksis?</a:t>
            </a:r>
          </a:p>
          <a:p>
            <a:r>
              <a:rPr lang="da-DK" dirty="0"/>
              <a:t>Hvad har I selv oplevet gå galt?</a:t>
            </a:r>
          </a:p>
        </p:txBody>
      </p:sp>
    </p:spTree>
    <p:extLst>
      <p:ext uri="{BB962C8B-B14F-4D97-AF65-F5344CB8AC3E}">
        <p14:creationId xmlns:p14="http://schemas.microsoft.com/office/powerpoint/2010/main" val="1033103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Typiske risici og svagheder</a:t>
            </a:r>
          </a:p>
        </p:txBody>
      </p:sp>
      <p:sp>
        <p:nvSpPr>
          <p:cNvPr id="3" name="Pladsholder til indhold 2"/>
          <p:cNvSpPr>
            <a:spLocks noGrp="1"/>
          </p:cNvSpPr>
          <p:nvPr>
            <p:ph idx="1"/>
          </p:nvPr>
        </p:nvSpPr>
        <p:spPr/>
        <p:txBody>
          <a:bodyPr>
            <a:normAutofit fontScale="77500" lnSpcReduction="20000"/>
          </a:bodyPr>
          <a:lstStyle/>
          <a:p>
            <a:r>
              <a:rPr lang="da-DK" dirty="0"/>
              <a:t>De ansatte er dårligt uddannede i IT-sikkerhed, dvs. de åbner vedhæftninger fra ukendte kilder, falder for phishing-angreb, bruger svage passwords, dårlig forståelse for kryptering. </a:t>
            </a:r>
          </a:p>
          <a:p>
            <a:r>
              <a:rPr lang="da-DK" dirty="0"/>
              <a:t>Forkert eller mangelfuld brug af kryptering. Kæden er kun så stærk som sit svageste led.</a:t>
            </a:r>
          </a:p>
          <a:p>
            <a:pPr lvl="1"/>
            <a:r>
              <a:rPr lang="da-DK" dirty="0"/>
              <a:t>Bærbare uden krypterede harddiske. </a:t>
            </a:r>
          </a:p>
          <a:p>
            <a:pPr lvl="1"/>
            <a:r>
              <a:rPr lang="da-DK" dirty="0"/>
              <a:t>Forkert opbevaring af følsomme informationer. </a:t>
            </a:r>
          </a:p>
          <a:p>
            <a:r>
              <a:rPr lang="da-DK" dirty="0"/>
              <a:t>Hjemmearbejdspladser med svag sikkerhed. </a:t>
            </a:r>
          </a:p>
          <a:p>
            <a:r>
              <a:rPr lang="da-DK" dirty="0"/>
              <a:t>Manglende kontrol med passwords eller rigid passwordpolitik der tvinger de ansatte til brug af post-</a:t>
            </a:r>
            <a:r>
              <a:rPr lang="da-DK" dirty="0" err="1"/>
              <a:t>its</a:t>
            </a:r>
            <a:r>
              <a:rPr lang="da-DK" dirty="0"/>
              <a:t>. </a:t>
            </a:r>
          </a:p>
          <a:p>
            <a:r>
              <a:rPr lang="da-DK" dirty="0"/>
              <a:t>Manglende kontrol med data i skyen, fx hos Dropbox og Google. </a:t>
            </a:r>
          </a:p>
          <a:p>
            <a:r>
              <a:rPr lang="da-DK" dirty="0"/>
              <a:t>Forkert opsætning af firewalls og andre kritiske systemer til beskyttelse af organisationen. </a:t>
            </a:r>
          </a:p>
          <a:p>
            <a:r>
              <a:rPr lang="da-DK" dirty="0"/>
              <a:t>Gammel software i drift med kendte sikkerhedshuller. </a:t>
            </a:r>
          </a:p>
        </p:txBody>
      </p:sp>
    </p:spTree>
    <p:extLst>
      <p:ext uri="{BB962C8B-B14F-4D97-AF65-F5344CB8AC3E}">
        <p14:creationId xmlns:p14="http://schemas.microsoft.com/office/powerpoint/2010/main" val="2281236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a:t>Implementation</a:t>
            </a:r>
            <a:r>
              <a:rPr lang="da-DK" dirty="0"/>
              <a:t> af it-sikkerhed i en organisation</a:t>
            </a:r>
          </a:p>
        </p:txBody>
      </p:sp>
      <p:sp>
        <p:nvSpPr>
          <p:cNvPr id="3" name="Pladsholder til indhold 2"/>
          <p:cNvSpPr>
            <a:spLocks noGrp="1"/>
          </p:cNvSpPr>
          <p:nvPr>
            <p:ph idx="1"/>
          </p:nvPr>
        </p:nvSpPr>
        <p:spPr/>
        <p:txBody>
          <a:bodyPr>
            <a:normAutofit fontScale="85000" lnSpcReduction="10000"/>
          </a:bodyPr>
          <a:lstStyle/>
          <a:p>
            <a:r>
              <a:rPr lang="da-DK" dirty="0"/>
              <a:t>IT-sikkerhed er en politisk slagmark, hvor der bæres omkostninger, hvis gevinst er usynlig. ”hvorfor skal vi støvsuge? Der er jo ikke beskidt, mor?” </a:t>
            </a:r>
          </a:p>
          <a:p>
            <a:r>
              <a:rPr lang="da-DK" dirty="0"/>
              <a:t>Ledelsen har ikke altid forståelse for hvorfor det kan betale sig at investere i. </a:t>
            </a:r>
          </a:p>
          <a:p>
            <a:r>
              <a:rPr lang="da-DK" dirty="0"/>
              <a:t>En del forbedringer og ændringer er ”usynlige” for brugerne, hvilket kan gøre det nemmere at implementere dem. </a:t>
            </a:r>
          </a:p>
          <a:p>
            <a:r>
              <a:rPr lang="da-DK" dirty="0"/>
              <a:t>Nogle tiltag opleves som besværlige, her kan det være en fordel at inddrage brugerne i udformningen af tiltagene, sådan at der er opbakning til at implementere dem. Undgå at it-folkene bliver fjenden. </a:t>
            </a:r>
          </a:p>
          <a:p>
            <a:r>
              <a:rPr lang="da-DK" dirty="0"/>
              <a:t>Monitorering og løbende forbedring er essentielt – teknologier og trusler ændrer sig løbende. </a:t>
            </a:r>
          </a:p>
          <a:p>
            <a:r>
              <a:rPr lang="da-DK" dirty="0"/>
              <a:t>KISS!</a:t>
            </a:r>
          </a:p>
        </p:txBody>
      </p:sp>
    </p:spTree>
    <p:extLst>
      <p:ext uri="{BB962C8B-B14F-4D97-AF65-F5344CB8AC3E}">
        <p14:creationId xmlns:p14="http://schemas.microsoft.com/office/powerpoint/2010/main" val="2205485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GDPR – General data </a:t>
            </a:r>
            <a:r>
              <a:rPr lang="da-DK" dirty="0" err="1"/>
              <a:t>protection</a:t>
            </a:r>
            <a:r>
              <a:rPr lang="da-DK" dirty="0"/>
              <a:t> </a:t>
            </a:r>
            <a:r>
              <a:rPr lang="da-DK" dirty="0" err="1"/>
              <a:t>regulation</a:t>
            </a:r>
            <a:endParaRPr lang="da-DK" dirty="0"/>
          </a:p>
        </p:txBody>
      </p:sp>
      <p:sp>
        <p:nvSpPr>
          <p:cNvPr id="3" name="Content Placeholder 2"/>
          <p:cNvSpPr>
            <a:spLocks noGrp="1"/>
          </p:cNvSpPr>
          <p:nvPr>
            <p:ph idx="1"/>
          </p:nvPr>
        </p:nvSpPr>
        <p:spPr/>
        <p:txBody>
          <a:bodyPr/>
          <a:lstStyle/>
          <a:p>
            <a:r>
              <a:rPr lang="da-DK" dirty="0"/>
              <a:t>‘Ny’ lov fra EU om beskyttelse af personfølsomme data</a:t>
            </a:r>
          </a:p>
          <a:p>
            <a:r>
              <a:rPr lang="da-DK" dirty="0"/>
              <a:t>Har betydning for næsten alle virksomheder, og også nogle privatpersoner</a:t>
            </a:r>
          </a:p>
          <a:p>
            <a:r>
              <a:rPr lang="da-DK" dirty="0"/>
              <a:t>Spiller sammen med it-sikkerhedspolitikken, fx er der pligt til at registrere hændelser</a:t>
            </a:r>
          </a:p>
          <a:p>
            <a:r>
              <a:rPr lang="da-DK" dirty="0"/>
              <a:t>Store bøder!</a:t>
            </a:r>
          </a:p>
          <a:p>
            <a:r>
              <a:rPr lang="da-DK" dirty="0"/>
              <a:t>Kan være svær at overskue – kræver mere dokumentation end den tidligere lovgivning på området</a:t>
            </a:r>
          </a:p>
        </p:txBody>
      </p:sp>
    </p:spTree>
    <p:extLst>
      <p:ext uri="{BB962C8B-B14F-4D97-AF65-F5344CB8AC3E}">
        <p14:creationId xmlns:p14="http://schemas.microsoft.com/office/powerpoint/2010/main" val="3538729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Lidt læsning</a:t>
            </a:r>
          </a:p>
        </p:txBody>
      </p:sp>
      <p:sp>
        <p:nvSpPr>
          <p:cNvPr id="3" name="Pladsholder til indhold 2"/>
          <p:cNvSpPr>
            <a:spLocks noGrp="1"/>
          </p:cNvSpPr>
          <p:nvPr>
            <p:ph idx="1"/>
          </p:nvPr>
        </p:nvSpPr>
        <p:spPr/>
        <p:txBody>
          <a:bodyPr>
            <a:normAutofit fontScale="92500" lnSpcReduction="20000"/>
          </a:bodyPr>
          <a:lstStyle/>
          <a:p>
            <a:r>
              <a:rPr lang="da-DK" dirty="0"/>
              <a:t>Benyt evt. ISO 27002/17799 som udgangspunkt, bare i en højniveau-beskrivelse som udgangspunkt, fx denne tekst </a:t>
            </a:r>
            <a:r>
              <a:rPr lang="da-DK" dirty="0">
                <a:hlinkClick r:id="rId2"/>
              </a:rPr>
              <a:t>https://www.sans.org/reading-room/whitepapers/leadership/practical-approaches-organizational-information-security-management-33568</a:t>
            </a:r>
            <a:endParaRPr lang="da-DK" dirty="0"/>
          </a:p>
          <a:p>
            <a:r>
              <a:rPr lang="da-DK" dirty="0">
                <a:hlinkClick r:id="rId3"/>
              </a:rPr>
              <a:t>https://www.sans.org/reading-room/whitepapers/auditing/overview-threat-risk-assessment-76</a:t>
            </a:r>
            <a:endParaRPr lang="da-DK" dirty="0"/>
          </a:p>
          <a:p>
            <a:r>
              <a:rPr lang="da-DK" dirty="0"/>
              <a:t>Bogens premium content (ComputerSecurityPolicy.pdf), se s. 464 i CSPaP. Nok for detaljeret til de fleste formål. </a:t>
            </a:r>
          </a:p>
          <a:p>
            <a:r>
              <a:rPr lang="da-DK" sz="2100" dirty="0"/>
              <a:t>Værktøj til GDPR-</a:t>
            </a:r>
            <a:r>
              <a:rPr lang="da-DK" sz="2100" dirty="0" err="1"/>
              <a:t>compliance</a:t>
            </a:r>
            <a:r>
              <a:rPr lang="da-DK" sz="2100" dirty="0"/>
              <a:t>:</a:t>
            </a:r>
          </a:p>
          <a:p>
            <a:pPr lvl="1"/>
            <a:r>
              <a:rPr lang="da-DK" dirty="0">
                <a:hlinkClick r:id="rId4"/>
              </a:rPr>
              <a:t>https://www.linkedin.com/pulse/nyt-gratis-v%C3%A6rkt%C3%B8j-kan-lette-arbejdet-med-henning-mortensen/</a:t>
            </a:r>
            <a:endParaRPr lang="da-DK" dirty="0"/>
          </a:p>
          <a:p>
            <a:endParaRPr lang="da-DK" dirty="0"/>
          </a:p>
        </p:txBody>
      </p:sp>
    </p:spTree>
    <p:extLst>
      <p:ext uri="{BB962C8B-B14F-4D97-AF65-F5344CB8AC3E}">
        <p14:creationId xmlns:p14="http://schemas.microsoft.com/office/powerpoint/2010/main" val="4083581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Diskussion</a:t>
            </a:r>
            <a:endParaRPr lang="da-DK" dirty="0"/>
          </a:p>
        </p:txBody>
      </p:sp>
      <p:sp>
        <p:nvSpPr>
          <p:cNvPr id="3" name="Pladsholder til indhold 2"/>
          <p:cNvSpPr>
            <a:spLocks noGrp="1"/>
          </p:cNvSpPr>
          <p:nvPr>
            <p:ph idx="1"/>
          </p:nvPr>
        </p:nvSpPr>
        <p:spPr/>
        <p:txBody>
          <a:bodyPr/>
          <a:lstStyle/>
          <a:p>
            <a:r>
              <a:rPr lang="da-DK" dirty="0"/>
              <a:t>Har I en it-sikkerhedsstrategi i jeres organisationer?</a:t>
            </a:r>
          </a:p>
          <a:p>
            <a:r>
              <a:rPr lang="da-DK" dirty="0"/>
              <a:t>Indeholder den nogle af de elementer jeg har talt om?</a:t>
            </a:r>
          </a:p>
          <a:p>
            <a:r>
              <a:rPr lang="da-DK" dirty="0"/>
              <a:t>Kunne I tænke jer at implementere nogle af de ideer her?</a:t>
            </a:r>
          </a:p>
        </p:txBody>
      </p:sp>
    </p:spTree>
    <p:extLst>
      <p:ext uri="{BB962C8B-B14F-4D97-AF65-F5344CB8AC3E}">
        <p14:creationId xmlns:p14="http://schemas.microsoft.com/office/powerpoint/2010/main" val="171755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Spørgsmål</a:t>
            </a:r>
          </a:p>
        </p:txBody>
      </p:sp>
      <p:sp>
        <p:nvSpPr>
          <p:cNvPr id="3" name="Pladsholder til indhold 2"/>
          <p:cNvSpPr>
            <a:spLocks noGrp="1"/>
          </p:cNvSpPr>
          <p:nvPr>
            <p:ph idx="1"/>
          </p:nvPr>
        </p:nvSpPr>
        <p:spPr/>
        <p:txBody>
          <a:bodyPr/>
          <a:lstStyle/>
          <a:p>
            <a:r>
              <a:rPr lang="da-DK" dirty="0"/>
              <a:t>Spørg om alt!</a:t>
            </a:r>
          </a:p>
        </p:txBody>
      </p:sp>
    </p:spTree>
    <p:extLst>
      <p:ext uri="{BB962C8B-B14F-4D97-AF65-F5344CB8AC3E}">
        <p14:creationId xmlns:p14="http://schemas.microsoft.com/office/powerpoint/2010/main" val="2487936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dagsorden</a:t>
            </a:r>
          </a:p>
        </p:txBody>
      </p:sp>
      <p:sp>
        <p:nvSpPr>
          <p:cNvPr id="3" name="Pladsholder til indhold 2"/>
          <p:cNvSpPr>
            <a:spLocks noGrp="1"/>
          </p:cNvSpPr>
          <p:nvPr>
            <p:ph idx="1"/>
          </p:nvPr>
        </p:nvSpPr>
        <p:spPr/>
        <p:txBody>
          <a:bodyPr/>
          <a:lstStyle/>
          <a:p>
            <a:r>
              <a:rPr lang="da-DK" dirty="0"/>
              <a:t>IT-sikkerhedsstrategi</a:t>
            </a:r>
          </a:p>
          <a:p>
            <a:r>
              <a:rPr lang="da-DK" dirty="0"/>
              <a:t>Risikoanalyse</a:t>
            </a:r>
          </a:p>
          <a:p>
            <a:r>
              <a:rPr lang="da-DK" dirty="0"/>
              <a:t>ISO/IEC 27002 (17799)</a:t>
            </a:r>
          </a:p>
          <a:p>
            <a:r>
              <a:rPr lang="da-DK" dirty="0"/>
              <a:t>GDPR</a:t>
            </a:r>
          </a:p>
          <a:p>
            <a:endParaRPr lang="da-DK" dirty="0"/>
          </a:p>
        </p:txBody>
      </p:sp>
    </p:spTree>
    <p:extLst>
      <p:ext uri="{BB962C8B-B14F-4D97-AF65-F5344CB8AC3E}">
        <p14:creationId xmlns:p14="http://schemas.microsoft.com/office/powerpoint/2010/main" val="326011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Første afstemning</a:t>
            </a:r>
          </a:p>
        </p:txBody>
      </p:sp>
      <p:sp>
        <p:nvSpPr>
          <p:cNvPr id="3" name="Content Placeholder 2"/>
          <p:cNvSpPr>
            <a:spLocks noGrp="1"/>
          </p:cNvSpPr>
          <p:nvPr>
            <p:ph idx="1"/>
          </p:nvPr>
        </p:nvSpPr>
        <p:spPr/>
        <p:txBody>
          <a:bodyPr/>
          <a:lstStyle/>
          <a:p>
            <a:r>
              <a:rPr lang="da-DK" dirty="0"/>
              <a:t>Hvad er GDPR?</a:t>
            </a:r>
          </a:p>
          <a:p>
            <a:pPr lvl="1"/>
            <a:r>
              <a:rPr lang="da-DK" dirty="0"/>
              <a:t>A) En forordning om at virksomheder skal have styr på </a:t>
            </a:r>
            <a:r>
              <a:rPr lang="da-DK" dirty="0" err="1"/>
              <a:t>fødevarehygiene</a:t>
            </a:r>
            <a:r>
              <a:rPr lang="da-DK" dirty="0"/>
              <a:t>?</a:t>
            </a:r>
          </a:p>
          <a:p>
            <a:pPr lvl="1"/>
            <a:r>
              <a:rPr lang="da-DK" dirty="0"/>
              <a:t>B) Nyt reglement om lovpligtig forsikring mod virus?</a:t>
            </a:r>
          </a:p>
          <a:p>
            <a:pPr lvl="1"/>
            <a:r>
              <a:rPr lang="da-DK" dirty="0"/>
              <a:t>C) En forordning om behandling af persondata?</a:t>
            </a:r>
          </a:p>
        </p:txBody>
      </p:sp>
    </p:spTree>
    <p:extLst>
      <p:ext uri="{BB962C8B-B14F-4D97-AF65-F5344CB8AC3E}">
        <p14:creationId xmlns:p14="http://schemas.microsoft.com/office/powerpoint/2010/main" val="3139930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IT-sikkerhedsstrategi – hvorfor og hvad?</a:t>
            </a:r>
          </a:p>
        </p:txBody>
      </p:sp>
      <p:sp>
        <p:nvSpPr>
          <p:cNvPr id="3" name="Pladsholder til indhold 2"/>
          <p:cNvSpPr>
            <a:spLocks noGrp="1"/>
          </p:cNvSpPr>
          <p:nvPr>
            <p:ph idx="1"/>
          </p:nvPr>
        </p:nvSpPr>
        <p:spPr/>
        <p:txBody>
          <a:bodyPr>
            <a:normAutofit/>
          </a:bodyPr>
          <a:lstStyle/>
          <a:p>
            <a:r>
              <a:rPr lang="da-DK" dirty="0"/>
              <a:t>Hvorfor? </a:t>
            </a:r>
          </a:p>
          <a:p>
            <a:r>
              <a:rPr lang="da-DK" dirty="0"/>
              <a:t>Hvad indeholder sådan en? </a:t>
            </a:r>
          </a:p>
        </p:txBody>
      </p:sp>
    </p:spTree>
    <p:extLst>
      <p:ext uri="{BB962C8B-B14F-4D97-AF65-F5344CB8AC3E}">
        <p14:creationId xmlns:p14="http://schemas.microsoft.com/office/powerpoint/2010/main" val="3680473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IT-sikkerhedsstrategi – hvorfor og hvad?</a:t>
            </a:r>
          </a:p>
        </p:txBody>
      </p:sp>
      <p:sp>
        <p:nvSpPr>
          <p:cNvPr id="3" name="Pladsholder til indhold 2"/>
          <p:cNvSpPr>
            <a:spLocks noGrp="1"/>
          </p:cNvSpPr>
          <p:nvPr>
            <p:ph idx="1"/>
          </p:nvPr>
        </p:nvSpPr>
        <p:spPr>
          <a:xfrm>
            <a:off x="1451579" y="2015732"/>
            <a:ext cx="9603275" cy="3873791"/>
          </a:xfrm>
        </p:spPr>
        <p:txBody>
          <a:bodyPr>
            <a:normAutofit/>
          </a:bodyPr>
          <a:lstStyle/>
          <a:p>
            <a:r>
              <a:rPr lang="da-DK" dirty="0"/>
              <a:t>Hvorfor? Så man har en struktureret tilgang til problemet og forhåbentlig kommer omkring de vigtigste område. Delvist lovkrav med GDPR hvis man behandler persondata.</a:t>
            </a:r>
          </a:p>
          <a:p>
            <a:r>
              <a:rPr lang="da-DK" dirty="0"/>
              <a:t>Hvad indeholder sådan en? Det er der i princippet ikke nogen fast opskrift på. </a:t>
            </a:r>
          </a:p>
          <a:p>
            <a:r>
              <a:rPr lang="da-DK" dirty="0"/>
              <a:t>Ifølge ISO 27002: 11 domæner: </a:t>
            </a:r>
          </a:p>
          <a:p>
            <a:pPr lvl="1"/>
            <a:r>
              <a:rPr lang="da-DK" dirty="0"/>
              <a:t>Sikkerhedspolitik, organisering af informationssikkerhed, asset management, HR-sikkerhed, fysisk og miljøsikkerhed, kommunikations og operations-management, adgangskontrol, indkøb af IT-systemer, vedligeholdelse, hændelseshåndtering, forretningskontinuitets management og compliance. </a:t>
            </a:r>
          </a:p>
          <a:p>
            <a:r>
              <a:rPr lang="da-DK" dirty="0"/>
              <a:t>Værd at overveje samspil mellem GDPR og IT-sikkerhedsstrategi.</a:t>
            </a:r>
          </a:p>
        </p:txBody>
      </p:sp>
    </p:spTree>
    <p:extLst>
      <p:ext uri="{BB962C8B-B14F-4D97-AF65-F5344CB8AC3E}">
        <p14:creationId xmlns:p14="http://schemas.microsoft.com/office/powerpoint/2010/main" val="2486741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It-sikkerhedsstrategi – hvor er vi?</a:t>
            </a:r>
          </a:p>
        </p:txBody>
      </p:sp>
      <p:sp>
        <p:nvSpPr>
          <p:cNvPr id="3" name="Pladsholder til indhold 2"/>
          <p:cNvSpPr>
            <a:spLocks noGrp="1"/>
          </p:cNvSpPr>
          <p:nvPr>
            <p:ph idx="1"/>
          </p:nvPr>
        </p:nvSpPr>
        <p:spPr/>
        <p:txBody>
          <a:bodyPr/>
          <a:lstStyle/>
          <a:p>
            <a:r>
              <a:rPr lang="da-DK" dirty="0"/>
              <a:t>Første skridt er en kortlægning af organisationens nuværende IT-sikkerhedsmæssige tilstand</a:t>
            </a:r>
          </a:p>
          <a:p>
            <a:pPr lvl="1"/>
            <a:r>
              <a:rPr lang="da-DK" dirty="0"/>
              <a:t>Hvilke systemer findes i brug?</a:t>
            </a:r>
          </a:p>
          <a:p>
            <a:pPr lvl="1"/>
            <a:r>
              <a:rPr lang="da-DK" dirty="0"/>
              <a:t>Hvilke overordnede brugsscenarier findes (arbejdes der hjemmefra, bruges der cloud-services </a:t>
            </a:r>
            <a:r>
              <a:rPr lang="da-DK" dirty="0" err="1"/>
              <a:t>osv</a:t>
            </a:r>
            <a:r>
              <a:rPr lang="da-DK" dirty="0"/>
              <a:t>, BYOD – bring </a:t>
            </a:r>
            <a:r>
              <a:rPr lang="da-DK" dirty="0" err="1"/>
              <a:t>your</a:t>
            </a:r>
            <a:r>
              <a:rPr lang="da-DK" dirty="0"/>
              <a:t> </a:t>
            </a:r>
            <a:r>
              <a:rPr lang="da-DK" dirty="0" err="1"/>
              <a:t>own</a:t>
            </a:r>
            <a:r>
              <a:rPr lang="da-DK" dirty="0"/>
              <a:t> </a:t>
            </a:r>
            <a:r>
              <a:rPr lang="da-DK" dirty="0" err="1"/>
              <a:t>device</a:t>
            </a:r>
            <a:r>
              <a:rPr lang="da-DK" dirty="0"/>
              <a:t>) ?</a:t>
            </a:r>
          </a:p>
          <a:p>
            <a:pPr lvl="1"/>
            <a:r>
              <a:rPr lang="da-DK" dirty="0"/>
              <a:t>Hvilke risici er der ved den nuværende tilstand? </a:t>
            </a:r>
          </a:p>
        </p:txBody>
      </p:sp>
    </p:spTree>
    <p:extLst>
      <p:ext uri="{BB962C8B-B14F-4D97-AF65-F5344CB8AC3E}">
        <p14:creationId xmlns:p14="http://schemas.microsoft.com/office/powerpoint/2010/main" val="760342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Anden afstemning</a:t>
            </a:r>
          </a:p>
        </p:txBody>
      </p:sp>
      <p:sp>
        <p:nvSpPr>
          <p:cNvPr id="3" name="Content Placeholder 2"/>
          <p:cNvSpPr>
            <a:spLocks noGrp="1"/>
          </p:cNvSpPr>
          <p:nvPr>
            <p:ph idx="1"/>
          </p:nvPr>
        </p:nvSpPr>
        <p:spPr/>
        <p:txBody>
          <a:bodyPr/>
          <a:lstStyle/>
          <a:p>
            <a:r>
              <a:rPr lang="da-DK" dirty="0"/>
              <a:t>Har din arbejdsplads en IT-sikkerhedsstrategi? </a:t>
            </a:r>
          </a:p>
          <a:p>
            <a:r>
              <a:rPr lang="da-DK" dirty="0"/>
              <a:t>Ja/Nej/Delvist/Ved ikke</a:t>
            </a:r>
          </a:p>
        </p:txBody>
      </p:sp>
    </p:spTree>
    <p:extLst>
      <p:ext uri="{BB962C8B-B14F-4D97-AF65-F5344CB8AC3E}">
        <p14:creationId xmlns:p14="http://schemas.microsoft.com/office/powerpoint/2010/main" val="487146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It-sikkerhedsstrategi – hvor vil vi hen?</a:t>
            </a:r>
          </a:p>
        </p:txBody>
      </p:sp>
      <p:sp>
        <p:nvSpPr>
          <p:cNvPr id="3" name="Pladsholder til indhold 2"/>
          <p:cNvSpPr>
            <a:spLocks noGrp="1"/>
          </p:cNvSpPr>
          <p:nvPr>
            <p:ph idx="1"/>
          </p:nvPr>
        </p:nvSpPr>
        <p:spPr>
          <a:xfrm>
            <a:off x="1451578" y="2023753"/>
            <a:ext cx="9603275" cy="3450613"/>
          </a:xfrm>
        </p:spPr>
        <p:txBody>
          <a:bodyPr/>
          <a:lstStyle/>
          <a:p>
            <a:r>
              <a:rPr lang="da-DK" dirty="0"/>
              <a:t>Når den nuværende tilstand er kortlagt, kan med i samarbejde med ledelsen beslutte en </a:t>
            </a:r>
            <a:r>
              <a:rPr lang="da-DK" i="1" dirty="0"/>
              <a:t>realistisk</a:t>
            </a:r>
            <a:r>
              <a:rPr lang="da-DK" dirty="0"/>
              <a:t> måltilstand. </a:t>
            </a:r>
          </a:p>
          <a:p>
            <a:r>
              <a:rPr lang="da-DK" dirty="0"/>
              <a:t>Adressér de identificerede risici.  At adressere kan også godt være en beslutning om at man tager chancen. </a:t>
            </a:r>
          </a:p>
          <a:p>
            <a:r>
              <a:rPr lang="da-DK" dirty="0"/>
              <a:t>Man kan se på sandsynlighed x skadevirkning og på den måde prioritere hvilke risici og trusler man vil gøre noget aktivt ved. </a:t>
            </a:r>
          </a:p>
          <a:p>
            <a:endParaRPr lang="da-DK" dirty="0"/>
          </a:p>
        </p:txBody>
      </p:sp>
    </p:spTree>
    <p:extLst>
      <p:ext uri="{BB962C8B-B14F-4D97-AF65-F5344CB8AC3E}">
        <p14:creationId xmlns:p14="http://schemas.microsoft.com/office/powerpoint/2010/main" val="2692031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Hvad bør en it-sikkerhedsstrategi indeholde?</a:t>
            </a:r>
          </a:p>
        </p:txBody>
      </p:sp>
      <p:sp>
        <p:nvSpPr>
          <p:cNvPr id="3" name="Pladsholder til indhold 2"/>
          <p:cNvSpPr>
            <a:spLocks noGrp="1"/>
          </p:cNvSpPr>
          <p:nvPr>
            <p:ph idx="1"/>
          </p:nvPr>
        </p:nvSpPr>
        <p:spPr/>
        <p:txBody>
          <a:bodyPr>
            <a:normAutofit fontScale="85000" lnSpcReduction="20000"/>
          </a:bodyPr>
          <a:lstStyle/>
          <a:p>
            <a:r>
              <a:rPr lang="da-DK" dirty="0"/>
              <a:t>Som minimum (synes jeg):</a:t>
            </a:r>
          </a:p>
          <a:p>
            <a:pPr lvl="1"/>
            <a:r>
              <a:rPr lang="da-DK" dirty="0"/>
              <a:t>En beskrivelse af hvad der arbejdes med og hvordan dette understøttes af IT-systemer. </a:t>
            </a:r>
          </a:p>
          <a:p>
            <a:pPr lvl="1"/>
            <a:r>
              <a:rPr lang="da-DK" dirty="0"/>
              <a:t>Hvilke systemer bruges?</a:t>
            </a:r>
          </a:p>
          <a:p>
            <a:pPr lvl="1"/>
            <a:r>
              <a:rPr lang="da-DK" dirty="0"/>
              <a:t>Hvilke brugsscenarier er der?</a:t>
            </a:r>
          </a:p>
          <a:p>
            <a:pPr lvl="1"/>
            <a:r>
              <a:rPr lang="da-DK" dirty="0"/>
              <a:t>En risikovurdering af trusler mod organisationen.</a:t>
            </a:r>
          </a:p>
          <a:p>
            <a:pPr lvl="1"/>
            <a:r>
              <a:rPr lang="da-DK" dirty="0"/>
              <a:t>IT-sikkerhedspolitikker fx om brug af kryptering, </a:t>
            </a:r>
            <a:r>
              <a:rPr lang="da-DK" dirty="0" err="1"/>
              <a:t>emails</a:t>
            </a:r>
            <a:r>
              <a:rPr lang="da-DK" dirty="0"/>
              <a:t>, password </a:t>
            </a:r>
            <a:r>
              <a:rPr lang="da-DK" dirty="0" err="1"/>
              <a:t>managing</a:t>
            </a:r>
            <a:r>
              <a:rPr lang="da-DK" dirty="0"/>
              <a:t>, alle pc’er kører opdateret anti-virus, serversikkerhed osv. Sørg for et passende detaljeniveau, ingen kan lide </a:t>
            </a:r>
            <a:r>
              <a:rPr lang="da-DK" dirty="0" err="1"/>
              <a:t>micromanaging</a:t>
            </a:r>
            <a:r>
              <a:rPr lang="da-DK" dirty="0"/>
              <a:t>. </a:t>
            </a:r>
          </a:p>
          <a:p>
            <a:pPr lvl="1"/>
            <a:r>
              <a:rPr lang="da-DK" dirty="0"/>
              <a:t>Procedurer for håndtering af hændelser. </a:t>
            </a:r>
          </a:p>
          <a:p>
            <a:pPr lvl="1"/>
            <a:r>
              <a:rPr lang="da-DK" dirty="0"/>
              <a:t>Et program for uddannelse af personale. </a:t>
            </a:r>
          </a:p>
          <a:p>
            <a:pPr lvl="1"/>
            <a:r>
              <a:rPr lang="da-DK" dirty="0"/>
              <a:t>Udpegning af hvem der er ansvarlig for at forskellige it-sikkerhedsprocedurer bliver fulgt og for at it-sikkerhedsstrategien bliver holdt opdateret. </a:t>
            </a:r>
          </a:p>
          <a:p>
            <a:pPr lvl="1"/>
            <a:r>
              <a:rPr lang="da-DK" dirty="0"/>
              <a:t>Man kan selv fylde på og lade sig inspirere. Det kan også være at ikke alt der er listet her er relevant i alle tilfælde. </a:t>
            </a:r>
          </a:p>
        </p:txBody>
      </p:sp>
    </p:spTree>
    <p:extLst>
      <p:ext uri="{BB962C8B-B14F-4D97-AF65-F5344CB8AC3E}">
        <p14:creationId xmlns:p14="http://schemas.microsoft.com/office/powerpoint/2010/main" val="1309005602"/>
      </p:ext>
    </p:extLst>
  </p:cSld>
  <p:clrMapOvr>
    <a:masterClrMapping/>
  </p:clrMapOvr>
</p:sld>
</file>

<file path=ppt/theme/theme1.xml><?xml version="1.0" encoding="utf-8"?>
<a:theme xmlns:a="http://schemas.openxmlformats.org/drawingml/2006/main" name="Galleri">
  <a:themeElements>
    <a:clrScheme name="Galleri">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i">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i">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101</TotalTime>
  <Words>1123</Words>
  <Application>Microsoft Office PowerPoint</Application>
  <PresentationFormat>Widescreen</PresentationFormat>
  <Paragraphs>119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(Body)</vt:lpstr>
      <vt:lpstr>Gill Sans MT</vt:lpstr>
      <vt:lpstr>Galleri</vt:lpstr>
      <vt:lpstr>Webinar II d. 9/10-18</vt:lpstr>
      <vt:lpstr>dagsorden</vt:lpstr>
      <vt:lpstr>Første afstemning</vt:lpstr>
      <vt:lpstr>IT-sikkerhedsstrategi – hvorfor og hvad?</vt:lpstr>
      <vt:lpstr>IT-sikkerhedsstrategi – hvorfor og hvad?</vt:lpstr>
      <vt:lpstr>It-sikkerhedsstrategi – hvor er vi?</vt:lpstr>
      <vt:lpstr>Anden afstemning</vt:lpstr>
      <vt:lpstr>It-sikkerhedsstrategi – hvor vil vi hen?</vt:lpstr>
      <vt:lpstr>Hvad bør en it-sikkerhedsstrategi indeholde?</vt:lpstr>
      <vt:lpstr>ISO/IEC 27002</vt:lpstr>
      <vt:lpstr>risikoanalyse</vt:lpstr>
      <vt:lpstr>Risiko-matrix</vt:lpstr>
      <vt:lpstr>Risici</vt:lpstr>
      <vt:lpstr>Typiske risici og svagheder</vt:lpstr>
      <vt:lpstr>Implementation af it-sikkerhed i en organisation</vt:lpstr>
      <vt:lpstr>GDPR – General data protection regulation</vt:lpstr>
      <vt:lpstr>Lidt læsning</vt:lpstr>
      <vt:lpstr>Diskussion</vt:lpstr>
      <vt:lpstr>Spørgsmål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Webinar II d. 9/10-18</dc:title>
  <dc:creator>Philip Kaare Løventoft</dc:creator>
  <cp:lastModifiedBy>Philip Kaare Løventoft</cp:lastModifiedBy>
  <cp:revision>3</cp:revision>
  <dcterms:created xsi:type="dcterms:W3CDTF">2018-10-09T17:52:40Z</dcterms:created>
  <dcterms:modified xsi:type="dcterms:W3CDTF">2018-10-09T19:34:16Z</dcterms:modified>
</cp:coreProperties>
</file>