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7" r:id="rId7"/>
    <p:sldId id="260" r:id="rId8"/>
    <p:sldId id="276" r:id="rId9"/>
    <p:sldId id="287" r:id="rId10"/>
    <p:sldId id="277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89" r:id="rId23"/>
    <p:sldId id="278" r:id="rId24"/>
    <p:sldId id="275" r:id="rId25"/>
    <p:sldId id="279" r:id="rId26"/>
    <p:sldId id="280" r:id="rId27"/>
    <p:sldId id="281" r:id="rId28"/>
    <p:sldId id="282" r:id="rId29"/>
    <p:sldId id="288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286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52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431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80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18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2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03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0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18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469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F2B-A767-425E-8374-E42CDBF76FF9}" type="datetimeFigureOut">
              <a:rPr lang="da-DK" smtClean="0"/>
              <a:t>15-11-2016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7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EBfamv-_d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www.youtube.com/watch?v=wXB-V_Keiu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kaare/encrypto_samp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.kaar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IT-sikkerhed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b="1" dirty="0"/>
              <a:t>Philip Kaare Løventoft</a:t>
            </a:r>
          </a:p>
          <a:p>
            <a:r>
              <a:rPr lang="da-DK" i="1" dirty="0"/>
              <a:t>d. 16/11-2016</a:t>
            </a:r>
          </a:p>
        </p:txBody>
      </p:sp>
    </p:spTree>
    <p:extLst>
      <p:ext uri="{BB962C8B-B14F-4D97-AF65-F5344CB8AC3E}">
        <p14:creationId xmlns:p14="http://schemas.microsoft.com/office/powerpoint/2010/main" val="115643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Organisatoriske/menneskelige 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er mange </a:t>
            </a:r>
            <a:r>
              <a:rPr lang="da-DK" dirty="0">
                <a:sym typeface="Wingdings" panose="05000000000000000000" pitchFamily="2" charset="2"/>
              </a:rPr>
              <a:t></a:t>
            </a:r>
          </a:p>
          <a:p>
            <a:r>
              <a:rPr lang="da-DK" dirty="0">
                <a:sym typeface="Wingdings" panose="05000000000000000000" pitchFamily="2" charset="2"/>
              </a:rPr>
              <a:t>De organisatoriske angreb er generelt en form for social </a:t>
            </a:r>
            <a:r>
              <a:rPr lang="da-DK" dirty="0" err="1">
                <a:sym typeface="Wingdings" panose="05000000000000000000" pitchFamily="2" charset="2"/>
              </a:rPr>
              <a:t>engineering</a:t>
            </a:r>
            <a:endParaRPr lang="da-DK" dirty="0">
              <a:sym typeface="Wingdings" panose="05000000000000000000" pitchFamily="2" charset="2"/>
            </a:endParaRPr>
          </a:p>
          <a:p>
            <a:r>
              <a:rPr lang="da-DK" dirty="0" err="1"/>
              <a:t>Tailgating</a:t>
            </a:r>
            <a:endParaRPr lang="da-DK" dirty="0"/>
          </a:p>
          <a:p>
            <a:r>
              <a:rPr lang="da-DK" dirty="0"/>
              <a:t>Forstillelse (</a:t>
            </a:r>
            <a:r>
              <a:rPr lang="da-DK" dirty="0" err="1"/>
              <a:t>impersonation</a:t>
            </a:r>
            <a:r>
              <a:rPr lang="da-DK" dirty="0"/>
              <a:t>)</a:t>
            </a:r>
          </a:p>
          <a:p>
            <a:r>
              <a:rPr lang="da-DK" dirty="0"/>
              <a:t>Identitetstyveri</a:t>
            </a:r>
          </a:p>
        </p:txBody>
      </p:sp>
    </p:spTree>
    <p:extLst>
      <p:ext uri="{BB962C8B-B14F-4D97-AF65-F5344CB8AC3E}">
        <p14:creationId xmlns:p14="http://schemas.microsoft.com/office/powerpoint/2010/main" val="32234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Key </a:t>
            </a:r>
            <a:r>
              <a:rPr lang="da-DK" b="1" dirty="0" err="1"/>
              <a:t>take-away</a:t>
            </a:r>
            <a:r>
              <a:rPr lang="da-DK" b="1" dirty="0"/>
              <a:t> 1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8800" dirty="0"/>
              <a:t>Dit system er (formentlig) usikkert!</a:t>
            </a:r>
          </a:p>
        </p:txBody>
      </p:sp>
    </p:spTree>
    <p:extLst>
      <p:ext uri="{BB962C8B-B14F-4D97-AF65-F5344CB8AC3E}">
        <p14:creationId xmlns:p14="http://schemas.microsoft.com/office/powerpoint/2010/main" val="166534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 over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Kryptografi er kunsten at transmittere en meddelelse </a:t>
            </a:r>
            <a:r>
              <a:rPr lang="da-DK" i="1" dirty="0"/>
              <a:t>M</a:t>
            </a:r>
            <a:r>
              <a:rPr lang="da-DK" dirty="0"/>
              <a:t> mellem en afsender, </a:t>
            </a:r>
            <a:r>
              <a:rPr lang="da-DK" i="1" dirty="0"/>
              <a:t>Alice</a:t>
            </a:r>
            <a:r>
              <a:rPr lang="da-DK" dirty="0"/>
              <a:t>, og en modtager, </a:t>
            </a:r>
            <a:r>
              <a:rPr lang="da-DK" i="1" dirty="0"/>
              <a:t>Bob</a:t>
            </a:r>
            <a:r>
              <a:rPr lang="da-DK" dirty="0"/>
              <a:t>, sådan at meddelelsen ikke kan hverken læses eller modificeres af </a:t>
            </a:r>
            <a:r>
              <a:rPr lang="da-DK" i="1" dirty="0"/>
              <a:t>Eve</a:t>
            </a:r>
            <a:r>
              <a:rPr lang="da-DK" dirty="0"/>
              <a:t>. </a:t>
            </a:r>
          </a:p>
          <a:p>
            <a:r>
              <a:rPr lang="da-DK" dirty="0"/>
              <a:t>Meddelelsen er indkodet med en (eller flere) </a:t>
            </a:r>
            <a:r>
              <a:rPr lang="da-DK" i="1" dirty="0"/>
              <a:t>nøgler. </a:t>
            </a:r>
          </a:p>
          <a:p>
            <a:r>
              <a:rPr lang="da-DK" dirty="0"/>
              <a:t>Sikkerheden bør or en given besked kun afhænge af at nøglen er hemmelig og ikke af at krypteringsalgoritmens hemmeligholdelse. </a:t>
            </a:r>
          </a:p>
          <a:p>
            <a:r>
              <a:rPr lang="da-DK" dirty="0" err="1"/>
              <a:t>Steganografi</a:t>
            </a:r>
            <a:r>
              <a:rPr lang="da-DK" dirty="0"/>
              <a:t> er en søster til kryptografi og handler om at gemme meddelelser i anden data (billeder fx). </a:t>
            </a:r>
          </a:p>
        </p:txBody>
      </p:sp>
    </p:spTree>
    <p:extLst>
      <p:ext uri="{BB962C8B-B14F-4D97-AF65-F5344CB8AC3E}">
        <p14:creationId xmlns:p14="http://schemas.microsoft.com/office/powerpoint/2010/main" val="161604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Klassisk kryptografi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44" y="3674164"/>
            <a:ext cx="3947767" cy="2960825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85" y="1462436"/>
            <a:ext cx="5216387" cy="2199902"/>
          </a:xfrm>
          <a:prstGeom prst="rect">
            <a:avLst/>
          </a:prstGeom>
        </p:spPr>
      </p:pic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1825625"/>
            <a:ext cx="489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838200" y="1690688"/>
            <a:ext cx="5291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4000" dirty="0"/>
              <a:t>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4000" dirty="0"/>
              <a:t>Transposition</a:t>
            </a:r>
          </a:p>
        </p:txBody>
      </p:sp>
    </p:spTree>
    <p:extLst>
      <p:ext uri="{BB962C8B-B14F-4D97-AF65-F5344CB8AC3E}">
        <p14:creationId xmlns:p14="http://schemas.microsoft.com/office/powerpoint/2010/main" val="30657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 på transposition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Kolonne-transposition</a:t>
            </a:r>
          </a:p>
          <a:p>
            <a:pPr marL="0" indent="0">
              <a:buNone/>
            </a:pPr>
            <a:r>
              <a:rPr lang="en-US" dirty="0"/>
              <a:t>Plaintext: WE ARE DISCOVERED. FLEE AT ONCE </a:t>
            </a:r>
          </a:p>
          <a:p>
            <a:pPr marL="0" indent="0">
              <a:buNone/>
            </a:pPr>
            <a:r>
              <a:rPr lang="en-US" dirty="0" err="1"/>
              <a:t>Ciphertext</a:t>
            </a:r>
            <a:r>
              <a:rPr lang="en-US" dirty="0"/>
              <a:t>:  </a:t>
            </a:r>
            <a:r>
              <a:rPr lang="da-DK" altLang="da-DK" dirty="0"/>
              <a:t>EVLNE ACDTK ESEAQ ROFOJ DEECU WIREE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Nøglen er matrixens størrelse 6x5, </a:t>
            </a:r>
          </a:p>
          <a:p>
            <a:pPr marL="0" indent="0">
              <a:buNone/>
            </a:pPr>
            <a:r>
              <a:rPr lang="da-DK" dirty="0"/>
              <a:t>samt kolonnerækkefølgen: 6 3 2 4 1 5</a:t>
            </a:r>
            <a:endParaRPr lang="en-US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3546561"/>
            <a:ext cx="2495550" cy="27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4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Dan par, krypter en meddelelse og dekrypter den. </a:t>
            </a:r>
          </a:p>
          <a:p>
            <a:r>
              <a:rPr lang="da-DK" dirty="0"/>
              <a:t>Vælg fx en matrix på 5 rækker og 7 kolonner og rækkefølgen 6 3 1 5 2 7 4 eller noget andet valgfrit.</a:t>
            </a:r>
          </a:p>
        </p:txBody>
      </p:sp>
    </p:spTree>
    <p:extLst>
      <p:ext uri="{BB962C8B-B14F-4D97-AF65-F5344CB8AC3E}">
        <p14:creationId xmlns:p14="http://schemas.microsoft.com/office/powerpoint/2010/main" val="240659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Simpel substitution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ABCDEFGHIJKLMNOPQRSTUVXYZ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CDEFGHIJKLMNOPQRSTUVXYZAB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Plaintext</a:t>
            </a:r>
            <a:r>
              <a:rPr lang="da-DK" dirty="0"/>
              <a:t>: KOLD VINTER I DK FLYGT</a:t>
            </a:r>
          </a:p>
          <a:p>
            <a:pPr marL="0" indent="0">
              <a:buNone/>
            </a:pPr>
            <a:r>
              <a:rPr lang="da-DK" dirty="0" err="1"/>
              <a:t>Ciphertext</a:t>
            </a:r>
            <a:r>
              <a:rPr lang="da-DK" dirty="0"/>
              <a:t>: MQNF XKPVGT K FM HNAIV</a:t>
            </a:r>
          </a:p>
        </p:txBody>
      </p:sp>
      <p:cxnSp>
        <p:nvCxnSpPr>
          <p:cNvPr id="5" name="Lige pilforbindelse 4"/>
          <p:cNvCxnSpPr/>
          <p:nvPr/>
        </p:nvCxnSpPr>
        <p:spPr>
          <a:xfrm>
            <a:off x="2487827" y="2323070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/>
          <p:cNvSpPr txBox="1"/>
          <p:nvPr/>
        </p:nvSpPr>
        <p:spPr>
          <a:xfrm>
            <a:off x="1513279" y="2356707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Krypter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3767095" y="2390344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Dekrypter</a:t>
            </a:r>
          </a:p>
        </p:txBody>
      </p:sp>
      <p:cxnSp>
        <p:nvCxnSpPr>
          <p:cNvPr id="14" name="Lige pilforbindelse 13"/>
          <p:cNvCxnSpPr/>
          <p:nvPr/>
        </p:nvCxnSpPr>
        <p:spPr>
          <a:xfrm flipV="1">
            <a:off x="3543300" y="2323070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det ikke godt nok?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Brute force</a:t>
            </a:r>
          </a:p>
          <a:p>
            <a:r>
              <a:rPr lang="da-DK" dirty="0"/>
              <a:t>Frekvensanalyse!</a:t>
            </a:r>
          </a:p>
          <a:p>
            <a:pPr lvl="1"/>
            <a:r>
              <a:rPr lang="da-DK" dirty="0"/>
              <a:t>Man udnytter at sprog ikke har ens fordeling af bogstaver/lyde. </a:t>
            </a:r>
          </a:p>
          <a:p>
            <a:pPr lvl="1"/>
            <a:r>
              <a:rPr lang="da-DK" dirty="0"/>
              <a:t>Engelsk fx: </a:t>
            </a:r>
          </a:p>
          <a:p>
            <a:pPr lvl="2"/>
            <a:endParaRPr lang="da-DK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0536"/>
              </p:ext>
            </p:extLst>
          </p:nvPr>
        </p:nvGraphicFramePr>
        <p:xfrm>
          <a:off x="1409700" y="3680460"/>
          <a:ext cx="10515600" cy="31775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2614402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131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80159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59640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013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800"/>
                        <a:t>e 0.12702</a:t>
                      </a:r>
                      <a:br>
                        <a:rPr lang="pt-BR" sz="2800"/>
                      </a:br>
                      <a:r>
                        <a:rPr lang="pt-BR" sz="2800"/>
                        <a:t>t 0.09056</a:t>
                      </a:r>
                      <a:br>
                        <a:rPr lang="pt-BR" sz="2800"/>
                      </a:br>
                      <a:r>
                        <a:rPr lang="pt-BR" sz="2800"/>
                        <a:t>a 0.08167</a:t>
                      </a:r>
                      <a:br>
                        <a:rPr lang="pt-BR" sz="2800"/>
                      </a:br>
                      <a:r>
                        <a:rPr lang="pt-BR" sz="2800"/>
                        <a:t>o 0.07507</a:t>
                      </a:r>
                      <a:br>
                        <a:rPr lang="pt-BR" sz="2800"/>
                      </a:br>
                      <a:r>
                        <a:rPr lang="pt-BR" sz="2800"/>
                        <a:t>i 0.06966</a:t>
                      </a:r>
                      <a:br>
                        <a:rPr lang="pt-BR" sz="2800"/>
                      </a:br>
                      <a:r>
                        <a:rPr lang="pt-BR" sz="2800"/>
                        <a:t>n 0.06749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 0.06327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h 0.06094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r 0.05987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d 0.04253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l 0.04025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c 0.02782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800"/>
                        <a:t>u 0.02758</a:t>
                      </a:r>
                      <a:br>
                        <a:rPr lang="pl-PL" sz="2800"/>
                      </a:br>
                      <a:r>
                        <a:rPr lang="pl-PL" sz="2800"/>
                        <a:t>m 0.02406</a:t>
                      </a:r>
                      <a:br>
                        <a:rPr lang="pl-PL" sz="2800"/>
                      </a:br>
                      <a:r>
                        <a:rPr lang="pl-PL" sz="2800"/>
                        <a:t>w 0.02360</a:t>
                      </a:r>
                      <a:br>
                        <a:rPr lang="pl-PL" sz="2800"/>
                      </a:br>
                      <a:r>
                        <a:rPr lang="pl-PL" sz="2800"/>
                        <a:t>f 0.02228</a:t>
                      </a:r>
                      <a:br>
                        <a:rPr lang="pl-PL" sz="2800"/>
                      </a:br>
                      <a:r>
                        <a:rPr lang="pl-PL" sz="2800"/>
                        <a:t>g 0.02015</a:t>
                      </a:r>
                      <a:br>
                        <a:rPr lang="pl-PL" sz="2800"/>
                      </a:br>
                      <a:r>
                        <a:rPr lang="pl-PL" sz="2800"/>
                        <a:t>y 0.01974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800"/>
                        <a:t>p 0.01929</a:t>
                      </a:r>
                      <a:br>
                        <a:rPr lang="pl-PL" sz="2800"/>
                      </a:br>
                      <a:r>
                        <a:rPr lang="pl-PL" sz="2800"/>
                        <a:t>b 0.01492</a:t>
                      </a:r>
                      <a:br>
                        <a:rPr lang="pl-PL" sz="2800"/>
                      </a:br>
                      <a:r>
                        <a:rPr lang="pl-PL" sz="2800"/>
                        <a:t>v 0.00978</a:t>
                      </a:r>
                      <a:br>
                        <a:rPr lang="pl-PL" sz="2800"/>
                      </a:br>
                      <a:r>
                        <a:rPr lang="pl-PL" sz="2800"/>
                        <a:t>k 0.00772</a:t>
                      </a:r>
                      <a:br>
                        <a:rPr lang="pl-PL" sz="2800"/>
                      </a:br>
                      <a:r>
                        <a:rPr lang="pl-PL" sz="2800"/>
                        <a:t>j 0.00153</a:t>
                      </a:r>
                      <a:br>
                        <a:rPr lang="pl-PL" sz="2800"/>
                      </a:br>
                      <a:r>
                        <a:rPr lang="pl-PL" sz="2800"/>
                        <a:t>x 0.00150</a:t>
                      </a:r>
                      <a:br>
                        <a:rPr lang="pl-PL" sz="2800"/>
                      </a:br>
                      <a:endParaRPr lang="pl-PL" sz="2800"/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800" dirty="0"/>
                        <a:t>q 0.00095</a:t>
                      </a:r>
                      <a:br>
                        <a:rPr lang="da-DK" sz="2800" dirty="0"/>
                      </a:br>
                      <a:r>
                        <a:rPr lang="da-DK" sz="2800" dirty="0"/>
                        <a:t>z 0.00074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78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93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Moderne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Moderne metoder bygger grundlæggende på de samme metoder som transposition og substitution, men med metoder der ”oversætter” hvert bogstav til forskellige bogstaver afhængig af hvor langt i krypteringen man er nået. </a:t>
            </a:r>
          </a:p>
          <a:p>
            <a:r>
              <a:rPr lang="da-DK" dirty="0"/>
              <a:t>De moderne algoritmer er så avancerede at de er svære at køre i hånden, men computeren tager sig fint af det. </a:t>
            </a:r>
          </a:p>
          <a:p>
            <a:r>
              <a:rPr lang="da-DK" dirty="0"/>
              <a:t>Det er relativt svært at gennemskue om en algoritme er sikker, brug derfor altid åbne algoritmer som er uafhængigt verificerede. </a:t>
            </a:r>
          </a:p>
        </p:txBody>
      </p:sp>
    </p:spTree>
    <p:extLst>
      <p:ext uri="{BB962C8B-B14F-4D97-AF65-F5344CB8AC3E}">
        <p14:creationId xmlns:p14="http://schemas.microsoft.com/office/powerpoint/2010/main" val="185724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Key </a:t>
            </a:r>
            <a:r>
              <a:rPr lang="da-DK" b="1" dirty="0" err="1"/>
              <a:t>take-away</a:t>
            </a:r>
            <a:r>
              <a:rPr lang="da-DK" b="1" dirty="0"/>
              <a:t> 2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00"/>
            <a:ext cx="4572000" cy="3429000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5657850" y="1943100"/>
            <a:ext cx="56959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”Alt hvad du ser kan krypteres…”</a:t>
            </a:r>
          </a:p>
          <a:p>
            <a:r>
              <a:rPr lang="da-DK" sz="4000" dirty="0"/>
              <a:t>”Hvad er der derovre?”</a:t>
            </a:r>
          </a:p>
          <a:p>
            <a:r>
              <a:rPr lang="da-DK" sz="4000" dirty="0"/>
              <a:t>”Det er de hjemmelavede krypteringsalgoritmer. Der må du aldrig gå hen </a:t>
            </a:r>
            <a:r>
              <a:rPr lang="da-DK" sz="4000" dirty="0" err="1"/>
              <a:t>Simba</a:t>
            </a:r>
            <a:r>
              <a:rPr lang="da-DK" sz="4000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42924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mig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Mit navn er Philip Kaare Løventoft.</a:t>
            </a:r>
          </a:p>
          <a:p>
            <a:r>
              <a:rPr lang="da-DK" dirty="0"/>
              <a:t>Cand. Scient. i datalogi fra Københavns Universitet, samt fag på IT Universitetet og enkelte fag indenfor Mellemøststudier ved Tel Aviv Universitet.</a:t>
            </a:r>
          </a:p>
          <a:p>
            <a:r>
              <a:rPr lang="da-DK" dirty="0"/>
              <a:t>Erfaring bl.a. :</a:t>
            </a:r>
          </a:p>
          <a:p>
            <a:pPr lvl="1"/>
            <a:r>
              <a:rPr lang="da-DK" dirty="0"/>
              <a:t>Udvikling og exit af </a:t>
            </a:r>
            <a:r>
              <a:rPr lang="da-DK" dirty="0" err="1"/>
              <a:t>eHealth</a:t>
            </a:r>
            <a:r>
              <a:rPr lang="da-DK" dirty="0"/>
              <a:t>-platformen </a:t>
            </a:r>
            <a:r>
              <a:rPr lang="da-DK" dirty="0" err="1"/>
              <a:t>Daybuilder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Udvikling og </a:t>
            </a:r>
            <a:r>
              <a:rPr lang="da-DK" dirty="0" err="1"/>
              <a:t>implementation</a:t>
            </a:r>
            <a:r>
              <a:rPr lang="da-DK" dirty="0"/>
              <a:t> af et dataindsamlingssystem for </a:t>
            </a:r>
            <a:r>
              <a:rPr lang="da-DK" dirty="0" err="1"/>
              <a:t>Bandim</a:t>
            </a:r>
            <a:r>
              <a:rPr lang="da-DK" dirty="0"/>
              <a:t> Health Project i Guinea-Bissau i Vestafrika.</a:t>
            </a:r>
          </a:p>
          <a:p>
            <a:pPr lvl="1"/>
            <a:r>
              <a:rPr lang="da-DK" dirty="0"/>
              <a:t>Udvikling og vedligeholdelse af kommunikationsplatform for ICD-patienter.</a:t>
            </a:r>
          </a:p>
          <a:p>
            <a:r>
              <a:rPr lang="da-DK" dirty="0"/>
              <a:t>Faglige interesserer er bl.a. funktionsprogrammering, IT-sikkerhed og </a:t>
            </a:r>
            <a:r>
              <a:rPr lang="da-DK" dirty="0" err="1"/>
              <a:t>DevOps</a:t>
            </a:r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409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Typer af moderne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Symmetrisk kryptering </a:t>
            </a:r>
          </a:p>
          <a:p>
            <a:r>
              <a:rPr lang="da-DK" dirty="0"/>
              <a:t>Asymmetrisk kryptering</a:t>
            </a:r>
          </a:p>
          <a:p>
            <a:r>
              <a:rPr lang="da-DK" dirty="0"/>
              <a:t>Envejsfunktioner og </a:t>
            </a:r>
            <a:r>
              <a:rPr lang="da-DK" dirty="0" err="1"/>
              <a:t>hashing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138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Symmetrisk kryptering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9525"/>
          </a:xfrm>
        </p:spPr>
        <p:txBody>
          <a:bodyPr/>
          <a:lstStyle/>
          <a:p>
            <a:r>
              <a:rPr lang="da-DK" dirty="0"/>
              <a:t>Samme nøgler krypterer og dekrypterer. </a:t>
            </a:r>
          </a:p>
          <a:p>
            <a:r>
              <a:rPr lang="da-DK" dirty="0"/>
              <a:t>Fx AES, DES og </a:t>
            </a:r>
            <a:r>
              <a:rPr lang="da-DK" dirty="0" err="1"/>
              <a:t>Blowfish</a:t>
            </a:r>
            <a:r>
              <a:rPr lang="da-DK" dirty="0"/>
              <a:t>. 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105150"/>
            <a:ext cx="7566743" cy="28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TLS/HTTPS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1690688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TLS står for Transport </a:t>
            </a:r>
            <a:r>
              <a:rPr lang="da-DK" dirty="0" err="1"/>
              <a:t>Layer</a:t>
            </a:r>
            <a:r>
              <a:rPr lang="da-DK" dirty="0"/>
              <a:t> Security og er et lag man kan lægge over HTTP, så man får HTTPS – kan I gætte hvad S’et står for? </a:t>
            </a:r>
            <a:r>
              <a:rPr lang="da-DK" dirty="0">
                <a:sym typeface="Wingdings" panose="05000000000000000000" pitchFamily="2" charset="2"/>
              </a:rPr>
              <a:t> </a:t>
            </a:r>
          </a:p>
          <a:p>
            <a:r>
              <a:rPr lang="da-DK" dirty="0"/>
              <a:t>Gør flere ting: </a:t>
            </a:r>
          </a:p>
          <a:p>
            <a:pPr lvl="1"/>
            <a:r>
              <a:rPr lang="da-DK" dirty="0"/>
              <a:t>Autentificering af websted</a:t>
            </a:r>
          </a:p>
          <a:p>
            <a:pPr lvl="1"/>
            <a:r>
              <a:rPr lang="da-DK" dirty="0"/>
              <a:t>Krypteret forbindelse</a:t>
            </a:r>
          </a:p>
          <a:p>
            <a:r>
              <a:rPr lang="da-DK" dirty="0"/>
              <a:t>Beskytter mod: </a:t>
            </a:r>
          </a:p>
          <a:p>
            <a:pPr lvl="1"/>
            <a:r>
              <a:rPr lang="da-DK" dirty="0"/>
              <a:t>Man in the </a:t>
            </a:r>
            <a:r>
              <a:rPr lang="da-DK" dirty="0" err="1"/>
              <a:t>middle</a:t>
            </a:r>
            <a:endParaRPr lang="da-DK" dirty="0"/>
          </a:p>
          <a:p>
            <a:pPr lvl="1"/>
            <a:r>
              <a:rPr lang="da-DK" dirty="0"/>
              <a:t>Aflytning</a:t>
            </a:r>
          </a:p>
        </p:txBody>
      </p:sp>
    </p:spTree>
    <p:extLst>
      <p:ext uri="{BB962C8B-B14F-4D97-AF65-F5344CB8AC3E}">
        <p14:creationId xmlns:p14="http://schemas.microsoft.com/office/powerpoint/2010/main" val="251414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Diffie-Hellman</a:t>
            </a:r>
            <a:r>
              <a:rPr lang="da-DK" dirty="0"/>
              <a:t> Nøgleudveksling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DH gør det muligt at aftale en delt </a:t>
            </a:r>
            <a:r>
              <a:rPr lang="da-DK" i="1" dirty="0"/>
              <a:t>hemmelig</a:t>
            </a:r>
            <a:r>
              <a:rPr lang="da-DK" dirty="0"/>
              <a:t> nøgle, over en åben, offentlig forbindelse. 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Video: </a:t>
            </a:r>
            <a:r>
              <a:rPr lang="da-DK" dirty="0">
                <a:hlinkClick r:id="rId2"/>
              </a:rPr>
              <a:t>https://www.youtube.com/watch?v=YEBfamv-_do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10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Asymmetrisk kryptering (public </a:t>
            </a:r>
            <a:r>
              <a:rPr lang="da-DK" dirty="0" err="1"/>
              <a:t>key</a:t>
            </a:r>
            <a:r>
              <a:rPr lang="da-DK" dirty="0"/>
              <a:t> kryptografi)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Man har to nøgler, en til at kryptere og en til at dekryptere. </a:t>
            </a:r>
          </a:p>
          <a:p>
            <a:r>
              <a:rPr lang="da-DK" dirty="0"/>
              <a:t>På denne måde kan man undgå at udveksle nøglen først. </a:t>
            </a:r>
          </a:p>
          <a:p>
            <a:r>
              <a:rPr lang="da-DK" dirty="0"/>
              <a:t>Se video: </a:t>
            </a:r>
            <a:r>
              <a:rPr lang="da-DK" dirty="0">
                <a:hlinkClick r:id="rId2"/>
              </a:rPr>
              <a:t>https://www.youtube.com/watch?v=wXB-V_Keiu8</a:t>
            </a:r>
            <a:endParaRPr lang="da-DK" dirty="0"/>
          </a:p>
        </p:txBody>
      </p:sp>
      <p:pic>
        <p:nvPicPr>
          <p:cNvPr id="1026" name="Picture 2" descr="Billedresultat for public key encry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18" y="3490919"/>
            <a:ext cx="6947361" cy="268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9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og envejsfunktioner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En envejsfunktion er en funktion der er nem at beregne den ene vej, men svær den anden vej. </a:t>
                </a:r>
              </a:p>
              <a:p>
                <a:r>
                  <a:rPr lang="da-DK" dirty="0"/>
                  <a:t>Dette benyttes til </a:t>
                </a:r>
                <a:r>
                  <a:rPr lang="da-DK" dirty="0" err="1"/>
                  <a:t>hashing</a:t>
                </a:r>
                <a:r>
                  <a:rPr lang="da-DK" dirty="0"/>
                  <a:t> og asymmetrisk kryptering</a:t>
                </a:r>
              </a:p>
              <a:p>
                <a:r>
                  <a:rPr lang="da-DK" dirty="0"/>
                  <a:t>Et eksempel er modulær </a:t>
                </a:r>
                <a:r>
                  <a:rPr lang="da-DK" dirty="0" err="1"/>
                  <a:t>eksponentiering</a:t>
                </a:r>
                <a:r>
                  <a:rPr lang="da-DK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da-DK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da-DK" b="0" i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a-DK" i="1" dirty="0"/>
                  <a:t>Hvor g er </a:t>
                </a:r>
                <a:r>
                  <a:rPr lang="da-DK" dirty="0"/>
                  <a:t>generatoren, </a:t>
                </a:r>
                <a:r>
                  <a:rPr lang="da-DK" i="1" dirty="0"/>
                  <a:t>a er et </a:t>
                </a:r>
                <a:r>
                  <a:rPr lang="da-DK" dirty="0"/>
                  <a:t>hemmeligt tal</a:t>
                </a:r>
                <a:r>
                  <a:rPr lang="da-DK" i="1" dirty="0"/>
                  <a:t> og p </a:t>
                </a:r>
                <a:r>
                  <a:rPr lang="da-DK" dirty="0"/>
                  <a:t>er et primtal. </a:t>
                </a:r>
              </a:p>
              <a:p>
                <a:pPr marL="457200" lvl="1" indent="0">
                  <a:buNone/>
                </a:pPr>
                <a:r>
                  <a:rPr lang="da-DK" dirty="0"/>
                  <a:t>Det er simpelt at beregne, men givet </a:t>
                </a:r>
                <a:r>
                  <a:rPr lang="da-DK" i="1" dirty="0"/>
                  <a:t>g, p </a:t>
                </a:r>
                <a:r>
                  <a:rPr lang="da-DK" dirty="0"/>
                  <a:t>og </a:t>
                </a:r>
                <a:r>
                  <a:rPr lang="da-DK" i="1" dirty="0"/>
                  <a:t>A </a:t>
                </a:r>
                <a:r>
                  <a:rPr lang="da-DK" dirty="0"/>
                  <a:t>vil det være svært at beregne </a:t>
                </a:r>
                <a:r>
                  <a:rPr lang="da-DK" i="1" dirty="0"/>
                  <a:t>a.</a:t>
                </a:r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4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Hash-funktioner er fx MD5 og SHA-1. </a:t>
            </a:r>
          </a:p>
          <a:p>
            <a:r>
              <a:rPr lang="da-DK" dirty="0"/>
              <a:t>De er kendetegnet ved at tage en streng som input - et password - og </a:t>
            </a:r>
            <a:r>
              <a:rPr lang="da-DK" dirty="0" err="1"/>
              <a:t>outputte</a:t>
            </a:r>
            <a:r>
              <a:rPr lang="da-DK" dirty="0"/>
              <a:t> en værdi af fast bredde. </a:t>
            </a:r>
          </a:p>
          <a:p>
            <a:r>
              <a:rPr lang="da-DK" dirty="0"/>
              <a:t>Det gælder at hvert input har netop en hash-værdi. </a:t>
            </a:r>
          </a:p>
          <a:p>
            <a:r>
              <a:rPr lang="da-DK" dirty="0"/>
              <a:t>Man kan således gemme værdier i en database, på en måde så man kan </a:t>
            </a:r>
            <a:r>
              <a:rPr lang="da-DK" dirty="0" err="1"/>
              <a:t>checke</a:t>
            </a:r>
            <a:r>
              <a:rPr lang="da-DK" dirty="0"/>
              <a:t> at et password er korrekt, men uden at man kender selve passwordet. </a:t>
            </a:r>
          </a:p>
          <a:p>
            <a:r>
              <a:rPr lang="da-DK" dirty="0"/>
              <a:t>Man tilføjer et tilfældigt tal til hver beregning, kaldet </a:t>
            </a:r>
            <a:r>
              <a:rPr lang="da-DK" b="1" dirty="0"/>
              <a:t>salt</a:t>
            </a:r>
            <a:r>
              <a:rPr lang="da-DK" dirty="0"/>
              <a:t>, for at undgå at man kan gætte passwords. </a:t>
            </a:r>
          </a:p>
        </p:txBody>
      </p:sp>
    </p:spTree>
    <p:extLst>
      <p:ext uri="{BB962C8B-B14F-4D97-AF65-F5344CB8AC3E}">
        <p14:creationId xmlns:p14="http://schemas.microsoft.com/office/powerpoint/2010/main" val="23250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eksempel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3756"/>
            <a:ext cx="10722807" cy="230832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SHAKE128("The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quick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brown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fox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jumps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over the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lazy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dog", 256)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3600" dirty="0">
                <a:solidFill>
                  <a:srgbClr val="000000"/>
                </a:solidFill>
                <a:latin typeface="Courier New" panose="02070309020205020404" pitchFamily="49" charset="0"/>
              </a:rPr>
              <a:t>-&gt; 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f4202e3c5852f9182a0430fd8144f0a74b9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5e7417ecae17db0f8cfeed0e3e66e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5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take-away</a:t>
            </a:r>
            <a:r>
              <a:rPr lang="da-DK" dirty="0"/>
              <a:t> 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400" i="1" dirty="0"/>
              <a:t>Og Herren sagde til Abraham: </a:t>
            </a:r>
          </a:p>
          <a:p>
            <a:pPr marL="0" indent="0">
              <a:buNone/>
            </a:pPr>
            <a:r>
              <a:rPr lang="da-DK" sz="4400" i="1" dirty="0"/>
              <a:t>”Du skal altid </a:t>
            </a:r>
            <a:r>
              <a:rPr lang="da-DK" sz="4400" i="1" dirty="0" err="1"/>
              <a:t>hashe</a:t>
            </a:r>
            <a:r>
              <a:rPr lang="da-DK" sz="4400" i="1" dirty="0"/>
              <a:t> dine brugeres passwords. I tilgift skal du altid sørge for at tilføje salt med en passende mængde bits, thi at de som vil skade dig ikke skal hacke dine systemer. ”</a:t>
            </a:r>
          </a:p>
        </p:txBody>
      </p:sp>
    </p:spTree>
    <p:extLst>
      <p:ext uri="{BB962C8B-B14F-4D97-AF65-F5344CB8AC3E}">
        <p14:creationId xmlns:p14="http://schemas.microsoft.com/office/powerpoint/2010/main" val="76789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take-away</a:t>
            </a:r>
            <a:r>
              <a:rPr lang="da-DK" dirty="0"/>
              <a:t> 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400" i="1" dirty="0"/>
              <a:t>Og Herren sagde til Abraham: </a:t>
            </a:r>
          </a:p>
          <a:p>
            <a:pPr marL="0" indent="0">
              <a:buNone/>
            </a:pPr>
            <a:r>
              <a:rPr lang="da-DK" sz="4400" i="1" dirty="0"/>
              <a:t>”Du skal altid </a:t>
            </a:r>
            <a:r>
              <a:rPr lang="da-DK" sz="4400" b="1" i="1" dirty="0" err="1"/>
              <a:t>hashe</a:t>
            </a:r>
            <a:r>
              <a:rPr lang="da-DK" sz="4400" i="1" dirty="0"/>
              <a:t> dine brugeres passwords. I tilgift skal du altid sørge for at tilføje </a:t>
            </a:r>
            <a:r>
              <a:rPr lang="da-DK" sz="4400" b="1" i="1" dirty="0"/>
              <a:t>salt</a:t>
            </a:r>
            <a:r>
              <a:rPr lang="da-DK" sz="4400" i="1" dirty="0"/>
              <a:t> med en passende mængde </a:t>
            </a:r>
            <a:r>
              <a:rPr lang="da-DK" sz="4400" b="1" i="1" dirty="0"/>
              <a:t>bits</a:t>
            </a:r>
            <a:r>
              <a:rPr lang="da-DK" sz="4400" i="1" dirty="0"/>
              <a:t>, thi at de som vil skade dig ikke skal hacke dine systemer. ”</a:t>
            </a:r>
          </a:p>
        </p:txBody>
      </p:sp>
    </p:spTree>
    <p:extLst>
      <p:ext uri="{BB962C8B-B14F-4D97-AF65-F5344CB8AC3E}">
        <p14:creationId xmlns:p14="http://schemas.microsoft.com/office/powerpoint/2010/main" val="69745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6750" y="167835"/>
            <a:ext cx="10515600" cy="1325563"/>
          </a:xfrm>
        </p:spPr>
        <p:txBody>
          <a:bodyPr/>
          <a:lstStyle/>
          <a:p>
            <a:r>
              <a:rPr lang="da-DK" dirty="0"/>
              <a:t>Målet med dagens forelæsning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23" y="2503779"/>
            <a:ext cx="3141727" cy="3141727"/>
          </a:xfrm>
          <a:prstGeom prst="rect">
            <a:avLst/>
          </a:prstGeom>
        </p:spPr>
      </p:pic>
      <p:sp>
        <p:nvSpPr>
          <p:cNvPr id="7" name="&quot;Ikke tilladt&quot;-symbol 6"/>
          <p:cNvSpPr/>
          <p:nvPr/>
        </p:nvSpPr>
        <p:spPr>
          <a:xfrm>
            <a:off x="1385889" y="1690688"/>
            <a:ext cx="4947331" cy="4814889"/>
          </a:xfrm>
          <a:prstGeom prst="noSmoking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6900863" y="1493398"/>
            <a:ext cx="4857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Læringsmål: </a:t>
            </a:r>
          </a:p>
          <a:p>
            <a:r>
              <a:rPr lang="da-DK" sz="3600" dirty="0"/>
              <a:t>Når vi slutter i dag så kender I til alm. angrebsteknikker, kryptografi og adgangskontrol. </a:t>
            </a:r>
          </a:p>
        </p:txBody>
      </p:sp>
    </p:spTree>
    <p:extLst>
      <p:ext uri="{BB962C8B-B14F-4D97-AF65-F5344CB8AC3E}">
        <p14:creationId xmlns:p14="http://schemas.microsoft.com/office/powerpoint/2010/main" val="308320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Adgangskontrol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a-DK" dirty="0"/>
              <a:t>Adgangskontrol handler om at holde styr på </a:t>
            </a:r>
            <a:r>
              <a:rPr lang="da-DK" i="1" dirty="0"/>
              <a:t>hvem </a:t>
            </a:r>
            <a:r>
              <a:rPr lang="da-DK" dirty="0"/>
              <a:t>der har adgang til ens system, samt </a:t>
            </a:r>
            <a:r>
              <a:rPr lang="da-DK" i="1" dirty="0"/>
              <a:t>hvad</a:t>
            </a:r>
            <a:r>
              <a:rPr lang="da-DK" dirty="0"/>
              <a:t> de må/kan gøre. </a:t>
            </a:r>
          </a:p>
          <a:p>
            <a:pPr algn="just"/>
            <a:r>
              <a:rPr lang="da-DK" dirty="0"/>
              <a:t>For at holde styr på hvem der logger på kan man fx bruge passwords og </a:t>
            </a:r>
            <a:r>
              <a:rPr lang="da-DK" dirty="0" err="1"/>
              <a:t>two</a:t>
            </a:r>
            <a:r>
              <a:rPr lang="da-DK" dirty="0"/>
              <a:t>-factor autentificering (</a:t>
            </a:r>
            <a:r>
              <a:rPr lang="da-DK" dirty="0" err="1"/>
              <a:t>Verified</a:t>
            </a:r>
            <a:r>
              <a:rPr lang="da-DK" dirty="0"/>
              <a:t> by Visa, NemID). </a:t>
            </a:r>
          </a:p>
          <a:p>
            <a:pPr algn="just"/>
            <a:r>
              <a:rPr lang="da-DK" dirty="0"/>
              <a:t>En ret almindelig måde at holde styr på hvem der har lov til at gøre hvad er filbaserede tilladelse (</a:t>
            </a:r>
            <a:r>
              <a:rPr lang="da-DK" dirty="0" err="1"/>
              <a:t>windows</a:t>
            </a:r>
            <a:r>
              <a:rPr lang="da-DK" dirty="0"/>
              <a:t>, </a:t>
            </a:r>
            <a:r>
              <a:rPr lang="da-DK" dirty="0" err="1"/>
              <a:t>linux</a:t>
            </a:r>
            <a:r>
              <a:rPr lang="da-DK" dirty="0"/>
              <a:t>). </a:t>
            </a:r>
          </a:p>
          <a:p>
            <a:pPr algn="just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018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-factor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Hvorfor? </a:t>
            </a:r>
          </a:p>
          <a:p>
            <a:r>
              <a:rPr lang="da-DK" dirty="0"/>
              <a:t>Hvad er mulige </a:t>
            </a:r>
            <a:r>
              <a:rPr lang="da-DK" dirty="0" err="1"/>
              <a:t>riscisi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96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Android kodeeksempel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https://github.com/philipkaare/encrypto_sample</a:t>
            </a:r>
            <a:endParaRPr lang="da-D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da-DK" dirty="0" err="1"/>
              <a:t>æs</a:t>
            </a:r>
            <a:r>
              <a:rPr lang="da-DK" dirty="0"/>
              <a:t> README!</a:t>
            </a:r>
          </a:p>
        </p:txBody>
      </p:sp>
    </p:spTree>
    <p:extLst>
      <p:ext uri="{BB962C8B-B14F-4D97-AF65-F5344CB8AC3E}">
        <p14:creationId xmlns:p14="http://schemas.microsoft.com/office/powerpoint/2010/main" val="4181305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Jeg kan kontaktes på </a:t>
            </a:r>
            <a:r>
              <a:rPr lang="da-DK" dirty="0">
                <a:hlinkClick r:id="rId2"/>
              </a:rPr>
              <a:t>philip.kaare@gmail.com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36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Hvorfor IT-sikkerhed?</a:t>
            </a:r>
          </a:p>
          <a:p>
            <a:r>
              <a:rPr lang="da-DK" dirty="0"/>
              <a:t>IT-sikkerhed i en nøddeskal</a:t>
            </a:r>
          </a:p>
          <a:p>
            <a:r>
              <a:rPr lang="da-DK" dirty="0"/>
              <a:t>Angrebspunkter (hvad det så fører til af trusler kan I selv forestille jer)</a:t>
            </a:r>
          </a:p>
          <a:p>
            <a:r>
              <a:rPr lang="da-DK" dirty="0"/>
              <a:t>Kryptografi</a:t>
            </a:r>
          </a:p>
          <a:p>
            <a:r>
              <a:rPr lang="da-DK" dirty="0"/>
              <a:t>Adgangskontrol</a:t>
            </a:r>
          </a:p>
          <a:p>
            <a:r>
              <a:rPr lang="da-DK" dirty="0"/>
              <a:t>Kodeeksempler</a:t>
            </a:r>
          </a:p>
        </p:txBody>
      </p:sp>
    </p:spTree>
    <p:extLst>
      <p:ext uri="{BB962C8B-B14F-4D97-AF65-F5344CB8AC3E}">
        <p14:creationId xmlns:p14="http://schemas.microsoft.com/office/powerpoint/2010/main" val="287827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IT-sikkerhed?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2" y="1690688"/>
            <a:ext cx="7620000" cy="3819525"/>
          </a:xfrm>
          <a:prstGeom prst="rect">
            <a:avLst/>
          </a:prstGeom>
        </p:spPr>
      </p:pic>
      <p:pic>
        <p:nvPicPr>
          <p:cNvPr id="1030" name="Picture 6" descr="http://zdnet3.cbsistatic.com/hub/i/r/2014/10/04/e3e5f4d5-4c15-11e4-b6a0-d4ae52e95e57/resize/370xauto/4d497c4653807516feb4a60d422c00c5/security-ponemon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38" y="1214438"/>
            <a:ext cx="35242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2060" y="407987"/>
            <a:ext cx="10515600" cy="1325563"/>
          </a:xfrm>
        </p:spPr>
        <p:txBody>
          <a:bodyPr/>
          <a:lstStyle/>
          <a:p>
            <a:r>
              <a:rPr lang="da-DK" dirty="0"/>
              <a:t>IT-sikkerhed i en nøddeskal: CIA-trekanten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462339"/>
            <a:ext cx="2814725" cy="2763078"/>
          </a:xfrm>
          <a:prstGeom prst="rect">
            <a:avLst/>
          </a:prstGeom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12060" y="18740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måde</a:t>
            </a:r>
            <a:r>
              <a:rPr lang="en-US" dirty="0"/>
              <a:t> at </a:t>
            </a:r>
            <a:r>
              <a:rPr lang="en-US" dirty="0" err="1"/>
              <a:t>huske</a:t>
            </a:r>
            <a:r>
              <a:rPr lang="en-US" dirty="0"/>
              <a:t> de </a:t>
            </a:r>
            <a:r>
              <a:rPr lang="en-US" dirty="0" err="1"/>
              <a:t>vigtigste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IT-</a:t>
            </a:r>
            <a:r>
              <a:rPr lang="en-US" dirty="0" err="1"/>
              <a:t>sikkerheds</a:t>
            </a:r>
            <a:r>
              <a:rPr lang="en-US" dirty="0"/>
              <a:t>-</a:t>
            </a:r>
            <a:r>
              <a:rPr lang="en-US" dirty="0" err="1"/>
              <a:t>strategi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Confidentiallity</a:t>
            </a:r>
            <a:r>
              <a:rPr lang="en-US" dirty="0"/>
              <a:t> – at data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der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det</a:t>
            </a:r>
            <a:endParaRPr lang="en-US" dirty="0"/>
          </a:p>
          <a:p>
            <a:r>
              <a:rPr lang="en-US" dirty="0"/>
              <a:t>Integrity </a:t>
            </a:r>
            <a:r>
              <a:rPr lang="en-US" dirty="0" err="1"/>
              <a:t>og</a:t>
            </a:r>
            <a:r>
              <a:rPr lang="en-US" dirty="0"/>
              <a:t> Authenticity – at data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modificeres</a:t>
            </a:r>
            <a:r>
              <a:rPr lang="en-US" dirty="0"/>
              <a:t> </a:t>
            </a:r>
            <a:r>
              <a:rPr lang="en-US" dirty="0" err="1"/>
              <a:t>uønsket</a:t>
            </a:r>
            <a:endParaRPr lang="en-US" dirty="0"/>
          </a:p>
          <a:p>
            <a:r>
              <a:rPr lang="en-US" dirty="0" err="1"/>
              <a:t>Availabillity</a:t>
            </a:r>
            <a:r>
              <a:rPr lang="en-US" dirty="0"/>
              <a:t> – At IT-</a:t>
            </a:r>
            <a:r>
              <a:rPr lang="en-US" dirty="0" err="1"/>
              <a:t>systemer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tilgængelige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ønskes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50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Grundlæggende findes to typer Angrebspunkter</a:t>
            </a:r>
          </a:p>
          <a:p>
            <a:pPr lvl="1"/>
            <a:r>
              <a:rPr lang="da-DK" dirty="0"/>
              <a:t>Tekniske</a:t>
            </a:r>
          </a:p>
          <a:p>
            <a:pPr lvl="1"/>
            <a:r>
              <a:rPr lang="da-DK" dirty="0"/>
              <a:t>Menneskelige og organisatoriske</a:t>
            </a:r>
          </a:p>
          <a:p>
            <a:r>
              <a:rPr lang="da-DK" dirty="0"/>
              <a:t>IT-sikkerhed skal derfor tænkes som en helhed. </a:t>
            </a:r>
          </a:p>
        </p:txBody>
      </p:sp>
    </p:spTree>
    <p:extLst>
      <p:ext uri="{BB962C8B-B14F-4D97-AF65-F5344CB8AC3E}">
        <p14:creationId xmlns:p14="http://schemas.microsoft.com/office/powerpoint/2010/main" val="953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Tekniske 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De tekniske angrebspunkter er fx</a:t>
            </a:r>
          </a:p>
          <a:p>
            <a:r>
              <a:rPr lang="da-DK" dirty="0"/>
              <a:t>Defekt (bug) i et programs design</a:t>
            </a:r>
          </a:p>
          <a:p>
            <a:pPr lvl="1"/>
            <a:r>
              <a:rPr lang="da-DK" dirty="0"/>
              <a:t>Buffer </a:t>
            </a:r>
            <a:r>
              <a:rPr lang="da-DK" dirty="0" err="1"/>
              <a:t>overflow</a:t>
            </a:r>
            <a:endParaRPr lang="da-DK" dirty="0"/>
          </a:p>
          <a:p>
            <a:pPr lvl="1"/>
            <a:r>
              <a:rPr lang="da-DK" dirty="0"/>
              <a:t>SQL </a:t>
            </a:r>
            <a:r>
              <a:rPr lang="da-DK" dirty="0" err="1"/>
              <a:t>injection</a:t>
            </a:r>
            <a:endParaRPr lang="da-DK" dirty="0"/>
          </a:p>
          <a:p>
            <a:r>
              <a:rPr lang="da-DK" dirty="0"/>
              <a:t>Designsvaghed fx </a:t>
            </a:r>
          </a:p>
          <a:p>
            <a:pPr lvl="1"/>
            <a:r>
              <a:rPr lang="da-DK" dirty="0"/>
              <a:t>Svag kryptering</a:t>
            </a:r>
          </a:p>
          <a:p>
            <a:pPr lvl="1"/>
            <a:r>
              <a:rPr lang="da-DK" dirty="0"/>
              <a:t>Mulighed for sessionskapring</a:t>
            </a:r>
          </a:p>
          <a:p>
            <a:pPr lvl="1"/>
            <a:r>
              <a:rPr lang="da-DK" dirty="0" err="1"/>
              <a:t>Replay</a:t>
            </a:r>
            <a:r>
              <a:rPr lang="da-DK" dirty="0"/>
              <a:t>-angreb</a:t>
            </a:r>
          </a:p>
          <a:p>
            <a:r>
              <a:rPr lang="da-DK" dirty="0"/>
              <a:t> Hardwaresvaghed</a:t>
            </a:r>
          </a:p>
          <a:p>
            <a:pPr lvl="1"/>
            <a:r>
              <a:rPr lang="da-DK" dirty="0" err="1"/>
              <a:t>Rowhammer</a:t>
            </a:r>
            <a:endParaRPr lang="da-DK" dirty="0"/>
          </a:p>
          <a:p>
            <a:pPr lvl="1"/>
            <a:r>
              <a:rPr lang="da-DK" dirty="0"/>
              <a:t>Elektrisk analyse</a:t>
            </a:r>
          </a:p>
          <a:p>
            <a:r>
              <a:rPr lang="da-DK" dirty="0"/>
              <a:t>Etc. Etc.</a:t>
            </a:r>
          </a:p>
        </p:txBody>
      </p:sp>
    </p:spTree>
    <p:extLst>
      <p:ext uri="{BB962C8B-B14F-4D97-AF65-F5344CB8AC3E}">
        <p14:creationId xmlns:p14="http://schemas.microsoft.com/office/powerpoint/2010/main" val="110911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Organisatoriske/menneskelige 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Diskuter i 2 min. 2 eksempler med sidemanden hvad nogle organisatoriske eller menneskelige angrebspunkter kunne være. </a:t>
            </a:r>
          </a:p>
        </p:txBody>
      </p:sp>
    </p:spTree>
    <p:extLst>
      <p:ext uri="{BB962C8B-B14F-4D97-AF65-F5344CB8AC3E}">
        <p14:creationId xmlns:p14="http://schemas.microsoft.com/office/powerpoint/2010/main" val="17243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1148</Words>
  <Application>Microsoft Office PowerPoint</Application>
  <PresentationFormat>Widescreen</PresentationFormat>
  <Paragraphs>171</Paragraphs>
  <Slides>33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Wingdings</vt:lpstr>
      <vt:lpstr>Office-tema</vt:lpstr>
      <vt:lpstr>IT-sikkerhed</vt:lpstr>
      <vt:lpstr>Om mig</vt:lpstr>
      <vt:lpstr>Målet med dagens forelæsning</vt:lpstr>
      <vt:lpstr>Dagsorden</vt:lpstr>
      <vt:lpstr>Hvorfor IT-sikkerhed?</vt:lpstr>
      <vt:lpstr>IT-sikkerhed i en nøddeskal: CIA-trekanten</vt:lpstr>
      <vt:lpstr>Angrebspunkter</vt:lpstr>
      <vt:lpstr>Tekniske angrebspunkter</vt:lpstr>
      <vt:lpstr>Organisatoriske/menneskelige angrebspunkter</vt:lpstr>
      <vt:lpstr>Organisatoriske/menneskelige angrebspunkter</vt:lpstr>
      <vt:lpstr>Key take-away 1</vt:lpstr>
      <vt:lpstr>Overblik over kryptografi</vt:lpstr>
      <vt:lpstr>Klassisk kryptografi</vt:lpstr>
      <vt:lpstr>Eksempel på transposition</vt:lpstr>
      <vt:lpstr>Øvelse</vt:lpstr>
      <vt:lpstr>Simpel substitution</vt:lpstr>
      <vt:lpstr>Hvorfor er det ikke godt nok?</vt:lpstr>
      <vt:lpstr>Moderne kryptografi</vt:lpstr>
      <vt:lpstr>Key take-away 2</vt:lpstr>
      <vt:lpstr>Typer af moderne kryptografi</vt:lpstr>
      <vt:lpstr>Symmetrisk kryptering</vt:lpstr>
      <vt:lpstr>TLS/HTTPS</vt:lpstr>
      <vt:lpstr>Diffie-Hellman Nøgleudveksling</vt:lpstr>
      <vt:lpstr>Asymmetrisk kryptering (public key kryptografi)</vt:lpstr>
      <vt:lpstr>Hashing og envejsfunktioner</vt:lpstr>
      <vt:lpstr>Hashing</vt:lpstr>
      <vt:lpstr>Hashing eksempel</vt:lpstr>
      <vt:lpstr>Key take-away 3</vt:lpstr>
      <vt:lpstr>Key take-away 3</vt:lpstr>
      <vt:lpstr>Adgangskontrol</vt:lpstr>
      <vt:lpstr>Two-factor</vt:lpstr>
      <vt:lpstr>Android kodeeksempel</vt:lpstr>
      <vt:lpstr>Spørgsmål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IT-sikkerhed</dc:title>
  <dc:creator>Philip Kaare Løventoft</dc:creator>
  <cp:lastModifiedBy>Philip Kaare Løventoft</cp:lastModifiedBy>
  <cp:revision>33</cp:revision>
  <dcterms:created xsi:type="dcterms:W3CDTF">2016-11-01T10:15:50Z</dcterms:created>
  <dcterms:modified xsi:type="dcterms:W3CDTF">2016-11-15T22:10:33Z</dcterms:modified>
</cp:coreProperties>
</file>